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1"/>
  </p:notesMasterIdLst>
  <p:sldIdLst>
    <p:sldId id="256" r:id="rId2"/>
    <p:sldId id="257" r:id="rId3"/>
    <p:sldId id="259" r:id="rId4"/>
    <p:sldId id="453" r:id="rId5"/>
    <p:sldId id="260" r:id="rId6"/>
    <p:sldId id="264" r:id="rId7"/>
    <p:sldId id="403" r:id="rId8"/>
    <p:sldId id="406" r:id="rId9"/>
    <p:sldId id="407" r:id="rId10"/>
    <p:sldId id="409" r:id="rId11"/>
    <p:sldId id="410" r:id="rId12"/>
    <p:sldId id="411" r:id="rId13"/>
    <p:sldId id="412" r:id="rId14"/>
    <p:sldId id="413" r:id="rId15"/>
    <p:sldId id="265" r:id="rId16"/>
    <p:sldId id="267" r:id="rId17"/>
    <p:sldId id="268" r:id="rId18"/>
    <p:sldId id="266" r:id="rId19"/>
    <p:sldId id="269" r:id="rId20"/>
    <p:sldId id="270" r:id="rId21"/>
    <p:sldId id="271" r:id="rId22"/>
    <p:sldId id="272" r:id="rId23"/>
    <p:sldId id="273" r:id="rId24"/>
    <p:sldId id="274" r:id="rId25"/>
    <p:sldId id="275" r:id="rId26"/>
    <p:sldId id="276" r:id="rId27"/>
    <p:sldId id="415" r:id="rId28"/>
    <p:sldId id="277" r:id="rId29"/>
    <p:sldId id="414" r:id="rId30"/>
    <p:sldId id="278" r:id="rId31"/>
    <p:sldId id="279" r:id="rId32"/>
    <p:sldId id="280" r:id="rId33"/>
    <p:sldId id="281" r:id="rId34"/>
    <p:sldId id="282" r:id="rId35"/>
    <p:sldId id="283" r:id="rId36"/>
    <p:sldId id="284" r:id="rId37"/>
    <p:sldId id="454" r:id="rId38"/>
    <p:sldId id="455" r:id="rId39"/>
    <p:sldId id="285" r:id="rId40"/>
    <p:sldId id="286" r:id="rId41"/>
    <p:sldId id="288" r:id="rId42"/>
    <p:sldId id="287" r:id="rId43"/>
    <p:sldId id="456" r:id="rId44"/>
    <p:sldId id="349" r:id="rId45"/>
    <p:sldId id="350" r:id="rId46"/>
    <p:sldId id="289" r:id="rId47"/>
    <p:sldId id="290" r:id="rId48"/>
    <p:sldId id="291" r:id="rId49"/>
    <p:sldId id="292" r:id="rId50"/>
    <p:sldId id="293" r:id="rId51"/>
    <p:sldId id="351" r:id="rId52"/>
    <p:sldId id="457" r:id="rId53"/>
    <p:sldId id="294" r:id="rId54"/>
    <p:sldId id="295" r:id="rId55"/>
    <p:sldId id="296" r:id="rId56"/>
    <p:sldId id="297" r:id="rId57"/>
    <p:sldId id="298" r:id="rId58"/>
    <p:sldId id="352" r:id="rId59"/>
    <p:sldId id="458" r:id="rId60"/>
    <p:sldId id="459" r:id="rId61"/>
    <p:sldId id="299" r:id="rId62"/>
    <p:sldId id="300" r:id="rId63"/>
    <p:sldId id="301" r:id="rId64"/>
    <p:sldId id="302" r:id="rId65"/>
    <p:sldId id="303" r:id="rId66"/>
    <p:sldId id="304" r:id="rId67"/>
    <p:sldId id="424" r:id="rId68"/>
    <p:sldId id="425" r:id="rId69"/>
    <p:sldId id="416" r:id="rId70"/>
    <p:sldId id="417" r:id="rId71"/>
    <p:sldId id="305" r:id="rId72"/>
    <p:sldId id="426" r:id="rId73"/>
    <p:sldId id="306" r:id="rId74"/>
    <p:sldId id="427" r:id="rId75"/>
    <p:sldId id="418" r:id="rId76"/>
    <p:sldId id="419" r:id="rId77"/>
    <p:sldId id="307" r:id="rId78"/>
    <p:sldId id="428" r:id="rId79"/>
    <p:sldId id="430" r:id="rId80"/>
    <p:sldId id="429" r:id="rId81"/>
    <p:sldId id="420" r:id="rId82"/>
    <p:sldId id="421" r:id="rId83"/>
    <p:sldId id="309" r:id="rId84"/>
    <p:sldId id="431" r:id="rId85"/>
    <p:sldId id="432" r:id="rId86"/>
    <p:sldId id="433" r:id="rId87"/>
    <p:sldId id="422" r:id="rId88"/>
    <p:sldId id="423" r:id="rId89"/>
    <p:sldId id="311" r:id="rId90"/>
    <p:sldId id="434" r:id="rId91"/>
    <p:sldId id="312" r:id="rId92"/>
    <p:sldId id="435" r:id="rId93"/>
    <p:sldId id="436" r:id="rId94"/>
    <p:sldId id="437" r:id="rId95"/>
    <p:sldId id="313" r:id="rId96"/>
    <p:sldId id="438" r:id="rId97"/>
    <p:sldId id="439" r:id="rId98"/>
    <p:sldId id="447" r:id="rId99"/>
    <p:sldId id="448" r:id="rId100"/>
    <p:sldId id="315" r:id="rId101"/>
    <p:sldId id="441" r:id="rId102"/>
    <p:sldId id="442" r:id="rId103"/>
    <p:sldId id="443" r:id="rId104"/>
    <p:sldId id="449" r:id="rId105"/>
    <p:sldId id="450" r:id="rId106"/>
    <p:sldId id="317" r:id="rId107"/>
    <p:sldId id="444" r:id="rId108"/>
    <p:sldId id="445" r:id="rId109"/>
    <p:sldId id="446" r:id="rId110"/>
    <p:sldId id="451" r:id="rId111"/>
    <p:sldId id="452" r:id="rId112"/>
    <p:sldId id="319" r:id="rId113"/>
    <p:sldId id="320" r:id="rId114"/>
    <p:sldId id="321" r:id="rId115"/>
    <p:sldId id="322" r:id="rId116"/>
    <p:sldId id="323" r:id="rId117"/>
    <p:sldId id="324" r:id="rId118"/>
    <p:sldId id="325" r:id="rId119"/>
    <p:sldId id="326" r:id="rId120"/>
    <p:sldId id="327" r:id="rId121"/>
    <p:sldId id="328" r:id="rId122"/>
    <p:sldId id="330" r:id="rId123"/>
    <p:sldId id="331" r:id="rId124"/>
    <p:sldId id="348" r:id="rId125"/>
    <p:sldId id="332" r:id="rId126"/>
    <p:sldId id="334" r:id="rId127"/>
    <p:sldId id="333" r:id="rId128"/>
    <p:sldId id="346" r:id="rId129"/>
    <p:sldId id="335" r:id="rId130"/>
    <p:sldId id="336" r:id="rId131"/>
    <p:sldId id="337" r:id="rId132"/>
    <p:sldId id="338" r:id="rId133"/>
    <p:sldId id="339" r:id="rId134"/>
    <p:sldId id="340" r:id="rId135"/>
    <p:sldId id="341" r:id="rId136"/>
    <p:sldId id="342" r:id="rId137"/>
    <p:sldId id="343" r:id="rId138"/>
    <p:sldId id="344" r:id="rId139"/>
    <p:sldId id="345" r:id="rId140"/>
    <p:sldId id="354" r:id="rId141"/>
    <p:sldId id="355" r:id="rId142"/>
    <p:sldId id="356" r:id="rId143"/>
    <p:sldId id="357" r:id="rId144"/>
    <p:sldId id="358" r:id="rId145"/>
    <p:sldId id="359" r:id="rId146"/>
    <p:sldId id="365" r:id="rId147"/>
    <p:sldId id="366" r:id="rId148"/>
    <p:sldId id="367" r:id="rId149"/>
    <p:sldId id="361" r:id="rId150"/>
    <p:sldId id="360" r:id="rId151"/>
    <p:sldId id="362" r:id="rId152"/>
    <p:sldId id="363" r:id="rId153"/>
    <p:sldId id="364" r:id="rId154"/>
    <p:sldId id="368" r:id="rId155"/>
    <p:sldId id="369" r:id="rId156"/>
    <p:sldId id="370" r:id="rId157"/>
    <p:sldId id="371" r:id="rId158"/>
    <p:sldId id="372" r:id="rId159"/>
    <p:sldId id="373" r:id="rId160"/>
    <p:sldId id="374" r:id="rId161"/>
    <p:sldId id="375" r:id="rId162"/>
    <p:sldId id="376" r:id="rId163"/>
    <p:sldId id="377" r:id="rId164"/>
    <p:sldId id="378" r:id="rId165"/>
    <p:sldId id="379" r:id="rId166"/>
    <p:sldId id="380" r:id="rId167"/>
    <p:sldId id="381" r:id="rId168"/>
    <p:sldId id="382" r:id="rId169"/>
    <p:sldId id="383" r:id="rId170"/>
    <p:sldId id="384" r:id="rId171"/>
    <p:sldId id="385" r:id="rId172"/>
    <p:sldId id="386" r:id="rId173"/>
    <p:sldId id="387" r:id="rId174"/>
    <p:sldId id="388" r:id="rId175"/>
    <p:sldId id="389" r:id="rId176"/>
    <p:sldId id="390" r:id="rId177"/>
    <p:sldId id="391" r:id="rId178"/>
    <p:sldId id="392" r:id="rId179"/>
    <p:sldId id="393" r:id="rId180"/>
    <p:sldId id="394" r:id="rId181"/>
    <p:sldId id="395" r:id="rId182"/>
    <p:sldId id="396" r:id="rId183"/>
    <p:sldId id="397" r:id="rId184"/>
    <p:sldId id="398" r:id="rId185"/>
    <p:sldId id="399" r:id="rId186"/>
    <p:sldId id="400" r:id="rId187"/>
    <p:sldId id="401" r:id="rId188"/>
    <p:sldId id="402" r:id="rId189"/>
    <p:sldId id="261" r:id="rId190"/>
  </p:sldIdLst>
  <p:sldSz cx="12192000" cy="6858000"/>
  <p:notesSz cx="6858000" cy="9144000"/>
  <p:embeddedFontLst>
    <p:embeddedFont>
      <p:font typeface="Arial Narrow" panose="020B0606020202030204" pitchFamily="34" charset="0"/>
      <p:regular r:id="rId192"/>
      <p:bold r:id="rId193"/>
      <p:italic r:id="rId194"/>
      <p:boldItalic r:id="rId195"/>
    </p:embeddedFont>
    <p:embeddedFont>
      <p:font typeface="Trebuchet MS" panose="020B0603020202020204" pitchFamily="34" charset="0"/>
      <p:regular r:id="rId196"/>
      <p:bold r:id="rId197"/>
      <p:italic r:id="rId198"/>
      <p:boldItalic r:id="rId1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0"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2.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3.fntdata"/><Relationship Id="rId199" Type="http://schemas.openxmlformats.org/officeDocument/2006/relationships/font" Target="fonts/font8.fntdata"/><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4.fntdata"/><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5.fntdata"/><Relationship Id="rId200" Type="http://customschemas.google.com/relationships/presentationmetadata" Target="meta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6.fntdata"/><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7.fntdata"/><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53999570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0396974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26778586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0898620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11163372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118306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5949173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72018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60210114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811199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471810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215558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80013501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652360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98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317045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94764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34737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077383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16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359069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40263244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42399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7213352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0933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3181148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3732927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33967429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1400887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917713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8803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4252331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04246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1791717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5050973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9236566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5286042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4375156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178740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202233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11170494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16685203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9880870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6846835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9830433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470676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30003585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788466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6151076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2258482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3426900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421075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4.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1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8.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2.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090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indirección en GRASP sugiere que cuando se necesita reducir el acoplamiento entre dos clases, se introduce una clase intermedia que actúa como intermediario. Esta clase intermedia, a menudo llamada "indirección", se encarga de manejar la comunicación entre las dos clases originales.</a:t>
            </a:r>
          </a:p>
        </p:txBody>
      </p:sp>
    </p:spTree>
    <p:extLst>
      <p:ext uri="{BB962C8B-B14F-4D97-AF65-F5344CB8AC3E}">
        <p14:creationId xmlns:p14="http://schemas.microsoft.com/office/powerpoint/2010/main" val="34740137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Reducir acoplamiento: Al introducir una clase intermedia, se desacopla a las dos clases originales, haciendo que sean menos dependientes entre sí.</a:t>
            </a:r>
          </a:p>
          <a:p>
            <a:pPr marL="800100">
              <a:lnSpc>
                <a:spcPct val="100000"/>
              </a:lnSpc>
            </a:pPr>
            <a:r>
              <a:rPr lang="es-CO" sz="2400" dirty="0">
                <a:latin typeface="Arial Narrow"/>
                <a:ea typeface="Arial Narrow"/>
                <a:cs typeface="Arial Narrow"/>
                <a:sym typeface="Arial Narrow"/>
              </a:rPr>
              <a:t>Facilitar cambios: Si una de las clases originales cambia, solo se necesita modificar la clase de indirección.</a:t>
            </a:r>
          </a:p>
          <a:p>
            <a:pPr marL="800100">
              <a:lnSpc>
                <a:spcPct val="100000"/>
              </a:lnSpc>
            </a:pPr>
            <a:r>
              <a:rPr lang="es-CO" sz="2400" dirty="0">
                <a:latin typeface="Arial Narrow"/>
                <a:ea typeface="Arial Narrow"/>
                <a:cs typeface="Arial Narrow"/>
                <a:sym typeface="Arial Narrow"/>
              </a:rPr>
              <a:t>Promover la reutilización: La clase de indirección puede ser reutilizada en otros contextos similares.</a:t>
            </a:r>
          </a:p>
        </p:txBody>
      </p:sp>
    </p:spTree>
    <p:extLst>
      <p:ext uri="{BB962C8B-B14F-4D97-AF65-F5344CB8AC3E}">
        <p14:creationId xmlns:p14="http://schemas.microsoft.com/office/powerpoint/2010/main" val="11187375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683438" cy="4979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Imaginemos un sistema de notificaciones donde un Usuario puede subscribirse a diferentes tipos de Notificación. Sin embargo, no queremos que el Usuario conozca el detalle de cómo se envían las notificaciones (por correo electrónico, SMS, etc.)</a:t>
            </a:r>
          </a:p>
          <a:p>
            <a:pPr marL="742950" indent="-285750">
              <a:lnSpc>
                <a:spcPct val="100000"/>
              </a:lnSpc>
            </a:pPr>
            <a:r>
              <a:rPr lang="es-CO" sz="1800" dirty="0">
                <a:latin typeface="Arial Narrow"/>
                <a:ea typeface="Arial Narrow"/>
                <a:cs typeface="Arial Narrow"/>
                <a:sym typeface="Arial Narrow"/>
              </a:rPr>
              <a:t>Notificador: Esta clase actúa como intermediario entre el Usuario y las clases que realmente envían las notificaciones (</a:t>
            </a:r>
            <a:r>
              <a:rPr lang="es-CO" sz="1800" dirty="0" err="1">
                <a:latin typeface="Arial Narrow"/>
                <a:ea typeface="Arial Narrow"/>
                <a:cs typeface="Arial Narrow"/>
                <a:sym typeface="Arial Narrow"/>
              </a:rPr>
              <a:t>EnviadorCorreo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EnviadorSMS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Usuario: El Usuario solo conoce al Notificador y le pide que envíe la notificación. No necesita saber cómo se envía la notificación.</a:t>
            </a:r>
          </a:p>
          <a:p>
            <a:pPr marL="742950" indent="-285750">
              <a:lnSpc>
                <a:spcPct val="100000"/>
              </a:lnSpc>
            </a:pPr>
            <a:r>
              <a:rPr lang="es-CO" sz="1800" dirty="0">
                <a:latin typeface="Arial Narrow"/>
                <a:ea typeface="Arial Narrow"/>
                <a:cs typeface="Arial Narrow"/>
                <a:sym typeface="Arial Narrow"/>
              </a:rPr>
              <a:t>Flexibilidad: Podemos agregar nuevos métodos de envío de notificaciones (por ejemplo, notificaciones </a:t>
            </a:r>
            <a:r>
              <a:rPr lang="es-CO" sz="1800" dirty="0" err="1">
                <a:latin typeface="Arial Narrow"/>
                <a:ea typeface="Arial Narrow"/>
                <a:cs typeface="Arial Narrow"/>
                <a:sym typeface="Arial Narrow"/>
              </a:rPr>
              <a:t>push</a:t>
            </a:r>
            <a:r>
              <a:rPr lang="es-CO" sz="1800" dirty="0">
                <a:latin typeface="Arial Narrow"/>
                <a:ea typeface="Arial Narrow"/>
                <a:cs typeface="Arial Narrow"/>
                <a:sym typeface="Arial Narrow"/>
              </a:rPr>
              <a:t>) sin modificar la clase Usuario. Solo necesitamos agregar una nueva clase de envío y actualizar el Notificador.</a:t>
            </a:r>
          </a:p>
        </p:txBody>
      </p:sp>
      <p:pic>
        <p:nvPicPr>
          <p:cNvPr id="4" name="Imagen 3">
            <a:extLst>
              <a:ext uri="{FF2B5EF4-FFF2-40B4-BE49-F238E27FC236}">
                <a16:creationId xmlns:a16="http://schemas.microsoft.com/office/drawing/2014/main" id="{89FDDB23-296A-A9F9-0CD9-636485BC90C4}"/>
              </a:ext>
            </a:extLst>
          </p:cNvPr>
          <p:cNvPicPr>
            <a:picLocks noChangeAspect="1"/>
          </p:cNvPicPr>
          <p:nvPr/>
        </p:nvPicPr>
        <p:blipFill>
          <a:blip r:embed="rId3"/>
          <a:stretch>
            <a:fillRect/>
          </a:stretch>
        </p:blipFill>
        <p:spPr>
          <a:xfrm>
            <a:off x="6742178" y="1876539"/>
            <a:ext cx="4045749" cy="4471225"/>
          </a:xfrm>
          <a:prstGeom prst="rect">
            <a:avLst/>
          </a:prstGeom>
        </p:spPr>
      </p:pic>
    </p:spTree>
    <p:extLst>
      <p:ext uri="{BB962C8B-B14F-4D97-AF65-F5344CB8AC3E}">
        <p14:creationId xmlns:p14="http://schemas.microsoft.com/office/powerpoint/2010/main" val="1894797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Cuando una clase necesita comunicarse con otra clase, pero no debería conocer los detalles internos de esa clase.</a:t>
            </a:r>
          </a:p>
          <a:p>
            <a:pPr marL="800100">
              <a:lnSpc>
                <a:spcPct val="100000"/>
              </a:lnSpc>
            </a:pPr>
            <a:r>
              <a:rPr lang="es-CO" sz="2400" dirty="0">
                <a:latin typeface="Arial Narrow"/>
                <a:ea typeface="Arial Narrow"/>
                <a:cs typeface="Arial Narrow"/>
                <a:sym typeface="Arial Narrow"/>
              </a:rPr>
              <a:t>Cuando se espera que la relación entre dos clases cambie en el futuro.</a:t>
            </a:r>
          </a:p>
          <a:p>
            <a:pPr marL="800100">
              <a:lnSpc>
                <a:spcPct val="100000"/>
              </a:lnSpc>
            </a:pPr>
            <a:r>
              <a:rPr lang="es-CO" sz="2400" dirty="0">
                <a:latin typeface="Arial Narrow"/>
                <a:ea typeface="Arial Narrow"/>
                <a:cs typeface="Arial Narrow"/>
                <a:sym typeface="Arial Narrow"/>
              </a:rPr>
              <a:t>Cuando se quiere promover la reutilización de código.</a:t>
            </a:r>
          </a:p>
        </p:txBody>
      </p:sp>
    </p:spTree>
    <p:extLst>
      <p:ext uri="{BB962C8B-B14F-4D97-AF65-F5344CB8AC3E}">
        <p14:creationId xmlns:p14="http://schemas.microsoft.com/office/powerpoint/2010/main" val="10327160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534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CorreoElectronico</a:t>
            </a:r>
            <a:r>
              <a:rPr lang="es-CO" sz="2400" dirty="0">
                <a:latin typeface="Arial Narrow"/>
                <a:ea typeface="Arial Narrow"/>
                <a:cs typeface="Arial Narrow"/>
                <a:sym typeface="Arial Narrow"/>
              </a:rPr>
              <a:t>: Representa un correo electrónico con propiedades como destinatario, asunto y cuerpo.</a:t>
            </a:r>
          </a:p>
          <a:p>
            <a:pPr marL="800100">
              <a:lnSpc>
                <a:spcPct val="100000"/>
              </a:lnSpc>
            </a:pP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 Clase encargada de enviar correos electrónicos utilizando un servicio de correo electrónico (por ejemplo, SMTP).</a:t>
            </a:r>
          </a:p>
          <a:p>
            <a:pPr marL="800100">
              <a:lnSpc>
                <a:spcPct val="100000"/>
              </a:lnSpc>
            </a:pPr>
            <a:r>
              <a:rPr lang="es-CO" sz="2400" dirty="0">
                <a:latin typeface="Arial Narrow"/>
                <a:ea typeface="Arial Narrow"/>
                <a:cs typeface="Arial Narrow"/>
                <a:sym typeface="Arial Narrow"/>
              </a:rPr>
              <a:t>Indirección: Una clase que actúe como intermediario entre el resto del sistema y el </a:t>
            </a: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0092354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B696AF4-010C-7167-E450-9D6C13FC6387}"/>
              </a:ext>
            </a:extLst>
          </p:cNvPr>
          <p:cNvPicPr>
            <a:picLocks noChangeAspect="1"/>
          </p:cNvPicPr>
          <p:nvPr/>
        </p:nvPicPr>
        <p:blipFill>
          <a:blip r:embed="rId3"/>
          <a:stretch>
            <a:fillRect/>
          </a:stretch>
        </p:blipFill>
        <p:spPr>
          <a:xfrm>
            <a:off x="2320861" y="1703816"/>
            <a:ext cx="6813995" cy="4948940"/>
          </a:xfrm>
          <a:prstGeom prst="rect">
            <a:avLst/>
          </a:prstGeom>
        </p:spPr>
      </p:pic>
    </p:spTree>
    <p:extLst>
      <p:ext uri="{BB962C8B-B14F-4D97-AF65-F5344CB8AC3E}">
        <p14:creationId xmlns:p14="http://schemas.microsoft.com/office/powerpoint/2010/main" val="17828283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3553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variaciones protegidas en GRASP busca identificar las partes de un sistema que son más propensas a cambiar y encapsularlas de manera que los cambios futuros tengan un impacto mínimo en el resto del sistema. En otras palabras, este principio se enfoca en proteger las partes estables de un sistema de las partes que son más volátiles.</a:t>
            </a:r>
          </a:p>
        </p:txBody>
      </p:sp>
    </p:spTree>
    <p:extLst>
      <p:ext uri="{BB962C8B-B14F-4D97-AF65-F5344CB8AC3E}">
        <p14:creationId xmlns:p14="http://schemas.microsoft.com/office/powerpoint/2010/main" val="35530805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765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Facilita la modificación y actualización del sistema a lo largo del tiempo.</a:t>
            </a:r>
          </a:p>
          <a:p>
            <a:pPr marL="800100">
              <a:lnSpc>
                <a:spcPct val="100000"/>
              </a:lnSpc>
            </a:pPr>
            <a:r>
              <a:rPr lang="es-CO" sz="2400" dirty="0">
                <a:latin typeface="Arial Narrow"/>
                <a:ea typeface="Arial Narrow"/>
                <a:cs typeface="Arial Narrow"/>
                <a:sym typeface="Arial Narrow"/>
              </a:rPr>
              <a:t>Flexibilidad: Permite adaptarse a nuevos requisitos sin reescribir grandes porciones de código.</a:t>
            </a:r>
          </a:p>
          <a:p>
            <a:pPr marL="800100">
              <a:lnSpc>
                <a:spcPct val="100000"/>
              </a:lnSpc>
            </a:pPr>
            <a:r>
              <a:rPr lang="es-CO" sz="2400" dirty="0">
                <a:latin typeface="Arial Narrow"/>
                <a:ea typeface="Arial Narrow"/>
                <a:cs typeface="Arial Narrow"/>
                <a:sym typeface="Arial Narrow"/>
              </a:rPr>
              <a:t>Reducción de riesgos: Minimiza la propagación de errores cuando se realizan cambios.</a:t>
            </a:r>
          </a:p>
        </p:txBody>
      </p:sp>
    </p:spTree>
    <p:extLst>
      <p:ext uri="{BB962C8B-B14F-4D97-AF65-F5344CB8AC3E}">
        <p14:creationId xmlns:p14="http://schemas.microsoft.com/office/powerpoint/2010/main" val="23883414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875462" cy="501620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facturación que debe calcular impuestos de diferentes formas según el país. Si esperamos que las leyes fiscales cambien con frecuencia, podemos aplicar el principio de variaciones protegidas de la siguiente manera. </a:t>
            </a:r>
          </a:p>
          <a:p>
            <a:pPr marL="800100">
              <a:lnSpc>
                <a:spcPct val="100000"/>
              </a:lnSpc>
            </a:pPr>
            <a:r>
              <a:rPr lang="es-CO" sz="2000" dirty="0">
                <a:latin typeface="Arial Narrow"/>
                <a:ea typeface="Arial Narrow"/>
                <a:cs typeface="Arial Narrow"/>
                <a:sym typeface="Arial Narrow"/>
              </a:rPr>
              <a:t>Interfaz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Define un contrato para calcular impuestos, aislando la lógica de cálculo.</a:t>
            </a:r>
          </a:p>
          <a:p>
            <a:pPr marL="800100">
              <a:lnSpc>
                <a:spcPct val="100000"/>
              </a:lnSpc>
            </a:pPr>
            <a:r>
              <a:rPr lang="es-CO" sz="2000" dirty="0">
                <a:latin typeface="Arial Narrow"/>
                <a:ea typeface="Arial Narrow"/>
                <a:cs typeface="Arial Narrow"/>
                <a:sym typeface="Arial Narrow"/>
              </a:rPr>
              <a:t>Implementaciones concretas: Cada implementación concreta (España, EEUU, etc.) se adapta a las reglas fiscales específicas de cada país.</a:t>
            </a:r>
          </a:p>
          <a:p>
            <a:pPr marL="800100">
              <a:lnSpc>
                <a:spcPct val="100000"/>
              </a:lnSpc>
            </a:pPr>
            <a:r>
              <a:rPr lang="es-CO" sz="2000" dirty="0">
                <a:latin typeface="Arial Narrow"/>
                <a:ea typeface="Arial Narrow"/>
                <a:cs typeface="Arial Narrow"/>
                <a:sym typeface="Arial Narrow"/>
              </a:rPr>
              <a:t>Clase Factura: La clase Factura utiliza una instancia de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para calcular el impuesto.</a:t>
            </a:r>
          </a:p>
        </p:txBody>
      </p:sp>
      <p:pic>
        <p:nvPicPr>
          <p:cNvPr id="7" name="Imagen 6">
            <a:extLst>
              <a:ext uri="{FF2B5EF4-FFF2-40B4-BE49-F238E27FC236}">
                <a16:creationId xmlns:a16="http://schemas.microsoft.com/office/drawing/2014/main" id="{D5A8FE47-0F94-F79B-013D-8F0569BA1DC7}"/>
              </a:ext>
            </a:extLst>
          </p:cNvPr>
          <p:cNvPicPr>
            <a:picLocks noChangeAspect="1"/>
          </p:cNvPicPr>
          <p:nvPr/>
        </p:nvPicPr>
        <p:blipFill>
          <a:blip r:embed="rId3"/>
          <a:stretch>
            <a:fillRect/>
          </a:stretch>
        </p:blipFill>
        <p:spPr>
          <a:xfrm>
            <a:off x="6745224" y="2020824"/>
            <a:ext cx="4529872" cy="3843528"/>
          </a:xfrm>
          <a:prstGeom prst="rect">
            <a:avLst/>
          </a:prstGeom>
        </p:spPr>
      </p:pic>
    </p:spTree>
    <p:extLst>
      <p:ext uri="{BB962C8B-B14F-4D97-AF65-F5344CB8AC3E}">
        <p14:creationId xmlns:p14="http://schemas.microsoft.com/office/powerpoint/2010/main" val="31782358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48001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Definir interfaces para encapsular conceptos que puedan variar.</a:t>
            </a:r>
          </a:p>
          <a:p>
            <a:pPr marL="800100">
              <a:lnSpc>
                <a:spcPct val="100000"/>
              </a:lnSpc>
            </a:pPr>
            <a:r>
              <a:rPr lang="es-CO" sz="2400" dirty="0">
                <a:latin typeface="Arial Narrow"/>
                <a:ea typeface="Arial Narrow"/>
                <a:cs typeface="Arial Narrow"/>
                <a:sym typeface="Arial Narrow"/>
              </a:rPr>
              <a:t>Herencia: Utilizar la herencia para crear jerarquías de clases y promover la reutilización de código.</a:t>
            </a:r>
          </a:p>
          <a:p>
            <a:pPr marL="800100">
              <a:lnSpc>
                <a:spcPct val="100000"/>
              </a:lnSpc>
            </a:pPr>
            <a:r>
              <a:rPr lang="es-CO" sz="2400" dirty="0">
                <a:latin typeface="Arial Narrow"/>
                <a:ea typeface="Arial Narrow"/>
                <a:cs typeface="Arial Narrow"/>
                <a:sym typeface="Arial Narrow"/>
              </a:rPr>
              <a:t>Composición: Componer objetos en lugar de heredarlos para lograr una mayor flexibilidad.</a:t>
            </a:r>
          </a:p>
          <a:p>
            <a:pPr marL="800100">
              <a:lnSpc>
                <a:spcPct val="100000"/>
              </a:lnSpc>
            </a:pPr>
            <a:r>
              <a:rPr lang="es-CO" sz="2400" dirty="0">
                <a:latin typeface="Arial Narrow"/>
                <a:ea typeface="Arial Narrow"/>
                <a:cs typeface="Arial Narrow"/>
                <a:sym typeface="Arial Narrow"/>
              </a:rPr>
              <a:t>Patrones de diseño: Utilizar patrones como </a:t>
            </a:r>
            <a:r>
              <a:rPr lang="es-CO" sz="2400" dirty="0" err="1">
                <a:latin typeface="Arial Narrow"/>
                <a:ea typeface="Arial Narrow"/>
                <a:cs typeface="Arial Narrow"/>
                <a:sym typeface="Arial Narrow"/>
              </a:rPr>
              <a:t>Strategy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State</a:t>
            </a:r>
            <a:r>
              <a:rPr lang="es-CO" sz="2400" dirty="0">
                <a:latin typeface="Arial Narrow"/>
                <a:ea typeface="Arial Narrow"/>
                <a:cs typeface="Arial Narrow"/>
                <a:sym typeface="Arial Narrow"/>
              </a:rPr>
              <a:t> y Factory para gestionar variaciones.</a:t>
            </a:r>
          </a:p>
        </p:txBody>
      </p:sp>
    </p:spTree>
    <p:extLst>
      <p:ext uri="{BB962C8B-B14F-4D97-AF65-F5344CB8AC3E}">
        <p14:creationId xmlns:p14="http://schemas.microsoft.com/office/powerpoint/2010/main" val="333835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43486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Sistema de envió de notificaciones.</a:t>
            </a:r>
          </a:p>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Notificacion</a:t>
            </a:r>
            <a:r>
              <a:rPr lang="es-CO" sz="2400" dirty="0">
                <a:latin typeface="Arial Narrow"/>
                <a:ea typeface="Arial Narrow"/>
                <a:cs typeface="Arial Narrow"/>
                <a:sym typeface="Arial Narrow"/>
              </a:rPr>
              <a:t>: Representa una notificación con propiedades como título y cuerpo.</a:t>
            </a:r>
          </a:p>
          <a:p>
            <a:pPr marL="800100">
              <a:lnSpc>
                <a:spcPct val="100000"/>
              </a:lnSpc>
            </a:pP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 Interfaz que define el método para enviar una notificación.</a:t>
            </a:r>
          </a:p>
          <a:p>
            <a:pPr marL="800100">
              <a:lnSpc>
                <a:spcPct val="100000"/>
              </a:lnSpc>
            </a:pPr>
            <a:r>
              <a:rPr lang="es-CO" sz="2400" dirty="0">
                <a:latin typeface="Arial Narrow"/>
                <a:ea typeface="Arial Narrow"/>
                <a:cs typeface="Arial Narrow"/>
                <a:sym typeface="Arial Narrow"/>
              </a:rPr>
              <a:t>Implementaciones concretas: </a:t>
            </a:r>
            <a:r>
              <a:rPr lang="es-CO" sz="2400" dirty="0" err="1">
                <a:latin typeface="Arial Narrow"/>
                <a:ea typeface="Arial Narrow"/>
                <a:cs typeface="Arial Narrow"/>
                <a:sym typeface="Arial Narrow"/>
              </a:rPr>
              <a:t>CanalCorreoElectronico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CanalSMS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CanalWhatsaap</a:t>
            </a:r>
            <a:r>
              <a:rPr lang="es-CO" sz="2400" dirty="0">
                <a:latin typeface="Arial Narrow"/>
                <a:ea typeface="Arial Narrow"/>
                <a:cs typeface="Arial Narrow"/>
                <a:sym typeface="Arial Narrow"/>
              </a:rPr>
              <a:t>, cada una con su propia lógica de envío.</a:t>
            </a:r>
          </a:p>
          <a:p>
            <a:pPr marL="800100">
              <a:lnSpc>
                <a:spcPct val="100000"/>
              </a:lnSpc>
            </a:pPr>
            <a:r>
              <a:rPr lang="es-CO" sz="2400" dirty="0">
                <a:latin typeface="Arial Narrow"/>
                <a:ea typeface="Arial Narrow"/>
                <a:cs typeface="Arial Narrow"/>
                <a:sym typeface="Arial Narrow"/>
              </a:rPr>
              <a:t>Notificador: Clase que coordina el envío de notificaciones, utilizando una instancia de </a:t>
            </a: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3854640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9B3F9FF-53E7-6911-34BF-766B20B7609C}"/>
              </a:ext>
            </a:extLst>
          </p:cNvPr>
          <p:cNvPicPr>
            <a:picLocks noChangeAspect="1"/>
          </p:cNvPicPr>
          <p:nvPr/>
        </p:nvPicPr>
        <p:blipFill>
          <a:blip r:embed="rId3"/>
          <a:stretch>
            <a:fillRect/>
          </a:stretch>
        </p:blipFill>
        <p:spPr>
          <a:xfrm>
            <a:off x="3034855" y="1761448"/>
            <a:ext cx="6122289" cy="4869666"/>
          </a:xfrm>
          <a:prstGeom prst="rect">
            <a:avLst/>
          </a:prstGeom>
        </p:spPr>
      </p:pic>
    </p:spTree>
    <p:extLst>
      <p:ext uri="{BB962C8B-B14F-4D97-AF65-F5344CB8AC3E}">
        <p14:creationId xmlns:p14="http://schemas.microsoft.com/office/powerpoint/2010/main" val="19887865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300" dirty="0">
                <a:latin typeface="Arial Narrow"/>
                <a:ea typeface="Arial Narrow"/>
                <a:cs typeface="Arial Narrow"/>
                <a:sym typeface="Arial Narrow"/>
              </a:rPr>
              <a:t>Historia</a:t>
            </a:r>
          </a:p>
          <a:p>
            <a:pPr marL="800100">
              <a:lnSpc>
                <a:spcPct val="100000"/>
              </a:lnSpc>
              <a:buFont typeface="+mj-lt"/>
              <a:buAutoNum type="arabicPeriod"/>
            </a:pPr>
            <a:r>
              <a:rPr lang="es-CO" sz="1300" dirty="0">
                <a:latin typeface="Arial Narrow"/>
                <a:ea typeface="Arial Narrow"/>
                <a:cs typeface="Arial Narrow"/>
                <a:sym typeface="Arial Narrow"/>
              </a:rPr>
              <a:t>Principios SOLID</a:t>
            </a:r>
          </a:p>
          <a:p>
            <a:pPr marL="1257300" lvl="1">
              <a:lnSpc>
                <a:spcPct val="100000"/>
              </a:lnSpc>
              <a:buFont typeface="+mj-lt"/>
              <a:buAutoNum type="arabicPeriod"/>
            </a:pPr>
            <a:r>
              <a:rPr lang="es-CO" sz="1300" dirty="0">
                <a:latin typeface="Arial Narrow"/>
                <a:ea typeface="Arial Narrow"/>
                <a:cs typeface="Arial Narrow"/>
                <a:sym typeface="Arial Narrow"/>
              </a:rPr>
              <a:t>S – Single </a:t>
            </a:r>
            <a:r>
              <a:rPr lang="es-CO" sz="1300" dirty="0" err="1">
                <a:latin typeface="Arial Narrow"/>
                <a:ea typeface="Arial Narrow"/>
                <a:cs typeface="Arial Narrow"/>
                <a:sym typeface="Arial Narrow"/>
              </a:rPr>
              <a:t>Responsability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(SRP)</a:t>
            </a:r>
          </a:p>
          <a:p>
            <a:pPr marL="1257300" lvl="1">
              <a:lnSpc>
                <a:spcPct val="100000"/>
              </a:lnSpc>
              <a:buFont typeface="+mj-lt"/>
              <a:buAutoNum type="arabicPeriod"/>
            </a:pPr>
            <a:r>
              <a:rPr lang="es-CO" sz="1300" dirty="0">
                <a:latin typeface="Arial Narrow"/>
                <a:ea typeface="Arial Narrow"/>
                <a:cs typeface="Arial Narrow"/>
                <a:sym typeface="Arial Narrow"/>
              </a:rPr>
              <a:t>O – Open/</a:t>
            </a:r>
            <a:r>
              <a:rPr lang="es-CO" sz="1300" dirty="0" err="1">
                <a:latin typeface="Arial Narrow"/>
                <a:ea typeface="Arial Narrow"/>
                <a:cs typeface="Arial Narrow"/>
                <a:sym typeface="Arial Narrow"/>
              </a:rPr>
              <a:t>Closed</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(OCP)</a:t>
            </a:r>
          </a:p>
          <a:p>
            <a:pPr marL="1257300" lvl="1">
              <a:lnSpc>
                <a:spcPct val="100000"/>
              </a:lnSpc>
              <a:buFont typeface="+mj-lt"/>
              <a:buAutoNum type="arabicPeriod"/>
            </a:pPr>
            <a:r>
              <a:rPr lang="es-CO" sz="1300" dirty="0">
                <a:latin typeface="Arial Narrow"/>
                <a:ea typeface="Arial Narrow"/>
                <a:cs typeface="Arial Narrow"/>
                <a:sym typeface="Arial Narrow"/>
              </a:rPr>
              <a:t>L - </a:t>
            </a:r>
            <a:r>
              <a:rPr lang="es-CO" sz="1300" dirty="0" err="1">
                <a:latin typeface="Arial Narrow"/>
                <a:ea typeface="Arial Narrow"/>
                <a:cs typeface="Arial Narrow"/>
                <a:sym typeface="Arial Narrow"/>
              </a:rPr>
              <a:t>Liskov</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Substitution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(LSP)</a:t>
            </a:r>
          </a:p>
          <a:p>
            <a:pPr marL="1257300" lvl="1">
              <a:lnSpc>
                <a:spcPct val="100000"/>
              </a:lnSpc>
              <a:buFont typeface="+mj-lt"/>
              <a:buAutoNum type="arabicPeriod"/>
            </a:pPr>
            <a:r>
              <a:rPr lang="es-CO" sz="1300" dirty="0">
                <a:latin typeface="Arial Narrow"/>
                <a:ea typeface="Arial Narrow"/>
                <a:cs typeface="Arial Narrow"/>
                <a:sym typeface="Arial Narrow"/>
              </a:rPr>
              <a:t>I - Interface </a:t>
            </a:r>
            <a:r>
              <a:rPr lang="es-CO" sz="1300" dirty="0" err="1">
                <a:latin typeface="Arial Narrow"/>
                <a:ea typeface="Arial Narrow"/>
                <a:cs typeface="Arial Narrow"/>
                <a:sym typeface="Arial Narrow"/>
              </a:rPr>
              <a:t>Segregation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(ISP)</a:t>
            </a:r>
          </a:p>
          <a:p>
            <a:pPr marL="1257300" lvl="1">
              <a:lnSpc>
                <a:spcPct val="100000"/>
              </a:lnSpc>
              <a:buFont typeface="+mj-lt"/>
              <a:buAutoNum type="arabicPeriod"/>
            </a:pPr>
            <a:r>
              <a:rPr lang="es-CO" sz="1300" dirty="0">
                <a:latin typeface="Arial Narrow"/>
                <a:ea typeface="Arial Narrow"/>
                <a:cs typeface="Arial Narrow"/>
                <a:sym typeface="Arial Narrow"/>
              </a:rPr>
              <a:t>D - </a:t>
            </a:r>
            <a:r>
              <a:rPr lang="es-CO" sz="1300" dirty="0" err="1">
                <a:latin typeface="Arial Narrow"/>
                <a:ea typeface="Arial Narrow"/>
                <a:cs typeface="Arial Narrow"/>
                <a:sym typeface="Arial Narrow"/>
              </a:rPr>
              <a:t>Dependency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Inversion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(DIP)</a:t>
            </a:r>
          </a:p>
          <a:p>
            <a:pPr marL="800100">
              <a:lnSpc>
                <a:spcPct val="100000"/>
              </a:lnSpc>
              <a:buFont typeface="+mj-lt"/>
              <a:buAutoNum type="arabicPeriod"/>
            </a:pPr>
            <a:r>
              <a:rPr lang="es-CO" sz="1300" dirty="0">
                <a:latin typeface="Arial Narrow"/>
                <a:ea typeface="Arial Narrow"/>
                <a:cs typeface="Arial Narrow"/>
                <a:sym typeface="Arial Narrow"/>
              </a:rPr>
              <a:t>Principio DRY</a:t>
            </a:r>
          </a:p>
          <a:p>
            <a:pPr marL="800100">
              <a:lnSpc>
                <a:spcPct val="100000"/>
              </a:lnSpc>
              <a:buFont typeface="+mj-lt"/>
              <a:buAutoNum type="arabicPeriod"/>
            </a:pPr>
            <a:r>
              <a:rPr lang="es-CO" sz="1300" dirty="0">
                <a:latin typeface="Arial Narrow"/>
                <a:ea typeface="Arial Narrow"/>
                <a:cs typeface="Arial Narrow"/>
                <a:sym typeface="Arial Narrow"/>
              </a:rPr>
              <a:t>Principio KISS</a:t>
            </a:r>
          </a:p>
          <a:p>
            <a:pPr marL="800100">
              <a:lnSpc>
                <a:spcPct val="100000"/>
              </a:lnSpc>
              <a:buFont typeface="+mj-lt"/>
              <a:buAutoNum type="arabicPeriod"/>
            </a:pPr>
            <a:r>
              <a:rPr lang="es-CO" sz="1300" dirty="0">
                <a:latin typeface="Arial Narrow"/>
                <a:ea typeface="Arial Narrow"/>
                <a:cs typeface="Arial Narrow"/>
                <a:sym typeface="Arial Narrow"/>
              </a:rPr>
              <a:t>Principio YAGNI</a:t>
            </a:r>
          </a:p>
          <a:p>
            <a:pPr marL="800100">
              <a:lnSpc>
                <a:spcPct val="100000"/>
              </a:lnSpc>
              <a:buFont typeface="+mj-lt"/>
              <a:buAutoNum type="arabicPeriod"/>
            </a:pPr>
            <a:r>
              <a:rPr lang="es-CO" sz="1300" dirty="0">
                <a:latin typeface="Arial Narrow"/>
                <a:ea typeface="Arial Narrow"/>
                <a:cs typeface="Arial Narrow"/>
                <a:sym typeface="Arial Narrow"/>
              </a:rPr>
              <a:t>Principios GRASP</a:t>
            </a:r>
          </a:p>
          <a:p>
            <a:pPr marL="1257300" lvl="1">
              <a:lnSpc>
                <a:spcPct val="100000"/>
              </a:lnSpc>
              <a:buFont typeface="+mj-lt"/>
              <a:buAutoNum type="arabicPeriod"/>
            </a:pPr>
            <a:r>
              <a:rPr lang="es-CO" sz="13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300" dirty="0">
                <a:latin typeface="Arial Narrow"/>
                <a:ea typeface="Arial Narrow"/>
                <a:cs typeface="Arial Narrow"/>
                <a:sym typeface="Arial Narrow"/>
              </a:rPr>
              <a:t>Controlador.</a:t>
            </a:r>
          </a:p>
          <a:p>
            <a:pPr marL="1257300" lvl="1">
              <a:lnSpc>
                <a:spcPct val="100000"/>
              </a:lnSpc>
              <a:buFont typeface="+mj-lt"/>
              <a:buAutoNum type="arabicPeriod"/>
            </a:pPr>
            <a:r>
              <a:rPr lang="es-CO" sz="1300" dirty="0">
                <a:latin typeface="Arial Narrow"/>
                <a:ea typeface="Arial Narrow"/>
                <a:cs typeface="Arial Narrow"/>
                <a:sym typeface="Arial Narrow"/>
              </a:rPr>
              <a:t>Creador.</a:t>
            </a:r>
          </a:p>
          <a:p>
            <a:pPr marL="1257300" lvl="1">
              <a:lnSpc>
                <a:spcPct val="100000"/>
              </a:lnSpc>
              <a:buFont typeface="+mj-lt"/>
              <a:buAutoNum type="arabicPeriod"/>
            </a:pPr>
            <a:r>
              <a:rPr lang="es-CO" sz="13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300" dirty="0">
                <a:latin typeface="Arial Narrow"/>
                <a:ea typeface="Arial Narrow"/>
                <a:cs typeface="Arial Narrow"/>
                <a:sym typeface="Arial Narrow"/>
              </a:rPr>
              <a:t>Fabricación pura.</a:t>
            </a:r>
          </a:p>
          <a:p>
            <a:pPr marL="1257300" lvl="1">
              <a:lnSpc>
                <a:spcPct val="100000"/>
              </a:lnSpc>
              <a:buFont typeface="+mj-lt"/>
              <a:buAutoNum type="arabicPeriod"/>
            </a:pPr>
            <a:r>
              <a:rPr lang="es-CO" sz="1300" dirty="0">
                <a:latin typeface="Arial Narrow"/>
                <a:ea typeface="Arial Narrow"/>
                <a:cs typeface="Arial Narrow"/>
                <a:sym typeface="Arial Narrow"/>
              </a:rPr>
              <a:t>Indirección.</a:t>
            </a:r>
          </a:p>
          <a:p>
            <a:pPr marL="1257300" lvl="1">
              <a:lnSpc>
                <a:spcPct val="100000"/>
              </a:lnSpc>
              <a:buFont typeface="+mj-lt"/>
              <a:buAutoNum type="arabicPeriod"/>
            </a:pPr>
            <a:r>
              <a:rPr lang="es-CO" sz="1300" dirty="0">
                <a:latin typeface="Arial Narrow"/>
                <a:ea typeface="Arial Narrow"/>
                <a:cs typeface="Arial Narrow"/>
                <a:sym typeface="Arial Narrow"/>
              </a:rPr>
              <a:t>Polimorfismo.</a:t>
            </a:r>
          </a:p>
          <a:p>
            <a:pPr marL="1257300" lvl="1">
              <a:lnSpc>
                <a:spcPct val="100000"/>
              </a:lnSpc>
              <a:buFont typeface="+mj-lt"/>
              <a:buAutoNum type="arabicPeriod"/>
            </a:pPr>
            <a:r>
              <a:rPr lang="es-CO" sz="13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300" dirty="0">
              <a:latin typeface="Arial Narrow"/>
              <a:ea typeface="Arial Narrow"/>
              <a:cs typeface="Arial Narrow"/>
              <a:sym typeface="Arial Narrow"/>
            </a:endParaRPr>
          </a:p>
          <a:p>
            <a:pPr marL="800100">
              <a:lnSpc>
                <a:spcPct val="100000"/>
              </a:lnSpc>
              <a:buFont typeface="+mj-lt"/>
              <a:buAutoNum type="arabicPeriod"/>
            </a:pPr>
            <a:endParaRPr lang="es-CO" sz="13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3</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y Cliente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 en una base de datos.</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 en una base de datos.</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y Cliente: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Cliente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EDFB12B-E799-CE35-0AFC-9D6CAA40E1FC}"/>
              </a:ext>
            </a:extLst>
          </p:cNvPr>
          <p:cNvPicPr>
            <a:picLocks noChangeAspect="1"/>
          </p:cNvPicPr>
          <p:nvPr/>
        </p:nvPicPr>
        <p:blipFill>
          <a:blip r:embed="rId3"/>
          <a:stretch>
            <a:fillRect/>
          </a:stretch>
        </p:blipFill>
        <p:spPr>
          <a:xfrm>
            <a:off x="802576" y="2471656"/>
            <a:ext cx="5210175" cy="2371725"/>
          </a:xfrm>
          <a:prstGeom prst="rect">
            <a:avLst/>
          </a:prstGeom>
        </p:spPr>
      </p:pic>
      <p:pic>
        <p:nvPicPr>
          <p:cNvPr id="7" name="Imagen 6">
            <a:extLst>
              <a:ext uri="{FF2B5EF4-FFF2-40B4-BE49-F238E27FC236}">
                <a16:creationId xmlns:a16="http://schemas.microsoft.com/office/drawing/2014/main" id="{482F2135-9A2C-7CD7-BC35-2BD23D706856}"/>
              </a:ext>
            </a:extLst>
          </p:cNvPr>
          <p:cNvPicPr>
            <a:picLocks noChangeAspect="1"/>
          </p:cNvPicPr>
          <p:nvPr/>
        </p:nvPicPr>
        <p:blipFill>
          <a:blip r:embed="rId4"/>
          <a:stretch>
            <a:fillRect/>
          </a:stretch>
        </p:blipFill>
        <p:spPr>
          <a:xfrm>
            <a:off x="6842188" y="1484656"/>
            <a:ext cx="3609975" cy="4972050"/>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2200" dirty="0">
                <a:latin typeface="Arial Narrow"/>
                <a:ea typeface="Arial Narrow"/>
                <a:cs typeface="Arial Narrow"/>
                <a:sym typeface="Arial Narrow"/>
              </a:rPr>
              <a:t>Identifica las violaciones del OCP: </a:t>
            </a:r>
          </a:p>
          <a:p>
            <a:pPr indent="0">
              <a:lnSpc>
                <a:spcPct val="100000"/>
              </a:lnSpc>
              <a:buNone/>
            </a:pPr>
            <a:r>
              <a:rPr lang="es-CO" sz="22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2200" dirty="0">
                <a:latin typeface="Arial Narrow"/>
                <a:ea typeface="Arial Narrow"/>
                <a:cs typeface="Arial Narrow"/>
                <a:sym typeface="Arial Narrow"/>
              </a:rPr>
              <a:t>¿Qué parte del código necesita modificarse?</a:t>
            </a:r>
          </a:p>
          <a:p>
            <a:pPr indent="0">
              <a:lnSpc>
                <a:spcPct val="100000"/>
              </a:lnSpc>
              <a:buNone/>
            </a:pPr>
            <a:r>
              <a:rPr lang="es-CO" sz="2200" dirty="0">
                <a:latin typeface="Arial Narrow"/>
                <a:ea typeface="Arial Narrow"/>
                <a:cs typeface="Arial Narrow"/>
                <a:sym typeface="Arial Narrow"/>
              </a:rPr>
              <a:t>Refactoriza el código: Utiliza el OCP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rotWithShape="1">
          <a:blip r:embed="rId3"/>
          <a:srcRect b="21858"/>
          <a:stretch/>
        </p:blipFill>
        <p:spPr>
          <a:xfrm>
            <a:off x="2716120" y="4572000"/>
            <a:ext cx="5969189" cy="22860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4641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estás desarrollando un sistema de facturación para una tienda en línea. Inicialmente, solo se aplica el impuesto IVA 19%, pero en el futuro quiere agregarse nuevos tipos de impuestos (ICA 10%, e IVASALUDABLE 5%). El impuesto es </a:t>
            </a:r>
            <a:r>
              <a:rPr lang="es-CO" sz="2200" dirty="0" err="1">
                <a:latin typeface="Arial Narrow"/>
                <a:ea typeface="Arial Narrow"/>
                <a:cs typeface="Arial Narrow"/>
                <a:sym typeface="Arial Narrow"/>
              </a:rPr>
              <a:t>dinamico</a:t>
            </a:r>
            <a:r>
              <a:rPr lang="es-CO" sz="2200" dirty="0">
                <a:latin typeface="Arial Narrow"/>
                <a:ea typeface="Arial Narrow"/>
                <a:cs typeface="Arial Narrow"/>
                <a:sym typeface="Arial Narrow"/>
              </a:rPr>
              <a:t> puede cambiar en cualquier momento.</a:t>
            </a:r>
          </a:p>
          <a:p>
            <a:pPr indent="0">
              <a:lnSpc>
                <a:spcPct val="100000"/>
              </a:lnSpc>
              <a:buNone/>
            </a:pPr>
            <a:r>
              <a:rPr lang="es-CO" sz="2200" dirty="0">
                <a:latin typeface="Arial Narrow"/>
                <a:ea typeface="Arial Narrow"/>
                <a:cs typeface="Arial Narrow"/>
                <a:sym typeface="Arial Narrow"/>
              </a:rPr>
              <a:t>Clases para tener en cuenta.</a:t>
            </a:r>
          </a:p>
          <a:p>
            <a:pPr indent="0">
              <a:lnSpc>
                <a:spcPct val="100000"/>
              </a:lnSpc>
              <a:buNone/>
            </a:pPr>
            <a:r>
              <a:rPr lang="es-CO" sz="2200" dirty="0">
                <a:latin typeface="Arial Narrow"/>
                <a:ea typeface="Arial Narrow"/>
                <a:cs typeface="Arial Narrow"/>
                <a:sym typeface="Arial Narrow"/>
              </a:rPr>
              <a:t>Calculo: Clase abstracta que va a tener como atributo el producto, cantidad y precio.</a:t>
            </a:r>
          </a:p>
          <a:p>
            <a:pPr indent="0">
              <a:lnSpc>
                <a:spcPct val="100000"/>
              </a:lnSpc>
              <a:buNone/>
            </a:pPr>
            <a:r>
              <a:rPr lang="es-CO" sz="2200" dirty="0" err="1">
                <a:latin typeface="Arial Narrow"/>
                <a:ea typeface="Arial Narrow"/>
                <a:cs typeface="Arial Narrow"/>
                <a:sym typeface="Arial Narrow"/>
              </a:rPr>
              <a:t>CalculoImpuestoIva</a:t>
            </a:r>
            <a:r>
              <a:rPr lang="es-CO" sz="2200" dirty="0">
                <a:latin typeface="Arial Narrow"/>
                <a:ea typeface="Arial Narrow"/>
                <a:cs typeface="Arial Narrow"/>
                <a:sym typeface="Arial Narrow"/>
              </a:rPr>
              <a:t>: Clase que va a calcular el impuesto por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 y tiene un atributo fijo del valor del impuesto.</a:t>
            </a:r>
          </a:p>
          <a:p>
            <a:pPr indent="0">
              <a:lnSpc>
                <a:spcPct val="100000"/>
              </a:lnSpc>
              <a:buNone/>
            </a:pPr>
            <a:r>
              <a:rPr lang="es-CO" sz="2200" dirty="0" err="1">
                <a:latin typeface="Arial Narrow"/>
                <a:ea typeface="Arial Narrow"/>
                <a:cs typeface="Arial Narrow"/>
                <a:sym typeface="Arial Narrow"/>
              </a:rPr>
              <a:t>CalculoImpuestoReteIva</a:t>
            </a:r>
            <a:r>
              <a:rPr lang="es-CO" sz="2200" dirty="0">
                <a:latin typeface="Arial Narrow"/>
                <a:ea typeface="Arial Narrow"/>
                <a:cs typeface="Arial Narrow"/>
                <a:sym typeface="Arial Narrow"/>
              </a:rPr>
              <a:t>: Clase que va a calcular el impuesto por rete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CaluloImpuestoSaludable</a:t>
            </a:r>
            <a:r>
              <a:rPr lang="es-CO" sz="2200" dirty="0">
                <a:latin typeface="Arial Narrow"/>
                <a:ea typeface="Arial Narrow"/>
                <a:cs typeface="Arial Narrow"/>
                <a:sym typeface="Arial Narrow"/>
              </a:rPr>
              <a:t>: Clase que va a calcular el impuesto por salud.</a:t>
            </a:r>
          </a:p>
          <a:p>
            <a:pPr indent="0">
              <a:lnSpc>
                <a:spcPct val="100000"/>
              </a:lnSpc>
              <a:buNone/>
            </a:pPr>
            <a:r>
              <a:rPr lang="es-CO" sz="2200" dirty="0">
                <a:latin typeface="Arial Narrow"/>
                <a:ea typeface="Arial Narrow"/>
                <a:cs typeface="Arial Narrow"/>
                <a:sym typeface="Arial Narrow"/>
              </a:rPr>
              <a:t>Factura: La que hará el cálculo a un impuesto correspondiente.</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139277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A949060-5374-75BA-EF1A-3F5042B12A0C}"/>
              </a:ext>
            </a:extLst>
          </p:cNvPr>
          <p:cNvPicPr>
            <a:picLocks noChangeAspect="1"/>
          </p:cNvPicPr>
          <p:nvPr/>
        </p:nvPicPr>
        <p:blipFill>
          <a:blip r:embed="rId3"/>
          <a:stretch>
            <a:fillRect/>
          </a:stretch>
        </p:blipFill>
        <p:spPr>
          <a:xfrm>
            <a:off x="4008501" y="1577973"/>
            <a:ext cx="3251835" cy="5205852"/>
          </a:xfrm>
          <a:prstGeom prst="rect">
            <a:avLst/>
          </a:prstGeom>
        </p:spPr>
      </p:pic>
    </p:spTree>
    <p:extLst>
      <p:ext uri="{BB962C8B-B14F-4D97-AF65-F5344CB8AC3E}">
        <p14:creationId xmlns:p14="http://schemas.microsoft.com/office/powerpoint/2010/main" val="2779739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CERTIFICACIONES</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7052B0C0-0655-178F-25B8-3BD3E31BDA3A}"/>
              </a:ext>
            </a:extLst>
          </p:cNvPr>
          <p:cNvPicPr>
            <a:picLocks noChangeAspect="1"/>
          </p:cNvPicPr>
          <p:nvPr/>
        </p:nvPicPr>
        <p:blipFill>
          <a:blip r:embed="rId3"/>
          <a:stretch>
            <a:fillRect/>
          </a:stretch>
        </p:blipFill>
        <p:spPr>
          <a:xfrm>
            <a:off x="3447694" y="1690688"/>
            <a:ext cx="5296611" cy="4966677"/>
          </a:xfrm>
          <a:prstGeom prst="rect">
            <a:avLst/>
          </a:prstGeom>
        </p:spPr>
      </p:pic>
    </p:spTree>
    <p:extLst>
      <p:ext uri="{BB962C8B-B14F-4D97-AF65-F5344CB8AC3E}">
        <p14:creationId xmlns:p14="http://schemas.microsoft.com/office/powerpoint/2010/main" val="2512808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349684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Rompe el SRP.</a:t>
            </a:r>
          </a:p>
          <a:p>
            <a:pPr indent="0">
              <a:lnSpc>
                <a:spcPct val="100000"/>
              </a:lnSpc>
              <a:buNone/>
            </a:pPr>
            <a:r>
              <a:rPr lang="es-CO" sz="1800" dirty="0">
                <a:latin typeface="Arial Narrow"/>
                <a:ea typeface="Arial Narrow"/>
                <a:cs typeface="Arial Narrow"/>
                <a:sym typeface="Arial Narrow"/>
              </a:rPr>
              <a:t>Aunque un cuadrado es un tipo de rectángulo, cambiar la longitud de un lado de un "cuadrado" también cambia la otra, lo que contradice la propiedad de un rectángulo de tener lados independientes. Si intentamos tratar un cuadrado como un rectángulo genérico y modificamos uno de sus lados, estaríamos alterando la invariante de que todos los lados de un cuadrado deben ser iguales.</a:t>
            </a:r>
          </a:p>
        </p:txBody>
      </p:sp>
      <p:pic>
        <p:nvPicPr>
          <p:cNvPr id="3" name="Imagen 2">
            <a:extLst>
              <a:ext uri="{FF2B5EF4-FFF2-40B4-BE49-F238E27FC236}">
                <a16:creationId xmlns:a16="http://schemas.microsoft.com/office/drawing/2014/main" id="{C074937E-4FE4-403A-2EA3-F28A2AC95910}"/>
              </a:ext>
            </a:extLst>
          </p:cNvPr>
          <p:cNvPicPr>
            <a:picLocks noChangeAspect="1"/>
          </p:cNvPicPr>
          <p:nvPr/>
        </p:nvPicPr>
        <p:blipFill>
          <a:blip r:embed="rId3"/>
          <a:stretch>
            <a:fillRect/>
          </a:stretch>
        </p:blipFill>
        <p:spPr>
          <a:xfrm>
            <a:off x="980750" y="1692857"/>
            <a:ext cx="3352800" cy="4781550"/>
          </a:xfrm>
          <a:prstGeom prst="rect">
            <a:avLst/>
          </a:prstGeom>
        </p:spPr>
      </p:pic>
    </p:spTree>
    <p:extLst>
      <p:ext uri="{BB962C8B-B14F-4D97-AF65-F5344CB8AC3E}">
        <p14:creationId xmlns:p14="http://schemas.microsoft.com/office/powerpoint/2010/main" val="4245800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271438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Respeta el LSP</a:t>
            </a:r>
          </a:p>
          <a:p>
            <a:pPr indent="0">
              <a:lnSpc>
                <a:spcPct val="100000"/>
              </a:lnSpc>
              <a:buNone/>
            </a:pPr>
            <a:r>
              <a:rPr lang="es-CO" sz="1800" dirty="0">
                <a:latin typeface="Arial Narrow"/>
                <a:ea typeface="Arial Narrow"/>
                <a:cs typeface="Arial Narrow"/>
                <a:sym typeface="Arial Narrow"/>
              </a:rPr>
              <a:t>En esta versión, Cuadrado no hereda de </a:t>
            </a:r>
            <a:r>
              <a:rPr lang="es-CO" sz="1800" dirty="0" err="1">
                <a:latin typeface="Arial Narrow"/>
                <a:ea typeface="Arial Narrow"/>
                <a:cs typeface="Arial Narrow"/>
                <a:sym typeface="Arial Narrow"/>
              </a:rPr>
              <a:t>Rectangulo</a:t>
            </a:r>
            <a:r>
              <a:rPr lang="es-CO" sz="1800" dirty="0">
                <a:latin typeface="Arial Narrow"/>
                <a:ea typeface="Arial Narrow"/>
                <a:cs typeface="Arial Narrow"/>
                <a:sym typeface="Arial Narrow"/>
              </a:rPr>
              <a:t>. Ambos heredan directamente de Forma. Esto evita la relación incorrecta entre los conceptos de rectángulo y cuadrado. Aunque ambos pueden calcular el área, no comparten la misma implementación ni las mismas invariantes.</a:t>
            </a:r>
          </a:p>
        </p:txBody>
      </p:sp>
      <p:pic>
        <p:nvPicPr>
          <p:cNvPr id="4" name="Imagen 3">
            <a:extLst>
              <a:ext uri="{FF2B5EF4-FFF2-40B4-BE49-F238E27FC236}">
                <a16:creationId xmlns:a16="http://schemas.microsoft.com/office/drawing/2014/main" id="{028F0192-EB17-54E0-5C18-5B0F1A86A123}"/>
              </a:ext>
            </a:extLst>
          </p:cNvPr>
          <p:cNvPicPr>
            <a:picLocks noChangeAspect="1"/>
          </p:cNvPicPr>
          <p:nvPr/>
        </p:nvPicPr>
        <p:blipFill>
          <a:blip r:embed="rId3"/>
          <a:stretch>
            <a:fillRect/>
          </a:stretch>
        </p:blipFill>
        <p:spPr>
          <a:xfrm>
            <a:off x="2079239" y="1623797"/>
            <a:ext cx="2712217" cy="3585381"/>
          </a:xfrm>
          <a:prstGeom prst="rect">
            <a:avLst/>
          </a:prstGeom>
        </p:spPr>
      </p:pic>
      <p:pic>
        <p:nvPicPr>
          <p:cNvPr id="3" name="Imagen 2">
            <a:extLst>
              <a:ext uri="{FF2B5EF4-FFF2-40B4-BE49-F238E27FC236}">
                <a16:creationId xmlns:a16="http://schemas.microsoft.com/office/drawing/2014/main" id="{943D9DA0-1E81-7127-1304-229BA70E1AAC}"/>
              </a:ext>
            </a:extLst>
          </p:cNvPr>
          <p:cNvPicPr>
            <a:picLocks noChangeAspect="1"/>
          </p:cNvPicPr>
          <p:nvPr/>
        </p:nvPicPr>
        <p:blipFill>
          <a:blip r:embed="rId4"/>
          <a:stretch>
            <a:fillRect/>
          </a:stretch>
        </p:blipFill>
        <p:spPr>
          <a:xfrm>
            <a:off x="1020835" y="5263706"/>
            <a:ext cx="5185791" cy="1517205"/>
          </a:xfrm>
          <a:prstGeom prst="rect">
            <a:avLst/>
          </a:prstGeom>
        </p:spPr>
      </p:pic>
    </p:spTree>
    <p:extLst>
      <p:ext uri="{BB962C8B-B14F-4D97-AF65-F5344CB8AC3E}">
        <p14:creationId xmlns:p14="http://schemas.microsoft.com/office/powerpoint/2010/main" val="224373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981118" cy="37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 sistema de inventario que gestiona diferentes tipos de productos: productos físicos y productos digitales. Ambos tienen atributos comunes como nombre, precio y cantidad, pero también atributos específicos (por ejemplo, peso para los productos físicos y tamaño del archivo para los productos digitales).</a:t>
            </a:r>
          </a:p>
          <a:p>
            <a:pPr indent="0">
              <a:lnSpc>
                <a:spcPct val="100000"/>
              </a:lnSpc>
              <a:buNone/>
            </a:pPr>
            <a:r>
              <a:rPr lang="es-CO" sz="1800" dirty="0">
                <a:latin typeface="Arial Narrow"/>
                <a:ea typeface="Arial Narrow"/>
                <a:cs typeface="Arial Narrow"/>
                <a:sym typeface="Arial Narrow"/>
              </a:rPr>
              <a:t>Clase Producto: Contiene los atributos nombre, precio y cantidad; y un método para calcular el costo total.</a:t>
            </a:r>
          </a:p>
          <a:p>
            <a:pPr indent="0">
              <a:lnSpc>
                <a:spcPct val="100000"/>
              </a:lnSpc>
              <a:buNone/>
            </a:pPr>
            <a:r>
              <a:rPr lang="es-CO" sz="1800" dirty="0">
                <a:latin typeface="Arial Narrow"/>
                <a:ea typeface="Arial Narrow"/>
                <a:cs typeface="Arial Narrow"/>
                <a:sym typeface="Arial Narrow"/>
              </a:rPr>
              <a:t>Clase Producto Físico: Tiene el atributo peso con la sobreescritura del calcular costo total.</a:t>
            </a:r>
          </a:p>
          <a:p>
            <a:pPr indent="0">
              <a:lnSpc>
                <a:spcPct val="100000"/>
              </a:lnSpc>
              <a:buNone/>
            </a:pPr>
            <a:r>
              <a:rPr lang="es-CO" sz="1800" dirty="0">
                <a:latin typeface="Arial Narrow"/>
                <a:ea typeface="Arial Narrow"/>
                <a:cs typeface="Arial Narrow"/>
                <a:sym typeface="Arial Narrow"/>
              </a:rPr>
              <a:t>Clase Producto Digital: Tiene un atributo de tamaño del archivo y la sobreescritura del calcular costo total.</a:t>
            </a:r>
          </a:p>
          <a:p>
            <a:pPr indent="0">
              <a:lnSpc>
                <a:spcPct val="100000"/>
              </a:lnSpc>
              <a:buNone/>
            </a:pPr>
            <a:r>
              <a:rPr lang="es-CO" sz="1800" dirty="0">
                <a:latin typeface="Arial Narrow"/>
                <a:ea typeface="Arial Narrow"/>
                <a:cs typeface="Arial Narrow"/>
                <a:sym typeface="Arial Narrow"/>
              </a:rPr>
              <a:t>Clase Productos Mixtos: Tiene el atributo peso y tamaño del archivo con la sobreescritura del calcular costo total.</a:t>
            </a:r>
          </a:p>
          <a:p>
            <a:pPr indent="0">
              <a:lnSpc>
                <a:spcPct val="100000"/>
              </a:lnSpc>
              <a:buNone/>
            </a:pPr>
            <a:r>
              <a:rPr lang="es-CO" sz="1800" dirty="0">
                <a:latin typeface="Arial Narrow"/>
                <a:ea typeface="Arial Narrow"/>
                <a:cs typeface="Arial Narrow"/>
                <a:sym typeface="Arial Narrow"/>
              </a:rPr>
              <a:t>Incluir la funcionalidad de </a:t>
            </a:r>
            <a:r>
              <a:rPr lang="es-CO" sz="1800" dirty="0" err="1">
                <a:latin typeface="Arial Narrow"/>
                <a:ea typeface="Arial Narrow"/>
                <a:cs typeface="Arial Narrow"/>
                <a:sym typeface="Arial Narrow"/>
              </a:rPr>
              <a:t>enviarPorCorreo</a:t>
            </a:r>
            <a:r>
              <a:rPr lang="es-CO" sz="1800" dirty="0">
                <a:latin typeface="Arial Narrow"/>
                <a:ea typeface="Arial Narrow"/>
                <a:cs typeface="Arial Narrow"/>
                <a:sym typeface="Arial Narrow"/>
              </a:rPr>
              <a:t> solamente para productos Físicos y Mixtos sin romper ninguno de los principios SOLID.</a:t>
            </a:r>
          </a:p>
        </p:txBody>
      </p:sp>
    </p:spTree>
    <p:extLst>
      <p:ext uri="{BB962C8B-B14F-4D97-AF65-F5344CB8AC3E}">
        <p14:creationId xmlns:p14="http://schemas.microsoft.com/office/powerpoint/2010/main" val="101667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5301391-61A2-7B52-53DA-664A2CEDD0A2}"/>
              </a:ext>
            </a:extLst>
          </p:cNvPr>
          <p:cNvPicPr>
            <a:picLocks noChangeAspect="1"/>
          </p:cNvPicPr>
          <p:nvPr/>
        </p:nvPicPr>
        <p:blipFill>
          <a:blip r:embed="rId3"/>
          <a:stretch>
            <a:fillRect/>
          </a:stretch>
        </p:blipFill>
        <p:spPr>
          <a:xfrm>
            <a:off x="982409" y="1770102"/>
            <a:ext cx="4412682" cy="4600789"/>
          </a:xfrm>
          <a:prstGeom prst="rect">
            <a:avLst/>
          </a:prstGeom>
        </p:spPr>
      </p:pic>
      <p:pic>
        <p:nvPicPr>
          <p:cNvPr id="5" name="Imagen 4">
            <a:extLst>
              <a:ext uri="{FF2B5EF4-FFF2-40B4-BE49-F238E27FC236}">
                <a16:creationId xmlns:a16="http://schemas.microsoft.com/office/drawing/2014/main" id="{BBA334C5-161C-587D-ACC5-FD6B735D0489}"/>
              </a:ext>
            </a:extLst>
          </p:cNvPr>
          <p:cNvPicPr>
            <a:picLocks noChangeAspect="1"/>
          </p:cNvPicPr>
          <p:nvPr/>
        </p:nvPicPr>
        <p:blipFill>
          <a:blip r:embed="rId4"/>
          <a:stretch>
            <a:fillRect/>
          </a:stretch>
        </p:blipFill>
        <p:spPr>
          <a:xfrm>
            <a:off x="5984176" y="2594121"/>
            <a:ext cx="4448175" cy="1476375"/>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sms</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enviarNotificacionSMS</a:t>
            </a:r>
            <a:endParaRPr lang="es-CO" sz="2400" dirty="0">
              <a:latin typeface="Arial Narrow"/>
              <a:ea typeface="Arial Narrow"/>
              <a:cs typeface="Arial Narrow"/>
              <a:sym typeface="Arial Narrow"/>
            </a:endParaRPr>
          </a:p>
        </p:txBody>
      </p:sp>
      <p:pic>
        <p:nvPicPr>
          <p:cNvPr id="3" name="Imagen 2">
            <a:extLst>
              <a:ext uri="{FF2B5EF4-FFF2-40B4-BE49-F238E27FC236}">
                <a16:creationId xmlns:a16="http://schemas.microsoft.com/office/drawing/2014/main" id="{74045720-3287-A21A-2465-C48E752C9718}"/>
              </a:ext>
            </a:extLst>
          </p:cNvPr>
          <p:cNvPicPr>
            <a:picLocks noChangeAspect="1"/>
          </p:cNvPicPr>
          <p:nvPr/>
        </p:nvPicPr>
        <p:blipFill>
          <a:blip r:embed="rId3"/>
          <a:stretch>
            <a:fillRect/>
          </a:stretch>
        </p:blipFill>
        <p:spPr>
          <a:xfrm>
            <a:off x="2021108" y="4056869"/>
            <a:ext cx="7429500" cy="2724150"/>
          </a:xfrm>
          <a:prstGeom prst="rect">
            <a:avLst/>
          </a:prstGeom>
        </p:spPr>
      </p:pic>
    </p:spTree>
    <p:extLst>
      <p:ext uri="{BB962C8B-B14F-4D97-AF65-F5344CB8AC3E}">
        <p14:creationId xmlns:p14="http://schemas.microsoft.com/office/powerpoint/2010/main" val="228230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5026256"/>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01290"/>
            <a:ext cx="9643800" cy="30051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envío que maneja diferentes tipos de paquetes: pequeños, grandes y peligrosos. Cada tipo de paquete tiene requisitos específicos para el envío.</a:t>
            </a:r>
          </a:p>
          <a:p>
            <a:pPr indent="0">
              <a:lnSpc>
                <a:spcPct val="100000"/>
              </a:lnSpc>
              <a:buNone/>
            </a:pPr>
            <a:r>
              <a:rPr lang="es-CO" sz="2000" dirty="0">
                <a:latin typeface="Arial Narrow"/>
                <a:ea typeface="Arial Narrow"/>
                <a:cs typeface="Arial Narrow"/>
                <a:sym typeface="Arial Narrow"/>
              </a:rPr>
              <a:t>Clase padre Paquete</a:t>
            </a:r>
          </a:p>
          <a:p>
            <a:pPr indent="0">
              <a:lnSpc>
                <a:spcPct val="100000"/>
              </a:lnSpc>
              <a:buNone/>
            </a:pPr>
            <a:r>
              <a:rPr lang="es-CO" sz="2000" dirty="0">
                <a:latin typeface="Arial Narrow"/>
                <a:ea typeface="Arial Narrow"/>
                <a:cs typeface="Arial Narrow"/>
                <a:sym typeface="Arial Narrow"/>
              </a:rPr>
              <a:t>Clase Paquete pequeño: tiene los atributos peso, dimensiones, valor declarado.</a:t>
            </a:r>
          </a:p>
          <a:p>
            <a:pPr indent="0">
              <a:lnSpc>
                <a:spcPct val="100000"/>
              </a:lnSpc>
              <a:buNone/>
            </a:pPr>
            <a:r>
              <a:rPr lang="es-CO" sz="2000" dirty="0">
                <a:latin typeface="Arial Narrow"/>
                <a:ea typeface="Arial Narrow"/>
                <a:cs typeface="Arial Narrow"/>
                <a:sym typeface="Arial Narrow"/>
              </a:rPr>
              <a:t>Clase Paquete grande: Peso, dimensiones, volumen, medio de transporte.</a:t>
            </a:r>
          </a:p>
          <a:p>
            <a:pPr indent="0">
              <a:lnSpc>
                <a:spcPct val="100000"/>
              </a:lnSpc>
              <a:buNone/>
            </a:pPr>
            <a:r>
              <a:rPr lang="es-CO" sz="2000" dirty="0">
                <a:latin typeface="Arial Narrow"/>
                <a:ea typeface="Arial Narrow"/>
                <a:cs typeface="Arial Narrow"/>
                <a:sym typeface="Arial Narrow"/>
              </a:rPr>
              <a:t>Clase Paquete peligroso: peso, dimensiones, etiquetas de peligro, embalaje especial (true </a:t>
            </a:r>
            <a:r>
              <a:rPr lang="es-CO" sz="2000" dirty="0" err="1">
                <a:latin typeface="Arial Narrow"/>
                <a:ea typeface="Arial Narrow"/>
                <a:cs typeface="Arial Narrow"/>
                <a:sym typeface="Arial Narrow"/>
              </a:rPr>
              <a:t>or</a:t>
            </a:r>
            <a:r>
              <a:rPr lang="es-CO" sz="2000" dirty="0">
                <a:latin typeface="Arial Narrow"/>
                <a:ea typeface="Arial Narrow"/>
                <a:cs typeface="Arial Narrow"/>
                <a:sym typeface="Arial Narrow"/>
              </a:rPr>
              <a:t> false) </a:t>
            </a:r>
          </a:p>
        </p:txBody>
      </p:sp>
      <p:pic>
        <p:nvPicPr>
          <p:cNvPr id="4" name="Imagen 3">
            <a:extLst>
              <a:ext uri="{FF2B5EF4-FFF2-40B4-BE49-F238E27FC236}">
                <a16:creationId xmlns:a16="http://schemas.microsoft.com/office/drawing/2014/main" id="{9C7C90E7-99D9-2B75-CC52-9A447CD597C8}"/>
              </a:ext>
            </a:extLst>
          </p:cNvPr>
          <p:cNvPicPr>
            <a:picLocks noChangeAspect="1"/>
          </p:cNvPicPr>
          <p:nvPr/>
        </p:nvPicPr>
        <p:blipFill>
          <a:blip r:embed="rId3"/>
          <a:stretch>
            <a:fillRect/>
          </a:stretch>
        </p:blipFill>
        <p:spPr>
          <a:xfrm>
            <a:off x="3571587" y="4745556"/>
            <a:ext cx="3971925" cy="1590675"/>
          </a:xfrm>
          <a:prstGeom prst="rect">
            <a:avLst/>
          </a:prstGeom>
        </p:spPr>
      </p:pic>
    </p:spTree>
    <p:extLst>
      <p:ext uri="{BB962C8B-B14F-4D97-AF65-F5344CB8AC3E}">
        <p14:creationId xmlns:p14="http://schemas.microsoft.com/office/powerpoint/2010/main" val="3688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2602" y="1623798"/>
            <a:ext cx="4836094"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enviar emails a distintos proveedores. Un desarrollador creo una clase concreta con varios métodos para enviar el email a cada proveedor. Lo anterior genera un acoplamiento en esta clase.</a:t>
            </a:r>
          </a:p>
          <a:p>
            <a:pPr indent="0">
              <a:lnSpc>
                <a:spcPct val="100000"/>
              </a:lnSpc>
              <a:buNone/>
            </a:pPr>
            <a:r>
              <a:rPr lang="es-CO" sz="1800" dirty="0">
                <a:latin typeface="Arial Narrow"/>
                <a:ea typeface="Arial Narrow"/>
                <a:cs typeface="Arial Narrow"/>
                <a:sym typeface="Arial Narrow"/>
              </a:rPr>
              <a:t>Actividad: Refactorizar el código utilizando los principios SOLID y en especial el principio DIP.</a:t>
            </a:r>
          </a:p>
          <a:p>
            <a:pPr marL="800100">
              <a:lnSpc>
                <a:spcPct val="100000"/>
              </a:lnSpc>
              <a:buAutoNum type="arabicPeriod"/>
            </a:pPr>
            <a:r>
              <a:rPr lang="es-CO" sz="1800" dirty="0">
                <a:latin typeface="Arial Narrow"/>
                <a:ea typeface="Arial Narrow"/>
                <a:cs typeface="Arial Narrow"/>
                <a:sym typeface="Arial Narrow"/>
              </a:rPr>
              <a:t>Crear la abstracción Email que sería el padre.</a:t>
            </a:r>
          </a:p>
          <a:p>
            <a:pPr marL="800100">
              <a:lnSpc>
                <a:spcPct val="100000"/>
              </a:lnSpc>
              <a:buAutoNum type="arabicPeriod"/>
            </a:pPr>
            <a:r>
              <a:rPr lang="es-CO" sz="1800" dirty="0">
                <a:latin typeface="Arial Narrow"/>
                <a:ea typeface="Arial Narrow"/>
                <a:cs typeface="Arial Narrow"/>
                <a:sym typeface="Arial Narrow"/>
              </a:rPr>
              <a:t>Crear hijos abstractos que serían Outlook, Gmail, </a:t>
            </a:r>
            <a:r>
              <a:rPr lang="es-CO" sz="1800" dirty="0" err="1">
                <a:latin typeface="Arial Narrow"/>
                <a:ea typeface="Arial Narrow"/>
                <a:cs typeface="Arial Narrow"/>
                <a:sym typeface="Arial Narrow"/>
              </a:rPr>
              <a:t>Yahoo</a:t>
            </a:r>
            <a:r>
              <a:rPr lang="es-CO" sz="1800" dirty="0">
                <a:latin typeface="Arial Narrow"/>
                <a:ea typeface="Arial Narrow"/>
                <a:cs typeface="Arial Narrow"/>
                <a:sym typeface="Arial Narrow"/>
              </a:rPr>
              <a:t> con sus respectivos atributos.</a:t>
            </a:r>
          </a:p>
          <a:p>
            <a:pPr marL="800100">
              <a:lnSpc>
                <a:spcPct val="100000"/>
              </a:lnSpc>
              <a:buAutoNum type="arabicPeriod"/>
            </a:pPr>
            <a:r>
              <a:rPr lang="es-CO" sz="1800" dirty="0">
                <a:latin typeface="Arial Narrow"/>
                <a:ea typeface="Arial Narrow"/>
                <a:cs typeface="Arial Narrow"/>
                <a:sym typeface="Arial Narrow"/>
              </a:rPr>
              <a:t>Crear la interfaz para la funcionalidad de enviar email.</a:t>
            </a:r>
          </a:p>
          <a:p>
            <a:pPr marL="800100">
              <a:lnSpc>
                <a:spcPct val="100000"/>
              </a:lnSpc>
              <a:buAutoNum type="arabicPeriod"/>
            </a:pPr>
            <a:r>
              <a:rPr lang="es-CO" sz="1800" dirty="0">
                <a:latin typeface="Arial Narrow"/>
                <a:ea typeface="Arial Narrow"/>
                <a:cs typeface="Arial Narrow"/>
                <a:sym typeface="Arial Narrow"/>
              </a:rPr>
              <a:t>Implementar la interfaz.</a:t>
            </a:r>
          </a:p>
          <a:p>
            <a:pPr marL="800100">
              <a:lnSpc>
                <a:spcPct val="100000"/>
              </a:lnSpc>
              <a:buAutoNum type="arabicPeriod"/>
            </a:pPr>
            <a:r>
              <a:rPr lang="es-CO" sz="1800" dirty="0">
                <a:latin typeface="Arial Narrow"/>
                <a:ea typeface="Arial Narrow"/>
                <a:cs typeface="Arial Narrow"/>
                <a:sym typeface="Arial Narrow"/>
              </a:rPr>
              <a:t>Inyectar la interfaz en una clase encapsuladora.</a:t>
            </a:r>
          </a:p>
        </p:txBody>
      </p:sp>
      <p:pic>
        <p:nvPicPr>
          <p:cNvPr id="7" name="Imagen 6">
            <a:extLst>
              <a:ext uri="{FF2B5EF4-FFF2-40B4-BE49-F238E27FC236}">
                <a16:creationId xmlns:a16="http://schemas.microsoft.com/office/drawing/2014/main" id="{A56CC5E3-EF3D-E664-26BE-821B5E84D116}"/>
              </a:ext>
            </a:extLst>
          </p:cNvPr>
          <p:cNvPicPr>
            <a:picLocks noChangeAspect="1"/>
          </p:cNvPicPr>
          <p:nvPr/>
        </p:nvPicPr>
        <p:blipFill>
          <a:blip r:embed="rId3"/>
          <a:stretch>
            <a:fillRect/>
          </a:stretch>
        </p:blipFill>
        <p:spPr>
          <a:xfrm>
            <a:off x="5668848" y="2569464"/>
            <a:ext cx="6017280" cy="2168461"/>
          </a:xfrm>
          <a:prstGeom prst="rect">
            <a:avLst/>
          </a:prstGeom>
        </p:spPr>
      </p:pic>
    </p:spTree>
    <p:extLst>
      <p:ext uri="{BB962C8B-B14F-4D97-AF65-F5344CB8AC3E}">
        <p14:creationId xmlns:p14="http://schemas.microsoft.com/office/powerpoint/2010/main" val="79093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2427538095"/>
              </p:ext>
            </p:extLst>
          </p:nvPr>
        </p:nvGraphicFramePr>
        <p:xfrm>
          <a:off x="1517904" y="1623799"/>
          <a:ext cx="8750046" cy="2474896"/>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580231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registrar los diferentes tipos de generación de error. Inicialmente, solo registras los errores del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 Sin embargo, a medida que la aplicación crece, necesitas más opciones de log, como el de la base de dato, el de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y el de capa media.</a:t>
            </a:r>
          </a:p>
          <a:p>
            <a:pPr marL="742950" indent="-285750">
              <a:lnSpc>
                <a:spcPct val="100000"/>
              </a:lnSpc>
            </a:pPr>
            <a:r>
              <a:rPr lang="es-CO" sz="1800" dirty="0">
                <a:latin typeface="Arial Narrow"/>
                <a:ea typeface="Arial Narrow"/>
                <a:cs typeface="Arial Narrow"/>
                <a:sym typeface="Arial Narrow"/>
              </a:rPr>
              <a:t>Crear la clase padre log: fecha y hora del log, descripción.</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evento, código angular.</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código excepción.</a:t>
            </a:r>
          </a:p>
          <a:p>
            <a:pPr marL="742950" indent="-285750">
              <a:lnSpc>
                <a:spcPct val="100000"/>
              </a:lnSpc>
            </a:pPr>
            <a:r>
              <a:rPr lang="es-CO" sz="1800" dirty="0">
                <a:latin typeface="Arial Narrow"/>
                <a:ea typeface="Arial Narrow"/>
                <a:cs typeface="Arial Narrow"/>
                <a:sym typeface="Arial Narrow"/>
              </a:rPr>
              <a:t>Crear la clase log base de datos: código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sentencia.</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Con la funcionalidad de guardar el log.</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Con la funcionalidad de guardar, consultar y eliminar logs</a:t>
            </a:r>
          </a:p>
          <a:p>
            <a:pPr marL="742950" indent="-285750">
              <a:lnSpc>
                <a:spcPct val="100000"/>
              </a:lnSpc>
            </a:pPr>
            <a:r>
              <a:rPr lang="es-CO" sz="1800" dirty="0">
                <a:latin typeface="Arial Narrow"/>
                <a:ea typeface="Arial Narrow"/>
                <a:cs typeface="Arial Narrow"/>
                <a:sym typeface="Arial Narrow"/>
              </a:rPr>
              <a:t>Crear la clase servicio log base de datos: con la funcionalidad de guardar y consultar logs.</a:t>
            </a:r>
          </a:p>
        </p:txBody>
      </p:sp>
      <p:pic>
        <p:nvPicPr>
          <p:cNvPr id="4" name="Imagen 3">
            <a:extLst>
              <a:ext uri="{FF2B5EF4-FFF2-40B4-BE49-F238E27FC236}">
                <a16:creationId xmlns:a16="http://schemas.microsoft.com/office/drawing/2014/main" id="{A3B48B73-06C5-07D3-4F30-F85D58FCA480}"/>
              </a:ext>
            </a:extLst>
          </p:cNvPr>
          <p:cNvPicPr>
            <a:picLocks noChangeAspect="1"/>
          </p:cNvPicPr>
          <p:nvPr/>
        </p:nvPicPr>
        <p:blipFill>
          <a:blip r:embed="rId3"/>
          <a:stretch>
            <a:fillRect/>
          </a:stretch>
        </p:blipFill>
        <p:spPr>
          <a:xfrm>
            <a:off x="6680830" y="1439056"/>
            <a:ext cx="4324350" cy="5172075"/>
          </a:xfrm>
          <a:prstGeom prst="rect">
            <a:avLst/>
          </a:prstGeom>
        </p:spPr>
      </p:pic>
    </p:spTree>
    <p:extLst>
      <p:ext uri="{BB962C8B-B14F-4D97-AF65-F5344CB8AC3E}">
        <p14:creationId xmlns:p14="http://schemas.microsoft.com/office/powerpoint/2010/main" val="2678137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spTree>
    <p:extLst>
      <p:ext uri="{BB962C8B-B14F-4D97-AF65-F5344CB8AC3E}">
        <p14:creationId xmlns:p14="http://schemas.microsoft.com/office/powerpoint/2010/main" val="2777008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8215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Cohesión: Las clases se vuelven más enfocadas en una única tarea.</a:t>
            </a:r>
          </a:p>
          <a:p>
            <a:pPr marL="800100">
              <a:lnSpc>
                <a:spcPct val="100000"/>
              </a:lnSpc>
            </a:pPr>
            <a:r>
              <a:rPr lang="es-CO" sz="2400" dirty="0">
                <a:latin typeface="Arial Narrow"/>
                <a:ea typeface="Arial Narrow"/>
                <a:cs typeface="Arial Narrow"/>
                <a:sym typeface="Arial Narrow"/>
              </a:rPr>
              <a:t>Mantenibilidad: Al centralizar la lógica en la clase que mejor la conoce, los cambios son más fáciles de implementar y rastrear.</a:t>
            </a:r>
          </a:p>
          <a:p>
            <a:pPr marL="800100">
              <a:lnSpc>
                <a:spcPct val="100000"/>
              </a:lnSpc>
            </a:pPr>
            <a:r>
              <a:rPr lang="es-CO" sz="2400" dirty="0">
                <a:latin typeface="Arial Narrow"/>
                <a:ea typeface="Arial Narrow"/>
                <a:cs typeface="Arial Narrow"/>
                <a:sym typeface="Arial Narrow"/>
              </a:rPr>
              <a:t>Reusabilidad: Las clases se vuelven más específicas y, por lo tanto, más reutilizables en diferentes contextos.</a:t>
            </a:r>
          </a:p>
        </p:txBody>
      </p:sp>
    </p:spTree>
    <p:extLst>
      <p:ext uri="{BB962C8B-B14F-4D97-AF65-F5344CB8AC3E}">
        <p14:creationId xmlns:p14="http://schemas.microsoft.com/office/powerpoint/2010/main" val="2622913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5244526" cy="10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 un sistema para gestionar empleados de una empresa.</a:t>
            </a:r>
          </a:p>
        </p:txBody>
      </p:sp>
      <p:pic>
        <p:nvPicPr>
          <p:cNvPr id="6" name="Imagen 5">
            <a:extLst>
              <a:ext uri="{FF2B5EF4-FFF2-40B4-BE49-F238E27FC236}">
                <a16:creationId xmlns:a16="http://schemas.microsoft.com/office/drawing/2014/main" id="{EF38A009-C111-1F2E-CB92-492DE4F33123}"/>
              </a:ext>
            </a:extLst>
          </p:cNvPr>
          <p:cNvPicPr>
            <a:picLocks noChangeAspect="1"/>
          </p:cNvPicPr>
          <p:nvPr/>
        </p:nvPicPr>
        <p:blipFill>
          <a:blip r:embed="rId3"/>
          <a:stretch>
            <a:fillRect/>
          </a:stretch>
        </p:blipFill>
        <p:spPr>
          <a:xfrm>
            <a:off x="1209865" y="2923495"/>
            <a:ext cx="4523423" cy="2579671"/>
          </a:xfrm>
          <a:prstGeom prst="rect">
            <a:avLst/>
          </a:prstGeom>
        </p:spPr>
      </p:pic>
      <p:sp>
        <p:nvSpPr>
          <p:cNvPr id="7" name="Google Shape;104;p2">
            <a:extLst>
              <a:ext uri="{FF2B5EF4-FFF2-40B4-BE49-F238E27FC236}">
                <a16:creationId xmlns:a16="http://schemas.microsoft.com/office/drawing/2014/main" id="{C350A6A9-293D-C497-8A8F-426F90B7D8D1}"/>
              </a:ext>
            </a:extLst>
          </p:cNvPr>
          <p:cNvSpPr txBox="1">
            <a:spLocks/>
          </p:cNvSpPr>
          <p:nvPr/>
        </p:nvSpPr>
        <p:spPr>
          <a:xfrm>
            <a:off x="5980176" y="1739871"/>
            <a:ext cx="5244526" cy="1032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Mejorando con GRASP</a:t>
            </a:r>
          </a:p>
        </p:txBody>
      </p:sp>
      <p:pic>
        <p:nvPicPr>
          <p:cNvPr id="9" name="Imagen 8">
            <a:extLst>
              <a:ext uri="{FF2B5EF4-FFF2-40B4-BE49-F238E27FC236}">
                <a16:creationId xmlns:a16="http://schemas.microsoft.com/office/drawing/2014/main" id="{6E7CF8E0-7764-76CA-9016-ACB7DED2B810}"/>
              </a:ext>
            </a:extLst>
          </p:cNvPr>
          <p:cNvPicPr>
            <a:picLocks noChangeAspect="1"/>
          </p:cNvPicPr>
          <p:nvPr/>
        </p:nvPicPr>
        <p:blipFill>
          <a:blip r:embed="rId4"/>
          <a:stretch>
            <a:fillRect/>
          </a:stretch>
        </p:blipFill>
        <p:spPr>
          <a:xfrm>
            <a:off x="6458714" y="2923495"/>
            <a:ext cx="4396482" cy="2579671"/>
          </a:xfrm>
          <a:prstGeom prst="rect">
            <a:avLst/>
          </a:prstGeom>
        </p:spPr>
      </p:pic>
    </p:spTree>
    <p:extLst>
      <p:ext uri="{BB962C8B-B14F-4D97-AF65-F5344CB8AC3E}">
        <p14:creationId xmlns:p14="http://schemas.microsoft.com/office/powerpoint/2010/main" val="499402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Creador de GRASP es una guía fundamental en el diseño orientado a objetos que nos ayuda a determinar quién debe ser el responsable de crear un nuevo objeto. Este principio sugiere que la responsabilidad de crear un objeto debe asignarse a una clase que tenga una estrecha relación con ese objeto.</a:t>
            </a:r>
          </a:p>
        </p:txBody>
      </p:sp>
    </p:spTree>
    <p:extLst>
      <p:ext uri="{BB962C8B-B14F-4D97-AF65-F5344CB8AC3E}">
        <p14:creationId xmlns:p14="http://schemas.microsoft.com/office/powerpoint/2010/main" val="1671268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Cohesión: Ayuda a mantener las clases enfocadas en sus responsabilidades principales.</a:t>
            </a:r>
          </a:p>
          <a:p>
            <a:pPr indent="0">
              <a:lnSpc>
                <a:spcPct val="100000"/>
              </a:lnSpc>
              <a:buNone/>
            </a:pPr>
            <a:r>
              <a:rPr lang="es-CO" sz="2400" dirty="0">
                <a:latin typeface="Arial Narrow"/>
                <a:ea typeface="Arial Narrow"/>
                <a:cs typeface="Arial Narrow"/>
                <a:sym typeface="Arial Narrow"/>
              </a:rPr>
              <a:t>Flexibilidad: Permite cambiar el proceso de creación de objetos sin afectar a otras partes del sistema.</a:t>
            </a:r>
          </a:p>
          <a:p>
            <a:pPr indent="0">
              <a:lnSpc>
                <a:spcPct val="100000"/>
              </a:lnSpc>
              <a:buNone/>
            </a:pPr>
            <a:r>
              <a:rPr lang="es-CO" sz="2400" dirty="0">
                <a:latin typeface="Arial Narrow"/>
                <a:ea typeface="Arial Narrow"/>
                <a:cs typeface="Arial Narrow"/>
                <a:sym typeface="Arial Narrow"/>
              </a:rPr>
              <a:t>Reusabilidad: Facilita la creación de fábricas de objetos, que pueden ser reutilizadas en diferentes partes del sistema.</a:t>
            </a:r>
          </a:p>
        </p:txBody>
      </p:sp>
    </p:spTree>
    <p:extLst>
      <p:ext uri="{BB962C8B-B14F-4D97-AF65-F5344CB8AC3E}">
        <p14:creationId xmlns:p14="http://schemas.microsoft.com/office/powerpoint/2010/main" val="1170487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de objetos complejos: Cuando un objeto tiene muchas dependencias o requiere una configuración compleja.</a:t>
            </a:r>
          </a:p>
          <a:p>
            <a:pPr marL="800100">
              <a:lnSpc>
                <a:spcPct val="100000"/>
              </a:lnSpc>
            </a:pPr>
            <a:r>
              <a:rPr lang="es-CO" sz="2400" dirty="0">
                <a:latin typeface="Arial Narrow"/>
                <a:ea typeface="Arial Narrow"/>
                <a:cs typeface="Arial Narrow"/>
                <a:sym typeface="Arial Narrow"/>
              </a:rPr>
              <a:t>Creación de objetos a partir de diferentes fuentes: Por ejemplo, leer datos de una base de datos o un archivo de configuración.</a:t>
            </a:r>
          </a:p>
          <a:p>
            <a:pPr marL="800100">
              <a:lnSpc>
                <a:spcPct val="100000"/>
              </a:lnSpc>
            </a:pPr>
            <a:r>
              <a:rPr lang="es-CO" sz="2400" dirty="0">
                <a:latin typeface="Arial Narrow"/>
                <a:ea typeface="Arial Narrow"/>
                <a:cs typeface="Arial Narrow"/>
                <a:sym typeface="Arial Narrow"/>
              </a:rPr>
              <a:t>Implementación de patrones de diseño: Como 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a:t>
            </a:r>
          </a:p>
        </p:txBody>
      </p:sp>
    </p:spTree>
    <p:extLst>
      <p:ext uri="{BB962C8B-B14F-4D97-AF65-F5344CB8AC3E}">
        <p14:creationId xmlns:p14="http://schemas.microsoft.com/office/powerpoint/2010/main" val="1912432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Controlador de GRASP asigna la responsabilidad de manejar un evento o una solicitud a una clase que representa el todo del sistema o un subsistema. Es decir, esta clase actúa como un coordinador, recibiendo solicitudes y delegando el trabajo a otras clases. En términos más simples, es como un "facilitador" que orquesta las acciones de otras clases.</a:t>
            </a:r>
          </a:p>
        </p:txBody>
      </p:sp>
    </p:spTree>
    <p:extLst>
      <p:ext uri="{BB962C8B-B14F-4D97-AF65-F5344CB8AC3E}">
        <p14:creationId xmlns:p14="http://schemas.microsoft.com/office/powerpoint/2010/main" val="1060319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754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Centralización de la lógica: Evita dispersar la lógica de control por todo el sistema.</a:t>
            </a:r>
          </a:p>
          <a:p>
            <a:pPr marL="800100">
              <a:lnSpc>
                <a:spcPct val="100000"/>
              </a:lnSpc>
            </a:pPr>
            <a:r>
              <a:rPr lang="es-CO" sz="2400" dirty="0">
                <a:latin typeface="Arial Narrow"/>
                <a:ea typeface="Arial Narrow"/>
                <a:cs typeface="Arial Narrow"/>
                <a:sym typeface="Arial Narrow"/>
              </a:rPr>
              <a:t>Facilidad de mantenimiento: Al centralizar la lógica, los cambios se realizan en un solo lugar.</a:t>
            </a:r>
          </a:p>
          <a:p>
            <a:pPr marL="800100">
              <a:lnSpc>
                <a:spcPct val="100000"/>
              </a:lnSpc>
            </a:pPr>
            <a:r>
              <a:rPr lang="es-CO" sz="2400" dirty="0">
                <a:latin typeface="Arial Narrow"/>
                <a:ea typeface="Arial Narrow"/>
                <a:cs typeface="Arial Narrow"/>
                <a:sym typeface="Arial Narrow"/>
              </a:rPr>
              <a:t>Reusabilidad: El controlador puede ser utilizado para manejar diferentes tipos de solicitudes.</a:t>
            </a:r>
          </a:p>
        </p:txBody>
      </p:sp>
    </p:spTree>
    <p:extLst>
      <p:ext uri="{BB962C8B-B14F-4D97-AF65-F5344CB8AC3E}">
        <p14:creationId xmlns:p14="http://schemas.microsoft.com/office/powerpoint/2010/main" val="1989012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2795826" cy="40050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simple para gestionar una biblioteca. En este ejemplo, la clase Libro se encarga tanto de representar un libro como de la lógica de préstamo, lo cual va en contra del principio de alta cohesión.</a:t>
            </a:r>
          </a:p>
        </p:txBody>
      </p:sp>
      <p:pic>
        <p:nvPicPr>
          <p:cNvPr id="6" name="Imagen 5">
            <a:extLst>
              <a:ext uri="{FF2B5EF4-FFF2-40B4-BE49-F238E27FC236}">
                <a16:creationId xmlns:a16="http://schemas.microsoft.com/office/drawing/2014/main" id="{8317E059-D600-1CC2-B949-7643F3CD4354}"/>
              </a:ext>
            </a:extLst>
          </p:cNvPr>
          <p:cNvPicPr>
            <a:picLocks noChangeAspect="1"/>
          </p:cNvPicPr>
          <p:nvPr/>
        </p:nvPicPr>
        <p:blipFill>
          <a:blip r:embed="rId3"/>
          <a:stretch>
            <a:fillRect/>
          </a:stretch>
        </p:blipFill>
        <p:spPr>
          <a:xfrm>
            <a:off x="3602421" y="2325093"/>
            <a:ext cx="3252459" cy="2284258"/>
          </a:xfrm>
          <a:prstGeom prst="rect">
            <a:avLst/>
          </a:prstGeom>
        </p:spPr>
      </p:pic>
      <p:pic>
        <p:nvPicPr>
          <p:cNvPr id="9" name="Imagen 8">
            <a:extLst>
              <a:ext uri="{FF2B5EF4-FFF2-40B4-BE49-F238E27FC236}">
                <a16:creationId xmlns:a16="http://schemas.microsoft.com/office/drawing/2014/main" id="{E7511F77-7420-C164-080D-64F600E95AF4}"/>
              </a:ext>
            </a:extLst>
          </p:cNvPr>
          <p:cNvPicPr>
            <a:picLocks noChangeAspect="1"/>
          </p:cNvPicPr>
          <p:nvPr/>
        </p:nvPicPr>
        <p:blipFill>
          <a:blip r:embed="rId4"/>
          <a:stretch>
            <a:fillRect/>
          </a:stretch>
        </p:blipFill>
        <p:spPr>
          <a:xfrm>
            <a:off x="7006172" y="1873713"/>
            <a:ext cx="4672029" cy="3518094"/>
          </a:xfrm>
          <a:prstGeom prst="rect">
            <a:avLst/>
          </a:prstGeom>
        </p:spPr>
      </p:pic>
    </p:spTree>
    <p:extLst>
      <p:ext uri="{BB962C8B-B14F-4D97-AF65-F5344CB8AC3E}">
        <p14:creationId xmlns:p14="http://schemas.microsoft.com/office/powerpoint/2010/main" val="103056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6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Principio de responsabilidad única.</a:t>
            </a:r>
          </a:p>
          <a:p>
            <a:pPr marL="1257300" lvl="1">
              <a:lnSpc>
                <a:spcPct val="100000"/>
              </a:lnSpc>
            </a:pPr>
            <a:r>
              <a:rPr lang="es-CO" sz="1600" dirty="0">
                <a:latin typeface="Arial Narrow"/>
                <a:ea typeface="Arial Narrow"/>
                <a:cs typeface="Arial Narrow"/>
                <a:sym typeface="Arial Narrow"/>
              </a:rPr>
              <a:t>Principio de abierto y cerrado.</a:t>
            </a:r>
          </a:p>
          <a:p>
            <a:pPr marL="1257300" lvl="1">
              <a:lnSpc>
                <a:spcPct val="100000"/>
              </a:lnSpc>
            </a:pPr>
            <a:r>
              <a:rPr lang="es-CO" sz="1600" dirty="0">
                <a:latin typeface="Arial Narrow"/>
                <a:ea typeface="Arial Narrow"/>
                <a:cs typeface="Arial Narrow"/>
                <a:sym typeface="Arial Narrow"/>
              </a:rPr>
              <a:t>Principio de </a:t>
            </a:r>
            <a:r>
              <a:rPr lang="es-CO" sz="1600" dirty="0" err="1">
                <a:latin typeface="Arial Narrow"/>
                <a:ea typeface="Arial Narrow"/>
                <a:cs typeface="Arial Narrow"/>
                <a:sym typeface="Arial Narrow"/>
              </a:rPr>
              <a:t>substitucion</a:t>
            </a:r>
            <a:r>
              <a:rPr lang="es-CO" sz="1600" dirty="0">
                <a:latin typeface="Arial Narrow"/>
                <a:ea typeface="Arial Narrow"/>
                <a:cs typeface="Arial Narrow"/>
                <a:sym typeface="Arial Narrow"/>
              </a:rPr>
              <a:t> de </a:t>
            </a:r>
            <a:r>
              <a:rPr lang="es-CO" sz="1600" dirty="0" err="1">
                <a:latin typeface="Arial Narrow"/>
                <a:ea typeface="Arial Narrow"/>
                <a:cs typeface="Arial Narrow"/>
                <a:sym typeface="Arial Narrow"/>
              </a:rPr>
              <a:t>Liskov</a:t>
            </a:r>
            <a:r>
              <a:rPr lang="es-CO" sz="1600" dirty="0">
                <a:latin typeface="Arial Narrow"/>
                <a:ea typeface="Arial Narrow"/>
                <a:cs typeface="Arial Narrow"/>
                <a:sym typeface="Arial Narrow"/>
              </a:rPr>
              <a:t>.</a:t>
            </a:r>
          </a:p>
          <a:p>
            <a:pPr marL="1257300" lvl="1">
              <a:lnSpc>
                <a:spcPct val="100000"/>
              </a:lnSpc>
            </a:pPr>
            <a:r>
              <a:rPr lang="es-CO" sz="1600" dirty="0">
                <a:latin typeface="Arial Narrow"/>
                <a:ea typeface="Arial Narrow"/>
                <a:cs typeface="Arial Narrow"/>
                <a:sym typeface="Arial Narrow"/>
              </a:rPr>
              <a:t>Principio de segregación de interfaz.</a:t>
            </a:r>
          </a:p>
          <a:p>
            <a:pPr marL="1257300" lvl="1">
              <a:lnSpc>
                <a:spcPct val="100000"/>
              </a:lnSpc>
            </a:pPr>
            <a:r>
              <a:rPr lang="es-CO" sz="1600" dirty="0">
                <a:latin typeface="Arial Narrow"/>
                <a:ea typeface="Arial Narrow"/>
                <a:cs typeface="Arial Narrow"/>
                <a:sym typeface="Arial Narrow"/>
              </a:rPr>
              <a:t>Principio de inversión de dependencia.</a:t>
            </a:r>
          </a:p>
          <a:p>
            <a:pPr marL="1257300" lvl="1">
              <a:lnSpc>
                <a:spcPct val="100000"/>
              </a:lnSpc>
            </a:pPr>
            <a:r>
              <a:rPr lang="es-CO" sz="1600" dirty="0">
                <a:latin typeface="Arial Narrow"/>
                <a:ea typeface="Arial Narrow"/>
                <a:cs typeface="Arial Narrow"/>
                <a:sym typeface="Arial Narrow"/>
              </a:rPr>
              <a:t>Principio de Alta cohesión y bajo acoplamiento.</a:t>
            </a:r>
          </a:p>
          <a:p>
            <a:pPr marL="1257300" lvl="1">
              <a:lnSpc>
                <a:spcPct val="100000"/>
              </a:lnSpc>
            </a:pPr>
            <a:r>
              <a:rPr lang="es-CO" sz="1600" dirty="0">
                <a:latin typeface="Arial Narrow"/>
                <a:ea typeface="Arial Narrow"/>
                <a:cs typeface="Arial Narrow"/>
                <a:sym typeface="Arial Narrow"/>
              </a:rPr>
              <a:t>Principio Controlador.</a:t>
            </a:r>
          </a:p>
          <a:p>
            <a:pPr marL="1257300" lvl="1">
              <a:lnSpc>
                <a:spcPct val="100000"/>
              </a:lnSpc>
            </a:pPr>
            <a:r>
              <a:rPr lang="es-CO" sz="1600" dirty="0">
                <a:latin typeface="Arial Narrow"/>
                <a:ea typeface="Arial Narrow"/>
                <a:cs typeface="Arial Narrow"/>
                <a:sym typeface="Arial Narrow"/>
              </a:rPr>
              <a:t>Principio Creador.</a:t>
            </a:r>
          </a:p>
          <a:p>
            <a:pPr marL="1257300" lvl="1">
              <a:lnSpc>
                <a:spcPct val="100000"/>
              </a:lnSpc>
            </a:pPr>
            <a:r>
              <a:rPr lang="es-CO" sz="1600" dirty="0">
                <a:latin typeface="Arial Narrow"/>
                <a:ea typeface="Arial Narrow"/>
                <a:cs typeface="Arial Narrow"/>
                <a:sym typeface="Arial Narrow"/>
              </a:rPr>
              <a:t>Principio Polimorfismo.</a:t>
            </a:r>
          </a:p>
          <a:p>
            <a:pPr marL="1257300" lvl="1">
              <a:lnSpc>
                <a:spcPct val="100000"/>
              </a:lnSpc>
            </a:pPr>
            <a:r>
              <a:rPr lang="es-CO" sz="1600" dirty="0">
                <a:latin typeface="Arial Narrow"/>
                <a:ea typeface="Arial Narrow"/>
                <a:cs typeface="Arial Narrow"/>
                <a:sym typeface="Arial Narrow"/>
              </a:rPr>
              <a:t>Principio de Variaciones Protegidas</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24020"/>
            <a:ext cx="9643800" cy="4028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Cohesión: Cada clase tiene una responsabilidad clara.</a:t>
            </a:r>
          </a:p>
          <a:p>
            <a:pPr marL="800100">
              <a:lnSpc>
                <a:spcPct val="100000"/>
              </a:lnSpc>
            </a:pPr>
            <a:r>
              <a:rPr lang="es-CO" sz="2000" dirty="0">
                <a:latin typeface="Arial Narrow"/>
                <a:ea typeface="Arial Narrow"/>
                <a:cs typeface="Arial Narrow"/>
                <a:sym typeface="Arial Narrow"/>
              </a:rPr>
              <a:t>Flexibilidad: Podemos agregar nuevas funcionalidades al sistema (por ejemplo, diferentes formas de pago) sin afectar a las clases existentes.</a:t>
            </a:r>
          </a:p>
          <a:p>
            <a:pPr marL="800100">
              <a:lnSpc>
                <a:spcPct val="100000"/>
              </a:lnSpc>
            </a:pPr>
            <a:r>
              <a:rPr lang="es-CO" sz="2000" dirty="0">
                <a:latin typeface="Arial Narrow"/>
                <a:ea typeface="Arial Narrow"/>
                <a:cs typeface="Arial Narrow"/>
                <a:sym typeface="Arial Narrow"/>
              </a:rPr>
              <a:t>Reusabilidad: El controlador puede ser utilizado en diferentes partes del sistema para manejar diferentes tipos de solicitudes. </a:t>
            </a:r>
          </a:p>
          <a:p>
            <a:pPr marL="800100">
              <a:lnSpc>
                <a:spcPct val="100000"/>
              </a:lnSpc>
            </a:pPr>
            <a:r>
              <a:rPr lang="es-CO" sz="2000" dirty="0">
                <a:latin typeface="Arial Narrow"/>
                <a:ea typeface="Arial Narrow"/>
                <a:cs typeface="Arial Narrow"/>
                <a:sym typeface="Arial Narrow"/>
              </a:rPr>
              <a:t>Interfaces de usuario: El controlador maneja las interacciones del usuario con la aplicación.</a:t>
            </a:r>
          </a:p>
          <a:p>
            <a:pPr marL="800100">
              <a:lnSpc>
                <a:spcPct val="100000"/>
              </a:lnSpc>
            </a:pPr>
            <a:r>
              <a:rPr lang="es-CO" sz="2000" dirty="0">
                <a:latin typeface="Arial Narrow"/>
                <a:ea typeface="Arial Narrow"/>
                <a:cs typeface="Arial Narrow"/>
                <a:sym typeface="Arial Narrow"/>
              </a:rPr>
              <a:t>Sistemas de eventos: El controlador responde a eventos del sistema (por ejemplo, clics de botones, cambios de estado).</a:t>
            </a:r>
          </a:p>
          <a:p>
            <a:pPr marL="800100">
              <a:lnSpc>
                <a:spcPct val="100000"/>
              </a:lnSpc>
            </a:pPr>
            <a:r>
              <a:rPr lang="es-CO" sz="2000" dirty="0">
                <a:latin typeface="Arial Narrow"/>
                <a:ea typeface="Arial Narrow"/>
                <a:cs typeface="Arial Narrow"/>
                <a:sym typeface="Arial Narrow"/>
              </a:rPr>
              <a:t>Servicios web: El controlador recibe solicitudes HTTP y delega el procesamiento a otros componentes.</a:t>
            </a:r>
          </a:p>
        </p:txBody>
      </p:sp>
    </p:spTree>
    <p:extLst>
      <p:ext uri="{BB962C8B-B14F-4D97-AF65-F5344CB8AC3E}">
        <p14:creationId xmlns:p14="http://schemas.microsoft.com/office/powerpoint/2010/main" val="105369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391892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para una venta de entradas para un evento.</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usuario puede comprar una entrada.</a:t>
            </a:r>
          </a:p>
          <a:p>
            <a:pPr marL="800100">
              <a:lnSpc>
                <a:spcPct val="100000"/>
              </a:lnSpc>
            </a:pPr>
            <a:r>
              <a:rPr lang="es-CO" sz="2000" dirty="0">
                <a:latin typeface="Arial Narrow"/>
                <a:ea typeface="Arial Narrow"/>
                <a:cs typeface="Arial Narrow"/>
                <a:sym typeface="Arial Narrow"/>
              </a:rPr>
              <a:t>Una entrada tiene un tipo (general, VIP), precio y disponibilidad.</a:t>
            </a:r>
          </a:p>
          <a:p>
            <a:pPr marL="800100">
              <a:lnSpc>
                <a:spcPct val="100000"/>
              </a:lnSpc>
            </a:pPr>
            <a:r>
              <a:rPr lang="es-CO" sz="2000" dirty="0">
                <a:latin typeface="Arial Narrow"/>
                <a:ea typeface="Arial Narrow"/>
                <a:cs typeface="Arial Narrow"/>
                <a:sym typeface="Arial Narrow"/>
              </a:rPr>
              <a:t>El sistema debe verificar la disponibilidad de entradas y procesar el pago.</a:t>
            </a:r>
          </a:p>
        </p:txBody>
      </p:sp>
      <p:pic>
        <p:nvPicPr>
          <p:cNvPr id="4" name="Imagen 3">
            <a:extLst>
              <a:ext uri="{FF2B5EF4-FFF2-40B4-BE49-F238E27FC236}">
                <a16:creationId xmlns:a16="http://schemas.microsoft.com/office/drawing/2014/main" id="{B3B21E36-517D-5CD1-5173-99E02B1D94CE}"/>
              </a:ext>
            </a:extLst>
          </p:cNvPr>
          <p:cNvPicPr>
            <a:picLocks noChangeAspect="1"/>
          </p:cNvPicPr>
          <p:nvPr/>
        </p:nvPicPr>
        <p:blipFill>
          <a:blip r:embed="rId3"/>
          <a:stretch>
            <a:fillRect/>
          </a:stretch>
        </p:blipFill>
        <p:spPr>
          <a:xfrm>
            <a:off x="5947551" y="1751456"/>
            <a:ext cx="4159961" cy="3853816"/>
          </a:xfrm>
          <a:prstGeom prst="rect">
            <a:avLst/>
          </a:prstGeom>
        </p:spPr>
      </p:pic>
    </p:spTree>
    <p:extLst>
      <p:ext uri="{BB962C8B-B14F-4D97-AF65-F5344CB8AC3E}">
        <p14:creationId xmlns:p14="http://schemas.microsoft.com/office/powerpoint/2010/main" val="1157632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58045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La clase Entrada está realizando la lógica de compra, lo cual no es su responsabilidad principal.</a:t>
            </a:r>
          </a:p>
          <a:p>
            <a:pPr marL="800100">
              <a:lnSpc>
                <a:spcPct val="100000"/>
              </a:lnSpc>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ControladorVenta</a:t>
            </a:r>
            <a:r>
              <a:rPr lang="es-CO" sz="2000" dirty="0">
                <a:latin typeface="Arial Narrow"/>
                <a:ea typeface="Arial Narrow"/>
                <a:cs typeface="Arial Narrow"/>
                <a:sym typeface="Arial Narrow"/>
              </a:rPr>
              <a:t> que se encarga de manejar la lógica de compra.</a:t>
            </a:r>
          </a:p>
          <a:p>
            <a:pPr marL="800100">
              <a:lnSpc>
                <a:spcPct val="100000"/>
              </a:lnSpc>
            </a:pPr>
            <a:r>
              <a:rPr lang="es-CO" sz="2000" dirty="0">
                <a:latin typeface="Arial Narrow"/>
                <a:ea typeface="Arial Narrow"/>
                <a:cs typeface="Arial Narrow"/>
                <a:sym typeface="Arial Narrow"/>
              </a:rPr>
              <a:t>La clase Usuario interactúa con el controlador para realizar una compra.</a:t>
            </a:r>
          </a:p>
          <a:p>
            <a:pPr marL="800100">
              <a:lnSpc>
                <a:spcPct val="100000"/>
              </a:lnSpc>
            </a:pPr>
            <a:r>
              <a:rPr lang="es-CO" sz="2000" dirty="0">
                <a:latin typeface="Arial Narrow"/>
                <a:ea typeface="Arial Narrow"/>
                <a:cs typeface="Arial Narrow"/>
                <a:sym typeface="Arial Narrow"/>
              </a:rPr>
              <a:t>La clase Entrada se enfoca en representar los datos de una entrada.</a:t>
            </a:r>
          </a:p>
        </p:txBody>
      </p:sp>
      <p:pic>
        <p:nvPicPr>
          <p:cNvPr id="6" name="Imagen 5">
            <a:extLst>
              <a:ext uri="{FF2B5EF4-FFF2-40B4-BE49-F238E27FC236}">
                <a16:creationId xmlns:a16="http://schemas.microsoft.com/office/drawing/2014/main" id="{4075451A-5D52-19CC-2B2D-1088D6B17927}"/>
              </a:ext>
            </a:extLst>
          </p:cNvPr>
          <p:cNvPicPr>
            <a:picLocks noChangeAspect="1"/>
          </p:cNvPicPr>
          <p:nvPr/>
        </p:nvPicPr>
        <p:blipFill>
          <a:blip r:embed="rId3"/>
          <a:stretch>
            <a:fillRect/>
          </a:stretch>
        </p:blipFill>
        <p:spPr>
          <a:xfrm>
            <a:off x="5890250" y="1721185"/>
            <a:ext cx="4380092" cy="4590269"/>
          </a:xfrm>
          <a:prstGeom prst="rect">
            <a:avLst/>
          </a:prstGeom>
        </p:spPr>
      </p:pic>
    </p:spTree>
    <p:extLst>
      <p:ext uri="{BB962C8B-B14F-4D97-AF65-F5344CB8AC3E}">
        <p14:creationId xmlns:p14="http://schemas.microsoft.com/office/powerpoint/2010/main" val="32393579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Estos dos principios son fundamentales en la programación orientada a objetos y son la base del diseño de sistemas de software bien estructurados y mantenibles.</a:t>
            </a:r>
          </a:p>
          <a:p>
            <a:pPr indent="0">
              <a:lnSpc>
                <a:spcPct val="100000"/>
              </a:lnSpc>
              <a:buNone/>
            </a:pPr>
            <a:r>
              <a:rPr lang="es-CO" sz="2200" dirty="0">
                <a:latin typeface="Arial Narrow"/>
                <a:ea typeface="Arial Narrow"/>
                <a:cs typeface="Arial Narrow"/>
                <a:sym typeface="Arial Narrow"/>
              </a:rPr>
              <a:t>Alta Cohesión: Una clase tiene alta cohesión cuando todos sus métodos y atributos están estrechamente relacionados y colaboran para lograr un objetivo común. Es decir, la clase realiza una tarea específica y bien definida.</a:t>
            </a:r>
          </a:p>
          <a:p>
            <a:pPr indent="0">
              <a:lnSpc>
                <a:spcPct val="100000"/>
              </a:lnSpc>
              <a:buNone/>
            </a:pPr>
            <a:r>
              <a:rPr lang="es-CO" sz="2200" dirty="0">
                <a:latin typeface="Arial Narrow"/>
                <a:ea typeface="Arial Narrow"/>
                <a:cs typeface="Arial Narrow"/>
                <a:sym typeface="Arial Narrow"/>
              </a:rPr>
              <a:t>Bajo Acoplamiento: Una clase tiene bajo acoplamiento cuando depende lo menos posible de otras clases. Es decir, los cambios en una clase tienen un impacto mínimo en otras clases.</a:t>
            </a:r>
          </a:p>
        </p:txBody>
      </p:sp>
    </p:spTree>
    <p:extLst>
      <p:ext uri="{BB962C8B-B14F-4D97-AF65-F5344CB8AC3E}">
        <p14:creationId xmlns:p14="http://schemas.microsoft.com/office/powerpoint/2010/main" val="41116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Mantenibilidad: Un código con alta cohesión y bajo acoplamiento es más fácil de entender, modificar y ampliar.</a:t>
            </a:r>
          </a:p>
          <a:p>
            <a:pPr marL="800100">
              <a:lnSpc>
                <a:spcPct val="100000"/>
              </a:lnSpc>
            </a:pPr>
            <a:r>
              <a:rPr lang="es-CO" sz="2200" dirty="0">
                <a:latin typeface="Arial Narrow"/>
                <a:ea typeface="Arial Narrow"/>
                <a:cs typeface="Arial Narrow"/>
                <a:sym typeface="Arial Narrow"/>
              </a:rPr>
              <a:t>Reusabilidad: Las clases con alta cohesión son más fáciles de reutilizar en diferentes contextos.</a:t>
            </a:r>
          </a:p>
          <a:p>
            <a:pPr marL="800100">
              <a:lnSpc>
                <a:spcPct val="100000"/>
              </a:lnSpc>
            </a:pPr>
            <a:r>
              <a:rPr lang="es-CO" sz="2200" dirty="0">
                <a:latin typeface="Arial Narrow"/>
                <a:ea typeface="Arial Narrow"/>
                <a:cs typeface="Arial Narrow"/>
                <a:sym typeface="Arial Narrow"/>
              </a:rPr>
              <a:t>Reducción de errores: Un diseño bien estructurado reduce la probabilidad de introducir errores al realizar cambios.</a:t>
            </a:r>
          </a:p>
        </p:txBody>
      </p:sp>
    </p:spTree>
    <p:extLst>
      <p:ext uri="{BB962C8B-B14F-4D97-AF65-F5344CB8AC3E}">
        <p14:creationId xmlns:p14="http://schemas.microsoft.com/office/powerpoint/2010/main" val="2232136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9"/>
            <a:ext cx="9643800" cy="1805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un sistema simple para gestionar tareas personales.</a:t>
            </a:r>
          </a:p>
          <a:p>
            <a:pPr indent="0">
              <a:lnSpc>
                <a:spcPct val="100000"/>
              </a:lnSpc>
              <a:buNone/>
            </a:pPr>
            <a:r>
              <a:rPr lang="es-CO" sz="2200" dirty="0">
                <a:latin typeface="Arial Narrow"/>
                <a:ea typeface="Arial Narrow"/>
                <a:cs typeface="Arial Narrow"/>
                <a:sym typeface="Arial Narrow"/>
              </a:rPr>
              <a:t>En este ejemplo, la clase Tarea tiene demasiadas responsabilidades: representar una tarea, persistirla en una base de datos y enviar notificaciones. Esto viola el principio de alta cohesión.</a:t>
            </a:r>
          </a:p>
        </p:txBody>
      </p:sp>
      <p:pic>
        <p:nvPicPr>
          <p:cNvPr id="6" name="Imagen 5">
            <a:extLst>
              <a:ext uri="{FF2B5EF4-FFF2-40B4-BE49-F238E27FC236}">
                <a16:creationId xmlns:a16="http://schemas.microsoft.com/office/drawing/2014/main" id="{9BA4C8AE-D93D-4B7E-786E-A859B321549A}"/>
              </a:ext>
            </a:extLst>
          </p:cNvPr>
          <p:cNvPicPr>
            <a:picLocks noChangeAspect="1"/>
          </p:cNvPicPr>
          <p:nvPr/>
        </p:nvPicPr>
        <p:blipFill>
          <a:blip r:embed="rId3"/>
          <a:stretch>
            <a:fillRect/>
          </a:stretch>
        </p:blipFill>
        <p:spPr>
          <a:xfrm>
            <a:off x="1088807" y="3658826"/>
            <a:ext cx="4448286" cy="2246674"/>
          </a:xfrm>
          <a:prstGeom prst="rect">
            <a:avLst/>
          </a:prstGeom>
        </p:spPr>
      </p:pic>
      <p:pic>
        <p:nvPicPr>
          <p:cNvPr id="8" name="Imagen 7">
            <a:extLst>
              <a:ext uri="{FF2B5EF4-FFF2-40B4-BE49-F238E27FC236}">
                <a16:creationId xmlns:a16="http://schemas.microsoft.com/office/drawing/2014/main" id="{C73443C5-94EA-E583-B004-5058FD8615EA}"/>
              </a:ext>
            </a:extLst>
          </p:cNvPr>
          <p:cNvPicPr>
            <a:picLocks noChangeAspect="1"/>
          </p:cNvPicPr>
          <p:nvPr/>
        </p:nvPicPr>
        <p:blipFill>
          <a:blip r:embed="rId4"/>
          <a:stretch>
            <a:fillRect/>
          </a:stretch>
        </p:blipFill>
        <p:spPr>
          <a:xfrm>
            <a:off x="5890250" y="3105150"/>
            <a:ext cx="4886736" cy="3077873"/>
          </a:xfrm>
          <a:prstGeom prst="rect">
            <a:avLst/>
          </a:prstGeom>
        </p:spPr>
      </p:pic>
    </p:spTree>
    <p:extLst>
      <p:ext uri="{BB962C8B-B14F-4D97-AF65-F5344CB8AC3E}">
        <p14:creationId xmlns:p14="http://schemas.microsoft.com/office/powerpoint/2010/main" val="908941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Alta cohesión: Cada clase tiene una responsabilidad bien definida.</a:t>
            </a:r>
          </a:p>
          <a:p>
            <a:pPr indent="0">
              <a:lnSpc>
                <a:spcPct val="100000"/>
              </a:lnSpc>
              <a:buNone/>
            </a:pPr>
            <a:r>
              <a:rPr lang="es-CO" sz="2200" dirty="0">
                <a:latin typeface="Arial Narrow"/>
                <a:ea typeface="Arial Narrow"/>
                <a:cs typeface="Arial Narrow"/>
                <a:sym typeface="Arial Narrow"/>
              </a:rPr>
              <a:t>Bajo acoplamiento: Las clases dependen menos unas de otras.</a:t>
            </a:r>
          </a:p>
          <a:p>
            <a:pPr indent="0">
              <a:lnSpc>
                <a:spcPct val="100000"/>
              </a:lnSpc>
              <a:buNone/>
            </a:pPr>
            <a:r>
              <a:rPr lang="es-CO" sz="2200" dirty="0">
                <a:latin typeface="Arial Narrow"/>
                <a:ea typeface="Arial Narrow"/>
                <a:cs typeface="Arial Narrow"/>
                <a:sym typeface="Arial Narrow"/>
              </a:rPr>
              <a:t>Mantenibilidad: Podemos extender las funcionalidades de cada clase.</a:t>
            </a:r>
          </a:p>
          <a:p>
            <a:pPr indent="0">
              <a:lnSpc>
                <a:spcPct val="100000"/>
              </a:lnSpc>
              <a:buNone/>
            </a:pPr>
            <a:r>
              <a:rPr lang="es-CO" sz="2200" dirty="0">
                <a:latin typeface="Arial Narrow"/>
                <a:ea typeface="Arial Narrow"/>
                <a:cs typeface="Arial Narrow"/>
                <a:sym typeface="Arial Narrow"/>
              </a:rPr>
              <a:t>Principio de responsabilidad única (SRP): Una clase debe tener una única </a:t>
            </a:r>
            <a:r>
              <a:rPr lang="es-CO" sz="2200" dirty="0" err="1">
                <a:latin typeface="Arial Narrow"/>
                <a:ea typeface="Arial Narrow"/>
                <a:cs typeface="Arial Narrow"/>
                <a:sym typeface="Arial Narrow"/>
              </a:rPr>
              <a:t>razon</a:t>
            </a:r>
            <a:r>
              <a:rPr lang="es-CO" sz="2200" dirty="0">
                <a:latin typeface="Arial Narrow"/>
                <a:ea typeface="Arial Narrow"/>
                <a:cs typeface="Arial Narrow"/>
                <a:sym typeface="Arial Narrow"/>
              </a:rPr>
              <a:t> para cambiar.</a:t>
            </a:r>
          </a:p>
          <a:p>
            <a:pPr indent="0">
              <a:lnSpc>
                <a:spcPct val="100000"/>
              </a:lnSpc>
              <a:buNone/>
            </a:pPr>
            <a:r>
              <a:rPr lang="es-CO" sz="2200" dirty="0">
                <a:latin typeface="Arial Narrow"/>
                <a:ea typeface="Arial Narrow"/>
                <a:cs typeface="Arial Narrow"/>
                <a:sym typeface="Arial Narrow"/>
              </a:rPr>
              <a:t>Interfaces: Utilizar interfaces para definir contratos y reducir el acoplamiento.</a:t>
            </a:r>
          </a:p>
          <a:p>
            <a:pPr indent="0">
              <a:lnSpc>
                <a:spcPct val="100000"/>
              </a:lnSpc>
              <a:buNone/>
            </a:pPr>
            <a:r>
              <a:rPr lang="es-CO" sz="2200" dirty="0">
                <a:latin typeface="Arial Narrow"/>
                <a:ea typeface="Arial Narrow"/>
                <a:cs typeface="Arial Narrow"/>
                <a:sym typeface="Arial Narrow"/>
              </a:rPr>
              <a:t>Inyección de dependencias: Inyectar dependencias a las clases para facilitar las pruebas y las configuraciones.</a:t>
            </a:r>
          </a:p>
        </p:txBody>
      </p:sp>
    </p:spTree>
    <p:extLst>
      <p:ext uri="{BB962C8B-B14F-4D97-AF65-F5344CB8AC3E}">
        <p14:creationId xmlns:p14="http://schemas.microsoft.com/office/powerpoint/2010/main" val="4232652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40567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simple para una tienda en línea.</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producto tiene un nombre, precio y descripción.</a:t>
            </a:r>
          </a:p>
          <a:p>
            <a:pPr marL="800100">
              <a:lnSpc>
                <a:spcPct val="100000"/>
              </a:lnSpc>
            </a:pPr>
            <a:r>
              <a:rPr lang="es-CO" sz="2000" dirty="0">
                <a:latin typeface="Arial Narrow"/>
                <a:ea typeface="Arial Narrow"/>
                <a:cs typeface="Arial Narrow"/>
                <a:sym typeface="Arial Narrow"/>
              </a:rPr>
              <a:t>Un cliente puede agregar productos a su carrito de compras.</a:t>
            </a:r>
          </a:p>
          <a:p>
            <a:pPr marL="800100">
              <a:lnSpc>
                <a:spcPct val="100000"/>
              </a:lnSpc>
            </a:pPr>
            <a:r>
              <a:rPr lang="es-CO" sz="2000" dirty="0">
                <a:latin typeface="Arial Narrow"/>
                <a:ea typeface="Arial Narrow"/>
                <a:cs typeface="Arial Narrow"/>
                <a:sym typeface="Arial Narrow"/>
              </a:rPr>
              <a:t>El sistema debe calcular el precio total de un pedido.</a:t>
            </a:r>
          </a:p>
        </p:txBody>
      </p:sp>
      <p:pic>
        <p:nvPicPr>
          <p:cNvPr id="4" name="Imagen 3">
            <a:extLst>
              <a:ext uri="{FF2B5EF4-FFF2-40B4-BE49-F238E27FC236}">
                <a16:creationId xmlns:a16="http://schemas.microsoft.com/office/drawing/2014/main" id="{DE3A6F2B-D6CB-0266-472A-1C9E579C4F90}"/>
              </a:ext>
            </a:extLst>
          </p:cNvPr>
          <p:cNvPicPr>
            <a:picLocks noChangeAspect="1"/>
          </p:cNvPicPr>
          <p:nvPr/>
        </p:nvPicPr>
        <p:blipFill>
          <a:blip r:embed="rId3"/>
          <a:stretch>
            <a:fillRect/>
          </a:stretch>
        </p:blipFill>
        <p:spPr>
          <a:xfrm>
            <a:off x="5395912" y="1623798"/>
            <a:ext cx="4620657" cy="4194269"/>
          </a:xfrm>
          <a:prstGeom prst="rect">
            <a:avLst/>
          </a:prstGeom>
        </p:spPr>
      </p:pic>
    </p:spTree>
    <p:extLst>
      <p:ext uri="{BB962C8B-B14F-4D97-AF65-F5344CB8AC3E}">
        <p14:creationId xmlns:p14="http://schemas.microsoft.com/office/powerpoint/2010/main" val="25981126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23633"/>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518144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clase Producto tiene una alta responsabilidad, ya que se encarga de sus propios datos y </a:t>
            </a:r>
            <a:r>
              <a:rPr lang="es-CO" sz="2000" dirty="0" err="1">
                <a:latin typeface="Arial Narrow"/>
                <a:ea typeface="Arial Narrow"/>
                <a:cs typeface="Arial Narrow"/>
                <a:sym typeface="Arial Narrow"/>
              </a:rPr>
              <a:t>tambiend</a:t>
            </a:r>
            <a:r>
              <a:rPr lang="es-CO" sz="2000" dirty="0">
                <a:latin typeface="Arial Narrow"/>
                <a:ea typeface="Arial Narrow"/>
                <a:cs typeface="Arial Narrow"/>
                <a:sym typeface="Arial Narrow"/>
              </a:rPr>
              <a:t> e la persistencia en la base de datos. Esto viola el principio de alta cohesión.</a:t>
            </a:r>
          </a:p>
          <a:p>
            <a:pPr indent="0">
              <a:lnSpc>
                <a:spcPct val="100000"/>
              </a:lnSpc>
              <a:buNone/>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RepositorioProducto</a:t>
            </a:r>
            <a:r>
              <a:rPr lang="es-CO" sz="2000" dirty="0">
                <a:latin typeface="Arial Narrow"/>
                <a:ea typeface="Arial Narrow"/>
                <a:cs typeface="Arial Narrow"/>
                <a:sym typeface="Arial Narrow"/>
              </a:rPr>
              <a:t> que se encarga exclusivamente de la persistencia de productos.</a:t>
            </a:r>
          </a:p>
          <a:p>
            <a:pPr indent="0">
              <a:lnSpc>
                <a:spcPct val="100000"/>
              </a:lnSpc>
              <a:buNone/>
            </a:pPr>
            <a:r>
              <a:rPr lang="es-CO" sz="2000" dirty="0">
                <a:latin typeface="Arial Narrow"/>
                <a:ea typeface="Arial Narrow"/>
                <a:cs typeface="Arial Narrow"/>
                <a:sym typeface="Arial Narrow"/>
              </a:rPr>
              <a:t>La clase Producto se enfoca en representar los datos del producto.</a:t>
            </a:r>
          </a:p>
          <a:p>
            <a:pPr indent="0">
              <a:lnSpc>
                <a:spcPct val="100000"/>
              </a:lnSpc>
              <a:buNone/>
            </a:pPr>
            <a:r>
              <a:rPr lang="es-CO" sz="2000" dirty="0">
                <a:latin typeface="Arial Narrow"/>
                <a:ea typeface="Arial Narrow"/>
                <a:cs typeface="Arial Narrow"/>
                <a:sym typeface="Arial Narrow"/>
              </a:rPr>
              <a:t>La clase Carrito se encarga de la lógica del carrito, incluyendo el cálculo del total.</a:t>
            </a:r>
          </a:p>
        </p:txBody>
      </p:sp>
      <p:pic>
        <p:nvPicPr>
          <p:cNvPr id="6" name="Imagen 5">
            <a:extLst>
              <a:ext uri="{FF2B5EF4-FFF2-40B4-BE49-F238E27FC236}">
                <a16:creationId xmlns:a16="http://schemas.microsoft.com/office/drawing/2014/main" id="{6F3F2043-7FB0-56CC-B9F5-BB86790119EF}"/>
              </a:ext>
            </a:extLst>
          </p:cNvPr>
          <p:cNvPicPr>
            <a:picLocks noChangeAspect="1"/>
          </p:cNvPicPr>
          <p:nvPr/>
        </p:nvPicPr>
        <p:blipFill>
          <a:blip r:embed="rId3"/>
          <a:stretch>
            <a:fillRect/>
          </a:stretch>
        </p:blipFill>
        <p:spPr>
          <a:xfrm>
            <a:off x="5474588" y="1743249"/>
            <a:ext cx="5361051" cy="4417730"/>
          </a:xfrm>
          <a:prstGeom prst="rect">
            <a:avLst/>
          </a:prstGeom>
        </p:spPr>
      </p:pic>
    </p:spTree>
    <p:extLst>
      <p:ext uri="{BB962C8B-B14F-4D97-AF65-F5344CB8AC3E}">
        <p14:creationId xmlns:p14="http://schemas.microsoft.com/office/powerpoint/2010/main" val="173434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3830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Tree>
    <p:extLst>
      <p:ext uri="{BB962C8B-B14F-4D97-AF65-F5344CB8AC3E}">
        <p14:creationId xmlns:p14="http://schemas.microsoft.com/office/powerpoint/2010/main" val="210802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Dentro del proyecto deberá existir una implementación de: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Factory </a:t>
            </a:r>
            <a:r>
              <a:rPr lang="es-CO" sz="1600" dirty="0" err="1">
                <a:latin typeface="Arial Narrow"/>
                <a:ea typeface="Arial Narrow"/>
                <a:cs typeface="Arial Narrow"/>
                <a:sym typeface="Arial Narrow"/>
              </a:rPr>
              <a:t>Method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Abstract</a:t>
            </a:r>
            <a:r>
              <a:rPr lang="es-CO" sz="1600" dirty="0">
                <a:latin typeface="Arial Narrow"/>
                <a:ea typeface="Arial Narrow"/>
                <a:cs typeface="Arial Narrow"/>
                <a:sym typeface="Arial Narrow"/>
              </a:rPr>
              <a:t> Factory.</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Builder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Prototype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Adapter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Bridge.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Decorator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Facade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Chain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of</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Responsability</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Command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Interpreter</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Iterator</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Todas las implementaciones deben estar documentadas dentro del proyecto escribiendo el principio y fin de la sección del código del principio o del </a:t>
            </a: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a:t>
            </a:r>
          </a:p>
          <a:p>
            <a:pPr marL="800100">
              <a:lnSpc>
                <a:spcPct val="100000"/>
              </a:lnSpc>
            </a:pPr>
            <a:r>
              <a:rPr lang="es-CO" sz="1600" dirty="0">
                <a:latin typeface="Arial Narrow"/>
                <a:ea typeface="Arial Narrow"/>
                <a:cs typeface="Arial Narrow"/>
                <a:sym typeface="Arial Narrow"/>
              </a:rPr>
              <a:t>Se debe entregar el código del proyecto totalmente funcional.</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16341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
        <p:nvSpPr>
          <p:cNvPr id="3" name="Google Shape;104;p2">
            <a:extLst>
              <a:ext uri="{FF2B5EF4-FFF2-40B4-BE49-F238E27FC236}">
                <a16:creationId xmlns:a16="http://schemas.microsoft.com/office/drawing/2014/main" id="{B760EE4E-4ABC-C155-76E4-70C15F9D0F65}"/>
              </a:ext>
            </a:extLst>
          </p:cNvPr>
          <p:cNvSpPr txBox="1">
            <a:spLocks/>
          </p:cNvSpPr>
          <p:nvPr/>
        </p:nvSpPr>
        <p:spPr>
          <a:xfrm>
            <a:off x="632450" y="3569661"/>
            <a:ext cx="9643800" cy="238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GRASP (General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Assignment</a:t>
            </a:r>
            <a:r>
              <a:rPr lang="es-CO" sz="2400" dirty="0">
                <a:latin typeface="Arial Narrow"/>
                <a:ea typeface="Arial Narrow"/>
                <a:cs typeface="Arial Narrow"/>
                <a:sym typeface="Arial Narrow"/>
              </a:rPr>
              <a:t> Software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es un conjunto de heurísticas para asignar responsabilidades a las clases en un sistema orientado a objetos. El polimorfismo es una herramienta poderosa para implementar varios de estos principios, como el de Información Experto y el de Bajo Acoplamiento.</a:t>
            </a:r>
          </a:p>
        </p:txBody>
      </p:sp>
    </p:spTree>
    <p:extLst>
      <p:ext uri="{BB962C8B-B14F-4D97-AF65-F5344CB8AC3E}">
        <p14:creationId xmlns:p14="http://schemas.microsoft.com/office/powerpoint/2010/main" val="11845626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702969"/>
            <a:ext cx="4779398" cy="2602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 sistema de facturación que puede generar diferentes tipos de facturas (</a:t>
            </a:r>
            <a:r>
              <a:rPr lang="es-CO" sz="2000" dirty="0" err="1">
                <a:latin typeface="Arial Narrow"/>
                <a:ea typeface="Arial Narrow"/>
                <a:cs typeface="Arial Narrow"/>
                <a:sym typeface="Arial Narrow"/>
              </a:rPr>
              <a:t>electronicas</a:t>
            </a:r>
            <a:r>
              <a:rPr lang="es-CO" sz="2000" dirty="0">
                <a:latin typeface="Arial Narrow"/>
                <a:ea typeface="Arial Narrow"/>
                <a:cs typeface="Arial Narrow"/>
                <a:sym typeface="Arial Narrow"/>
              </a:rPr>
              <a:t>, físicas, </a:t>
            </a:r>
            <a:r>
              <a:rPr lang="es-CO" sz="2000" dirty="0" err="1">
                <a:latin typeface="Arial Narrow"/>
                <a:ea typeface="Arial Narrow"/>
                <a:cs typeface="Arial Narrow"/>
                <a:sym typeface="Arial Narrow"/>
              </a:rPr>
              <a:t>etc</a:t>
            </a:r>
            <a:r>
              <a:rPr lang="es-CO" sz="2000" dirty="0">
                <a:latin typeface="Arial Narrow"/>
                <a:ea typeface="Arial Narrow"/>
                <a:cs typeface="Arial Narrow"/>
                <a:sym typeface="Arial Narrow"/>
              </a:rPr>
              <a:t>). </a:t>
            </a:r>
          </a:p>
          <a:p>
            <a:pPr indent="0">
              <a:lnSpc>
                <a:spcPct val="100000"/>
              </a:lnSpc>
              <a:buNone/>
            </a:pPr>
            <a:r>
              <a:rPr lang="es-CO" sz="2000" dirty="0">
                <a:latin typeface="Arial Narrow"/>
                <a:ea typeface="Arial Narrow"/>
                <a:cs typeface="Arial Narrow"/>
                <a:sym typeface="Arial Narrow"/>
              </a:rPr>
              <a:t>Este código viola el principio de abierto/cerrado, ya que cada vez que se agrega un nuevo tipo de factura, hay que modificar el método generar().</a:t>
            </a:r>
          </a:p>
        </p:txBody>
      </p:sp>
      <p:pic>
        <p:nvPicPr>
          <p:cNvPr id="4" name="Imagen 3">
            <a:extLst>
              <a:ext uri="{FF2B5EF4-FFF2-40B4-BE49-F238E27FC236}">
                <a16:creationId xmlns:a16="http://schemas.microsoft.com/office/drawing/2014/main" id="{E46B02AD-4147-A017-AC45-D479FE0191DA}"/>
              </a:ext>
            </a:extLst>
          </p:cNvPr>
          <p:cNvPicPr>
            <a:picLocks noChangeAspect="1"/>
          </p:cNvPicPr>
          <p:nvPr/>
        </p:nvPicPr>
        <p:blipFill>
          <a:blip r:embed="rId3"/>
          <a:stretch>
            <a:fillRect/>
          </a:stretch>
        </p:blipFill>
        <p:spPr>
          <a:xfrm>
            <a:off x="994473" y="4444441"/>
            <a:ext cx="4520575" cy="2289319"/>
          </a:xfrm>
          <a:prstGeom prst="rect">
            <a:avLst/>
          </a:prstGeom>
        </p:spPr>
      </p:pic>
      <p:pic>
        <p:nvPicPr>
          <p:cNvPr id="8" name="Imagen 7">
            <a:extLst>
              <a:ext uri="{FF2B5EF4-FFF2-40B4-BE49-F238E27FC236}">
                <a16:creationId xmlns:a16="http://schemas.microsoft.com/office/drawing/2014/main" id="{81457D20-15B4-DC45-FC4D-86EC553C7B7F}"/>
              </a:ext>
            </a:extLst>
          </p:cNvPr>
          <p:cNvPicPr>
            <a:picLocks noChangeAspect="1"/>
          </p:cNvPicPr>
          <p:nvPr/>
        </p:nvPicPr>
        <p:blipFill>
          <a:blip r:embed="rId4"/>
          <a:stretch>
            <a:fillRect/>
          </a:stretch>
        </p:blipFill>
        <p:spPr>
          <a:xfrm>
            <a:off x="6096000" y="1623798"/>
            <a:ext cx="4710113" cy="4847886"/>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42023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Crear una interfaz: Transporte con métodos como acelerar(), frenar(), </a:t>
            </a:r>
            <a:r>
              <a:rPr lang="es-CO" sz="2400" dirty="0" err="1">
                <a:latin typeface="Arial Narrow"/>
                <a:ea typeface="Arial Narrow"/>
                <a:cs typeface="Arial Narrow"/>
                <a:sym typeface="Arial Narrow"/>
              </a:rPr>
              <a:t>mostrarInformacion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Crear clases concretas: Coche, </a:t>
            </a:r>
            <a:r>
              <a:rPr lang="es-CO" sz="2400" dirty="0" err="1">
                <a:latin typeface="Arial Narrow"/>
                <a:ea typeface="Arial Narrow"/>
                <a:cs typeface="Arial Narrow"/>
                <a:sym typeface="Arial Narrow"/>
              </a:rPr>
              <a:t>Avion</a:t>
            </a:r>
            <a:r>
              <a:rPr lang="es-CO" sz="2400" dirty="0">
                <a:latin typeface="Arial Narrow"/>
                <a:ea typeface="Arial Narrow"/>
                <a:cs typeface="Arial Narrow"/>
                <a:sym typeface="Arial Narrow"/>
              </a:rPr>
              <a:t>, Bicicleta, cada una implementando la interfaz Transporte y con sus propias características y comportamientos específicos.</a:t>
            </a:r>
          </a:p>
          <a:p>
            <a:pPr marL="800100">
              <a:lnSpc>
                <a:spcPct val="100000"/>
              </a:lnSpc>
            </a:pPr>
            <a:r>
              <a:rPr lang="es-CO" sz="2400" dirty="0">
                <a:latin typeface="Arial Narrow"/>
                <a:ea typeface="Arial Narrow"/>
                <a:cs typeface="Arial Narrow"/>
                <a:sym typeface="Arial Narrow"/>
              </a:rPr>
              <a:t>Crear una clase </a:t>
            </a:r>
            <a:r>
              <a:rPr lang="es-CO" sz="2400" dirty="0" err="1">
                <a:latin typeface="Arial Narrow"/>
                <a:ea typeface="Arial Narrow"/>
                <a:cs typeface="Arial Narrow"/>
                <a:sym typeface="Arial Narrow"/>
              </a:rPr>
              <a:t>Garage</a:t>
            </a:r>
            <a:r>
              <a:rPr lang="es-CO" sz="2400" dirty="0">
                <a:latin typeface="Arial Narrow"/>
                <a:ea typeface="Arial Narrow"/>
                <a:cs typeface="Arial Narrow"/>
                <a:sym typeface="Arial Narrow"/>
              </a:rPr>
              <a:t>: Esta clase tendrá un método estacionar(Transporte transporte) que recibirá cualquier objeto que implemente la interfaz Transporte.</a:t>
            </a:r>
          </a:p>
          <a:p>
            <a:pPr marL="800100">
              <a:lnSpc>
                <a:spcPct val="100000"/>
              </a:lnSpc>
            </a:pPr>
            <a:r>
              <a:rPr lang="es-CO" sz="2400" dirty="0">
                <a:latin typeface="Arial Narrow"/>
                <a:ea typeface="Arial Narrow"/>
                <a:cs typeface="Arial Narrow"/>
                <a:sym typeface="Arial Narrow"/>
              </a:rPr>
              <a:t>Demostrar el polimorfismo: Crear objetos de diferentes tipos de transporte y llamar al método estacionar() del garaje.</a:t>
            </a:r>
          </a:p>
        </p:txBody>
      </p:sp>
    </p:spTree>
    <p:extLst>
      <p:ext uri="{BB962C8B-B14F-4D97-AF65-F5344CB8AC3E}">
        <p14:creationId xmlns:p14="http://schemas.microsoft.com/office/powerpoint/2010/main" val="39547871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49" y="521627"/>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04FD354-999D-2BD5-DACA-D18A3255FADB}"/>
              </a:ext>
            </a:extLst>
          </p:cNvPr>
          <p:cNvPicPr>
            <a:picLocks noChangeAspect="1"/>
          </p:cNvPicPr>
          <p:nvPr/>
        </p:nvPicPr>
        <p:blipFill>
          <a:blip r:embed="rId3"/>
          <a:stretch>
            <a:fillRect/>
          </a:stretch>
        </p:blipFill>
        <p:spPr>
          <a:xfrm>
            <a:off x="4040158" y="1623798"/>
            <a:ext cx="3700183" cy="4998922"/>
          </a:xfrm>
          <a:prstGeom prst="rect">
            <a:avLst/>
          </a:prstGeom>
        </p:spPr>
      </p:pic>
    </p:spTree>
    <p:extLst>
      <p:ext uri="{BB962C8B-B14F-4D97-AF65-F5344CB8AC3E}">
        <p14:creationId xmlns:p14="http://schemas.microsoft.com/office/powerpoint/2010/main" val="9296565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36608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Extensibilidad: Es fácil agregar nuevos tipos de facturas sin modificar el código existente.</a:t>
            </a:r>
          </a:p>
          <a:p>
            <a:pPr marL="800100">
              <a:lnSpc>
                <a:spcPct val="100000"/>
              </a:lnSpc>
            </a:pPr>
            <a:r>
              <a:rPr lang="es-CO" sz="2400" dirty="0">
                <a:latin typeface="Arial Narrow"/>
                <a:ea typeface="Arial Narrow"/>
                <a:cs typeface="Arial Narrow"/>
                <a:sym typeface="Arial Narrow"/>
              </a:rPr>
              <a:t>Flexibilidad: El sistema se adapta a cambios en los requisitos.</a:t>
            </a:r>
          </a:p>
          <a:p>
            <a:pPr marL="800100">
              <a:lnSpc>
                <a:spcPct val="100000"/>
              </a:lnSpc>
            </a:pPr>
            <a:r>
              <a:rPr lang="es-CO" sz="2400" dirty="0">
                <a:latin typeface="Arial Narrow"/>
                <a:ea typeface="Arial Narrow"/>
                <a:cs typeface="Arial Narrow"/>
                <a:sym typeface="Arial Narrow"/>
              </a:rPr>
              <a:t>Reusabilidad: El código se hace más reutilizable al separar las responsabilidades.</a:t>
            </a:r>
          </a:p>
          <a:p>
            <a:pPr marL="800100">
              <a:lnSpc>
                <a:spcPct val="100000"/>
              </a:lnSpc>
            </a:pPr>
            <a:r>
              <a:rPr lang="es-CO" sz="2400" dirty="0">
                <a:latin typeface="Arial Narrow"/>
                <a:ea typeface="Arial Narrow"/>
                <a:cs typeface="Arial Narrow"/>
                <a:sym typeface="Arial Narrow"/>
              </a:rPr>
              <a:t>Mantenibilidad: El código es más fácil de entender y mantener.</a:t>
            </a:r>
          </a:p>
        </p:txBody>
      </p:sp>
    </p:spTree>
    <p:extLst>
      <p:ext uri="{BB962C8B-B14F-4D97-AF65-F5344CB8AC3E}">
        <p14:creationId xmlns:p14="http://schemas.microsoft.com/office/powerpoint/2010/main" val="34412354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1449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fabricación pura sugiere que cuando un objeto necesita colaborar con otros objetos, pero no tiene una asociación natural con ellos, se crea un nuevo objeto (a menudo llamado "fabricante" o "</a:t>
            </a:r>
            <a:r>
              <a:rPr lang="es-CO" sz="2400" dirty="0" err="1">
                <a:latin typeface="Arial Narrow"/>
                <a:ea typeface="Arial Narrow"/>
                <a:cs typeface="Arial Narrow"/>
                <a:sym typeface="Arial Narrow"/>
              </a:rPr>
              <a:t>factory</a:t>
            </a:r>
            <a:r>
              <a:rPr lang="es-CO" sz="2400" dirty="0">
                <a:latin typeface="Arial Narrow"/>
                <a:ea typeface="Arial Narrow"/>
                <a:cs typeface="Arial Narrow"/>
                <a:sym typeface="Arial Narrow"/>
              </a:rPr>
              <a:t>") cuya única responsabilidad es conocer a esos otros objetos y crearlos.</a:t>
            </a:r>
          </a:p>
        </p:txBody>
      </p:sp>
    </p:spTree>
    <p:extLst>
      <p:ext uri="{BB962C8B-B14F-4D97-AF65-F5344CB8AC3E}">
        <p14:creationId xmlns:p14="http://schemas.microsoft.com/office/powerpoint/2010/main" val="836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2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 objetos: Evita acoplar un objeto directamente a otros que no conoce o no debería conocer.</a:t>
            </a:r>
          </a:p>
          <a:p>
            <a:pPr marL="800100">
              <a:lnSpc>
                <a:spcPct val="100000"/>
              </a:lnSpc>
            </a:pPr>
            <a:r>
              <a:rPr lang="es-CO" sz="2400" dirty="0">
                <a:latin typeface="Arial Narrow"/>
                <a:ea typeface="Arial Narrow"/>
                <a:cs typeface="Arial Narrow"/>
                <a:sym typeface="Arial Narrow"/>
              </a:rPr>
              <a:t>Simplifica interfaces: La interfaz del objeto cliente se vuelve más simple, ya que solo necesita pedirle al fabricante que cree los objetos necesarios.</a:t>
            </a:r>
          </a:p>
          <a:p>
            <a:pPr marL="800100">
              <a:lnSpc>
                <a:spcPct val="100000"/>
              </a:lnSpc>
            </a:pPr>
            <a:r>
              <a:rPr lang="es-CO" sz="2400" dirty="0">
                <a:latin typeface="Arial Narrow"/>
                <a:ea typeface="Arial Narrow"/>
                <a:cs typeface="Arial Narrow"/>
                <a:sym typeface="Arial Narrow"/>
              </a:rPr>
              <a:t>Facilita cambios: Si las clases colaboradoras cambian, solo es necesario actualizar el fabricante.</a:t>
            </a:r>
          </a:p>
        </p:txBody>
      </p:sp>
    </p:spTree>
    <p:extLst>
      <p:ext uri="{BB962C8B-B14F-4D97-AF65-F5344CB8AC3E}">
        <p14:creationId xmlns:p14="http://schemas.microsoft.com/office/powerpoint/2010/main" val="2795375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6204646" cy="49887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Imagina un simulador de restaurante sencillo. Tenemos clases como Mesa, Camarero y Cocinero. Un Camarero necesita interactuar con una Mesa y un Cocinero para tomar pedidos y servir comida. Sin embargo, un Camarero no debería conocer los detalles de cómo se crea una Mesa o un Cocinero.</a:t>
            </a:r>
          </a:p>
          <a:p>
            <a:pPr marL="800100">
              <a:lnSpc>
                <a:spcPct val="100000"/>
              </a:lnSpc>
            </a:pP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Esta clase se encarga de crear las instancias de Mesa y Cocinero. Es un objeto fabricado específicamente para esta tarea.</a:t>
            </a:r>
          </a:p>
          <a:p>
            <a:pPr marL="800100">
              <a:lnSpc>
                <a:spcPct val="100000"/>
              </a:lnSpc>
            </a:pPr>
            <a:r>
              <a:rPr lang="es-CO" sz="2000" dirty="0">
                <a:latin typeface="Arial Narrow"/>
                <a:ea typeface="Arial Narrow"/>
                <a:cs typeface="Arial Narrow"/>
                <a:sym typeface="Arial Narrow"/>
              </a:rPr>
              <a:t>Camarero: En lugar de crear directamente las instancias de Mesa y Cocinero, el Camarero recibe una instancia de </a:t>
            </a: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en su constructor. Esto desacopla al Camarero de los detalles de creación de esos objetos.</a:t>
            </a:r>
          </a:p>
          <a:p>
            <a:pPr indent="0">
              <a:lnSpc>
                <a:spcPct val="100000"/>
              </a:lnSpc>
              <a:buNone/>
            </a:pPr>
            <a:endParaRPr lang="es-CO" sz="2000" dirty="0">
              <a:latin typeface="Arial Narrow"/>
              <a:ea typeface="Arial Narrow"/>
              <a:cs typeface="Arial Narrow"/>
              <a:sym typeface="Arial Narrow"/>
            </a:endParaRPr>
          </a:p>
        </p:txBody>
      </p:sp>
      <p:pic>
        <p:nvPicPr>
          <p:cNvPr id="5" name="Imagen 4">
            <a:extLst>
              <a:ext uri="{FF2B5EF4-FFF2-40B4-BE49-F238E27FC236}">
                <a16:creationId xmlns:a16="http://schemas.microsoft.com/office/drawing/2014/main" id="{3C2096FF-3305-381B-ED6F-8480E019C11C}"/>
              </a:ext>
            </a:extLst>
          </p:cNvPr>
          <p:cNvPicPr>
            <a:picLocks noChangeAspect="1"/>
          </p:cNvPicPr>
          <p:nvPr/>
        </p:nvPicPr>
        <p:blipFill>
          <a:blip r:embed="rId3"/>
          <a:stretch>
            <a:fillRect/>
          </a:stretch>
        </p:blipFill>
        <p:spPr>
          <a:xfrm>
            <a:off x="7306056" y="1484656"/>
            <a:ext cx="3106662" cy="4459065"/>
          </a:xfrm>
          <a:prstGeom prst="rect">
            <a:avLst/>
          </a:prstGeom>
        </p:spPr>
      </p:pic>
      <p:pic>
        <p:nvPicPr>
          <p:cNvPr id="6" name="Imagen 5">
            <a:extLst>
              <a:ext uri="{FF2B5EF4-FFF2-40B4-BE49-F238E27FC236}">
                <a16:creationId xmlns:a16="http://schemas.microsoft.com/office/drawing/2014/main" id="{27312DE8-2501-19FD-8625-FD4DBDC4AE5B}"/>
              </a:ext>
            </a:extLst>
          </p:cNvPr>
          <p:cNvPicPr>
            <a:picLocks noChangeAspect="1"/>
          </p:cNvPicPr>
          <p:nvPr/>
        </p:nvPicPr>
        <p:blipFill>
          <a:blip r:embed="rId4"/>
          <a:stretch>
            <a:fillRect/>
          </a:stretch>
        </p:blipFill>
        <p:spPr>
          <a:xfrm>
            <a:off x="7306056" y="6042965"/>
            <a:ext cx="3106662" cy="328858"/>
          </a:xfrm>
          <a:prstGeom prst="rect">
            <a:avLst/>
          </a:prstGeom>
        </p:spPr>
      </p:pic>
    </p:spTree>
    <p:extLst>
      <p:ext uri="{BB962C8B-B14F-4D97-AF65-F5344CB8AC3E}">
        <p14:creationId xmlns:p14="http://schemas.microsoft.com/office/powerpoint/2010/main" val="1436950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50162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Simulador de un sistema de pedidos de una tienda online.</a:t>
            </a:r>
          </a:p>
          <a:p>
            <a:pPr indent="0">
              <a:lnSpc>
                <a:spcPct val="100000"/>
              </a:lnSpc>
              <a:buNone/>
            </a:pPr>
            <a:r>
              <a:rPr lang="es-CO" sz="2200" dirty="0">
                <a:latin typeface="Arial Narrow"/>
                <a:ea typeface="Arial Narrow"/>
                <a:cs typeface="Arial Narrow"/>
                <a:sym typeface="Arial Narrow"/>
              </a:rPr>
              <a:t>Clases:</a:t>
            </a:r>
          </a:p>
          <a:p>
            <a:pPr marL="800100">
              <a:lnSpc>
                <a:spcPct val="100000"/>
              </a:lnSpc>
            </a:pPr>
            <a:r>
              <a:rPr lang="es-CO" sz="2200" dirty="0">
                <a:latin typeface="Arial Narrow"/>
                <a:ea typeface="Arial Narrow"/>
                <a:cs typeface="Arial Narrow"/>
                <a:sym typeface="Arial Narrow"/>
              </a:rPr>
              <a:t>Pedido: Representa un pedido con propiedades como ID, fecha, cliente y una lista de productos.</a:t>
            </a:r>
          </a:p>
          <a:p>
            <a:pPr marL="800100">
              <a:lnSpc>
                <a:spcPct val="100000"/>
              </a:lnSpc>
            </a:pPr>
            <a:r>
              <a:rPr lang="es-CO" sz="2200" dirty="0">
                <a:latin typeface="Arial Narrow"/>
                <a:ea typeface="Arial Narrow"/>
                <a:cs typeface="Arial Narrow"/>
                <a:sym typeface="Arial Narrow"/>
              </a:rPr>
              <a:t>Producto: Representa un producto con propiedades como nombre, precio y cantidad.</a:t>
            </a:r>
          </a:p>
          <a:p>
            <a:pPr marL="800100">
              <a:lnSpc>
                <a:spcPct val="100000"/>
              </a:lnSpc>
            </a:pPr>
            <a:r>
              <a:rPr lang="es-CO" sz="2200" dirty="0">
                <a:latin typeface="Arial Narrow"/>
                <a:ea typeface="Arial Narrow"/>
                <a:cs typeface="Arial Narrow"/>
                <a:sym typeface="Arial Narrow"/>
              </a:rPr>
              <a:t>Cliente: Representa un cliente con propiedades como nombre y dirección.</a:t>
            </a:r>
          </a:p>
          <a:p>
            <a:pPr marL="800100">
              <a:lnSpc>
                <a:spcPct val="100000"/>
              </a:lnSpc>
            </a:pPr>
            <a:r>
              <a:rPr lang="es-CO" sz="2200" dirty="0" err="1">
                <a:latin typeface="Arial Narrow"/>
                <a:ea typeface="Arial Narrow"/>
                <a:cs typeface="Arial Narrow"/>
                <a:sym typeface="Arial Narrow"/>
              </a:rPr>
              <a:t>FabricaPedidos</a:t>
            </a:r>
            <a:r>
              <a:rPr lang="es-CO" sz="2200" dirty="0">
                <a:latin typeface="Arial Narrow"/>
                <a:ea typeface="Arial Narrow"/>
                <a:cs typeface="Arial Narrow"/>
                <a:sym typeface="Arial Narrow"/>
              </a:rPr>
              <a:t>: Clase encargada de crear instancias de Pedido, Producto y Cliente.</a:t>
            </a:r>
          </a:p>
          <a:p>
            <a:pPr indent="0">
              <a:lnSpc>
                <a:spcPct val="100000"/>
              </a:lnSpc>
              <a:buNone/>
            </a:pPr>
            <a:r>
              <a:rPr lang="es-CO" sz="2200" dirty="0">
                <a:latin typeface="Arial Narrow"/>
                <a:ea typeface="Arial Narrow"/>
                <a:cs typeface="Arial Narrow"/>
                <a:sym typeface="Arial Narrow"/>
              </a:rPr>
              <a:t>Método:</a:t>
            </a:r>
          </a:p>
          <a:p>
            <a:pPr marL="800100">
              <a:lnSpc>
                <a:spcPct val="100000"/>
              </a:lnSpc>
            </a:pPr>
            <a:r>
              <a:rPr lang="es-CO" sz="2200" dirty="0" err="1">
                <a:latin typeface="Arial Narrow"/>
                <a:ea typeface="Arial Narrow"/>
                <a:cs typeface="Arial Narrow"/>
                <a:sym typeface="Arial Narrow"/>
              </a:rPr>
              <a:t>FabricaPedidos.crearPedido</a:t>
            </a:r>
            <a:r>
              <a:rPr lang="es-CO" sz="2200" dirty="0">
                <a:latin typeface="Arial Narrow"/>
                <a:ea typeface="Arial Narrow"/>
                <a:cs typeface="Arial Narrow"/>
                <a:sym typeface="Arial Narrow"/>
              </a:rPr>
              <a:t>(cliente, productos): Recibe un objeto Cliente y una lista de objetos Producto y devuelve un nuevo objeto Pedido.</a:t>
            </a:r>
          </a:p>
        </p:txBody>
      </p:sp>
    </p:spTree>
    <p:extLst>
      <p:ext uri="{BB962C8B-B14F-4D97-AF65-F5344CB8AC3E}">
        <p14:creationId xmlns:p14="http://schemas.microsoft.com/office/powerpoint/2010/main" val="30652258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89D01B0-6D28-13A2-70AB-02DF9C7C8544}"/>
              </a:ext>
            </a:extLst>
          </p:cNvPr>
          <p:cNvPicPr>
            <a:picLocks noChangeAspect="1"/>
          </p:cNvPicPr>
          <p:nvPr/>
        </p:nvPicPr>
        <p:blipFill>
          <a:blip r:embed="rId3"/>
          <a:stretch>
            <a:fillRect/>
          </a:stretch>
        </p:blipFill>
        <p:spPr>
          <a:xfrm>
            <a:off x="3629025" y="1623798"/>
            <a:ext cx="4933950" cy="5133975"/>
          </a:xfrm>
          <a:prstGeom prst="rect">
            <a:avLst/>
          </a:prstGeom>
        </p:spPr>
      </p:pic>
    </p:spTree>
    <p:extLst>
      <p:ext uri="{BB962C8B-B14F-4D97-AF65-F5344CB8AC3E}">
        <p14:creationId xmlns:p14="http://schemas.microsoft.com/office/powerpoint/2010/main" val="229288914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15118</TotalTime>
  <Words>13534</Words>
  <Application>Microsoft Office PowerPoint</Application>
  <PresentationFormat>Panorámica</PresentationFormat>
  <Paragraphs>1166</Paragraphs>
  <Slides>189</Slides>
  <Notes>189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189</vt:i4>
      </vt:variant>
    </vt:vector>
  </HeadingPairs>
  <TitlesOfParts>
    <vt:vector size="194" baseType="lpstr">
      <vt:lpstr>Trebuchet MS</vt:lpstr>
      <vt:lpstr>Arial Narrow</vt:lpstr>
      <vt:lpstr>Arial</vt:lpstr>
      <vt:lpstr>Calibri</vt:lpstr>
      <vt:lpstr>Tema de Office</vt:lpstr>
      <vt:lpstr>Presentación de PowerPoint</vt:lpstr>
      <vt:lpstr>INGENIERIA DEL SOFTWARE II  BIENVENIDOS</vt:lpstr>
      <vt:lpstr>IDENTIFICACION DE LA ASIGNATURA</vt:lpstr>
      <vt:lpstr>CERTIFICACIONES</vt:lpstr>
      <vt:lpstr>OBJETIVOS</vt:lpstr>
      <vt:lpstr>EVALUACIÓN</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TALLER 1 DEL SRP</vt:lpstr>
      <vt:lpstr>SOLUCION TALLER 1 DEL SRP</vt:lpstr>
      <vt:lpstr>TALLER 2 SOBRE SRP</vt:lpstr>
      <vt:lpstr>OPEN/CLOSED PRINCIPLE (OCP)</vt:lpstr>
      <vt:lpstr>IMPORTANCIA DEL OCP</vt:lpstr>
      <vt:lpstr>APLICAR EL OCP</vt:lpstr>
      <vt:lpstr>EJEMPLO OCP</vt:lpstr>
      <vt:lpstr>BENEFICIOS DE APLICAR EL OCP</vt:lpstr>
      <vt:lpstr>TALLER 3 SOBRE OCP</vt:lpstr>
      <vt:lpstr>TALLER 4 SOBRE OCP</vt:lpstr>
      <vt:lpstr>SOLUCION AL TALLER 4 SOBRE OCP</vt:lpstr>
      <vt:lpstr>LISKOV SUBSTITUTION PRINCIPLE (LSP)</vt:lpstr>
      <vt:lpstr>IMPORTANCIA DEL LSP</vt:lpstr>
      <vt:lpstr>CUMPLIR CON EL LSP</vt:lpstr>
      <vt:lpstr>EJEMPLO DE LSP</vt:lpstr>
      <vt:lpstr>SOLUCION AL EJEMPLO DE LSP</vt:lpstr>
      <vt:lpstr>TALLER 5 DE LSP</vt:lpstr>
      <vt:lpstr>SOLUCION DEL TALLER 5 DE LSP</vt:lpstr>
      <vt:lpstr>INTERFACE SEGREGATION PRINCIPLE (ISP)</vt:lpstr>
      <vt:lpstr>IMPORTANCIA DEL ISP</vt:lpstr>
      <vt:lpstr>SE PUEDE ROMPER EL ISP</vt:lpstr>
      <vt:lpstr>EJEMPLO DE LA ISP</vt:lpstr>
      <vt:lpstr>BENEFICIOS DE APLICAR LA ISP</vt:lpstr>
      <vt:lpstr>TALLER 6 SOBRE LA ISP</vt:lpstr>
      <vt:lpstr>TALLER 6 SOBRE LA ISP</vt:lpstr>
      <vt:lpstr>DEPENDENCY INVERSION PRINCIPLE (DIP)</vt:lpstr>
      <vt:lpstr>IMPORTANCIA DEL DIP</vt:lpstr>
      <vt:lpstr>APLICACIÓN DEL DIP</vt:lpstr>
      <vt:lpstr>EJEMPLO DE LA DIP</vt:lpstr>
      <vt:lpstr>BENEFICIOS DEL DIP</vt:lpstr>
      <vt:lpstr>TALLER 7 DEL DIP</vt:lpstr>
      <vt:lpstr>TALLER 7 DEL DIP</vt:lpstr>
      <vt:lpstr>TALLER 7 DEL DIP</vt:lpstr>
      <vt:lpstr>PRINCIPIOS GRASP</vt:lpstr>
      <vt:lpstr>PRINCIPIOS GRASP</vt:lpstr>
      <vt:lpstr>IMPORTANCIA DE LOS PRINCIPIOS GRASP</vt:lpstr>
      <vt:lpstr>RELACION CON SOLID</vt:lpstr>
      <vt:lpstr>BENEFICIOS DE LOS PRINCIPIOS GRASP</vt:lpstr>
      <vt:lpstr>PRINCIPIO EXPERTO</vt:lpstr>
      <vt:lpstr>IMPORTANCIA DEL PRINCIPIO EXPERTO</vt:lpstr>
      <vt:lpstr>EJEMPLO DEL PRINCIPIO EXPERTO</vt:lpstr>
      <vt:lpstr>TALLER PRINCIPIO EXPERTO</vt:lpstr>
      <vt:lpstr>SOLUCION AL TALLER PRINCIPIO EXPERTO</vt:lpstr>
      <vt:lpstr>PRINCIPIO CREADOR</vt:lpstr>
      <vt:lpstr>IMPORTANCIA DEL PRINCIPIO CREADOR</vt:lpstr>
      <vt:lpstr>EJEMPLO PRINCIPIO CREADOR</vt:lpstr>
      <vt:lpstr>BENEFICIOS DEL PRINCIPIO CREADOR</vt:lpstr>
      <vt:lpstr>TALLER PRINCIPIO CREADOR</vt:lpstr>
      <vt:lpstr>SOLUCION AL TALLER PRINCIPIO CREADOR</vt:lpstr>
      <vt:lpstr>PRINCIPIO CONTROLADOR</vt:lpstr>
      <vt:lpstr>IMPORTANCIA DEL PRINCIPIO CONTROLADOR</vt:lpstr>
      <vt:lpstr>EJEMPLO DEL PRINCIPIO CONTROLADOR</vt:lpstr>
      <vt:lpstr>BENEFICIOS DEL PRINCIPIO CONTROLADOR</vt:lpstr>
      <vt:lpstr>TALLER PRINCIPIO CONTROLADOR</vt:lpstr>
      <vt:lpstr>SOLUCION AL TALLER PRINCIPIO CONTROLADOR</vt:lpstr>
      <vt:lpstr>PRINCIPIO ALTA COHESION Y BAJO ACOPLAMIENTO</vt:lpstr>
      <vt:lpstr>IMPORTANCIA DEL PRINCIPIO ALTA COHESION Y BAJO ACOPLAMIENTO</vt:lpstr>
      <vt:lpstr>EJEMPLO DEL PRINCIPIO ALTA COHESION Y BAJO ACOPLAMIENTO</vt:lpstr>
      <vt:lpstr>BENEFICIOS DEL PRINCIPIO ALTA COHESION Y BAJO ACOPLAMIENTO</vt:lpstr>
      <vt:lpstr>TALLER PRINCIPIO ALTA COHESION Y BAJO ACOPLAMIENTO</vt:lpstr>
      <vt:lpstr>SOLUCION AL TALLER PRINCIPIO ALTA COHESION Y BAJO ACOPLAMIENTO</vt:lpstr>
      <vt:lpstr>PRINCIPIO DEL POLIMORFISMO</vt:lpstr>
      <vt:lpstr>PRINCIPIO DEL POLIMORFISMO</vt:lpstr>
      <vt:lpstr>EJEMPLO DEL PRINCIPIO DEL POLIMORFISMO</vt:lpstr>
      <vt:lpstr>TALLER SOBRE EL PRINCIPIO DEL POLIMORFISMO</vt:lpstr>
      <vt:lpstr>SOLUCION AL TALLER SOBRE EL PRINCIPIO DEL POLIMORFISMO</vt:lpstr>
      <vt:lpstr>BENEFICIOS DEL PRINCIPIO DEL POLIMORFISMO</vt:lpstr>
      <vt:lpstr>PRINCIPIO  FABRICACION PURA</vt:lpstr>
      <vt:lpstr>IMPORTANCIA DEL PRINCIPIO DE FABRICACION PURA</vt:lpstr>
      <vt:lpstr>EJEMPLO DEL PRINCIPIO DE FABRICACION PURA</vt:lpstr>
      <vt:lpstr>TALLER DEL PRINCIPIO DE FABRICACION PURA</vt:lpstr>
      <vt:lpstr>SOLUCION AL TALLER DEL PRINCIPIO DE FABRICACION PURA</vt:lpstr>
      <vt:lpstr>PRINCIPIO  DE INDIRECCIÓN</vt:lpstr>
      <vt:lpstr>IMPORTANCIA DEL PRINCIPIO DE INDIRECCIÓN</vt:lpstr>
      <vt:lpstr>EJEMPLO DEL PRINCIPIO DE INDIRECCIÓN</vt:lpstr>
      <vt:lpstr>BENEFICIOS DEL PRINCIPIO DE INDIRECCIÓN</vt:lpstr>
      <vt:lpstr>TALLER DEL PRINCIPIO DE INDIRECCIÓN</vt:lpstr>
      <vt:lpstr>SOLUCION AL TALLER DEL PRINCIPIO DE INDIRECCIÓN</vt:lpstr>
      <vt:lpstr>PRINCIPIO  DE VARIACIONES PROTEGIDAS</vt:lpstr>
      <vt:lpstr>IMPORTANCIA DEL PRINCIPIO DE VARIACIONES PROTEGIDAS</vt:lpstr>
      <vt:lpstr>EJEMPLO DEL PRINCIPIO DE VARIACIONES PROTEGIDAS</vt:lpstr>
      <vt:lpstr>BENEFICIOS DEL PRINCIPIO DE VARIACIONES PROTEGIDAS</vt:lpstr>
      <vt:lpstr>TALLER SOBRE EL PRINCIPIO DE VARIACIONES PROTEGIDAS</vt:lpstr>
      <vt:lpstr>SOLUCION AL TALLER SOBRE EL 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377</cp:revision>
  <dcterms:created xsi:type="dcterms:W3CDTF">2019-03-26T16:19:22Z</dcterms:created>
  <dcterms:modified xsi:type="dcterms:W3CDTF">2024-09-05T14:51:19Z</dcterms:modified>
</cp:coreProperties>
</file>