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4EFB5-81D6-4502-94FA-4EA94F3FACE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336FE-C6DC-4A44-B9F8-8222BA2C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North Carolina consistently ranks as one of the fastest growing states in the U.S.  Population from 2010 to 2020 increased by 9.5% to over 10 million people.  During that time, housing units increased by 8.8%.  By 2050, North Carolina’s population is projected to grow to over 14 million people.  There has been a consistent lag of housing units, which is emblematic of general housing shortage in the U.S.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36FE-C6DC-4A44-B9F8-8222BA2C99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collected for 2011 through 2022.  The population figures ranged from 37 in a zip code to 81,219.  This exemplifies the challenge with this project – to accurately model such disparate figures.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36FE-C6DC-4A44-B9F8-8222BA2C99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6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population parameter t Value is 9.31 and this is above the critical value so the model does not predict values with enough confidence.  Therefore, we fail to reject the Null hypothesis.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36FE-C6DC-4A44-B9F8-8222BA2C99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8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14/648047" TargetMode="External"/><Relationship Id="rId2" Type="http://schemas.openxmlformats.org/officeDocument/2006/relationships/hyperlink" Target="https://doi.org/10.1080/09599916.2021.189018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ensus.gov/programs-surveys/geography/guidance/geo-areas/zctas.html" TargetMode="External"/><Relationship Id="rId5" Type="http://schemas.openxmlformats.org/officeDocument/2006/relationships/hyperlink" Target="https://doi.org/10.1007/s11113-012-9227-8" TargetMode="External"/><Relationship Id="rId4" Type="http://schemas.openxmlformats.org/officeDocument/2006/relationships/hyperlink" Target="https://www.osbm.nc.gov/about-osb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26BE-121C-FA57-4A3D-DB206B6C1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 Carolina Housing Supply and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2A099-08AF-14A8-B6CF-7C0BB3519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Population count alone is not a sufficient proxy for demand</a:t>
            </a:r>
          </a:p>
        </p:txBody>
      </p:sp>
    </p:spTree>
    <p:extLst>
      <p:ext uri="{BB962C8B-B14F-4D97-AF65-F5344CB8AC3E}">
        <p14:creationId xmlns:p14="http://schemas.microsoft.com/office/powerpoint/2010/main" val="31555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2C7E-DACC-609E-EBE0-CF9AB765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Carolina is Growing Quickly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1E0D3-76C2-92CC-FB65-5FB44F6330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986446" y="1905000"/>
            <a:ext cx="10985913" cy="1778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7C542-C5AE-CF5B-5870-C43AA80A5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46" y="4244034"/>
            <a:ext cx="10985913" cy="16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FD086-5E63-CDAC-C7EB-347C07390162}"/>
              </a:ext>
            </a:extLst>
          </p:cNvPr>
          <p:cNvSpPr txBox="1"/>
          <p:nvPr/>
        </p:nvSpPr>
        <p:spPr>
          <a:xfrm>
            <a:off x="3306618" y="74391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Town and city planners try to address the need for a balance of higher-end housing and affordable housing through zoning and land-use plan … </a:t>
            </a:r>
          </a:p>
          <a:p>
            <a:endParaRPr lang="en-US" dirty="0"/>
          </a:p>
          <a:p>
            <a:r>
              <a:rPr lang="en-US" dirty="0"/>
              <a:t>But it often takes a significant amount of time for prospective residential developments to pass through the zoning process, in some cases contributing to housing supply limitations.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F821E-38A8-B47B-55E8-EF7ADE8DE9A8}"/>
              </a:ext>
            </a:extLst>
          </p:cNvPr>
          <p:cNvSpPr txBox="1"/>
          <p:nvPr/>
        </p:nvSpPr>
        <p:spPr>
          <a:xfrm>
            <a:off x="2216728" y="3817312"/>
            <a:ext cx="84974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 one of the key concepts of real estate analysis – the prediction of housing prices …  the supervised ML methods provide a comprehensive description of the determinants of owner-occupied housing values in the census tracts ... regressions provide relatively better out-of-sample predictions … the benefits of shrinkage-based ML methods are their ability to resolve such issues as variable selection and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97261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E2008-2D96-4ECE-0250-41E3AFFC5181}"/>
              </a:ext>
            </a:extLst>
          </p:cNvPr>
          <p:cNvSpPr txBox="1"/>
          <p:nvPr/>
        </p:nvSpPr>
        <p:spPr>
          <a:xfrm>
            <a:off x="1788237" y="2286594"/>
            <a:ext cx="10711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     Zip           State           Municipality          Metro        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Min.   :27006   Length:8640    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Length:8640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Length:8640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1st Qu.:27605   Class :character   Class :character   Class :character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Median :28102   Mode  :character   Mode  :character   Mode  :character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Mean   :28058                                                         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3rd Qu.:28517                                                         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Max.   :28909                                                         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   County               Year          Value           Population 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Length:8640        Min.   :2011   Min.   :      0   Min.   :   37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Class :character   1st Qu.:2014   1st Qu.: 106016   1st Qu.: 2613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Mode  :character   Median :2016   Median : 151580   Median : 7292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                   Mean   :2016   Mean   : 172896   Mean   :13760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                   3rd Qu.:2019   3rd Qu.: 220052   3rd Qu.:20752  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                     Max.   :2022   Max.   :1796977   Max.   :81219</a:t>
            </a:r>
            <a:endParaRPr lang="en-US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B6AE6-A13A-C182-3DD5-2FA603A15DC6}"/>
              </a:ext>
            </a:extLst>
          </p:cNvPr>
          <p:cNvSpPr txBox="1"/>
          <p:nvPr/>
        </p:nvSpPr>
        <p:spPr>
          <a:xfrm>
            <a:off x="2532954" y="914400"/>
            <a:ext cx="689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180407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DE2614-9945-4711-892B-DECF72B5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266523"/>
            <a:ext cx="914527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6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5B4D77-A6B4-A8D1-7B14-4951C12B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7" y="393065"/>
            <a:ext cx="5343525" cy="607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62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AE54-C0D8-2B5A-A935-CD1F3A9C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CEE12-CBFE-5A56-3183-D84B24BD2292}"/>
              </a:ext>
            </a:extLst>
          </p:cNvPr>
          <p:cNvSpPr txBox="1"/>
          <p:nvPr/>
        </p:nvSpPr>
        <p:spPr>
          <a:xfrm>
            <a:off x="2826327" y="1904999"/>
            <a:ext cx="539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does not use population to forecast housing prices to a statistically significant degree.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F184CC-9EC7-57E7-F4BF-C753F18B619E}"/>
              </a:ext>
            </a:extLst>
          </p:cNvPr>
          <p:cNvSpPr txBox="1">
            <a:spLocks/>
          </p:cNvSpPr>
          <p:nvPr/>
        </p:nvSpPr>
        <p:spPr>
          <a:xfrm>
            <a:off x="2592923" y="3429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B7FFB-FF2D-3B13-2455-63A5157B617C}"/>
              </a:ext>
            </a:extLst>
          </p:cNvPr>
          <p:cNvSpPr txBox="1"/>
          <p:nvPr/>
        </p:nvSpPr>
        <p:spPr>
          <a:xfrm>
            <a:off x="2826326" y="4597399"/>
            <a:ext cx="5394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Properly account for other factors of housing demand such as prevailing interest rates at time of measurement of data, and/or to adjust for demographic shifts, such as more younger folds with babies or older folks looking to retire.  </a:t>
            </a:r>
          </a:p>
        </p:txBody>
      </p:sp>
    </p:spTree>
    <p:extLst>
      <p:ext uri="{BB962C8B-B14F-4D97-AF65-F5344CB8AC3E}">
        <p14:creationId xmlns:p14="http://schemas.microsoft.com/office/powerpoint/2010/main" val="210135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DEE2-9FCF-ACEA-E280-7CEDD367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0080"/>
            <a:ext cx="8911687" cy="640080"/>
          </a:xfrm>
        </p:spPr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769C5-93D3-74E5-B908-3BAF81657452}"/>
              </a:ext>
            </a:extLst>
          </p:cNvPr>
          <p:cNvSpPr txBox="1"/>
          <p:nvPr/>
        </p:nvSpPr>
        <p:spPr>
          <a:xfrm>
            <a:off x="438912" y="1060704"/>
            <a:ext cx="11530584" cy="5283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Amend, P., et al. (2019). IDENTIFYING AND ADDRESSING LOCAL AFFORDABLE HOUSING CHALLENGES IN NORTH CAROLINA.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Carolina Planning Journal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12-23.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Simlai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P. (2021). Predicting owner-occupied housing values using machine learning: An empirical investigation of California census tracts data.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Property Research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305-336. </a:t>
            </a:r>
            <a:r>
              <a:rPr lang="en-US" sz="1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https://doi.org/10.1080/09599916.2021.1890187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Mu, J., Wu, F., &amp; Zhang, A. (2014). Housing value forecasting based on machine learning methods.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 and Applied Analysis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2014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1-7. </a:t>
            </a:r>
            <a:r>
              <a:rPr lang="en-US" sz="1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https://doi.org/10.1155/2014/648047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NC OSBM: About OSBM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NC OSBM. </a:t>
            </a:r>
            <a:r>
              <a:rPr lang="en-US" sz="1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https://www.osbm.nc.gov/about-osbm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Swanson, D. A., &amp; Hough, G. C. (2012). An evaluation of persons per household (PPH) estimates generated by the American community survey: A demographic perspective.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Research and Policy Review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235-266. </a:t>
            </a:r>
            <a:r>
              <a:rPr lang="en-US" sz="1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https://doi.org/10.1007/s11113-012-9227-8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 Census Bureau. (2023, August 10).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ZIP code tabulation areas (ZCTAs)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Census.gov. </a:t>
            </a:r>
            <a:r>
              <a:rPr lang="en-US" sz="1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https://www.census.gov/programs-surveys/geography/guidance/geo-areas/zctas.html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471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753</Words>
  <Application>Microsoft Office PowerPoint</Application>
  <PresentationFormat>Widescreen</PresentationFormat>
  <Paragraphs>26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Century Gothic</vt:lpstr>
      <vt:lpstr>Consolas</vt:lpstr>
      <vt:lpstr>Times New Roman</vt:lpstr>
      <vt:lpstr>Wingdings 3</vt:lpstr>
      <vt:lpstr>Wisp</vt:lpstr>
      <vt:lpstr>North Carolina Housing Supply and Demand</vt:lpstr>
      <vt:lpstr>North Carolina is Growing Quickly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Alvarez</dc:creator>
  <cp:lastModifiedBy>Jorge Alvarez</cp:lastModifiedBy>
  <cp:revision>1</cp:revision>
  <dcterms:created xsi:type="dcterms:W3CDTF">2024-09-09T03:56:20Z</dcterms:created>
  <dcterms:modified xsi:type="dcterms:W3CDTF">2024-09-09T05:41:09Z</dcterms:modified>
</cp:coreProperties>
</file>