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0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CE154-414A-43F3-9C29-CA84F7C00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EA276-C420-4B29-AB2E-86E1A2ED8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AF7E6-C321-4DB3-86DF-383AF6E0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594B-A070-45C2-A02B-3E5BB3BCC47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02944-956D-4768-9B9D-999DB0F4D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D81E3-9BE4-4685-B456-AAAA27AE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5D32-2AE2-41D3-A63D-D4096196E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3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CFB4D-1125-4276-91CA-4A734C62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82A3B-B12F-4272-9C05-4095993B1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82B83-DC33-4D2B-82CE-0809F6B4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594B-A070-45C2-A02B-3E5BB3BCC47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B3770-60AF-45C9-B0F3-CC7DD3F1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DFAFB-B895-4972-A73E-6D6B0DE7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5D32-2AE2-41D3-A63D-D4096196E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6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27023A-FB32-4713-BEE9-A789E9094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98138-7C48-4403-93C3-EDEB3DEC9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A2EC6-8F2C-48E1-A3E8-0C6996AF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594B-A070-45C2-A02B-3E5BB3BCC47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E6223-0A6B-4EBE-92BB-66C8FB17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219C3-C6DE-4C4C-A61C-D8C15178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5D32-2AE2-41D3-A63D-D4096196E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5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0C9C-09E0-4074-A497-E4D746B9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9A400-5EFF-436E-9E2C-6EEEE7732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4551E-40B3-4729-90B0-09624203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594B-A070-45C2-A02B-3E5BB3BCC47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0C008-DC9E-469D-8916-1FEB677D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74B23-5873-4562-A06D-F16E1993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5D32-2AE2-41D3-A63D-D4096196E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7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A96F-B6E0-41F1-8158-F8468C33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FBADA-8B17-4B79-BBD8-7D9E309B1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EBAF3-E3E7-40AE-B3C1-89227222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594B-A070-45C2-A02B-3E5BB3BCC47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D8B2E-6C17-427F-B13C-18CD9689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FA601-46CD-49DF-A8E6-98565DD3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5D32-2AE2-41D3-A63D-D4096196E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3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4748-9100-4B9C-9ED2-6E57E304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87E1-7DF4-4C68-B45A-A1BD68071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7C638-7841-4793-B077-126A31785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7D361-DC5C-4EC4-8260-238ECF080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594B-A070-45C2-A02B-3E5BB3BCC47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3E107-3DA2-4338-8511-249C1901B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BAC72-17BF-4FC1-934A-0C57FE59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5D32-2AE2-41D3-A63D-D4096196E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7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1BAAC-CDED-48CA-8B13-221006B9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C2BB3-3327-445C-820C-F4E832DCC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5CE83-7D30-4429-AA66-88258F00D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4FEF1-E2AB-4722-BB0F-3F8509545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6EC53-F6A5-48AD-A980-53E303A84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9B645-94C4-459F-877A-226FF8FC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594B-A070-45C2-A02B-3E5BB3BCC47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6BFC0E-92C9-4609-89A3-B81F9BB3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9A962-4A10-42B5-9B2A-F81F7E8A5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5D32-2AE2-41D3-A63D-D4096196E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9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C618-0540-4145-B44C-7C224F01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31295-B112-4E4D-9290-D8E4F2C7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594B-A070-45C2-A02B-3E5BB3BCC47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F0BF2A-F548-4C3F-BB8A-1055D05D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3978B-736D-4E80-9BB4-333F3ECC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5D32-2AE2-41D3-A63D-D4096196E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0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AC64B5-B162-48B4-9A04-2070A928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594B-A070-45C2-A02B-3E5BB3BCC47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63D67-4CF1-4D03-88EB-D5461C39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9BF6-3DA5-496A-9F9D-737A8821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5D32-2AE2-41D3-A63D-D4096196E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2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7062-F06E-4987-BD58-9042433D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9C211-365A-40D1-A137-423F6740B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601C7-8ED5-49EF-95B0-B29CF8EE5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3234C-3214-4C37-873D-40D8DDCA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594B-A070-45C2-A02B-3E5BB3BCC47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E4BD3-FB31-4D5D-9718-8C2053CF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7B885-5460-4690-BF6A-067C8DFC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5D32-2AE2-41D3-A63D-D4096196E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1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8069-9684-41C8-A774-63B71A50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861527-09A7-41FA-9C40-8A20F2813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ED4D5-3C02-4AE8-8BDE-3124D86C5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613C9-5952-4E10-BBCD-F1D0208A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594B-A070-45C2-A02B-3E5BB3BCC47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DC5D7-A07B-4A1C-9EFC-15DAC7AD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74F43-5374-45EB-B73D-65DFF1CD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5D32-2AE2-41D3-A63D-D4096196E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1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9C3EE0-92B1-4576-9DAC-888E1E2DF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AECE4-4728-47B6-90D5-E82F7F2AD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1C855-D250-4511-BC74-D18CED1CB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5594B-A070-45C2-A02B-3E5BB3BCC47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5794C-6859-4039-95FF-6417ACDA8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1F6A2-28DB-4F8E-B81E-57D0EF684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85D32-2AE2-41D3-A63D-D4096196E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3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0CE2EE0B-8096-4D05-8858-1EED7EE55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80" y="1249494"/>
            <a:ext cx="8680184" cy="48779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E7B690-1727-4901-B707-B4C6D7E20759}"/>
              </a:ext>
            </a:extLst>
          </p:cNvPr>
          <p:cNvSpPr txBox="1"/>
          <p:nvPr/>
        </p:nvSpPr>
        <p:spPr>
          <a:xfrm>
            <a:off x="502170" y="367259"/>
            <a:ext cx="846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All the data put together….</a:t>
            </a:r>
          </a:p>
        </p:txBody>
      </p:sp>
    </p:spTree>
    <p:extLst>
      <p:ext uri="{BB962C8B-B14F-4D97-AF65-F5344CB8AC3E}">
        <p14:creationId xmlns:p14="http://schemas.microsoft.com/office/powerpoint/2010/main" val="231508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CB36EB-C774-4A0F-8040-757338626EC2}"/>
              </a:ext>
            </a:extLst>
          </p:cNvPr>
          <p:cNvSpPr txBox="1"/>
          <p:nvPr/>
        </p:nvSpPr>
        <p:spPr>
          <a:xfrm>
            <a:off x="39426" y="245231"/>
            <a:ext cx="8375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GLM formula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Tracking Error = β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β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abdo_mass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β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length_scale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β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petiole_length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β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 torsional spring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380516E0-B06C-462E-913D-A70F63C3E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54" y="1760979"/>
            <a:ext cx="7442617" cy="3901472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5F39D8C-0F13-4E26-B362-B6DA62233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3228" y="4604843"/>
            <a:ext cx="3396366" cy="1350195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7C23AEEB-87FB-49AB-9EBE-BD47EC329B24}"/>
              </a:ext>
            </a:extLst>
          </p:cNvPr>
          <p:cNvCxnSpPr>
            <a:cxnSpLocks/>
          </p:cNvCxnSpPr>
          <p:nvPr/>
        </p:nvCxnSpPr>
        <p:spPr>
          <a:xfrm>
            <a:off x="964914" y="4212152"/>
            <a:ext cx="1773618" cy="66221"/>
          </a:xfrm>
          <a:prstGeom prst="curvedConnector3">
            <a:avLst>
              <a:gd name="adj1" fmla="val 50000"/>
            </a:avLst>
          </a:prstGeom>
          <a:ln w="476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4A46C7-EB10-4695-8958-099AB259AB06}"/>
              </a:ext>
            </a:extLst>
          </p:cNvPr>
          <p:cNvSpPr txBox="1"/>
          <p:nvPr/>
        </p:nvSpPr>
        <p:spPr>
          <a:xfrm>
            <a:off x="39426" y="4027486"/>
            <a:ext cx="106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Fitted </a:t>
            </a:r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4F8E47-320F-4859-A817-72FE0D914431}"/>
              </a:ext>
            </a:extLst>
          </p:cNvPr>
          <p:cNvSpPr/>
          <p:nvPr/>
        </p:nvSpPr>
        <p:spPr>
          <a:xfrm>
            <a:off x="2738532" y="4027486"/>
            <a:ext cx="649245" cy="369332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967D5E-7ABC-4824-BACA-0B1452D68C05}"/>
              </a:ext>
            </a:extLst>
          </p:cNvPr>
          <p:cNvSpPr/>
          <p:nvPr/>
        </p:nvSpPr>
        <p:spPr>
          <a:xfrm>
            <a:off x="6026046" y="5576340"/>
            <a:ext cx="2683239" cy="697439"/>
          </a:xfrm>
          <a:custGeom>
            <a:avLst/>
            <a:gdLst>
              <a:gd name="connsiteX0" fmla="*/ 0 w 3147934"/>
              <a:gd name="connsiteY0" fmla="*/ 89941 h 899806"/>
              <a:gd name="connsiteX1" fmla="*/ 1259174 w 3147934"/>
              <a:gd name="connsiteY1" fmla="*/ 899410 h 899806"/>
              <a:gd name="connsiteX2" fmla="*/ 3147934 w 3147934"/>
              <a:gd name="connsiteY2" fmla="*/ 0 h 899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7934" h="899806">
                <a:moveTo>
                  <a:pt x="0" y="89941"/>
                </a:moveTo>
                <a:cubicBezTo>
                  <a:pt x="367259" y="502170"/>
                  <a:pt x="734518" y="914400"/>
                  <a:pt x="1259174" y="899410"/>
                </a:cubicBezTo>
                <a:cubicBezTo>
                  <a:pt x="1783830" y="884420"/>
                  <a:pt x="2773180" y="191124"/>
                  <a:pt x="3147934" y="0"/>
                </a:cubicBezTo>
              </a:path>
            </a:pathLst>
          </a:cu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30EB83-F89F-41DE-8349-2EDBABA6E028}"/>
              </a:ext>
            </a:extLst>
          </p:cNvPr>
          <p:cNvSpPr txBox="1"/>
          <p:nvPr/>
        </p:nvSpPr>
        <p:spPr>
          <a:xfrm>
            <a:off x="8653228" y="4212152"/>
            <a:ext cx="345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Expanded p values for fit estimates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375E28-DD02-4532-AC0A-F6493FF72A3F}"/>
              </a:ext>
            </a:extLst>
          </p:cNvPr>
          <p:cNvSpPr txBox="1"/>
          <p:nvPr/>
        </p:nvSpPr>
        <p:spPr>
          <a:xfrm>
            <a:off x="8544392" y="447372"/>
            <a:ext cx="33963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Summary:</a:t>
            </a:r>
          </a:p>
          <a:p>
            <a:pPr marL="342900" indent="-342900">
              <a:buAutoNum type="arabicParenR"/>
            </a:pPr>
            <a:r>
              <a:rPr lang="en-US" dirty="0"/>
              <a:t>abdominal mass, length scale and petiole has a negative effect on Tracking  error i.e. increasing these values decreases error.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Torsional spring does not have a significant effect on the tracking error. </a:t>
            </a:r>
          </a:p>
        </p:txBody>
      </p:sp>
    </p:spTree>
    <p:extLst>
      <p:ext uri="{BB962C8B-B14F-4D97-AF65-F5344CB8AC3E}">
        <p14:creationId xmlns:p14="http://schemas.microsoft.com/office/powerpoint/2010/main" val="387488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CB36EB-C774-4A0F-8040-757338626EC2}"/>
              </a:ext>
            </a:extLst>
          </p:cNvPr>
          <p:cNvSpPr txBox="1"/>
          <p:nvPr/>
        </p:nvSpPr>
        <p:spPr>
          <a:xfrm>
            <a:off x="209861" y="283651"/>
            <a:ext cx="3725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GLM formula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Error = β</a:t>
            </a:r>
            <a:r>
              <a:rPr 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+ β</a:t>
            </a:r>
            <a:r>
              <a:rPr 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* + β</a:t>
            </a:r>
            <a:r>
              <a:rPr 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* + β</a:t>
            </a:r>
            <a:r>
              <a:rPr 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* + β</a:t>
            </a:r>
            <a:r>
              <a:rPr 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380516E0-B06C-462E-913D-A70F63C3E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95" y="1478264"/>
            <a:ext cx="7442617" cy="3901472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7C23AEEB-87FB-49AB-9EBE-BD47EC329B24}"/>
              </a:ext>
            </a:extLst>
          </p:cNvPr>
          <p:cNvCxnSpPr>
            <a:cxnSpLocks/>
          </p:cNvCxnSpPr>
          <p:nvPr/>
        </p:nvCxnSpPr>
        <p:spPr>
          <a:xfrm>
            <a:off x="785032" y="3929437"/>
            <a:ext cx="1773618" cy="66221"/>
          </a:xfrm>
          <a:prstGeom prst="curvedConnector3">
            <a:avLst>
              <a:gd name="adj1" fmla="val 50000"/>
            </a:avLst>
          </a:prstGeom>
          <a:ln w="476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4A46C7-EB10-4695-8958-099AB259AB06}"/>
              </a:ext>
            </a:extLst>
          </p:cNvPr>
          <p:cNvSpPr txBox="1"/>
          <p:nvPr/>
        </p:nvSpPr>
        <p:spPr>
          <a:xfrm>
            <a:off x="0" y="3672492"/>
            <a:ext cx="106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Fitted </a:t>
            </a:r>
          </a:p>
          <a:p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4F8E47-320F-4859-A817-72FE0D914431}"/>
              </a:ext>
            </a:extLst>
          </p:cNvPr>
          <p:cNvSpPr/>
          <p:nvPr/>
        </p:nvSpPr>
        <p:spPr>
          <a:xfrm>
            <a:off x="2558650" y="3744771"/>
            <a:ext cx="649245" cy="369332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375E28-DD02-4532-AC0A-F6493FF72A3F}"/>
              </a:ext>
            </a:extLst>
          </p:cNvPr>
          <p:cNvSpPr txBox="1"/>
          <p:nvPr/>
        </p:nvSpPr>
        <p:spPr>
          <a:xfrm>
            <a:off x="8010603" y="420784"/>
            <a:ext cx="33963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Things I still need to figure out 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Right now – I have just used gaussian model to fit these. That is, I assume that the “error” or distribution at each level is gaussian – so the purple distribution here for instance is gaussian!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Which is linked to second concern: how do I estimate interactions between variable say – petiole length and length scale? </a:t>
            </a:r>
          </a:p>
        </p:txBody>
      </p:sp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A9B64C2D-C5CC-4AF8-A39F-9C216D825C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6" r="52940"/>
          <a:stretch/>
        </p:blipFill>
        <p:spPr>
          <a:xfrm>
            <a:off x="11316525" y="819973"/>
            <a:ext cx="887787" cy="302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7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C1EEC4-C7E8-42A8-955B-70A8B67F63C8}"/>
              </a:ext>
            </a:extLst>
          </p:cNvPr>
          <p:cNvSpPr txBox="1"/>
          <p:nvPr/>
        </p:nvSpPr>
        <p:spPr>
          <a:xfrm>
            <a:off x="170055" y="174991"/>
            <a:ext cx="11947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GLM formula – explicitly set up interaction terms: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Tracking Error = β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β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length_scale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β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petiole_length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β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length_scale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petiole_length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β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 torsional spring + β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abdo_mass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β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length_scale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abdo_mass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5036F87-129A-43B4-821C-D12534E1E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316" y="1853729"/>
            <a:ext cx="3429479" cy="1638529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A3E9C0BA-01EB-41B7-B9A1-EFCBD523C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83" y="1853729"/>
            <a:ext cx="7368999" cy="46445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2D1F70-9741-4839-88E6-8295FAB57ABE}"/>
              </a:ext>
            </a:extLst>
          </p:cNvPr>
          <p:cNvSpPr txBox="1"/>
          <p:nvPr/>
        </p:nvSpPr>
        <p:spPr>
          <a:xfrm>
            <a:off x="7781317" y="3429000"/>
            <a:ext cx="42682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stay mostly unchanged: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All variables except torsional spring and the joint effect of torsional spring and abdominal mass have a significant negative effect on tracking error.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Length and petiole together have a slight positive slope. So, we have to careful how we interpret the slope of these two independently.</a:t>
            </a:r>
          </a:p>
        </p:txBody>
      </p:sp>
    </p:spTree>
    <p:extLst>
      <p:ext uri="{BB962C8B-B14F-4D97-AF65-F5344CB8AC3E}">
        <p14:creationId xmlns:p14="http://schemas.microsoft.com/office/powerpoint/2010/main" val="405984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E2793F-4D89-4345-8F07-A627C6D419C2}"/>
              </a:ext>
            </a:extLst>
          </p:cNvPr>
          <p:cNvSpPr txBox="1"/>
          <p:nvPr/>
        </p:nvSpPr>
        <p:spPr>
          <a:xfrm>
            <a:off x="209860" y="283651"/>
            <a:ext cx="677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Here is my attempt to visualize it…</a:t>
            </a:r>
          </a:p>
        </p:txBody>
      </p:sp>
    </p:spTree>
    <p:extLst>
      <p:ext uri="{BB962C8B-B14F-4D97-AF65-F5344CB8AC3E}">
        <p14:creationId xmlns:p14="http://schemas.microsoft.com/office/powerpoint/2010/main" val="114554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56E327-A6A9-450E-BE33-665526565011}"/>
              </a:ext>
            </a:extLst>
          </p:cNvPr>
          <p:cNvSpPr txBox="1"/>
          <p:nvPr/>
        </p:nvSpPr>
        <p:spPr>
          <a:xfrm>
            <a:off x="6096000" y="59960"/>
            <a:ext cx="6096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Another look at the same data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a primer on how to look at read this plot –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say we want to assess the role of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torsional spring -- so look at last row (the x axis) and the last column (the different colors represent different spring constant) – it is clear that it makes no difference to tracking error.</a:t>
            </a:r>
          </a:p>
          <a:p>
            <a:pPr marL="342900" indent="-342900"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Now let’s look at petiole length – so second row (values increase along x axis) and second column (different colors represent different length) – has a clear negative effect – but notice the variation in the middle blue boxplot.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is presumable coming from the other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variables that were also different in this case – mass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abdo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spring constant but I have to wrap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my head around whether we should include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those interactions in the model.</a:t>
            </a:r>
          </a:p>
        </p:txBody>
      </p:sp>
      <p:pic>
        <p:nvPicPr>
          <p:cNvPr id="5" name="Picture 4" descr="Box and whisker chart&#10;&#10;Description automatically generated">
            <a:extLst>
              <a:ext uri="{FF2B5EF4-FFF2-40B4-BE49-F238E27FC236}">
                <a16:creationId xmlns:a16="http://schemas.microsoft.com/office/drawing/2014/main" id="{83AB8B08-16AA-4405-AF53-9D92D38BB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77" y="0"/>
            <a:ext cx="4731424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F9DEE1-D347-4D96-8382-5FA9F2224ED4}"/>
              </a:ext>
            </a:extLst>
          </p:cNvPr>
          <p:cNvCxnSpPr/>
          <p:nvPr/>
        </p:nvCxnSpPr>
        <p:spPr>
          <a:xfrm>
            <a:off x="1271518" y="724567"/>
            <a:ext cx="0" cy="10493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7E6111-DFC3-4135-A550-B73AEF9F359A}"/>
              </a:ext>
            </a:extLst>
          </p:cNvPr>
          <p:cNvCxnSpPr/>
          <p:nvPr/>
        </p:nvCxnSpPr>
        <p:spPr>
          <a:xfrm>
            <a:off x="504018" y="132015"/>
            <a:ext cx="5921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590C5F-D445-4563-87FA-AF6548E2167E}"/>
              </a:ext>
            </a:extLst>
          </p:cNvPr>
          <p:cNvSpPr txBox="1"/>
          <p:nvPr/>
        </p:nvSpPr>
        <p:spPr>
          <a:xfrm>
            <a:off x="429739" y="29980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48C218-066E-40E8-B5F9-29420D710F64}"/>
              </a:ext>
            </a:extLst>
          </p:cNvPr>
          <p:cNvSpPr txBox="1"/>
          <p:nvPr/>
        </p:nvSpPr>
        <p:spPr>
          <a:xfrm>
            <a:off x="563183" y="610949"/>
            <a:ext cx="70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axis</a:t>
            </a:r>
          </a:p>
        </p:txBody>
      </p:sp>
      <p:pic>
        <p:nvPicPr>
          <p:cNvPr id="12" name="Picture 11" descr="Box and whisker chart&#10;&#10;Description automatically generated">
            <a:extLst>
              <a:ext uri="{FF2B5EF4-FFF2-40B4-BE49-F238E27FC236}">
                <a16:creationId xmlns:a16="http://schemas.microsoft.com/office/drawing/2014/main" id="{3EFB28BD-67CE-4EC0-A31B-651D742954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4" r="44719" b="72222"/>
          <a:stretch/>
        </p:blipFill>
        <p:spPr>
          <a:xfrm>
            <a:off x="10863887" y="4656946"/>
            <a:ext cx="114674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0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443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Tanvi Deora</dc:creator>
  <cp:lastModifiedBy>Tanvi Deora</cp:lastModifiedBy>
  <cp:revision>3</cp:revision>
  <dcterms:created xsi:type="dcterms:W3CDTF">2021-07-21T19:48:18Z</dcterms:created>
  <dcterms:modified xsi:type="dcterms:W3CDTF">2021-07-21T22:08:02Z</dcterms:modified>
</cp:coreProperties>
</file>