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61" r:id="rId4"/>
    <p:sldId id="262" r:id="rId5"/>
    <p:sldId id="282" r:id="rId6"/>
    <p:sldId id="284" r:id="rId7"/>
    <p:sldId id="292" r:id="rId8"/>
    <p:sldId id="285" r:id="rId9"/>
    <p:sldId id="286" r:id="rId10"/>
    <p:sldId id="287" r:id="rId11"/>
    <p:sldId id="288" r:id="rId12"/>
    <p:sldId id="289" r:id="rId13"/>
    <p:sldId id="290" r:id="rId14"/>
    <p:sldId id="293" r:id="rId15"/>
    <p:sldId id="291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42F5D3-AEF6-4E76-B22B-2B1019FC142D}" v="41" dt="2023-12-04T21:33:02.6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6"/>
    <p:restoredTop sz="94694"/>
  </p:normalViewPr>
  <p:slideViewPr>
    <p:cSldViewPr snapToGrid="0">
      <p:cViewPr varScale="1">
        <p:scale>
          <a:sx n="99" d="100"/>
          <a:sy n="99" d="100"/>
        </p:scale>
        <p:origin x="979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e Barrera" userId="e734e6e1c9fea794" providerId="LiveId" clId="{9F72B088-3441-4898-8666-7F058B914772}"/>
    <pc:docChg chg="modSld">
      <pc:chgData name="Jorge Barrera" userId="e734e6e1c9fea794" providerId="LiveId" clId="{9F72B088-3441-4898-8666-7F058B914772}" dt="2023-12-05T00:27:52.524" v="89" actId="20577"/>
      <pc:docMkLst>
        <pc:docMk/>
      </pc:docMkLst>
      <pc:sldChg chg="modSp mod">
        <pc:chgData name="Jorge Barrera" userId="e734e6e1c9fea794" providerId="LiveId" clId="{9F72B088-3441-4898-8666-7F058B914772}" dt="2023-12-04T23:54:06.068" v="3" actId="20577"/>
        <pc:sldMkLst>
          <pc:docMk/>
          <pc:sldMk cId="0" sldId="256"/>
        </pc:sldMkLst>
        <pc:spChg chg="mod">
          <ac:chgData name="Jorge Barrera" userId="e734e6e1c9fea794" providerId="LiveId" clId="{9F72B088-3441-4898-8666-7F058B914772}" dt="2023-12-04T23:54:06.068" v="3" actId="20577"/>
          <ac:spMkLst>
            <pc:docMk/>
            <pc:sldMk cId="0" sldId="256"/>
            <ac:spMk id="134" creationId="{00000000-0000-0000-0000-000000000000}"/>
          </ac:spMkLst>
        </pc:spChg>
      </pc:sldChg>
      <pc:sldChg chg="modSp mod">
        <pc:chgData name="Jorge Barrera" userId="e734e6e1c9fea794" providerId="LiveId" clId="{9F72B088-3441-4898-8666-7F058B914772}" dt="2023-12-04T23:55:09.372" v="28" actId="20577"/>
        <pc:sldMkLst>
          <pc:docMk/>
          <pc:sldMk cId="1636694012" sldId="261"/>
        </pc:sldMkLst>
        <pc:spChg chg="mod">
          <ac:chgData name="Jorge Barrera" userId="e734e6e1c9fea794" providerId="LiveId" clId="{9F72B088-3441-4898-8666-7F058B914772}" dt="2023-12-04T23:55:09.372" v="28" actId="20577"/>
          <ac:spMkLst>
            <pc:docMk/>
            <pc:sldMk cId="1636694012" sldId="261"/>
            <ac:spMk id="141" creationId="{00000000-0000-0000-0000-000000000000}"/>
          </ac:spMkLst>
        </pc:spChg>
      </pc:sldChg>
      <pc:sldChg chg="modSp mod">
        <pc:chgData name="Jorge Barrera" userId="e734e6e1c9fea794" providerId="LiveId" clId="{9F72B088-3441-4898-8666-7F058B914772}" dt="2023-12-05T00:00:46.170" v="53" actId="20577"/>
        <pc:sldMkLst>
          <pc:docMk/>
          <pc:sldMk cId="2175124360" sldId="285"/>
        </pc:sldMkLst>
        <pc:spChg chg="mod">
          <ac:chgData name="Jorge Barrera" userId="e734e6e1c9fea794" providerId="LiveId" clId="{9F72B088-3441-4898-8666-7F058B914772}" dt="2023-12-05T00:00:46.170" v="53" actId="20577"/>
          <ac:spMkLst>
            <pc:docMk/>
            <pc:sldMk cId="2175124360" sldId="285"/>
            <ac:spMk id="141" creationId="{00000000-0000-0000-0000-000000000000}"/>
          </ac:spMkLst>
        </pc:spChg>
      </pc:sldChg>
      <pc:sldChg chg="modSp mod">
        <pc:chgData name="Jorge Barrera" userId="e734e6e1c9fea794" providerId="LiveId" clId="{9F72B088-3441-4898-8666-7F058B914772}" dt="2023-12-05T00:00:54.722" v="59" actId="20577"/>
        <pc:sldMkLst>
          <pc:docMk/>
          <pc:sldMk cId="2166559961" sldId="286"/>
        </pc:sldMkLst>
        <pc:spChg chg="mod">
          <ac:chgData name="Jorge Barrera" userId="e734e6e1c9fea794" providerId="LiveId" clId="{9F72B088-3441-4898-8666-7F058B914772}" dt="2023-12-05T00:00:54.722" v="59" actId="20577"/>
          <ac:spMkLst>
            <pc:docMk/>
            <pc:sldMk cId="2166559961" sldId="286"/>
            <ac:spMk id="141" creationId="{00000000-0000-0000-0000-000000000000}"/>
          </ac:spMkLst>
        </pc:spChg>
      </pc:sldChg>
      <pc:sldChg chg="modSp mod">
        <pc:chgData name="Jorge Barrera" userId="e734e6e1c9fea794" providerId="LiveId" clId="{9F72B088-3441-4898-8666-7F058B914772}" dt="2023-12-05T00:27:52.524" v="89" actId="20577"/>
        <pc:sldMkLst>
          <pc:docMk/>
          <pc:sldMk cId="2104442858" sldId="287"/>
        </pc:sldMkLst>
        <pc:spChg chg="mod">
          <ac:chgData name="Jorge Barrera" userId="e734e6e1c9fea794" providerId="LiveId" clId="{9F72B088-3441-4898-8666-7F058B914772}" dt="2023-12-05T00:27:52.524" v="89" actId="20577"/>
          <ac:spMkLst>
            <pc:docMk/>
            <pc:sldMk cId="2104442858" sldId="287"/>
            <ac:spMk id="141" creationId="{00000000-0000-0000-0000-000000000000}"/>
          </ac:spMkLst>
        </pc:spChg>
      </pc:sldChg>
      <pc:sldChg chg="modSp mod">
        <pc:chgData name="Jorge Barrera" userId="e734e6e1c9fea794" providerId="LiveId" clId="{9F72B088-3441-4898-8666-7F058B914772}" dt="2023-12-05T00:02:55.488" v="86" actId="20577"/>
        <pc:sldMkLst>
          <pc:docMk/>
          <pc:sldMk cId="4071755347" sldId="289"/>
        </pc:sldMkLst>
        <pc:spChg chg="mod">
          <ac:chgData name="Jorge Barrera" userId="e734e6e1c9fea794" providerId="LiveId" clId="{9F72B088-3441-4898-8666-7F058B914772}" dt="2023-12-05T00:02:55.488" v="86" actId="20577"/>
          <ac:spMkLst>
            <pc:docMk/>
            <pc:sldMk cId="4071755347" sldId="289"/>
            <ac:spMk id="14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2d0aeee8d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2d0aeee8d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150b1b11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150b1b11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562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150b1b11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150b1b11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322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150b1b11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150b1b11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080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150b1b11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150b1b11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898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150b1b11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150b1b11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2765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150b1b11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150b1b11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547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150b1b11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150b1b11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150b1b11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150b1b11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4927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150b1b11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150b1b11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289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150b1b11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150b1b11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495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150b1b11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150b1b11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336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150b1b11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150b1b11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97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150b1b11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150b1b11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4204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150b1b11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150b1b11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210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ijianmo.github.io/amazon/index.html#complete-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35288"/>
            <a:ext cx="5017500" cy="19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Classification of Amazon Reviews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194575" y="3848514"/>
            <a:ext cx="3017437" cy="6606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By: Jorge Armando Barrera Ceballos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052550" y="890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Selection</a:t>
            </a:r>
            <a:endParaRPr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903225" y="535195"/>
            <a:ext cx="7566600" cy="40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9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For this stage, the following methods available </a:t>
            </a:r>
            <a:r>
              <a:rPr lang="en-US" sz="1400"/>
              <a:t>in Scikit-learn </a:t>
            </a:r>
            <a:r>
              <a:rPr lang="en-US" sz="1400" dirty="0"/>
              <a:t>were considered:</a:t>
            </a:r>
          </a:p>
          <a:p>
            <a:pPr lvl="1" indent="-317500">
              <a:lnSpc>
                <a:spcPct val="200000"/>
              </a:lnSpc>
              <a:buSzPts val="1400"/>
              <a:buChar char="-"/>
            </a:pPr>
            <a:r>
              <a:rPr lang="en-US" sz="1200" dirty="0" err="1"/>
              <a:t>SelectKBest</a:t>
            </a:r>
            <a:endParaRPr lang="en-US" sz="1200" dirty="0"/>
          </a:p>
          <a:p>
            <a:pPr marL="596900" lvl="1" indent="0">
              <a:lnSpc>
                <a:spcPct val="200000"/>
              </a:lnSpc>
              <a:buSzPts val="1400"/>
              <a:buNone/>
            </a:pPr>
            <a:r>
              <a:rPr lang="en-US" sz="1200" dirty="0"/>
              <a:t>	Discards features that are independent of the class and will not be relevant for classification.</a:t>
            </a:r>
          </a:p>
          <a:p>
            <a:pPr lvl="1" indent="-317500">
              <a:lnSpc>
                <a:spcPct val="200000"/>
              </a:lnSpc>
              <a:buSzPts val="1400"/>
              <a:buChar char="-"/>
            </a:pPr>
            <a:r>
              <a:rPr lang="en-US" sz="1200" dirty="0" err="1"/>
              <a:t>TruncatedSVD</a:t>
            </a:r>
            <a:endParaRPr lang="en-US" sz="1200" dirty="0"/>
          </a:p>
          <a:p>
            <a:pPr marL="596900" lvl="1" indent="0">
              <a:lnSpc>
                <a:spcPct val="200000"/>
              </a:lnSpc>
              <a:buSzPts val="1400"/>
              <a:buNone/>
            </a:pPr>
            <a:r>
              <a:rPr lang="en-US" sz="1200" dirty="0"/>
              <a:t>	Linear dimensionality reduction – very efficient for sparse matrices.</a:t>
            </a:r>
          </a:p>
          <a:p>
            <a:pPr lvl="1" indent="-317500">
              <a:lnSpc>
                <a:spcPct val="200000"/>
              </a:lnSpc>
              <a:buSzPts val="1400"/>
              <a:buChar char="-"/>
            </a:pPr>
            <a:r>
              <a:rPr lang="en-US" sz="1200" dirty="0"/>
              <a:t>n-grams</a:t>
            </a:r>
          </a:p>
          <a:p>
            <a:pPr marL="596900" lvl="1" indent="0">
              <a:lnSpc>
                <a:spcPct val="200000"/>
              </a:lnSpc>
              <a:buSzPts val="1400"/>
              <a:buNone/>
            </a:pPr>
            <a:r>
              <a:rPr lang="en-US" sz="1200" dirty="0"/>
              <a:t>	Series of adjacent words that were considered in the classification methods. In this project 2-	grams and 3-grams were used</a:t>
            </a:r>
            <a:r>
              <a:rPr lang="en-US" sz="1000" dirty="0"/>
              <a:t>. </a:t>
            </a:r>
          </a:p>
          <a:p>
            <a:pPr lvl="1" indent="-317500">
              <a:lnSpc>
                <a:spcPct val="200000"/>
              </a:lnSpc>
              <a:buSzPts val="1400"/>
              <a:buChar char="-"/>
            </a:pPr>
            <a:endParaRPr lang="en-US" sz="1200" dirty="0"/>
          </a:p>
          <a:p>
            <a:pPr marL="596900" lvl="1" indent="0">
              <a:lnSpc>
                <a:spcPct val="200000"/>
              </a:lnSpc>
              <a:buSzPts val="1400"/>
              <a:buNone/>
            </a:pPr>
            <a:endParaRPr lang="en-US" sz="12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US" sz="14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US" sz="14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US" sz="14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US" sz="1400" dirty="0"/>
          </a:p>
          <a:p>
            <a:pPr marL="1397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04442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052550" y="890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Classification</a:t>
            </a:r>
            <a:endParaRPr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903225" y="535195"/>
            <a:ext cx="7566600" cy="40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9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 err="1"/>
              <a:t>Naives</a:t>
            </a:r>
            <a:r>
              <a:rPr lang="en-US" sz="1400" dirty="0"/>
              <a:t> Bayes and Logistic Regression classification methods were used.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The data was separated into training data (70%) and testing data (30%).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To prevent overfitting, k-fold cross-validation with k = 5 was used.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Because the review labels are a bit unbalanced, stratification by label (positive or negative) was used in the cross-validation.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The analysis was performed in Databricks using the Python interpreter.</a:t>
            </a:r>
            <a:endParaRPr lang="en-US" sz="1200" dirty="0"/>
          </a:p>
          <a:p>
            <a:pPr marL="596900" lvl="1" indent="0">
              <a:lnSpc>
                <a:spcPct val="200000"/>
              </a:lnSpc>
              <a:buSzPts val="1400"/>
              <a:buNone/>
            </a:pPr>
            <a:endParaRPr lang="en-US" sz="12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US" sz="14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US" sz="14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US" sz="14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US" sz="1400" dirty="0"/>
          </a:p>
          <a:p>
            <a:pPr marL="1397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4606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052550" y="890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Evaluation</a:t>
            </a:r>
            <a:endParaRPr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903225" y="535195"/>
            <a:ext cx="7566600" cy="40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9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The following evaluation metrics were used:</a:t>
            </a:r>
          </a:p>
          <a:p>
            <a:pPr lvl="1" indent="-317500">
              <a:lnSpc>
                <a:spcPct val="200000"/>
              </a:lnSpc>
              <a:buSzPts val="1400"/>
              <a:buChar char="-"/>
            </a:pPr>
            <a:r>
              <a:rPr lang="en-US" sz="1200" dirty="0"/>
              <a:t>Accuracy</a:t>
            </a:r>
          </a:p>
          <a:p>
            <a:pPr marL="596900" lvl="1" indent="0">
              <a:lnSpc>
                <a:spcPct val="200000"/>
              </a:lnSpc>
              <a:buSzPts val="1400"/>
              <a:buNone/>
            </a:pPr>
            <a:r>
              <a:rPr lang="en-US" sz="1200" dirty="0"/>
              <a:t>	Percentage of cases correctly classified</a:t>
            </a:r>
          </a:p>
          <a:p>
            <a:pPr lvl="1" indent="-317500">
              <a:lnSpc>
                <a:spcPct val="200000"/>
              </a:lnSpc>
              <a:buSzPts val="1400"/>
              <a:buChar char="-"/>
            </a:pPr>
            <a:r>
              <a:rPr lang="en-US" sz="1200" dirty="0"/>
              <a:t>Precision</a:t>
            </a:r>
          </a:p>
          <a:p>
            <a:pPr marL="596900" lvl="1" indent="0">
              <a:lnSpc>
                <a:spcPct val="200000"/>
              </a:lnSpc>
              <a:buSzPts val="1400"/>
              <a:buNone/>
            </a:pPr>
            <a:r>
              <a:rPr lang="en-US" sz="1200" dirty="0"/>
              <a:t>	The ability of the classifier to not label as positive a sample that is negative (from Scikit-learn)</a:t>
            </a:r>
          </a:p>
          <a:p>
            <a:pPr lvl="1" indent="-317500">
              <a:lnSpc>
                <a:spcPct val="200000"/>
              </a:lnSpc>
              <a:buSzPts val="1400"/>
              <a:buChar char="-"/>
            </a:pPr>
            <a:r>
              <a:rPr lang="en-US" sz="1200" dirty="0"/>
              <a:t>Recall</a:t>
            </a:r>
          </a:p>
          <a:p>
            <a:pPr marL="596900" lvl="1" indent="0">
              <a:lnSpc>
                <a:spcPct val="200000"/>
              </a:lnSpc>
              <a:buSzPts val="1400"/>
              <a:buNone/>
            </a:pPr>
            <a:r>
              <a:rPr lang="en-US" sz="1200" dirty="0"/>
              <a:t>	The ability of the classifier to find all the positive samples (from Scikit-learn)</a:t>
            </a:r>
          </a:p>
          <a:p>
            <a:pPr lvl="1" indent="-317500">
              <a:lnSpc>
                <a:spcPct val="200000"/>
              </a:lnSpc>
              <a:buSzPts val="1400"/>
              <a:buChar char="-"/>
            </a:pPr>
            <a:r>
              <a:rPr lang="en-US" sz="1200" dirty="0"/>
              <a:t>Receiver Operating Characteristic Area Under the Curve (ROC AUC)</a:t>
            </a:r>
          </a:p>
          <a:p>
            <a:pPr marL="596900" lvl="1" indent="0">
              <a:lnSpc>
                <a:spcPct val="200000"/>
              </a:lnSpc>
              <a:buSzPts val="1400"/>
              <a:buNone/>
            </a:pPr>
            <a:r>
              <a:rPr lang="en-US" sz="1200" dirty="0"/>
              <a:t>	Overall performance of the classifier</a:t>
            </a:r>
            <a:endParaRPr lang="en-US" sz="10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US" sz="14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US" sz="14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US" sz="14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US" sz="1400" dirty="0"/>
          </a:p>
          <a:p>
            <a:pPr marL="1397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71755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052550" y="890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Evaluation</a:t>
            </a:r>
            <a:endParaRPr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903225" y="465454"/>
            <a:ext cx="7566600" cy="40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4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US" sz="14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US" sz="1400" dirty="0"/>
          </a:p>
          <a:p>
            <a:pPr marL="1397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000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ADA587BD-EC04-C426-3AB2-0E095912D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661981"/>
              </p:ext>
            </p:extLst>
          </p:nvPr>
        </p:nvGraphicFramePr>
        <p:xfrm>
          <a:off x="1882424" y="1131510"/>
          <a:ext cx="623323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075">
                  <a:extLst>
                    <a:ext uri="{9D8B030D-6E8A-4147-A177-3AD203B41FA5}">
                      <a16:colId xmlns:a16="http://schemas.microsoft.com/office/drawing/2014/main" val="1094674475"/>
                    </a:ext>
                  </a:extLst>
                </a:gridCol>
                <a:gridCol w="1911733">
                  <a:extLst>
                    <a:ext uri="{9D8B030D-6E8A-4147-A177-3AD203B41FA5}">
                      <a16:colId xmlns:a16="http://schemas.microsoft.com/office/drawing/2014/main" val="2478355727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662821262"/>
                    </a:ext>
                  </a:extLst>
                </a:gridCol>
                <a:gridCol w="849630">
                  <a:extLst>
                    <a:ext uri="{9D8B030D-6E8A-4147-A177-3AD203B41FA5}">
                      <a16:colId xmlns:a16="http://schemas.microsoft.com/office/drawing/2014/main" val="3933749727"/>
                    </a:ext>
                  </a:extLst>
                </a:gridCol>
                <a:gridCol w="632143">
                  <a:extLst>
                    <a:ext uri="{9D8B030D-6E8A-4147-A177-3AD203B41FA5}">
                      <a16:colId xmlns:a16="http://schemas.microsoft.com/office/drawing/2014/main" val="126386562"/>
                    </a:ext>
                  </a:extLst>
                </a:gridCol>
                <a:gridCol w="1032431">
                  <a:extLst>
                    <a:ext uri="{9D8B030D-6E8A-4147-A177-3AD203B41FA5}">
                      <a16:colId xmlns:a16="http://schemas.microsoft.com/office/drawing/2014/main" val="2502288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err="1"/>
                        <a:t>Model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 err="1"/>
                        <a:t>Feature</a:t>
                      </a:r>
                      <a:r>
                        <a:rPr lang="es-ES" sz="1100" dirty="0"/>
                        <a:t> </a:t>
                      </a:r>
                      <a:r>
                        <a:rPr lang="es-ES" sz="1100" dirty="0" err="1"/>
                        <a:t>Selection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err="1"/>
                        <a:t>Accuracy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err="1"/>
                        <a:t>Precision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err="1"/>
                        <a:t>Recall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ROC AUC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18706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endParaRPr lang="es-ES" sz="1100" dirty="0"/>
                    </a:p>
                    <a:p>
                      <a:endParaRPr lang="es-ES" sz="1100" dirty="0"/>
                    </a:p>
                    <a:p>
                      <a:endParaRPr lang="es-ES" sz="1100" dirty="0"/>
                    </a:p>
                    <a:p>
                      <a:r>
                        <a:rPr lang="es-ES" sz="1100" dirty="0" err="1"/>
                        <a:t>Naive</a:t>
                      </a:r>
                      <a:r>
                        <a:rPr lang="es-ES" sz="1100" dirty="0"/>
                        <a:t> </a:t>
                      </a:r>
                    </a:p>
                    <a:p>
                      <a:r>
                        <a:rPr lang="es-ES" sz="1100" dirty="0"/>
                        <a:t>Bayes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err="1"/>
                        <a:t>SelectKBest</a:t>
                      </a:r>
                      <a:r>
                        <a:rPr lang="en-US" sz="1100" dirty="0"/>
                        <a:t> (</a:t>
                      </a:r>
                      <a:r>
                        <a:rPr lang="en-US" sz="1100" i="1" dirty="0"/>
                        <a:t>k = 1000</a:t>
                      </a:r>
                      <a:r>
                        <a:rPr lang="en-US" sz="11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 dirty="0"/>
                        <a:t>0.83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 dirty="0"/>
                        <a:t>0.82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 dirty="0"/>
                        <a:t>0.83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 dirty="0"/>
                        <a:t>0.70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3926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err="1"/>
                        <a:t>SelectKBest</a:t>
                      </a:r>
                      <a:r>
                        <a:rPr lang="en-US" sz="1100" dirty="0"/>
                        <a:t> (</a:t>
                      </a:r>
                      <a:r>
                        <a:rPr lang="en-US" sz="1100" i="1" dirty="0"/>
                        <a:t>k = 1000</a:t>
                      </a:r>
                      <a:r>
                        <a:rPr lang="en-US" sz="1100" dirty="0"/>
                        <a:t>)</a:t>
                      </a:r>
                    </a:p>
                    <a:p>
                      <a:r>
                        <a:rPr lang="en-US" sz="1100" dirty="0"/>
                        <a:t>+ </a:t>
                      </a:r>
                      <a:r>
                        <a:rPr lang="en-US" sz="1100" dirty="0" err="1"/>
                        <a:t>Trucated</a:t>
                      </a:r>
                      <a:r>
                        <a:rPr lang="en-US" sz="1100" dirty="0"/>
                        <a:t> SVD (</a:t>
                      </a:r>
                      <a:r>
                        <a:rPr lang="en-US" sz="1100" i="1" dirty="0"/>
                        <a:t>n = 200</a:t>
                      </a:r>
                      <a:r>
                        <a:rPr lang="en-US" sz="11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 dirty="0"/>
                        <a:t>0.79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 dirty="0"/>
                        <a:t>0.82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 dirty="0"/>
                        <a:t>0.79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 dirty="0"/>
                        <a:t>0.72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9026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err="1"/>
                        <a:t>SelectKBest</a:t>
                      </a:r>
                      <a:r>
                        <a:rPr lang="en-US" sz="1100" dirty="0"/>
                        <a:t> (</a:t>
                      </a:r>
                      <a:r>
                        <a:rPr lang="en-US" sz="1100" i="1" dirty="0"/>
                        <a:t>k = 1000</a:t>
                      </a:r>
                      <a:r>
                        <a:rPr lang="en-US" sz="1100" dirty="0"/>
                        <a:t>)</a:t>
                      </a:r>
                    </a:p>
                    <a:p>
                      <a:r>
                        <a:rPr lang="en-US" sz="1100" dirty="0"/>
                        <a:t>+ 2-gram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 b="1" dirty="0"/>
                        <a:t>0.86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 b="1" dirty="0"/>
                        <a:t>0.85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 b="1" dirty="0"/>
                        <a:t>0.86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 b="1" dirty="0"/>
                        <a:t>0.68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7040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err="1"/>
                        <a:t>SelectKBest</a:t>
                      </a:r>
                      <a:r>
                        <a:rPr lang="en-US" sz="1100" dirty="0"/>
                        <a:t> (</a:t>
                      </a:r>
                      <a:r>
                        <a:rPr lang="en-US" sz="1100" i="1" dirty="0"/>
                        <a:t>k = 1000</a:t>
                      </a:r>
                      <a:r>
                        <a:rPr lang="en-US" sz="1100" dirty="0"/>
                        <a:t>)</a:t>
                      </a:r>
                    </a:p>
                    <a:p>
                      <a:r>
                        <a:rPr lang="en-US" sz="1100" dirty="0"/>
                        <a:t>+ 3-gram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 dirty="0"/>
                        <a:t>0.83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 dirty="0"/>
                        <a:t>0.82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 dirty="0"/>
                        <a:t>0.83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 dirty="0"/>
                        <a:t>0.59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61888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endParaRPr lang="es-ES" sz="1100" dirty="0"/>
                    </a:p>
                    <a:p>
                      <a:endParaRPr lang="es-ES" sz="1100" dirty="0"/>
                    </a:p>
                    <a:p>
                      <a:endParaRPr lang="es-ES" sz="1100" dirty="0"/>
                    </a:p>
                    <a:p>
                      <a:r>
                        <a:rPr lang="es-ES" sz="1100" dirty="0" err="1"/>
                        <a:t>Logistic</a:t>
                      </a:r>
                      <a:r>
                        <a:rPr lang="es-ES" sz="1100" dirty="0"/>
                        <a:t> </a:t>
                      </a:r>
                    </a:p>
                    <a:p>
                      <a:r>
                        <a:rPr lang="es-ES" sz="1100" dirty="0" err="1"/>
                        <a:t>Regression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err="1"/>
                        <a:t>SelectKBest</a:t>
                      </a:r>
                      <a:r>
                        <a:rPr lang="en-US" sz="1100" dirty="0"/>
                        <a:t> (</a:t>
                      </a:r>
                      <a:r>
                        <a:rPr lang="en-US" sz="1100" i="1" dirty="0"/>
                        <a:t>k = 1000</a:t>
                      </a:r>
                      <a:r>
                        <a:rPr lang="en-US" sz="11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 b="1" dirty="0"/>
                        <a:t>0.89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 b="1" dirty="0"/>
                        <a:t>0.88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 b="1" dirty="0"/>
                        <a:t>0.89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 b="1" dirty="0"/>
                        <a:t>0.77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637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err="1"/>
                        <a:t>SelectKBest</a:t>
                      </a:r>
                      <a:r>
                        <a:rPr lang="en-US" sz="1100" dirty="0"/>
                        <a:t> (</a:t>
                      </a:r>
                      <a:r>
                        <a:rPr lang="en-US" sz="1100" i="1" dirty="0"/>
                        <a:t>k = 1000</a:t>
                      </a:r>
                      <a:r>
                        <a:rPr lang="en-US" sz="1100" dirty="0"/>
                        <a:t>)</a:t>
                      </a:r>
                    </a:p>
                    <a:p>
                      <a:r>
                        <a:rPr lang="en-US" sz="1100" dirty="0"/>
                        <a:t>+ </a:t>
                      </a:r>
                      <a:r>
                        <a:rPr lang="en-US" sz="1100" dirty="0" err="1"/>
                        <a:t>Trucated</a:t>
                      </a:r>
                      <a:r>
                        <a:rPr lang="en-US" sz="1100" dirty="0"/>
                        <a:t> SVD (</a:t>
                      </a:r>
                      <a:r>
                        <a:rPr lang="en-US" sz="1100" i="1" dirty="0"/>
                        <a:t>n = 200</a:t>
                      </a:r>
                      <a:r>
                        <a:rPr lang="en-US" sz="11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 dirty="0"/>
                        <a:t>0.87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 dirty="0"/>
                        <a:t>0.86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 dirty="0"/>
                        <a:t>0.87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 dirty="0"/>
                        <a:t>0.72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1259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err="1"/>
                        <a:t>SelectKBest</a:t>
                      </a:r>
                      <a:r>
                        <a:rPr lang="en-US" sz="1100" dirty="0"/>
                        <a:t> (</a:t>
                      </a:r>
                      <a:r>
                        <a:rPr lang="en-US" sz="1100" i="1" dirty="0"/>
                        <a:t>k = 1000</a:t>
                      </a:r>
                      <a:r>
                        <a:rPr lang="en-US" sz="1100" dirty="0"/>
                        <a:t>)</a:t>
                      </a:r>
                    </a:p>
                    <a:p>
                      <a:r>
                        <a:rPr lang="en-US" sz="1100" dirty="0"/>
                        <a:t>+ 2-gram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 dirty="0"/>
                        <a:t>0.85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 dirty="0"/>
                        <a:t>0.85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 dirty="0"/>
                        <a:t>0.85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 dirty="0"/>
                        <a:t>0.64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8915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err="1"/>
                        <a:t>SelectKBest</a:t>
                      </a:r>
                      <a:r>
                        <a:rPr lang="en-US" sz="1100" dirty="0"/>
                        <a:t> (</a:t>
                      </a:r>
                      <a:r>
                        <a:rPr lang="en-US" sz="1100" i="1" dirty="0"/>
                        <a:t>k = 1000</a:t>
                      </a:r>
                      <a:r>
                        <a:rPr lang="en-US" sz="1100" dirty="0"/>
                        <a:t>)</a:t>
                      </a:r>
                    </a:p>
                    <a:p>
                      <a:r>
                        <a:rPr lang="en-US" sz="1100" dirty="0"/>
                        <a:t>+ 3-gram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 dirty="0"/>
                        <a:t>0.82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 dirty="0"/>
                        <a:t>0.83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 dirty="0"/>
                        <a:t>0.82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 dirty="0"/>
                        <a:t>0.53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736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667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052550" y="890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Evaluation</a:t>
            </a:r>
            <a:endParaRPr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903225" y="465454"/>
            <a:ext cx="7566600" cy="40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4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US" sz="14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US" sz="1400" dirty="0"/>
          </a:p>
          <a:p>
            <a:pPr marL="1397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000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ADA587BD-EC04-C426-3AB2-0E095912D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315141"/>
              </p:ext>
            </p:extLst>
          </p:nvPr>
        </p:nvGraphicFramePr>
        <p:xfrm>
          <a:off x="1882423" y="1131510"/>
          <a:ext cx="5146058" cy="372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932">
                  <a:extLst>
                    <a:ext uri="{9D8B030D-6E8A-4147-A177-3AD203B41FA5}">
                      <a16:colId xmlns:a16="http://schemas.microsoft.com/office/drawing/2014/main" val="1094674475"/>
                    </a:ext>
                  </a:extLst>
                </a:gridCol>
                <a:gridCol w="2335289">
                  <a:extLst>
                    <a:ext uri="{9D8B030D-6E8A-4147-A177-3AD203B41FA5}">
                      <a16:colId xmlns:a16="http://schemas.microsoft.com/office/drawing/2014/main" val="2478355727"/>
                    </a:ext>
                  </a:extLst>
                </a:gridCol>
                <a:gridCol w="1487837">
                  <a:extLst>
                    <a:ext uri="{9D8B030D-6E8A-4147-A177-3AD203B41FA5}">
                      <a16:colId xmlns:a16="http://schemas.microsoft.com/office/drawing/2014/main" val="662821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err="1"/>
                        <a:t>Model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 err="1"/>
                        <a:t>Feature</a:t>
                      </a:r>
                      <a:r>
                        <a:rPr lang="es-ES" sz="1100" dirty="0"/>
                        <a:t> </a:t>
                      </a:r>
                      <a:r>
                        <a:rPr lang="es-ES" sz="1100" dirty="0" err="1"/>
                        <a:t>Selection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Time </a:t>
                      </a:r>
                      <a:r>
                        <a:rPr lang="es-ES" sz="1100" dirty="0" err="1"/>
                        <a:t>to</a:t>
                      </a:r>
                      <a:r>
                        <a:rPr lang="es-ES" sz="1100" dirty="0"/>
                        <a:t> run in </a:t>
                      </a:r>
                      <a:r>
                        <a:rPr lang="es-ES" sz="1100" dirty="0" err="1"/>
                        <a:t>Databricks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18706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endParaRPr lang="es-ES" sz="1100" dirty="0"/>
                    </a:p>
                    <a:p>
                      <a:endParaRPr lang="es-ES" sz="1100" dirty="0"/>
                    </a:p>
                    <a:p>
                      <a:endParaRPr lang="es-ES" sz="1100" dirty="0"/>
                    </a:p>
                    <a:p>
                      <a:r>
                        <a:rPr lang="es-ES" sz="1100" dirty="0" err="1"/>
                        <a:t>Naive</a:t>
                      </a:r>
                      <a:r>
                        <a:rPr lang="es-ES" sz="1100" dirty="0"/>
                        <a:t> </a:t>
                      </a:r>
                    </a:p>
                    <a:p>
                      <a:r>
                        <a:rPr lang="es-ES" sz="1100" dirty="0"/>
                        <a:t>Bayes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err="1"/>
                        <a:t>SelectKBest</a:t>
                      </a:r>
                      <a:r>
                        <a:rPr lang="en-US" sz="1100" dirty="0"/>
                        <a:t> (</a:t>
                      </a:r>
                      <a:r>
                        <a:rPr lang="en-US" sz="1100" i="1" dirty="0"/>
                        <a:t>k = 1000</a:t>
                      </a:r>
                      <a:r>
                        <a:rPr lang="en-US" sz="11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/>
                        <a:t>30.6 </a:t>
                      </a:r>
                      <a:r>
                        <a:rPr lang="es-ES" sz="1100" b="1" dirty="0" err="1"/>
                        <a:t>seconds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3926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err="1"/>
                        <a:t>SelectKBest</a:t>
                      </a:r>
                      <a:r>
                        <a:rPr lang="en-US" sz="1100" dirty="0"/>
                        <a:t> (</a:t>
                      </a:r>
                      <a:r>
                        <a:rPr lang="en-US" sz="1100" i="1" dirty="0"/>
                        <a:t>k = 1000</a:t>
                      </a:r>
                      <a:r>
                        <a:rPr lang="en-US" sz="1100" dirty="0"/>
                        <a:t>)</a:t>
                      </a:r>
                    </a:p>
                    <a:p>
                      <a:r>
                        <a:rPr lang="en-US" sz="1100" dirty="0"/>
                        <a:t>+ </a:t>
                      </a:r>
                      <a:r>
                        <a:rPr lang="en-US" sz="1100" dirty="0" err="1"/>
                        <a:t>Trucated</a:t>
                      </a:r>
                      <a:r>
                        <a:rPr lang="en-US" sz="1100" dirty="0"/>
                        <a:t> SVD (</a:t>
                      </a:r>
                      <a:r>
                        <a:rPr lang="en-US" sz="1100" i="1" dirty="0"/>
                        <a:t>n = 200</a:t>
                      </a:r>
                      <a:r>
                        <a:rPr lang="en-US" sz="11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/>
                        <a:t>3.52 minutes</a:t>
                      </a:r>
                      <a:endParaRPr lang="en-US" sz="1100" dirty="0"/>
                    </a:p>
                    <a:p>
                      <a:pPr algn="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9026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err="1"/>
                        <a:t>SelectKBest</a:t>
                      </a:r>
                      <a:r>
                        <a:rPr lang="en-US" sz="1100" dirty="0"/>
                        <a:t> (</a:t>
                      </a:r>
                      <a:r>
                        <a:rPr lang="en-US" sz="1100" i="1" dirty="0"/>
                        <a:t>k = 1000</a:t>
                      </a:r>
                      <a:r>
                        <a:rPr lang="en-US" sz="1100" dirty="0"/>
                        <a:t>)</a:t>
                      </a:r>
                    </a:p>
                    <a:p>
                      <a:r>
                        <a:rPr lang="en-US" sz="1100" dirty="0"/>
                        <a:t>+ 2-gram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/>
                        <a:t>1.46 minutes</a:t>
                      </a:r>
                      <a:endParaRPr lang="en-US" sz="1100" dirty="0"/>
                    </a:p>
                    <a:p>
                      <a:pPr algn="r"/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7040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err="1"/>
                        <a:t>SelectKBest</a:t>
                      </a:r>
                      <a:r>
                        <a:rPr lang="en-US" sz="1100" dirty="0"/>
                        <a:t> (</a:t>
                      </a:r>
                      <a:r>
                        <a:rPr lang="en-US" sz="1100" i="1" dirty="0"/>
                        <a:t>k = 1000</a:t>
                      </a:r>
                      <a:r>
                        <a:rPr lang="en-US" sz="1100" dirty="0"/>
                        <a:t>)</a:t>
                      </a:r>
                    </a:p>
                    <a:p>
                      <a:r>
                        <a:rPr lang="en-US" sz="1100" dirty="0"/>
                        <a:t>+ 3-gram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 dirty="0"/>
                        <a:t>2.94 minutes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61888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endParaRPr lang="es-ES" sz="1100" dirty="0"/>
                    </a:p>
                    <a:p>
                      <a:endParaRPr lang="es-ES" sz="1100" dirty="0"/>
                    </a:p>
                    <a:p>
                      <a:endParaRPr lang="es-ES" sz="1100" dirty="0"/>
                    </a:p>
                    <a:p>
                      <a:r>
                        <a:rPr lang="es-ES" sz="1100" dirty="0" err="1"/>
                        <a:t>Logistic</a:t>
                      </a:r>
                      <a:r>
                        <a:rPr lang="es-ES" sz="1100" dirty="0"/>
                        <a:t> </a:t>
                      </a:r>
                    </a:p>
                    <a:p>
                      <a:r>
                        <a:rPr lang="es-ES" sz="1100" dirty="0" err="1"/>
                        <a:t>Regression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err="1"/>
                        <a:t>SelectKBest</a:t>
                      </a:r>
                      <a:r>
                        <a:rPr lang="en-US" sz="1100" dirty="0"/>
                        <a:t> (</a:t>
                      </a:r>
                      <a:r>
                        <a:rPr lang="en-US" sz="1100" i="1" dirty="0"/>
                        <a:t>k = 1000</a:t>
                      </a:r>
                      <a:r>
                        <a:rPr lang="en-US" sz="11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 b="1" dirty="0"/>
                        <a:t>58.6 </a:t>
                      </a:r>
                      <a:r>
                        <a:rPr lang="es-ES" sz="1100" b="1" dirty="0" err="1"/>
                        <a:t>seconds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637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err="1"/>
                        <a:t>SelectKBest</a:t>
                      </a:r>
                      <a:r>
                        <a:rPr lang="en-US" sz="1100" dirty="0"/>
                        <a:t> (</a:t>
                      </a:r>
                      <a:r>
                        <a:rPr lang="en-US" sz="1100" i="1" dirty="0"/>
                        <a:t>k = 1000</a:t>
                      </a:r>
                      <a:r>
                        <a:rPr lang="en-US" sz="1100" dirty="0"/>
                        <a:t>)</a:t>
                      </a:r>
                    </a:p>
                    <a:p>
                      <a:r>
                        <a:rPr lang="en-US" sz="1100" dirty="0"/>
                        <a:t>+ </a:t>
                      </a:r>
                      <a:r>
                        <a:rPr lang="en-US" sz="1100" dirty="0" err="1"/>
                        <a:t>Trucated</a:t>
                      </a:r>
                      <a:r>
                        <a:rPr lang="en-US" sz="1100" dirty="0"/>
                        <a:t> SVD (</a:t>
                      </a:r>
                      <a:r>
                        <a:rPr lang="en-US" sz="1100" i="1" dirty="0"/>
                        <a:t>n = 200</a:t>
                      </a:r>
                      <a:r>
                        <a:rPr lang="en-US" sz="11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 dirty="0"/>
                        <a:t>5.14 minutes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1259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err="1"/>
                        <a:t>SelectKBest</a:t>
                      </a:r>
                      <a:r>
                        <a:rPr lang="en-US" sz="1100" dirty="0"/>
                        <a:t> (</a:t>
                      </a:r>
                      <a:r>
                        <a:rPr lang="en-US" sz="1100" i="1" dirty="0"/>
                        <a:t>k = 1000</a:t>
                      </a:r>
                      <a:r>
                        <a:rPr lang="en-US" sz="1100" dirty="0"/>
                        <a:t>)</a:t>
                      </a:r>
                    </a:p>
                    <a:p>
                      <a:r>
                        <a:rPr lang="en-US" sz="1100" dirty="0"/>
                        <a:t>+ 2-gram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/>
                        <a:t>1.85 minutes</a:t>
                      </a:r>
                      <a:endParaRPr lang="en-US" sz="1100" dirty="0"/>
                    </a:p>
                    <a:p>
                      <a:pPr algn="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8915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err="1"/>
                        <a:t>SelectKBest</a:t>
                      </a:r>
                      <a:r>
                        <a:rPr lang="en-US" sz="1100" dirty="0"/>
                        <a:t> (</a:t>
                      </a:r>
                      <a:r>
                        <a:rPr lang="en-US" sz="1100" i="1" dirty="0"/>
                        <a:t>k = 1000</a:t>
                      </a:r>
                      <a:r>
                        <a:rPr lang="en-US" sz="1100" dirty="0"/>
                        <a:t>)</a:t>
                      </a:r>
                    </a:p>
                    <a:p>
                      <a:r>
                        <a:rPr lang="en-US" sz="1100" dirty="0"/>
                        <a:t>+ 3-gram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/>
                        <a:t>3.24 minutes</a:t>
                      </a:r>
                      <a:endParaRPr lang="en-US" sz="1100" dirty="0"/>
                    </a:p>
                    <a:p>
                      <a:pPr algn="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736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144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052550" y="890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Most Important Features</a:t>
            </a:r>
            <a:endParaRPr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903225" y="473203"/>
            <a:ext cx="7566600" cy="40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900" dirty="0"/>
          </a:p>
          <a:p>
            <a:pPr marL="1397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4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US" sz="14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US" sz="1400" dirty="0"/>
          </a:p>
          <a:p>
            <a:pPr marL="1397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7A16A6E-ADD0-7014-C718-4A23957DBB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8" t="20612" r="38220" b="6140"/>
          <a:stretch/>
        </p:blipFill>
        <p:spPr>
          <a:xfrm>
            <a:off x="2053525" y="797233"/>
            <a:ext cx="5331417" cy="416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8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052550" y="890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Index</a:t>
            </a:r>
            <a:endParaRPr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903225" y="527701"/>
            <a:ext cx="7038900" cy="3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" sz="14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dirty="0"/>
              <a:t>Introduction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dirty="0"/>
              <a:t>Data Description</a:t>
            </a:r>
            <a:endParaRPr sz="14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Data Preprocessing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ES" sz="1400" dirty="0" err="1"/>
              <a:t>Feature</a:t>
            </a:r>
            <a:r>
              <a:rPr lang="es-ES" sz="1400" dirty="0"/>
              <a:t> </a:t>
            </a:r>
            <a:r>
              <a:rPr lang="es-ES" sz="1400" dirty="0" err="1"/>
              <a:t>Selection</a:t>
            </a:r>
            <a:endParaRPr lang="es-ES" sz="1400" dirty="0"/>
          </a:p>
          <a:p>
            <a:pPr indent="-317500">
              <a:lnSpc>
                <a:spcPct val="200000"/>
              </a:lnSpc>
              <a:buSzPts val="1400"/>
              <a:buFont typeface="Lato"/>
              <a:buChar char="-"/>
            </a:pPr>
            <a:r>
              <a:rPr lang="es-ES" sz="1400" dirty="0" err="1"/>
              <a:t>Classification</a:t>
            </a:r>
            <a:endParaRPr lang="es-ES" sz="1400" dirty="0"/>
          </a:p>
          <a:p>
            <a:pPr indent="-317500">
              <a:lnSpc>
                <a:spcPct val="200000"/>
              </a:lnSpc>
              <a:buSzPts val="1400"/>
              <a:buFont typeface="Lato"/>
              <a:buChar char="-"/>
            </a:pPr>
            <a:r>
              <a:rPr lang="es-ES" sz="1400" dirty="0" err="1"/>
              <a:t>Model</a:t>
            </a:r>
            <a:r>
              <a:rPr lang="es-ES" sz="1400" dirty="0"/>
              <a:t> </a:t>
            </a:r>
            <a:r>
              <a:rPr lang="es-ES" sz="1400" dirty="0" err="1"/>
              <a:t>Evaluation</a:t>
            </a:r>
            <a:endParaRPr lang="es-ES" sz="1400" dirty="0"/>
          </a:p>
          <a:p>
            <a:pPr indent="-317500">
              <a:lnSpc>
                <a:spcPct val="200000"/>
              </a:lnSpc>
              <a:buSzPts val="1400"/>
              <a:buFont typeface="Lato"/>
              <a:buChar char="-"/>
            </a:pPr>
            <a:r>
              <a:rPr lang="es-ES" sz="1400" dirty="0" err="1"/>
              <a:t>Most</a:t>
            </a:r>
            <a:r>
              <a:rPr lang="es-ES" sz="1400" dirty="0"/>
              <a:t> </a:t>
            </a:r>
            <a:r>
              <a:rPr lang="es-ES" sz="1400" dirty="0" err="1"/>
              <a:t>Important</a:t>
            </a:r>
            <a:r>
              <a:rPr lang="es-ES" sz="1400" dirty="0"/>
              <a:t> </a:t>
            </a:r>
            <a:r>
              <a:rPr lang="es-ES" sz="1400" dirty="0" err="1"/>
              <a:t>Features</a:t>
            </a:r>
            <a:endParaRPr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052550" y="890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903225" y="527701"/>
            <a:ext cx="7038900" cy="3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4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ES" sz="1400" dirty="0" err="1"/>
              <a:t>Classification</a:t>
            </a:r>
            <a:r>
              <a:rPr lang="es-ES" sz="1400" dirty="0"/>
              <a:t> </a:t>
            </a:r>
            <a:r>
              <a:rPr lang="es-ES" sz="1400" dirty="0" err="1"/>
              <a:t>analysis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Amazon </a:t>
            </a:r>
            <a:r>
              <a:rPr lang="es-ES" sz="1400" dirty="0" err="1"/>
              <a:t>reviews</a:t>
            </a:r>
            <a:r>
              <a:rPr lang="es-ES" sz="1400" dirty="0"/>
              <a:t> </a:t>
            </a:r>
            <a:r>
              <a:rPr lang="es-ES" sz="1400" dirty="0" err="1"/>
              <a:t>was</a:t>
            </a:r>
            <a:r>
              <a:rPr lang="es-ES" sz="1400" dirty="0"/>
              <a:t> </a:t>
            </a:r>
            <a:r>
              <a:rPr lang="es-ES" sz="1400" dirty="0" err="1"/>
              <a:t>carried</a:t>
            </a:r>
            <a:r>
              <a:rPr lang="es-ES" sz="1400" dirty="0"/>
              <a:t> </a:t>
            </a:r>
            <a:r>
              <a:rPr lang="es-ES" sz="1400" dirty="0" err="1"/>
              <a:t>out</a:t>
            </a:r>
            <a:r>
              <a:rPr lang="es-ES" sz="1400" dirty="0"/>
              <a:t> </a:t>
            </a:r>
            <a:r>
              <a:rPr lang="es-ES" sz="1400" dirty="0" err="1"/>
              <a:t>for</a:t>
            </a:r>
            <a:r>
              <a:rPr lang="es-ES" sz="1400" dirty="0"/>
              <a:t> </a:t>
            </a:r>
            <a:r>
              <a:rPr lang="es-ES" sz="1400" dirty="0" err="1"/>
              <a:t>the</a:t>
            </a:r>
            <a:r>
              <a:rPr lang="es-ES" sz="1400" dirty="0"/>
              <a:t> Musical </a:t>
            </a:r>
            <a:r>
              <a:rPr lang="es-ES" sz="1400" dirty="0" err="1"/>
              <a:t>instruments</a:t>
            </a:r>
            <a:r>
              <a:rPr lang="es-ES" sz="1400" dirty="0"/>
              <a:t> </a:t>
            </a:r>
            <a:r>
              <a:rPr lang="es-ES" sz="1400" dirty="0" err="1"/>
              <a:t>category</a:t>
            </a:r>
            <a:r>
              <a:rPr lang="es-ES" sz="1400" dirty="0"/>
              <a:t>, </a:t>
            </a:r>
            <a:r>
              <a:rPr lang="es-ES" sz="1400" dirty="0" err="1"/>
              <a:t>using</a:t>
            </a:r>
            <a:r>
              <a:rPr lang="es-ES" sz="1400" dirty="0"/>
              <a:t> </a:t>
            </a:r>
            <a:r>
              <a:rPr lang="es-ES" sz="1400" dirty="0" err="1"/>
              <a:t>different</a:t>
            </a:r>
            <a:r>
              <a:rPr lang="es-ES" sz="1400" dirty="0"/>
              <a:t> </a:t>
            </a:r>
            <a:r>
              <a:rPr lang="es-ES" sz="1400" dirty="0" err="1"/>
              <a:t>classification</a:t>
            </a:r>
            <a:r>
              <a:rPr lang="es-ES" sz="1400" dirty="0"/>
              <a:t> and </a:t>
            </a:r>
            <a:r>
              <a:rPr lang="es-ES" sz="1400" dirty="0" err="1"/>
              <a:t>feature</a:t>
            </a:r>
            <a:r>
              <a:rPr lang="es-ES" sz="1400" dirty="0"/>
              <a:t> </a:t>
            </a:r>
            <a:r>
              <a:rPr lang="es-ES" sz="1400" dirty="0" err="1"/>
              <a:t>selection</a:t>
            </a:r>
            <a:r>
              <a:rPr lang="es-ES" sz="1400" dirty="0"/>
              <a:t> </a:t>
            </a:r>
            <a:r>
              <a:rPr lang="es-ES" sz="1400" dirty="0" err="1"/>
              <a:t>methods</a:t>
            </a:r>
            <a:r>
              <a:rPr lang="es-ES" sz="1400" dirty="0"/>
              <a:t>.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ES" sz="1400" dirty="0" err="1"/>
              <a:t>Databricks</a:t>
            </a:r>
            <a:r>
              <a:rPr lang="es-ES" sz="1400" dirty="0"/>
              <a:t> </a:t>
            </a:r>
            <a:r>
              <a:rPr lang="es-ES" sz="1400" dirty="0" err="1"/>
              <a:t>was</a:t>
            </a:r>
            <a:r>
              <a:rPr lang="es-ES" sz="1400" dirty="0"/>
              <a:t> </a:t>
            </a:r>
            <a:r>
              <a:rPr lang="es-ES" sz="1400" dirty="0" err="1"/>
              <a:t>used</a:t>
            </a:r>
            <a:r>
              <a:rPr lang="es-ES" sz="1400" dirty="0"/>
              <a:t> </a:t>
            </a:r>
            <a:r>
              <a:rPr lang="es-ES" sz="1400" dirty="0" err="1"/>
              <a:t>because</a:t>
            </a:r>
            <a:r>
              <a:rPr lang="es-ES" sz="1400" dirty="0"/>
              <a:t>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number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reviews</a:t>
            </a:r>
            <a:r>
              <a:rPr lang="es-ES" sz="1400" dirty="0"/>
              <a:t> </a:t>
            </a:r>
            <a:r>
              <a:rPr lang="es-ES" sz="1400" dirty="0" err="1"/>
              <a:t>contained</a:t>
            </a:r>
            <a:r>
              <a:rPr lang="es-ES" sz="1400" dirty="0"/>
              <a:t> in </a:t>
            </a:r>
            <a:r>
              <a:rPr lang="es-ES" sz="1400" dirty="0" err="1"/>
              <a:t>the</a:t>
            </a:r>
            <a:r>
              <a:rPr lang="es-ES" sz="1400" dirty="0"/>
              <a:t> data set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 dirty="0" err="1"/>
              <a:t>greater</a:t>
            </a:r>
            <a:r>
              <a:rPr lang="es-ES" sz="1400" dirty="0"/>
              <a:t> </a:t>
            </a:r>
            <a:r>
              <a:rPr lang="es-ES" sz="1400" dirty="0" err="1"/>
              <a:t>than</a:t>
            </a:r>
            <a:r>
              <a:rPr lang="es-ES" sz="1400" dirty="0"/>
              <a:t> 1,500,000.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ES" sz="1400" dirty="0" err="1"/>
              <a:t>It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 dirty="0" err="1"/>
              <a:t>important</a:t>
            </a:r>
            <a:r>
              <a:rPr lang="es-ES" sz="1400" dirty="0"/>
              <a:t> </a:t>
            </a:r>
            <a:r>
              <a:rPr lang="es-ES" sz="1400" dirty="0" err="1"/>
              <a:t>to</a:t>
            </a:r>
            <a:r>
              <a:rPr lang="es-ES" sz="1400" dirty="0"/>
              <a:t> </a:t>
            </a:r>
            <a:r>
              <a:rPr lang="es-ES" sz="1400" dirty="0" err="1"/>
              <a:t>know</a:t>
            </a:r>
            <a:r>
              <a:rPr lang="es-ES" sz="1400" dirty="0"/>
              <a:t> </a:t>
            </a:r>
            <a:r>
              <a:rPr lang="es-ES" sz="1400" dirty="0" err="1"/>
              <a:t>which</a:t>
            </a:r>
            <a:r>
              <a:rPr lang="es-ES" sz="1400" dirty="0"/>
              <a:t> </a:t>
            </a:r>
            <a:r>
              <a:rPr lang="es-ES" sz="1400" dirty="0" err="1"/>
              <a:t>words</a:t>
            </a:r>
            <a:r>
              <a:rPr lang="es-ES" sz="1400" dirty="0"/>
              <a:t> are </a:t>
            </a:r>
            <a:r>
              <a:rPr lang="es-ES" sz="1400" dirty="0" err="1"/>
              <a:t>most</a:t>
            </a:r>
            <a:r>
              <a:rPr lang="es-ES" sz="1400" dirty="0"/>
              <a:t> </a:t>
            </a:r>
            <a:r>
              <a:rPr lang="es-ES" sz="1400" dirty="0" err="1"/>
              <a:t>related</a:t>
            </a:r>
            <a:r>
              <a:rPr lang="es-ES" sz="1400" dirty="0"/>
              <a:t> </a:t>
            </a:r>
            <a:r>
              <a:rPr lang="es-ES" sz="1400" dirty="0" err="1"/>
              <a:t>to</a:t>
            </a:r>
            <a:r>
              <a:rPr lang="es-ES" sz="1400" dirty="0"/>
              <a:t> positive and negative </a:t>
            </a:r>
            <a:r>
              <a:rPr lang="es-ES" sz="1400" dirty="0" err="1"/>
              <a:t>reviews</a:t>
            </a:r>
            <a:r>
              <a:rPr lang="es-ES" sz="1400" dirty="0"/>
              <a:t>.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Logistic</a:t>
            </a:r>
            <a:r>
              <a:rPr lang="es-ES" sz="1400" dirty="0"/>
              <a:t> </a:t>
            </a:r>
            <a:r>
              <a:rPr lang="es-ES" sz="1400" dirty="0" err="1"/>
              <a:t>regression</a:t>
            </a:r>
            <a:r>
              <a:rPr lang="es-ES" sz="1400" dirty="0"/>
              <a:t> </a:t>
            </a:r>
            <a:r>
              <a:rPr lang="es-ES" sz="1400" dirty="0" err="1"/>
              <a:t>method</a:t>
            </a:r>
            <a:r>
              <a:rPr lang="es-ES" sz="1400" dirty="0"/>
              <a:t> </a:t>
            </a:r>
            <a:r>
              <a:rPr lang="es-ES" sz="1400" dirty="0" err="1"/>
              <a:t>resulted</a:t>
            </a:r>
            <a:r>
              <a:rPr lang="es-ES" sz="1400" dirty="0"/>
              <a:t> as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best</a:t>
            </a:r>
            <a:r>
              <a:rPr lang="es-ES" sz="1400" dirty="0"/>
              <a:t> </a:t>
            </a:r>
            <a:r>
              <a:rPr lang="es-ES" sz="1400" dirty="0" err="1"/>
              <a:t>model</a:t>
            </a:r>
            <a:r>
              <a:rPr lang="es-ES" sz="1400" dirty="0"/>
              <a:t>, </a:t>
            </a:r>
            <a:r>
              <a:rPr lang="es-ES" sz="1400" dirty="0" err="1"/>
              <a:t>achieving</a:t>
            </a:r>
            <a:r>
              <a:rPr lang="es-ES" sz="1400" dirty="0"/>
              <a:t> </a:t>
            </a:r>
            <a:r>
              <a:rPr lang="es-ES" sz="1400" dirty="0" err="1"/>
              <a:t>classification</a:t>
            </a:r>
            <a:r>
              <a:rPr lang="es-ES" sz="1400" dirty="0"/>
              <a:t> </a:t>
            </a:r>
            <a:r>
              <a:rPr lang="es-ES" sz="1400" dirty="0" err="1"/>
              <a:t>metrics</a:t>
            </a:r>
            <a:r>
              <a:rPr lang="es-ES" sz="1400" dirty="0"/>
              <a:t> </a:t>
            </a:r>
            <a:r>
              <a:rPr lang="es-ES" sz="1400" dirty="0" err="1"/>
              <a:t>close</a:t>
            </a:r>
            <a:r>
              <a:rPr lang="es-ES" sz="1400" dirty="0"/>
              <a:t> </a:t>
            </a:r>
            <a:r>
              <a:rPr lang="es-ES" sz="1400" dirty="0" err="1"/>
              <a:t>to</a:t>
            </a:r>
            <a:r>
              <a:rPr lang="es-ES" sz="1400" dirty="0"/>
              <a:t> 90%</a:t>
            </a:r>
            <a:r>
              <a:rPr lang="en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669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052550" y="890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Description</a:t>
            </a:r>
            <a:endParaRPr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903224" y="535195"/>
            <a:ext cx="8140037" cy="4137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9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The data analyzed is made up of 1,511,178 Amazon reviews of Musical instruments.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The dataset contains the following variables:</a:t>
            </a:r>
          </a:p>
          <a:p>
            <a:pPr marL="596900" lvl="1" indent="0">
              <a:lnSpc>
                <a:spcPct val="200000"/>
              </a:lnSpc>
              <a:buSzPts val="1400"/>
              <a:buNone/>
            </a:pPr>
            <a:r>
              <a:rPr lang="en-US" sz="1200" dirty="0"/>
              <a:t>Overall: rating from 1 to 5 given by the client in the review</a:t>
            </a:r>
          </a:p>
          <a:p>
            <a:pPr marL="596900" lvl="1" indent="0">
              <a:lnSpc>
                <a:spcPct val="200000"/>
              </a:lnSpc>
              <a:buSzPts val="1400"/>
              <a:buNone/>
            </a:pPr>
            <a:r>
              <a:rPr lang="en-US" sz="1200" dirty="0" err="1"/>
              <a:t>ReviewerName</a:t>
            </a:r>
            <a:r>
              <a:rPr lang="en-US" sz="1200" dirty="0"/>
              <a:t>: name of the person who made the review</a:t>
            </a:r>
          </a:p>
          <a:p>
            <a:pPr marL="596900" lvl="1" indent="0">
              <a:lnSpc>
                <a:spcPct val="200000"/>
              </a:lnSpc>
              <a:buSzPts val="1400"/>
              <a:buNone/>
            </a:pPr>
            <a:r>
              <a:rPr lang="en-US" sz="1200" dirty="0" err="1"/>
              <a:t>ReviewText</a:t>
            </a:r>
            <a:r>
              <a:rPr lang="en-US" sz="1200" dirty="0"/>
              <a:t>: full text of the review</a:t>
            </a:r>
          </a:p>
          <a:p>
            <a:pPr marL="596900" lvl="1" indent="0">
              <a:lnSpc>
                <a:spcPct val="200000"/>
              </a:lnSpc>
              <a:buSzPts val="1400"/>
              <a:buNone/>
            </a:pPr>
            <a:r>
              <a:rPr lang="en-US" sz="1200" dirty="0"/>
              <a:t>Summary: summary of the review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The size of the file containing the database is 0.5 GBs.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The data was obtained from the website Amazon Review Data (2018), by </a:t>
            </a:r>
            <a:r>
              <a:rPr lang="en-US" sz="1400" dirty="0" err="1"/>
              <a:t>Jianmo</a:t>
            </a:r>
            <a:r>
              <a:rPr lang="en-US" sz="1400" dirty="0"/>
              <a:t> Ni from the University of California at San Diego, and is available at the following link : </a:t>
            </a:r>
          </a:p>
          <a:p>
            <a:pPr marL="13970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Amazon review data (nijianmo.github.io)</a:t>
            </a:r>
            <a:endParaRPr lang="en-US" sz="1400" dirty="0"/>
          </a:p>
          <a:p>
            <a:pPr lvl="1" indent="-317500">
              <a:lnSpc>
                <a:spcPct val="200000"/>
              </a:lnSpc>
              <a:buSzPts val="1400"/>
              <a:buChar char="-"/>
            </a:pPr>
            <a:endParaRPr lang="en-US" sz="1200" dirty="0"/>
          </a:p>
          <a:p>
            <a:pPr marL="596900" lvl="1" indent="0">
              <a:lnSpc>
                <a:spcPct val="200000"/>
              </a:lnSpc>
              <a:buSzPts val="1400"/>
              <a:buNone/>
            </a:pPr>
            <a:endParaRPr lang="en-US" sz="12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US" sz="14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US" sz="14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US" sz="14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US" sz="1400" dirty="0"/>
          </a:p>
          <a:p>
            <a:pPr marL="1397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97818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052550" y="890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</a:t>
            </a:r>
            <a:endParaRPr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903225" y="535195"/>
            <a:ext cx="7566600" cy="40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9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The following steps were performed to prepare the data for analysis:</a:t>
            </a:r>
          </a:p>
          <a:p>
            <a:pPr lvl="1" indent="-317500">
              <a:lnSpc>
                <a:spcPct val="200000"/>
              </a:lnSpc>
              <a:buSzPts val="1400"/>
              <a:buChar char="-"/>
            </a:pPr>
            <a:r>
              <a:rPr lang="en-US" sz="1200" dirty="0"/>
              <a:t>Elimination of missing data – 1,511,172 reviews left</a:t>
            </a:r>
          </a:p>
          <a:p>
            <a:pPr lvl="1" indent="-317500">
              <a:lnSpc>
                <a:spcPct val="200000"/>
              </a:lnSpc>
              <a:buSzPts val="1400"/>
              <a:buChar char="-"/>
            </a:pPr>
            <a:r>
              <a:rPr lang="en-US" sz="1200" dirty="0"/>
              <a:t>From the Overall variable, a dichotomous variable called labels was created to indicate whether the review is positive or negative.</a:t>
            </a:r>
          </a:p>
          <a:p>
            <a:pPr lvl="1" indent="-317500">
              <a:lnSpc>
                <a:spcPct val="200000"/>
              </a:lnSpc>
              <a:buSzPts val="1400"/>
              <a:buChar char="-"/>
            </a:pPr>
            <a:r>
              <a:rPr lang="en-US" sz="1200" dirty="0"/>
              <a:t>The number of cases in each category is presented in the following table</a:t>
            </a:r>
            <a:r>
              <a:rPr lang="en-US" sz="1000" dirty="0"/>
              <a:t>:</a:t>
            </a:r>
          </a:p>
          <a:p>
            <a:pPr marL="596900" lvl="1" indent="0">
              <a:lnSpc>
                <a:spcPct val="200000"/>
              </a:lnSpc>
              <a:buSzPts val="1400"/>
              <a:buNone/>
            </a:pPr>
            <a:endParaRPr lang="en-US" sz="1200" dirty="0"/>
          </a:p>
          <a:p>
            <a:pPr lvl="1" indent="-317500">
              <a:lnSpc>
                <a:spcPct val="200000"/>
              </a:lnSpc>
              <a:buSzPts val="1400"/>
              <a:buChar char="-"/>
            </a:pPr>
            <a:endParaRPr lang="en-US" sz="1200" dirty="0"/>
          </a:p>
          <a:p>
            <a:pPr lvl="1" indent="-317500">
              <a:lnSpc>
                <a:spcPct val="200000"/>
              </a:lnSpc>
              <a:buSzPts val="1400"/>
              <a:buChar char="-"/>
            </a:pPr>
            <a:endParaRPr lang="en-US" sz="1200" dirty="0"/>
          </a:p>
          <a:p>
            <a:pPr lvl="1" indent="-317500">
              <a:lnSpc>
                <a:spcPct val="200000"/>
              </a:lnSpc>
              <a:buSzPts val="1400"/>
              <a:buChar char="-"/>
            </a:pPr>
            <a:endParaRPr lang="en-US" sz="1200" dirty="0"/>
          </a:p>
          <a:p>
            <a:pPr marL="596900" lvl="1" indent="0">
              <a:lnSpc>
                <a:spcPct val="200000"/>
              </a:lnSpc>
              <a:buSzPts val="1400"/>
              <a:buNone/>
            </a:pPr>
            <a:endParaRPr lang="en-US" sz="12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US" sz="14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US" sz="14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US" sz="14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US" sz="1400" dirty="0"/>
          </a:p>
          <a:p>
            <a:pPr marL="1397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584D5D7-7E68-C31D-FB06-66DA12526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253427"/>
              </p:ext>
            </p:extLst>
          </p:nvPr>
        </p:nvGraphicFramePr>
        <p:xfrm>
          <a:off x="2076773" y="3059946"/>
          <a:ext cx="561813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122">
                  <a:extLst>
                    <a:ext uri="{9D8B030D-6E8A-4147-A177-3AD203B41FA5}">
                      <a16:colId xmlns:a16="http://schemas.microsoft.com/office/drawing/2014/main" val="3898616696"/>
                    </a:ext>
                  </a:extLst>
                </a:gridCol>
                <a:gridCol w="1272466">
                  <a:extLst>
                    <a:ext uri="{9D8B030D-6E8A-4147-A177-3AD203B41FA5}">
                      <a16:colId xmlns:a16="http://schemas.microsoft.com/office/drawing/2014/main" val="131920670"/>
                    </a:ext>
                  </a:extLst>
                </a:gridCol>
                <a:gridCol w="1912436">
                  <a:extLst>
                    <a:ext uri="{9D8B030D-6E8A-4147-A177-3AD203B41FA5}">
                      <a16:colId xmlns:a16="http://schemas.microsoft.com/office/drawing/2014/main" val="3812283747"/>
                    </a:ext>
                  </a:extLst>
                </a:gridCol>
                <a:gridCol w="1263111">
                  <a:extLst>
                    <a:ext uri="{9D8B030D-6E8A-4147-A177-3AD203B41FA5}">
                      <a16:colId xmlns:a16="http://schemas.microsoft.com/office/drawing/2014/main" val="2125412558"/>
                    </a:ext>
                  </a:extLst>
                </a:gridCol>
              </a:tblGrid>
              <a:tr h="23301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err="1"/>
                        <a:t>Number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of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reviews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err="1"/>
                        <a:t>Percentage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098053"/>
                  </a:ext>
                </a:extLst>
              </a:tr>
              <a:tr h="2324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0" dirty="0"/>
                        <a:t>1</a:t>
                      </a:r>
                      <a:r>
                        <a:rPr lang="en-US" sz="1400" b="0" dirty="0"/>
                        <a:t> to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 (negative)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0" dirty="0"/>
                        <a:t>290,973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0" dirty="0"/>
                        <a:t>19.3%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426805"/>
                  </a:ext>
                </a:extLst>
              </a:tr>
              <a:tr h="233014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/>
                        <a:t>4 and 5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 (positive)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/>
                        <a:t>1,220,199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/>
                        <a:t>80.7%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008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376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052550" y="890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</a:t>
            </a:r>
            <a:endParaRPr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903224" y="535194"/>
            <a:ext cx="8035872" cy="43855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9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The following transformations were made to the </a:t>
            </a:r>
            <a:r>
              <a:rPr lang="en-US" sz="1400" dirty="0" err="1"/>
              <a:t>ReviewText</a:t>
            </a:r>
            <a:r>
              <a:rPr lang="en-US" sz="1400" dirty="0"/>
              <a:t> variable prior to analysis:</a:t>
            </a:r>
          </a:p>
          <a:p>
            <a:pPr lvl="1" indent="-317500">
              <a:lnSpc>
                <a:spcPct val="200000"/>
              </a:lnSpc>
              <a:buSzPts val="1400"/>
              <a:buChar char="-"/>
            </a:pPr>
            <a:r>
              <a:rPr lang="en-US" sz="1200" dirty="0"/>
              <a:t>Translation: punctuation marks were removed from reviews.</a:t>
            </a:r>
          </a:p>
          <a:p>
            <a:pPr lvl="1" indent="-317500">
              <a:lnSpc>
                <a:spcPct val="200000"/>
              </a:lnSpc>
              <a:buSzPts val="1400"/>
              <a:buChar char="-"/>
            </a:pPr>
            <a:r>
              <a:rPr lang="en-US" sz="1200" dirty="0" err="1"/>
              <a:t>Lowerization</a:t>
            </a:r>
            <a:r>
              <a:rPr lang="en-US" sz="1200" dirty="0"/>
              <a:t>: all letters were converted to lowercase.</a:t>
            </a:r>
          </a:p>
          <a:p>
            <a:pPr lvl="1" indent="-317500">
              <a:lnSpc>
                <a:spcPct val="200000"/>
              </a:lnSpc>
              <a:buSzPts val="1400"/>
              <a:buChar char="-"/>
            </a:pPr>
            <a:r>
              <a:rPr lang="en-US" sz="1200" dirty="0"/>
              <a:t>Tokenization: each review was divided into substrings.</a:t>
            </a:r>
          </a:p>
          <a:p>
            <a:pPr lvl="1" indent="-317500">
              <a:lnSpc>
                <a:spcPct val="200000"/>
              </a:lnSpc>
              <a:buSzPts val="1400"/>
              <a:buChar char="-"/>
            </a:pPr>
            <a:r>
              <a:rPr lang="en-US" sz="1200" dirty="0"/>
              <a:t>Stop words: the words considered “stop” in the English language were eliminated</a:t>
            </a:r>
            <a:r>
              <a:rPr lang="en-US" sz="1000" dirty="0"/>
              <a:t>. </a:t>
            </a:r>
          </a:p>
          <a:p>
            <a:pPr lvl="1" indent="-317500">
              <a:lnSpc>
                <a:spcPct val="200000"/>
              </a:lnSpc>
              <a:buSzPts val="1400"/>
              <a:buChar char="-"/>
            </a:pPr>
            <a:endParaRPr lang="en-US" sz="1200" dirty="0"/>
          </a:p>
          <a:p>
            <a:pPr lvl="1" indent="-317500">
              <a:lnSpc>
                <a:spcPct val="200000"/>
              </a:lnSpc>
              <a:buSzPts val="1400"/>
              <a:buChar char="-"/>
            </a:pPr>
            <a:endParaRPr lang="en-US" sz="1200" dirty="0"/>
          </a:p>
          <a:p>
            <a:pPr lvl="1" indent="-317500">
              <a:lnSpc>
                <a:spcPct val="200000"/>
              </a:lnSpc>
              <a:buSzPts val="1400"/>
              <a:buChar char="-"/>
            </a:pPr>
            <a:endParaRPr lang="en-US" sz="1200" dirty="0"/>
          </a:p>
          <a:p>
            <a:pPr lvl="1" indent="-317500">
              <a:lnSpc>
                <a:spcPct val="200000"/>
              </a:lnSpc>
              <a:buSzPts val="1400"/>
              <a:buChar char="-"/>
            </a:pPr>
            <a:endParaRPr lang="en-US" sz="1200" dirty="0"/>
          </a:p>
          <a:p>
            <a:pPr lvl="1" indent="-317500">
              <a:lnSpc>
                <a:spcPct val="200000"/>
              </a:lnSpc>
              <a:buSzPts val="1400"/>
              <a:buChar char="-"/>
            </a:pPr>
            <a:r>
              <a:rPr lang="en-US" sz="1200" dirty="0"/>
              <a:t>Lemmatization: The lemma of a word was determined based on its intended meaning and its context. E.g. “better” has “good” as its lemma, and “walk” is the base of “walking” (Wikipedia: Lemmatization).</a:t>
            </a:r>
          </a:p>
          <a:p>
            <a:pPr lvl="1" indent="-317500">
              <a:lnSpc>
                <a:spcPct val="200000"/>
              </a:lnSpc>
              <a:buSzPts val="1400"/>
              <a:buChar char="-"/>
            </a:pPr>
            <a:endParaRPr lang="en-US" sz="1200" dirty="0"/>
          </a:p>
          <a:p>
            <a:pPr lvl="1" indent="-317500">
              <a:lnSpc>
                <a:spcPct val="200000"/>
              </a:lnSpc>
              <a:buSzPts val="1400"/>
              <a:buChar char="-"/>
            </a:pPr>
            <a:endParaRPr lang="en-US" sz="1200" dirty="0"/>
          </a:p>
          <a:p>
            <a:pPr marL="596900" lvl="1" indent="0">
              <a:lnSpc>
                <a:spcPct val="200000"/>
              </a:lnSpc>
              <a:buSzPts val="1400"/>
              <a:buNone/>
            </a:pPr>
            <a:endParaRPr lang="en-US" sz="12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US" sz="14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US" sz="14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US" sz="14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US" sz="1400" dirty="0"/>
          </a:p>
          <a:p>
            <a:pPr marL="1397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8E3DB88-3EAE-0414-4EDB-A2EF39D503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36" t="20641" r="3982" b="57212"/>
          <a:stretch/>
        </p:blipFill>
        <p:spPr>
          <a:xfrm>
            <a:off x="204904" y="2929181"/>
            <a:ext cx="8691848" cy="123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3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052550" y="890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</a:t>
            </a:r>
            <a:endParaRPr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903224" y="535194"/>
            <a:ext cx="8035872" cy="43855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9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 These are some reviews after translation, </a:t>
            </a:r>
            <a:r>
              <a:rPr lang="en-US" sz="1400" dirty="0" err="1"/>
              <a:t>lowerization</a:t>
            </a:r>
            <a:r>
              <a:rPr lang="en-US" sz="1400" dirty="0"/>
              <a:t>, tokenization, “stop” words removal, and lemmatization:</a:t>
            </a:r>
            <a:endParaRPr lang="en-US" sz="1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42E5FB1-E834-0EF6-E88C-05A25817C2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66" t="35555" r="4152" b="43653"/>
          <a:stretch/>
        </p:blipFill>
        <p:spPr>
          <a:xfrm>
            <a:off x="131735" y="1892560"/>
            <a:ext cx="8896065" cy="118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20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052550" y="890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</a:t>
            </a:r>
            <a:endParaRPr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903225" y="535195"/>
            <a:ext cx="7566600" cy="40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9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The reviews were converted into a matrix of TF–IDF features.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b="1" dirty="0"/>
              <a:t>TF </a:t>
            </a:r>
            <a:r>
              <a:rPr lang="en-US" sz="1400" dirty="0"/>
              <a:t>= Term Frequency and </a:t>
            </a:r>
            <a:r>
              <a:rPr lang="en-US" sz="1400" b="1" dirty="0"/>
              <a:t>IDF</a:t>
            </a:r>
            <a:r>
              <a:rPr lang="en-US" sz="1400" dirty="0"/>
              <a:t> = Inverse Document Frequency.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The algorithm first counts the number of times a word appears and creates a matrix (TF) (from </a:t>
            </a:r>
            <a:r>
              <a:rPr lang="en-US" sz="1400" dirty="0" err="1"/>
              <a:t>Scikitlearn</a:t>
            </a:r>
            <a:r>
              <a:rPr lang="en-US" sz="1400" dirty="0"/>
              <a:t>) :</a:t>
            </a:r>
          </a:p>
          <a:p>
            <a:pPr marL="1397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4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US" sz="1400" dirty="0"/>
          </a:p>
          <a:p>
            <a:pPr marL="1397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F8FF8D0-9A98-9DAE-E66B-1882C37A23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22" t="51827" r="26525" b="25122"/>
          <a:stretch/>
        </p:blipFill>
        <p:spPr>
          <a:xfrm>
            <a:off x="532980" y="2774195"/>
            <a:ext cx="8307089" cy="155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24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052550" y="890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</a:t>
            </a:r>
            <a:endParaRPr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903225" y="535195"/>
            <a:ext cx="7566600" cy="40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9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It then assigns a weight according to the relevance of each word (IDF) - so very frequent words have a lower TF-IDF. </a:t>
            </a:r>
          </a:p>
          <a:p>
            <a:pPr marL="596900" lvl="1" indent="0">
              <a:lnSpc>
                <a:spcPct val="200000"/>
              </a:lnSpc>
              <a:buSzPts val="1400"/>
              <a:buNone/>
            </a:pPr>
            <a:endParaRPr lang="en-US" sz="12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US" sz="14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US" sz="14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US" sz="14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US" sz="1400" dirty="0"/>
          </a:p>
          <a:p>
            <a:pPr marL="1397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B987932-7A85-8D4A-D033-60F6D1B265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98" t="52279" r="27034" b="16083"/>
          <a:stretch/>
        </p:blipFill>
        <p:spPr>
          <a:xfrm>
            <a:off x="650928" y="1997174"/>
            <a:ext cx="8007887" cy="206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59961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</TotalTime>
  <Words>942</Words>
  <Application>Microsoft Office PowerPoint</Application>
  <PresentationFormat>Presentación en pantalla (16:9)</PresentationFormat>
  <Paragraphs>239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Montserrat</vt:lpstr>
      <vt:lpstr>Lato</vt:lpstr>
      <vt:lpstr>Arial</vt:lpstr>
      <vt:lpstr>Focus</vt:lpstr>
      <vt:lpstr>Classification of Amazon Reviews</vt:lpstr>
      <vt:lpstr>Index</vt:lpstr>
      <vt:lpstr>Introduction</vt:lpstr>
      <vt:lpstr>Data Description</vt:lpstr>
      <vt:lpstr>Data Preprocessing</vt:lpstr>
      <vt:lpstr>Data Preprocessing</vt:lpstr>
      <vt:lpstr>Data Preprocessing</vt:lpstr>
      <vt:lpstr>Data Preprocessing</vt:lpstr>
      <vt:lpstr>Data Preprocessing</vt:lpstr>
      <vt:lpstr>Feature Selection</vt:lpstr>
      <vt:lpstr>Classification</vt:lpstr>
      <vt:lpstr>Model Evaluation</vt:lpstr>
      <vt:lpstr>Model Evaluation</vt:lpstr>
      <vt:lpstr>Model Evaluation</vt:lpstr>
      <vt:lpstr>Most Important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querying using SQL</dc:title>
  <cp:lastModifiedBy>Jorge Barrera</cp:lastModifiedBy>
  <cp:revision>104</cp:revision>
  <dcterms:modified xsi:type="dcterms:W3CDTF">2023-12-05T00:27:55Z</dcterms:modified>
</cp:coreProperties>
</file>