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embeddedFontLs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TiEW2D9USN95AnLsXl5j/vAg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75D3A7-81D1-4FE5-802C-48ADCBCBD1D6}">
  <a:tblStyle styleId="{DB75D3A7-81D1-4FE5-802C-48ADCBCBD1D6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F0E7"/>
          </a:solidFill>
        </a:fill>
      </a:tcStyle>
    </a:wholeTbl>
    <a:band1H>
      <a:tcTxStyle/>
      <a:tcStyle>
        <a:fill>
          <a:solidFill>
            <a:srgbClr val="FBDFCB"/>
          </a:solidFill>
        </a:fill>
      </a:tcStyle>
    </a:band1H>
    <a:band2H>
      <a:tcTxStyle/>
    </a:band2H>
    <a:band1V>
      <a:tcTxStyle/>
      <a:tcStyle>
        <a:fill>
          <a:solidFill>
            <a:srgbClr val="FBDFCB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GillSans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9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29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1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solidFill>
          <a:schemeClr val="accen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5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8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28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9.jpg"/><Relationship Id="rId5" Type="http://schemas.openxmlformats.org/officeDocument/2006/relationships/image" Target="../media/image11.jpg"/><Relationship Id="rId6" Type="http://schemas.openxmlformats.org/officeDocument/2006/relationships/image" Target="../media/image7.gif"/><Relationship Id="rId7" Type="http://schemas.openxmlformats.org/officeDocument/2006/relationships/image" Target="../media/image6.jp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lasexta.com/programas/salvados/avances/dos-caras-amianto-salvados-tan-rentable-como-mortal_201602245723b24d6584a81fd8820307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prevencion10.es/acceso" TargetMode="External"/><Relationship Id="rId4" Type="http://schemas.openxmlformats.org/officeDocument/2006/relationships/hyperlink" Target="https://create.kahoot.it/details/1a9e2177-b20e-428e-8e1d-67c371601b8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1600199" y="207818"/>
            <a:ext cx="9060873" cy="1288473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US"/>
              <a:t>CLASIFICACIÓN DE LOS FACTORES DE RIESGO EN EL TRABAJO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2695193" y="1953492"/>
            <a:ext cx="7009915" cy="1704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Ley 31/1995, 8 de Noviembre, sobre Prevención de Riesgos Laborales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8123" y="3855206"/>
            <a:ext cx="4003040" cy="2669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idx="1" type="body"/>
          </p:nvPr>
        </p:nvSpPr>
        <p:spPr>
          <a:xfrm>
            <a:off x="566057" y="406401"/>
            <a:ext cx="11625943" cy="6241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>
                <a:solidFill>
                  <a:srgbClr val="FF0000"/>
                </a:solidFill>
              </a:rPr>
              <a:t>Clasifica las siguientes señales según su tipología: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Prohibición, obligación, advertencia, evacuación y salvamento, de lucha contra incendios, de peligro o alarma, indicativas y adicionales.</a:t>
            </a:r>
            <a:br>
              <a:rPr b="1" lang="en-US"/>
            </a:br>
            <a:endParaRPr b="1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eligro! Materias explosivas - AHB Online" id="175" name="Google Shape;1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1599" y="1990499"/>
            <a:ext cx="1631315" cy="16313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HIBIDO APAGAR CON AGUA - Marve Señalización y Seguridad" id="176" name="Google Shape;1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384" y="2014629"/>
            <a:ext cx="1736090" cy="1736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tección obligatoria de la cabeza - AHB Online" id="177" name="Google Shape;17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1384" y="4434859"/>
            <a:ext cx="1772285" cy="1772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ñal indicativa de &amp;quot;escaleras mecánicas&amp;quot; | Seton ES" id="178" name="Google Shape;17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82856" y="4252685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RRO | EBERSIGN" id="179" name="Google Shape;179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97399" y="3993741"/>
            <a:ext cx="1703705" cy="24047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ñal / Cartel de Salida de Socorro / Barra antipánico. Clase B - SERIOR" id="180" name="Google Shape;180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97399" y="1990499"/>
            <a:ext cx="1600200" cy="17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type="title"/>
          </p:nvPr>
        </p:nvSpPr>
        <p:spPr>
          <a:xfrm>
            <a:off x="2231136" y="203200"/>
            <a:ext cx="7943378" cy="4064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US"/>
              <a:t>2. CONDICIONES AMBIENTALES </a:t>
            </a:r>
            <a:endParaRPr/>
          </a:p>
        </p:txBody>
      </p:sp>
      <p:sp>
        <p:nvSpPr>
          <p:cNvPr id="186" name="Google Shape;186;p11"/>
          <p:cNvSpPr txBox="1"/>
          <p:nvPr>
            <p:ph idx="1" type="body"/>
          </p:nvPr>
        </p:nvSpPr>
        <p:spPr>
          <a:xfrm>
            <a:off x="1683656" y="609600"/>
            <a:ext cx="8955315" cy="5130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FF0000"/>
                </a:solidFill>
              </a:rPr>
              <a:t>1. AGENTES FÍSICOS: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11"/>
          <p:cNvGraphicFramePr/>
          <p:nvPr/>
        </p:nvGraphicFramePr>
        <p:xfrm>
          <a:off x="188685" y="10160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{DB75D3A7-81D1-4FE5-802C-48ADCBCBD1D6}</a:tableStyleId>
              </a:tblPr>
              <a:tblGrid>
                <a:gridCol w="3943050"/>
                <a:gridCol w="3943050"/>
                <a:gridCol w="3943050"/>
              </a:tblGrid>
              <a:tr h="41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ELEMENTO 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¿QUÉ ES?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DAÑO 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141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RUIDO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Sonido no deseado, molesto, inútil, peligroso para la salud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sistema cardiovascular,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aparato digestivo, alteraciones función visual, el metabolismo, trastornos de sueño y cansancio…</a:t>
                      </a:r>
                      <a:endParaRPr b="0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8539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ILUMINACIÓN 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Condiciones de visibilidad adecuadas para poder desarrollar su actividades sin riesgo para la salud y su seguridad.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Fatiga visual, ceguera, sistema</a:t>
                      </a: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nervioso central</a:t>
                      </a:r>
                      <a:endParaRPr b="0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187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TEMPERATURA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lugares donde se realicen trabajos sedentarios deberán tener temperaturas entre 17 y 27 grados. Los lugares donde se realicen trabajos ligeros deberá comprender entre 14 y 25 grados centígrados.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Exposición al frío: temblores o alteraciones graves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Exposición al calor: </a:t>
                      </a: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pérdidas del conocimiento,</a:t>
                      </a: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mareos, vértigos, agotamiento, trastornos circulatorios.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320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RADIACIONES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Fuente de energía que se desplaza de un punto a otro sin necesidad de un soporte material. Se propagan en forma de ondas electromagnéticas.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-Pueden ser ionizantes: riesgos por contaminación radioactiva, a corto plazo: quemaduras, vómitos, y a largo plazo: cáncer, abortos, alteraciones genéticas. </a:t>
                      </a:r>
                      <a:endParaRPr b="0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-Radiaciones  no ionizantes: conjuntivitis, cataratas, lesiones en la retina…</a:t>
                      </a:r>
                      <a:endParaRPr b="0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968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1" lang="en-US" sz="1200"/>
                        <a:t>VIBRACIONES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Movimiento transmitido al cuerpo humano por estructuras sólidas capaz de producir un efecto nocivo o cualquier tipo de molestia.</a:t>
                      </a:r>
                      <a:b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Dificultades en el control de movimiento, aumenta fatiga, problemas respiratorios, incrementa riesgo, lumbalgias, daños en órganos internos, enfermedades estomacales,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title"/>
          </p:nvPr>
        </p:nvSpPr>
        <p:spPr>
          <a:xfrm>
            <a:off x="2231136" y="162560"/>
            <a:ext cx="7725664" cy="99568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US"/>
              <a:t>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US"/>
              <a:t>. CONDICIONES AMBIENTALES</a:t>
            </a:r>
            <a:endParaRPr/>
          </a:p>
        </p:txBody>
      </p:sp>
      <p:sp>
        <p:nvSpPr>
          <p:cNvPr id="193" name="Google Shape;193;p12"/>
          <p:cNvSpPr txBox="1"/>
          <p:nvPr>
            <p:ph idx="1" type="body"/>
          </p:nvPr>
        </p:nvSpPr>
        <p:spPr>
          <a:xfrm>
            <a:off x="833120" y="1584959"/>
            <a:ext cx="10769600" cy="5091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FF0000"/>
                </a:solidFill>
              </a:rPr>
              <a:t>2. Agentes químicos: </a:t>
            </a:r>
            <a:r>
              <a:rPr b="1" lang="en-US"/>
              <a:t>s</a:t>
            </a:r>
            <a:r>
              <a:rPr lang="en-US"/>
              <a:t>on los derivados de la exposición a contaminantes y agentes que se encuentran en el ambiente de trabajo ya sea o bien de forma líquida, sólida o gaseosa, capaces de producir daños en el organismo en determinadas concentraciones y dependiendo del tiempo de exposición.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Los efectos a provocar son: anular la capacidad nerviosa, impiden la respiración, cancerígenos, alteran la cadena genética, malformaciones o anomalías en el feto, actúan sobre tejidos humanos, reacciones locales en la epidermis o mucosas, afectan a los pulmones…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FF0000"/>
                </a:solidFill>
              </a:rPr>
              <a:t>3.  Agentes biológicos: </a:t>
            </a:r>
            <a:r>
              <a:rPr b="1" lang="en-US"/>
              <a:t>s</a:t>
            </a:r>
            <a:r>
              <a:rPr lang="en-US"/>
              <a:t>e entiende por contaminantes biológicos a los seres vivos que al penetrar en el ser humano ocasionan infecciones de tipo infeccioso o parasitario.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Infecciones, alergias, enfermedades….</a:t>
            </a:r>
            <a:br>
              <a:rPr lang="en-US"/>
            </a:br>
            <a:endParaRPr b="1"/>
          </a:p>
        </p:txBody>
      </p:sp>
      <p:sp>
        <p:nvSpPr>
          <p:cNvPr id="194" name="Google Shape;194;p12"/>
          <p:cNvSpPr/>
          <p:nvPr/>
        </p:nvSpPr>
        <p:spPr>
          <a:xfrm>
            <a:off x="5283200" y="2641600"/>
            <a:ext cx="528320" cy="5892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5283200" y="5065484"/>
            <a:ext cx="539931" cy="62411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LAS DOS CARAS DEL AMIANTO</a:t>
            </a:r>
            <a:endParaRPr/>
          </a:p>
        </p:txBody>
      </p:sp>
      <p:sp>
        <p:nvSpPr>
          <p:cNvPr id="201" name="Google Shape;201;p13"/>
          <p:cNvSpPr txBox="1"/>
          <p:nvPr>
            <p:ph idx="1" type="body"/>
          </p:nvPr>
        </p:nvSpPr>
        <p:spPr>
          <a:xfrm>
            <a:off x="943429" y="2638044"/>
            <a:ext cx="10421257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https://www.lasexta.com/programas/salvados/avances/dos-caras-amianto-salvados-tan-rentable-como-mortal_201602245723b24d6584a81fd8820307.html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- ¿Qué es el amianto?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- ¿Cuándo se prohibió en España?</a:t>
            </a:r>
            <a:br>
              <a:rPr lang="en-US"/>
            </a:br>
            <a:r>
              <a:rPr lang="en-US"/>
              <a:t>- ¿Qué tipo de enfermedades puede provocar?</a:t>
            </a:r>
            <a:br>
              <a:rPr lang="en-US"/>
            </a:br>
            <a:r>
              <a:rPr lang="en-US"/>
              <a:t>- ¿Cómo se puede prevenir los riesgos ante la exposición al amianto? 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type="title"/>
          </p:nvPr>
        </p:nvSpPr>
        <p:spPr>
          <a:xfrm>
            <a:off x="1442720" y="162560"/>
            <a:ext cx="9204960" cy="8331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4. CARGA DE TRABAJO</a:t>
            </a:r>
            <a:endParaRPr/>
          </a:p>
        </p:txBody>
      </p:sp>
      <p:sp>
        <p:nvSpPr>
          <p:cNvPr id="207" name="Google Shape;207;p14"/>
          <p:cNvSpPr txBox="1"/>
          <p:nvPr>
            <p:ph idx="1" type="body"/>
          </p:nvPr>
        </p:nvSpPr>
        <p:spPr>
          <a:xfrm>
            <a:off x="217714" y="1161143"/>
            <a:ext cx="11106332" cy="5574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Carga de trabajo es el conjunto de requerimientos físicos y mentales a los que se ve sometido el trabajador a lo largo de su jornada laboral 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Es importante distinguir entre la carga física y la mental.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FF0000"/>
                </a:solidFill>
              </a:rPr>
              <a:t>CARGA MENTAL: </a:t>
            </a:r>
            <a:r>
              <a:rPr lang="en-US">
                <a:solidFill>
                  <a:schemeClr val="dk1"/>
                </a:solidFill>
              </a:rPr>
              <a:t>es el nivel de actividad mental necesaria para realizar un trabajo. Hay que dar la información del trabajo de manera clara y sencilla.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FF0000"/>
                </a:solidFill>
              </a:rPr>
              <a:t>CARGA FÍSICA: </a:t>
            </a:r>
            <a:r>
              <a:rPr lang="en-US">
                <a:solidFill>
                  <a:schemeClr val="dk1"/>
                </a:solidFill>
              </a:rPr>
              <a:t>requerimientos físicos a los que se ve sometido el trabajador a lo largo de la jornada (manipulación de cargas, postura de trabajo…).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endParaRPr/>
          </a:p>
        </p:txBody>
      </p:sp>
      <p:pic>
        <p:nvPicPr>
          <p:cNvPr descr="https://lh4.googleusercontent.com/8S4LDESYFpglwi2wtTHPHaqr0yPRsb43RXJluWGmnNbfQWGFALJRA5kuhc4xiOsZpmBpvVwsbgc4szJAF314KEFqwq2s7HGy3GIkW-VmszoOFxXTgMEDUtPWUDjeqvet-j308znI"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748" y="4050833"/>
            <a:ext cx="2025424" cy="2807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>
            <p:ph type="title"/>
          </p:nvPr>
        </p:nvSpPr>
        <p:spPr>
          <a:xfrm>
            <a:off x="2231136" y="243840"/>
            <a:ext cx="7664704" cy="11379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5. ORGANIZACIÓN DEL TRABAJO</a:t>
            </a:r>
            <a:endParaRPr/>
          </a:p>
        </p:txBody>
      </p:sp>
      <p:sp>
        <p:nvSpPr>
          <p:cNvPr id="214" name="Google Shape;214;p15"/>
          <p:cNvSpPr txBox="1"/>
          <p:nvPr>
            <p:ph idx="1" type="body"/>
          </p:nvPr>
        </p:nvSpPr>
        <p:spPr>
          <a:xfrm>
            <a:off x="595086" y="1381760"/>
            <a:ext cx="11068594" cy="547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Son los producidos por la organización del trabajo, la estructura y la cultura empresarial. Pueden tener consecuencias a nivel físico, psíquico y social.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r>
              <a:rPr b="1" lang="en-US">
                <a:solidFill>
                  <a:srgbClr val="FF0000"/>
                </a:solidFill>
              </a:rPr>
              <a:t>Estrés: </a:t>
            </a:r>
            <a:r>
              <a:rPr lang="en-US"/>
              <a:t>las causas pueden ser las siguientes:  rol del trabajador, relaciones entre compañeros y superiores, conciliación familia-trabajo. Los efectos son reacciones fisiológicas y psíquicas: hipertensión arterial, problemas de sueño, depresión.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r>
              <a:rPr b="1" lang="en-US">
                <a:solidFill>
                  <a:srgbClr val="FF0000"/>
                </a:solidFill>
              </a:rPr>
              <a:t>Burn-out:  </a:t>
            </a:r>
            <a:r>
              <a:rPr lang="en-US">
                <a:solidFill>
                  <a:schemeClr val="dk1"/>
                </a:solidFill>
              </a:rPr>
              <a:t>síndrome del trabajador quemado, </a:t>
            </a:r>
            <a:r>
              <a:rPr lang="en-US"/>
              <a:t>tipo de estrés prolongado provocado por la sensación que produce la realización de esfuerzos que no se ven compensados personalmente.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r>
              <a:rPr b="1" lang="en-US">
                <a:solidFill>
                  <a:srgbClr val="FF0000"/>
                </a:solidFill>
              </a:rPr>
              <a:t>Insatisfacción laboral: </a:t>
            </a:r>
            <a:r>
              <a:rPr lang="en-US"/>
              <a:t>respuesta negativa de la persona trabajadora hacia su propio trabajo, la causa puede ser la insatisfacción de las condiciones laborales. Efectos: ansiedad, malestar, bajo compromiso, absentismo…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5" name="Google Shape;2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6786" y="5315403"/>
            <a:ext cx="3085193" cy="1542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1780" y="551543"/>
            <a:ext cx="4563291" cy="570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ACTIVIDAD PREVENCIÓN</a:t>
            </a:r>
            <a:endParaRPr/>
          </a:p>
        </p:txBody>
      </p:sp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https://www.prevencion10.es/acceso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https://create.kahoot.it/details/1a9e2177-b20e-428e-8e1d-67c371601b8d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2231135" y="537030"/>
            <a:ext cx="7928865" cy="1030514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CONCEPTOS BÁSICOS 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2231136" y="1741714"/>
            <a:ext cx="7928864" cy="399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¿QUÉ ES LA SALUD?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2513" y="2724694"/>
            <a:ext cx="7195631" cy="3777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2231136" y="284480"/>
            <a:ext cx="7729728" cy="9144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CONCEPTOS BÁSICOS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2231136" y="1544320"/>
            <a:ext cx="7729728" cy="483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De acuerdo con la OMS la salud no solo se define como la ausencia de enfermedad sino como el estado completo de bienestar físico, mental y social. </a:t>
            </a:r>
            <a:br>
              <a:rPr lang="en-US"/>
            </a:br>
            <a:endParaRPr/>
          </a:p>
        </p:txBody>
      </p:sp>
      <p:pic>
        <p:nvPicPr>
          <p:cNvPr descr="MS declara emergencia internacional por el coronavirus - El ..."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5190" y="3533775"/>
            <a:ext cx="3261082" cy="3029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2231136" y="279426"/>
            <a:ext cx="7892578" cy="778666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CONCEPTOS BÁSICOS 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666206" y="1410789"/>
            <a:ext cx="11025051" cy="544721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TRABAJO Y SALUD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  trabajo es una de las variables que influyen en la salud de manera directa ya que puede ser causa de enfermedades o provocar accidentes, de ahí surge la necesidad de proteger la salud.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                          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                                               se necesita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               modifica                                                              perjudica </a:t>
            </a:r>
            <a:br>
              <a:rPr lang="en-US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                              origina                                       puede causar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3996571" y="3357154"/>
            <a:ext cx="3906457" cy="2922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1789613" y="3161211"/>
            <a:ext cx="1815736" cy="692257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TRABAJO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8447964" y="3161211"/>
            <a:ext cx="1675750" cy="606446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SALUD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789612" y="5525663"/>
            <a:ext cx="1658984" cy="675966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MEDIO LABORAL 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5139144" y="5481670"/>
            <a:ext cx="1718856" cy="72100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RIESGO PROFESIONAL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8425975" y="5437751"/>
            <a:ext cx="1697739" cy="71995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DAÑO PROFESIONAL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3793237" y="5747657"/>
            <a:ext cx="1040020" cy="28738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7010943" y="5747657"/>
            <a:ext cx="1040020" cy="28738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2761488" y="4167051"/>
            <a:ext cx="156753" cy="104502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9060830" y="4145092"/>
            <a:ext cx="148483" cy="88410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2231136" y="246744"/>
            <a:ext cx="7729728" cy="94342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CONCEPTOS BÁSICOS 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2231136" y="1611086"/>
            <a:ext cx="7729728" cy="4128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¿QUÉ ES LA PREVENCIÓN?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El conjunto de actividades o medidas adoptadas o previstas en todas las fases de actividad de la empresa con el fin de evitar o disminuir los riesgos derivados del trabajo.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endParaRPr b="1"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6290" y="3766296"/>
            <a:ext cx="3192860" cy="2394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2231136" y="290286"/>
            <a:ext cx="7827264" cy="986971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CONCEPTOS BÁSICOS 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2365828" y="1770744"/>
            <a:ext cx="7692571" cy="473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¿QUÉ ES EL RIESGO LABORAL?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La posibilidad de que se produzca un daño en la salud del trabajador como consecuencia de las condiciones en que realiza su trabajo. </a:t>
            </a:r>
            <a:endParaRPr b="1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2499" y="3790279"/>
            <a:ext cx="3644537" cy="2314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2090056" y="478970"/>
            <a:ext cx="7870807" cy="841829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CLASIFICACIÓN </a:t>
            </a:r>
            <a:endParaRPr/>
          </a:p>
        </p:txBody>
      </p:sp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798286" y="1132114"/>
            <a:ext cx="9162578" cy="3512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FF0000"/>
                </a:solidFill>
              </a:rPr>
              <a:t>1. CONDICIONES DE SEGURIDAD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FF0000"/>
                </a:solidFill>
              </a:rPr>
              <a:t>2. CONDICIONES AMBIENTALES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FF0000"/>
                </a:solidFill>
              </a:rPr>
              <a:t>3. CARGA DE TRABAJO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FF0000"/>
                </a:solidFill>
              </a:rPr>
              <a:t>5. ORGANIZACIÓN DEL TRABAJO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8571" y="4129080"/>
            <a:ext cx="4155149" cy="233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1872343" y="217714"/>
            <a:ext cx="7997371" cy="10160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1. CONDICIONES DE SEGURIDAD </a:t>
            </a:r>
            <a:endParaRPr/>
          </a:p>
        </p:txBody>
      </p:sp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1248230" y="1640114"/>
            <a:ext cx="9643290" cy="4780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Los elementos que, estando presentes en las condiciones de trabajo pueden producir daños a la salud del trabajador. 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r>
              <a:rPr b="1" lang="en-US">
                <a:solidFill>
                  <a:srgbClr val="FF0000"/>
                </a:solidFill>
              </a:rPr>
              <a:t>1. LUGARES DE TRABAJO                                             DAÑOS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-Aberturas o huecos desprotegidos                                        -Caídas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-Escaleras o plataformas                                                        -Golpes contra objetos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-Limpieza deficiente                                                              -Atrapamientos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-Falta de espacio                                                                   -Cortes, resbalones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-Mala señalización 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-Desorden 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8" name="Google Shape;158;p8"/>
          <p:cNvSpPr/>
          <p:nvPr/>
        </p:nvSpPr>
        <p:spPr>
          <a:xfrm>
            <a:off x="4496527" y="3673345"/>
            <a:ext cx="1869440" cy="40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6166" y="217714"/>
            <a:ext cx="1079355" cy="1079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2231136" y="182880"/>
            <a:ext cx="7729728" cy="10363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1. CONDICIONES DE SEGURIDAD</a:t>
            </a:r>
            <a:endParaRPr/>
          </a:p>
        </p:txBody>
      </p:sp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264160" y="1544320"/>
            <a:ext cx="12252960" cy="53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FF0000"/>
                </a:solidFill>
              </a:rPr>
              <a:t>2. EQUIPOS DE TRABAJO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-Máquinas y herramientas: </a:t>
            </a:r>
            <a:r>
              <a:rPr lang="en-US"/>
              <a:t>mantenimiento inadecuado, falta de protección para su utilización, utilización de manera inadecuada, transporte inadecuado.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-Riesgo eléctrico: </a:t>
            </a:r>
            <a:r>
              <a:rPr lang="en-US"/>
              <a:t>riesgo de electrocución y riesgo de incendios/explosiones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Quemaduras, lesiones en los ojos, paro cardíaco, asfixia, contracción muscular.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-Incendios:</a:t>
            </a:r>
            <a:r>
              <a:rPr lang="en-US"/>
              <a:t> puedo ocasionar pérdidas materiales y personales.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-Señalización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686" y="5354957"/>
            <a:ext cx="857805" cy="127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0489" y="5275088"/>
            <a:ext cx="1436914" cy="1436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0989" y="5349449"/>
            <a:ext cx="2358571" cy="1362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49818" y="5449268"/>
            <a:ext cx="1162916" cy="1162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2022-03-17T17:25:35Z</dcterms:created>
  <dc:creator>LUCIA LOPEZ ÑACLE</dc:creator>
</cp:coreProperties>
</file>