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  <p:embeddedFont>
      <p:font typeface="Open Sans ExtraBold"/>
      <p:bold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LatoBlack-boldItalic.fntdata"/><Relationship Id="rId21" Type="http://schemas.openxmlformats.org/officeDocument/2006/relationships/font" Target="fonts/LatoBlack-bold.fntdata"/><Relationship Id="rId24" Type="http://schemas.openxmlformats.org/officeDocument/2006/relationships/font" Target="fonts/OpenSansExtraBold-boldItalic.fntdata"/><Relationship Id="rId23" Type="http://schemas.openxmlformats.org/officeDocument/2006/relationships/font" Target="fonts/OpenSans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3ab6a8430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f3ab6a843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0af107fd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0af107fd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db26a50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db26a50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db26a50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db26a50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db26a50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db26a50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db26a50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db26a50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slide_Onecolumn 6">
  <p:cSld name="Main slide_7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88858" y="1210733"/>
            <a:ext cx="84816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246619" y="151939"/>
            <a:ext cx="6135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64246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4" name="Google Shape;104;p26"/>
          <p:cNvCxnSpPr/>
          <p:nvPr/>
        </p:nvCxnSpPr>
        <p:spPr>
          <a:xfrm>
            <a:off x="246617" y="704976"/>
            <a:ext cx="8623800" cy="0"/>
          </a:xfrm>
          <a:prstGeom prst="straightConnector1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0" y="4981074"/>
            <a:ext cx="91440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8532" y="151931"/>
            <a:ext cx="591905" cy="42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slide_Onecolumn 1">
  <p:cSld name="3_Textslide_One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88858" y="1210733"/>
            <a:ext cx="84816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2" type="body"/>
          </p:nvPr>
        </p:nvSpPr>
        <p:spPr>
          <a:xfrm>
            <a:off x="246619" y="151939"/>
            <a:ext cx="6135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64246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0" name="Google Shape;110;p27"/>
          <p:cNvCxnSpPr/>
          <p:nvPr/>
        </p:nvCxnSpPr>
        <p:spPr>
          <a:xfrm>
            <a:off x="246617" y="704976"/>
            <a:ext cx="8623800" cy="0"/>
          </a:xfrm>
          <a:prstGeom prst="straightConnector1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0" y="4981074"/>
            <a:ext cx="91440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8532" y="151931"/>
            <a:ext cx="591905" cy="42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2 1">
  <p:cSld name="Título y viñetas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01706" y="165319"/>
            <a:ext cx="4449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34300" spcFirstLastPara="1" rIns="34300" wrap="square" tIns="3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2300"/>
              <a:buFont typeface="Lato Black"/>
              <a:buNone/>
              <a:defRPr b="0" i="0" sz="2300" u="none" cap="none" strike="noStrike">
                <a:solidFill>
                  <a:srgbClr val="FA00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431250" y="660553"/>
            <a:ext cx="82257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34300" spcFirstLastPara="1" rIns="34300" wrap="square" tIns="343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TITLE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 ">
  <p:cSld name="9_Introduction_3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/>
        </p:nvSpPr>
        <p:spPr>
          <a:xfrm>
            <a:off x="1413788" y="4949119"/>
            <a:ext cx="63165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419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 Hero SE  This document is strictly confidential and may not be copied, used, made available or be disclosed to third parties without prior written permission.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6" name="Google Shape;136;p34"/>
          <p:cNvSpPr txBox="1"/>
          <p:nvPr>
            <p:ph idx="2" type="sldNum"/>
          </p:nvPr>
        </p:nvSpPr>
        <p:spPr>
          <a:xfrm>
            <a:off x="84424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7" name="Google Shape;137;p34"/>
          <p:cNvSpPr txBox="1"/>
          <p:nvPr/>
        </p:nvSpPr>
        <p:spPr>
          <a:xfrm>
            <a:off x="341194" y="4913194"/>
            <a:ext cx="83553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419" sz="600" u="none" cap="none" strike="noStrike">
                <a:solidFill>
                  <a:srgbClr val="343B4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Delivery Hero SE  This document is strictly confidential and may not be copied, used, made available or be disclosed to third parties without prior written permission.</a:t>
            </a:r>
            <a:endParaRPr b="0" i="0" sz="600" u="none" cap="none" strike="noStrike">
              <a:solidFill>
                <a:srgbClr val="343B4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342900" y="940181"/>
            <a:ext cx="41079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4763250" y="928313"/>
            <a:ext cx="41079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34"/>
          <p:cNvSpPr txBox="1"/>
          <p:nvPr>
            <p:ph type="title"/>
          </p:nvPr>
        </p:nvSpPr>
        <p:spPr>
          <a:xfrm>
            <a:off x="341194" y="235050"/>
            <a:ext cx="6391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141" name="Google Shape;1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8125" y="117363"/>
            <a:ext cx="1913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16">
          <p15:clr>
            <a:srgbClr val="FA7B17"/>
          </p15:clr>
        </p15:guide>
        <p15:guide id="2" orient="horz" pos="301">
          <p15:clr>
            <a:srgbClr val="FA7B17"/>
          </p15:clr>
        </p15:guide>
        <p15:guide id="3" pos="558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slide_Twocolumns">
  <p:cSld name="Main slide with keyword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388858" y="869906"/>
            <a:ext cx="38979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642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5"/>
          <p:cNvSpPr txBox="1"/>
          <p:nvPr>
            <p:ph idx="2" type="body"/>
          </p:nvPr>
        </p:nvSpPr>
        <p:spPr>
          <a:xfrm>
            <a:off x="4852485" y="869906"/>
            <a:ext cx="38979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642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11" type="ftr"/>
          </p:nvPr>
        </p:nvSpPr>
        <p:spPr>
          <a:xfrm>
            <a:off x="0" y="4981074"/>
            <a:ext cx="91440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5"/>
          <p:cNvSpPr txBox="1"/>
          <p:nvPr>
            <p:ph idx="3" type="body"/>
          </p:nvPr>
        </p:nvSpPr>
        <p:spPr>
          <a:xfrm>
            <a:off x="246619" y="151939"/>
            <a:ext cx="6135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64246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3642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7" name="Google Shape;14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8125" y="117363"/>
            <a:ext cx="1913050" cy="7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5"/>
          <p:cNvSpPr txBox="1"/>
          <p:nvPr/>
        </p:nvSpPr>
        <p:spPr>
          <a:xfrm>
            <a:off x="341194" y="4913194"/>
            <a:ext cx="83553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419" sz="600" u="none" cap="none" strike="noStrike">
                <a:solidFill>
                  <a:srgbClr val="343B4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Delivery Hero SE  This document is strictly confidential and may not be copied, used, made available or be disclosed to third parties without prior written permission.</a:t>
            </a:r>
            <a:endParaRPr b="0" i="0" sz="600" u="none" cap="none" strike="noStrike">
              <a:solidFill>
                <a:srgbClr val="343B4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149;p35"/>
          <p:cNvSpPr txBox="1"/>
          <p:nvPr/>
        </p:nvSpPr>
        <p:spPr>
          <a:xfrm>
            <a:off x="84424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slide_One Column 1 1">
  <p:cSld name="Main slide_1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246656" y="869906"/>
            <a:ext cx="8623800" cy="3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•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–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•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–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»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•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•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•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64246"/>
              </a:buClr>
              <a:buSzPts val="1100"/>
              <a:buFont typeface="Open Sans"/>
              <a:buChar char="•"/>
              <a:defRPr b="0" i="0" sz="11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Google Shape;152;p36"/>
          <p:cNvSpPr txBox="1"/>
          <p:nvPr/>
        </p:nvSpPr>
        <p:spPr>
          <a:xfrm>
            <a:off x="1413788" y="4949119"/>
            <a:ext cx="63165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419" sz="600" u="none" cap="none" strike="noStrike">
                <a:solidFill>
                  <a:srgbClr val="364246"/>
                </a:solidFill>
                <a:latin typeface="Open Sans"/>
                <a:ea typeface="Open Sans"/>
                <a:cs typeface="Open Sans"/>
                <a:sym typeface="Open Sans"/>
              </a:rPr>
              <a:t>Delivery Hero SE  This document is strictly confidential and may not be copied, used, made available or be disclosed to third parties without prior written permission.</a:t>
            </a:r>
            <a:endParaRPr b="0" i="0" sz="600" u="none" cap="none" strike="noStrike">
              <a:solidFill>
                <a:srgbClr val="3642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36"/>
          <p:cNvSpPr txBox="1"/>
          <p:nvPr>
            <p:ph idx="2" type="body"/>
          </p:nvPr>
        </p:nvSpPr>
        <p:spPr>
          <a:xfrm>
            <a:off x="246656" y="151931"/>
            <a:ext cx="6135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»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54" name="Google Shape;15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8125" y="117363"/>
            <a:ext cx="1913050" cy="7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6"/>
          <p:cNvSpPr txBox="1"/>
          <p:nvPr/>
        </p:nvSpPr>
        <p:spPr>
          <a:xfrm>
            <a:off x="84424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5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2">
  <p:cSld name="Título y viñetas_2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301706" y="165319"/>
            <a:ext cx="4449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34300" spcFirstLastPara="1" rIns="34300" wrap="square" tIns="3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2300"/>
              <a:buFont typeface="Lato Black"/>
              <a:buNone/>
              <a:defRPr b="0" i="0" sz="2300" u="none" cap="none" strike="noStrike">
                <a:solidFill>
                  <a:srgbClr val="FA00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7"/>
          <p:cNvSpPr txBox="1"/>
          <p:nvPr>
            <p:ph idx="1" type="body"/>
          </p:nvPr>
        </p:nvSpPr>
        <p:spPr>
          <a:xfrm>
            <a:off x="431250" y="660553"/>
            <a:ext cx="82257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34300" spcFirstLastPara="1" rIns="34300" wrap="square" tIns="343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2 2">
  <p:cSld name="Título y viñetas_2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01706" y="165319"/>
            <a:ext cx="4449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34300" spcFirstLastPara="1" rIns="34300" wrap="square" tIns="3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2300"/>
              <a:buFont typeface="Lato Black"/>
              <a:buNone/>
              <a:defRPr b="0" i="0" sz="2300" u="none" cap="none" strike="noStrike">
                <a:solidFill>
                  <a:srgbClr val="FA00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FA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431250" y="660553"/>
            <a:ext cx="82257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34300" spcFirstLastPara="1" rIns="34300" wrap="square" tIns="343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0050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rgbClr val="FA00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9"/>
          <p:cNvSpPr/>
          <p:nvPr/>
        </p:nvSpPr>
        <p:spPr>
          <a:xfrm rot="5400000">
            <a:off x="1414900" y="3896050"/>
            <a:ext cx="814200" cy="1674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9"/>
          <p:cNvSpPr/>
          <p:nvPr/>
        </p:nvSpPr>
        <p:spPr>
          <a:xfrm rot="5400000">
            <a:off x="931449" y="2601650"/>
            <a:ext cx="780600" cy="2674500"/>
          </a:xfrm>
          <a:prstGeom prst="rect">
            <a:avLst/>
          </a:prstGeom>
          <a:solidFill>
            <a:srgbClr val="FFE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9"/>
          <p:cNvSpPr/>
          <p:nvPr/>
        </p:nvSpPr>
        <p:spPr>
          <a:xfrm rot="5400000">
            <a:off x="-853550" y="820150"/>
            <a:ext cx="4357200" cy="2667900"/>
          </a:xfrm>
          <a:prstGeom prst="rect">
            <a:avLst/>
          </a:prstGeom>
          <a:solidFill>
            <a:srgbClr val="009D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9"/>
          <p:cNvSpPr/>
          <p:nvPr/>
        </p:nvSpPr>
        <p:spPr>
          <a:xfrm rot="5400000">
            <a:off x="918875" y="3412825"/>
            <a:ext cx="820500" cy="26580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&lt;&lt;&lt;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825" y="4331574"/>
            <a:ext cx="3429002" cy="5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/>
          <p:nvPr>
            <p:ph idx="4294967295" type="ctrTitle"/>
          </p:nvPr>
        </p:nvSpPr>
        <p:spPr>
          <a:xfrm>
            <a:off x="2659000" y="2058350"/>
            <a:ext cx="6484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7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Classical Data Analysis</a:t>
            </a:r>
            <a:endParaRPr b="1" i="0" sz="37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1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Austin 311 Call Complaints Requests Analysis</a:t>
            </a:r>
            <a:endParaRPr b="1" i="0" sz="21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Jorge Corro</a:t>
            </a:r>
            <a:endParaRPr b="1" sz="2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240050" y="1685925"/>
            <a:ext cx="86373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"/>
                <a:ea typeface="Poppins"/>
                <a:cs typeface="Poppins"/>
                <a:sym typeface="Poppins"/>
              </a:rPr>
              <a:t>As a Data Specialist, the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 project aims to generate 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analysis to the technical office of Austin, Texas council.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Poppins"/>
                <a:ea typeface="Poppins"/>
                <a:cs typeface="Poppins"/>
                <a:sym typeface="Poppins"/>
              </a:rPr>
              <a:t>The dataset offers the Austin 311 Complaints Calls, a service who provides solutions in the city.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Poppins"/>
                <a:ea typeface="Poppins"/>
                <a:cs typeface="Poppins"/>
                <a:sym typeface="Poppins"/>
              </a:rPr>
              <a:t>In an effort to demonstrate the principles of our Classical Data Analysis course, I will be applying several algorithms to classify the different requests and their status 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as the most interesting variable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simplifying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 them to Open and Closed.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latin typeface="Poppins"/>
                <a:ea typeface="Poppins"/>
                <a:cs typeface="Poppins"/>
                <a:sym typeface="Poppins"/>
              </a:rPr>
              <a:t>In spite of being the CDA 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final </a:t>
            </a:r>
            <a:r>
              <a:rPr lang="es-419">
                <a:latin typeface="Poppins"/>
                <a:ea typeface="Poppins"/>
                <a:cs typeface="Poppins"/>
                <a:sym typeface="Poppins"/>
              </a:rPr>
              <a:t>project, my motivation in this project rely on the fact that I have spent part of my life living in Austin, TX for studying English and working! This city brings me such as good memories, so I would like to analyze the most requests and issues that people is concerned, and why not? Feel me identify!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-5850" y="-10500"/>
            <a:ext cx="6759600" cy="472200"/>
          </a:xfrm>
          <a:prstGeom prst="rect">
            <a:avLst/>
          </a:prstGeom>
          <a:solidFill>
            <a:srgbClr val="268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CDA  | Austin Requests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40"/>
          <p:cNvSpPr/>
          <p:nvPr/>
        </p:nvSpPr>
        <p:spPr>
          <a:xfrm rot="5400000">
            <a:off x="7691625" y="-1014000"/>
            <a:ext cx="469800" cy="24792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0"/>
          <p:cNvSpPr txBox="1"/>
          <p:nvPr/>
        </p:nvSpPr>
        <p:spPr>
          <a:xfrm>
            <a:off x="240050" y="605375"/>
            <a:ext cx="907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i="0" sz="18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Mission and motivation for the CDA project</a:t>
            </a: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1" name="Google Shape;181;p40"/>
          <p:cNvCxnSpPr/>
          <p:nvPr/>
        </p:nvCxnSpPr>
        <p:spPr>
          <a:xfrm flipH="1" rot="10800000">
            <a:off x="626250" y="1404813"/>
            <a:ext cx="8515500" cy="21600"/>
          </a:xfrm>
          <a:prstGeom prst="straightConnector1">
            <a:avLst/>
          </a:prstGeom>
          <a:noFill/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40"/>
          <p:cNvSpPr/>
          <p:nvPr/>
        </p:nvSpPr>
        <p:spPr>
          <a:xfrm>
            <a:off x="189110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83" name="Google Shape;183;p40"/>
          <p:cNvSpPr/>
          <p:nvPr/>
        </p:nvSpPr>
        <p:spPr>
          <a:xfrm>
            <a:off x="364113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  <p:sp>
        <p:nvSpPr>
          <p:cNvPr id="184" name="Google Shape;184;p40"/>
          <p:cNvSpPr/>
          <p:nvPr/>
        </p:nvSpPr>
        <p:spPr>
          <a:xfrm>
            <a:off x="54333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  <p:sp>
        <p:nvSpPr>
          <p:cNvPr id="185" name="Google Shape;185;p40"/>
          <p:cNvSpPr/>
          <p:nvPr/>
        </p:nvSpPr>
        <p:spPr>
          <a:xfrm>
            <a:off x="169050" y="1228725"/>
            <a:ext cx="1603500" cy="385800"/>
          </a:xfrm>
          <a:prstGeom prst="rect">
            <a:avLst/>
          </a:prstGeom>
          <a:solidFill>
            <a:srgbClr val="268BD2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40"/>
          <p:cNvSpPr/>
          <p:nvPr/>
        </p:nvSpPr>
        <p:spPr>
          <a:xfrm>
            <a:off x="71859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240050" y="1685925"/>
            <a:ext cx="86373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Data Cleaning and Pre-processing: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Poppins"/>
              <a:buChar char="●"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The data underwent significant cleaning, including the removal of unnecessary whitespace and the standardization of categorical values.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Poppins"/>
              <a:buChar char="●"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New columns were created to extract meaningful features, such as calculating the difference in days between relevant dates.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Poppins"/>
              <a:buChar char="●"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Homogenized values to ensure consistency across the dataset.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Feature Engineering: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Poppins"/>
              <a:buChar char="●"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Extracted and created additional time-based features (e.g., year, month) for a more detailed analysis.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2100"/>
              </a:spcAft>
              <a:buClr>
                <a:srgbClr val="0D0D0D"/>
              </a:buClr>
              <a:buSzPts val="1400"/>
              <a:buFont typeface="Poppins"/>
              <a:buChar char="●"/>
            </a:pPr>
            <a:r>
              <a:rPr lang="es-419" sz="1400">
                <a:latin typeface="Poppins"/>
                <a:ea typeface="Poppins"/>
                <a:cs typeface="Poppins"/>
                <a:sym typeface="Poppins"/>
              </a:rPr>
              <a:t>Derived new columns such as diff_days_int to understand the gap between creating a request and their resolution.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41"/>
          <p:cNvSpPr/>
          <p:nvPr/>
        </p:nvSpPr>
        <p:spPr>
          <a:xfrm>
            <a:off x="-5850" y="-10500"/>
            <a:ext cx="6759600" cy="472200"/>
          </a:xfrm>
          <a:prstGeom prst="rect">
            <a:avLst/>
          </a:prstGeom>
          <a:solidFill>
            <a:srgbClr val="268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CDA  | Austin Requests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41"/>
          <p:cNvSpPr/>
          <p:nvPr/>
        </p:nvSpPr>
        <p:spPr>
          <a:xfrm rot="5400000">
            <a:off x="7691625" y="-1014000"/>
            <a:ext cx="469800" cy="24792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240050" y="605375"/>
            <a:ext cx="907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i="0" sz="18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Focusing on the general description of what we did with the data.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5" name="Google Shape;195;p41"/>
          <p:cNvCxnSpPr/>
          <p:nvPr/>
        </p:nvCxnSpPr>
        <p:spPr>
          <a:xfrm flipH="1" rot="10800000">
            <a:off x="626250" y="1404813"/>
            <a:ext cx="8515500" cy="21600"/>
          </a:xfrm>
          <a:prstGeom prst="straightConnector1">
            <a:avLst/>
          </a:prstGeom>
          <a:noFill/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41"/>
          <p:cNvSpPr/>
          <p:nvPr/>
        </p:nvSpPr>
        <p:spPr>
          <a:xfrm>
            <a:off x="1891100" y="1228725"/>
            <a:ext cx="1603500" cy="385800"/>
          </a:xfrm>
          <a:prstGeom prst="rect">
            <a:avLst/>
          </a:prstGeom>
          <a:solidFill>
            <a:srgbClr val="268BD2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364113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  <p:sp>
        <p:nvSpPr>
          <p:cNvPr id="198" name="Google Shape;198;p41"/>
          <p:cNvSpPr/>
          <p:nvPr/>
        </p:nvSpPr>
        <p:spPr>
          <a:xfrm>
            <a:off x="54333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16905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41"/>
          <p:cNvSpPr/>
          <p:nvPr/>
        </p:nvSpPr>
        <p:spPr>
          <a:xfrm>
            <a:off x="71859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240050" y="1685925"/>
            <a:ext cx="86373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Model Building: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Implemented multiple classification algorithms to predict the status of complaints: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Logistic Regression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Random Forest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Decision Tree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Support Vector Machines (SVM)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Applied SMOTE (Synthetic Minority Over-sampling Technique) to balance the dataset, improving model training and performance.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Model Tuning: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Conducted GridSearch for hyperparameter tuning on the Random Forest model to find the best combination of parameters. However, the performance metrics did not show significant improvement.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Built an Artificial Neural Network (ANN) with various combinations of neurons and layers to compare with traditional machine learning models.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Incorporated techniques such as L2 regularization and dropout to prevent overfitting in the ANN, yet observed no significant enhancement in performance.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-5850" y="-10500"/>
            <a:ext cx="6759600" cy="472200"/>
          </a:xfrm>
          <a:prstGeom prst="rect">
            <a:avLst/>
          </a:prstGeom>
          <a:solidFill>
            <a:srgbClr val="268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CDA  | Austin Requests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42"/>
          <p:cNvSpPr/>
          <p:nvPr/>
        </p:nvSpPr>
        <p:spPr>
          <a:xfrm rot="5400000">
            <a:off x="7691625" y="-1014000"/>
            <a:ext cx="469800" cy="24792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240050" y="605375"/>
            <a:ext cx="907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i="0" sz="18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Focusing on the models implemented and how we treat them.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9" name="Google Shape;209;p42"/>
          <p:cNvCxnSpPr/>
          <p:nvPr/>
        </p:nvCxnSpPr>
        <p:spPr>
          <a:xfrm flipH="1" rot="10800000">
            <a:off x="626250" y="1404813"/>
            <a:ext cx="8515500" cy="21600"/>
          </a:xfrm>
          <a:prstGeom prst="straightConnector1">
            <a:avLst/>
          </a:prstGeom>
          <a:noFill/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42"/>
          <p:cNvSpPr/>
          <p:nvPr/>
        </p:nvSpPr>
        <p:spPr>
          <a:xfrm>
            <a:off x="189110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42"/>
          <p:cNvSpPr/>
          <p:nvPr/>
        </p:nvSpPr>
        <p:spPr>
          <a:xfrm>
            <a:off x="3641130" y="1228725"/>
            <a:ext cx="1603500" cy="385800"/>
          </a:xfrm>
          <a:prstGeom prst="rect">
            <a:avLst/>
          </a:prstGeom>
          <a:solidFill>
            <a:srgbClr val="268BD2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  <p:sp>
        <p:nvSpPr>
          <p:cNvPr id="212" name="Google Shape;212;p42"/>
          <p:cNvSpPr/>
          <p:nvPr/>
        </p:nvSpPr>
        <p:spPr>
          <a:xfrm>
            <a:off x="54333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  <p:sp>
        <p:nvSpPr>
          <p:cNvPr id="213" name="Google Shape;213;p42"/>
          <p:cNvSpPr/>
          <p:nvPr/>
        </p:nvSpPr>
        <p:spPr>
          <a:xfrm>
            <a:off x="16905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71859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240050" y="1685925"/>
            <a:ext cx="86373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Performance Metrics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Despite extensive tuning and the application of advanced techniques, the performance metrics for both the Random Forest model (balanced with SMOTE) and the ANN were similar, with no standout improvements.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The overall accuracy is 0.9263, which indicates that the model correctly classifies 92.63% of the samples, indicating good generalization to unseen data.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In spite of this result, and after balancing the classes, the fluctuation in validation loss and the high discrepancy between class 0 and class 1 performance suggest some level of overfitting.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43"/>
          <p:cNvSpPr/>
          <p:nvPr/>
        </p:nvSpPr>
        <p:spPr>
          <a:xfrm>
            <a:off x="-5850" y="-10500"/>
            <a:ext cx="6759600" cy="472200"/>
          </a:xfrm>
          <a:prstGeom prst="rect">
            <a:avLst/>
          </a:prstGeom>
          <a:solidFill>
            <a:srgbClr val="268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CDA  | Austin Requests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43"/>
          <p:cNvSpPr/>
          <p:nvPr/>
        </p:nvSpPr>
        <p:spPr>
          <a:xfrm rot="5400000">
            <a:off x="7691625" y="-1014000"/>
            <a:ext cx="469800" cy="24792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3"/>
          <p:cNvSpPr txBox="1"/>
          <p:nvPr/>
        </p:nvSpPr>
        <p:spPr>
          <a:xfrm>
            <a:off x="240050" y="605375"/>
            <a:ext cx="907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i="0" sz="18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Focusing on the metrics performance.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3" name="Google Shape;223;p43"/>
          <p:cNvCxnSpPr/>
          <p:nvPr/>
        </p:nvCxnSpPr>
        <p:spPr>
          <a:xfrm flipH="1" rot="10800000">
            <a:off x="626250" y="1404813"/>
            <a:ext cx="8515500" cy="21600"/>
          </a:xfrm>
          <a:prstGeom prst="straightConnector1">
            <a:avLst/>
          </a:prstGeom>
          <a:noFill/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43"/>
          <p:cNvSpPr/>
          <p:nvPr/>
        </p:nvSpPr>
        <p:spPr>
          <a:xfrm>
            <a:off x="189110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364113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43"/>
          <p:cNvSpPr/>
          <p:nvPr/>
        </p:nvSpPr>
        <p:spPr>
          <a:xfrm>
            <a:off x="5433347" y="1228725"/>
            <a:ext cx="1603500" cy="385800"/>
          </a:xfrm>
          <a:prstGeom prst="rect">
            <a:avLst/>
          </a:prstGeom>
          <a:solidFill>
            <a:srgbClr val="268BD2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16905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71859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  <a:endParaRPr b="1" i="0" sz="1400" u="none" cap="none" strike="noStrike">
              <a:solidFill>
                <a:srgbClr val="10042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240050" y="1685925"/>
            <a:ext cx="86373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Steps by Steps: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pre_processing.ipynb for cleaning the dataset, EDA, </a:t>
            </a: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and some traditionals algorithms.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models.ipynb for modelling and getting the best model.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best_model.py for testing the best model (ANN) using the sample from the original dataset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lphaLcPeriod"/>
            </a:pP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This .py exports the classification_request.db with the requests_predictions table created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lphaLcPeriod"/>
            </a:pPr>
            <a:r>
              <a:rPr b="1" lang="es-419" sz="1200">
                <a:latin typeface="Poppins"/>
                <a:ea typeface="Poppins"/>
                <a:cs typeface="Poppins"/>
                <a:sym typeface="Poppins"/>
              </a:rPr>
              <a:t>to execute this script</a:t>
            </a:r>
            <a:r>
              <a:rPr lang="es-419" sz="1200">
                <a:latin typeface="Poppins"/>
                <a:ea typeface="Poppins"/>
                <a:cs typeface="Poppins"/>
                <a:sym typeface="Poppins"/>
              </a:rPr>
              <a:t>, please use the following code: </a:t>
            </a:r>
            <a:r>
              <a:rPr i="1" lang="es-419" sz="1200">
                <a:latin typeface="Poppins"/>
                <a:ea typeface="Poppins"/>
                <a:cs typeface="Poppins"/>
                <a:sym typeface="Poppins"/>
              </a:rPr>
              <a:t>python best_model.py models/models_testing.csv</a:t>
            </a:r>
            <a:endParaRPr i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-5850" y="-10500"/>
            <a:ext cx="6759600" cy="472200"/>
          </a:xfrm>
          <a:prstGeom prst="rect">
            <a:avLst/>
          </a:prstGeom>
          <a:solidFill>
            <a:srgbClr val="268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CDA  | Austin Requests</a:t>
            </a:r>
            <a:endParaRPr b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44"/>
          <p:cNvSpPr/>
          <p:nvPr/>
        </p:nvSpPr>
        <p:spPr>
          <a:xfrm rot="5400000">
            <a:off x="7691625" y="-1014000"/>
            <a:ext cx="469800" cy="2479200"/>
          </a:xfrm>
          <a:prstGeom prst="rect">
            <a:avLst/>
          </a:prstGeom>
          <a:solidFill>
            <a:srgbClr val="100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4"/>
          <p:cNvSpPr txBox="1"/>
          <p:nvPr/>
        </p:nvSpPr>
        <p:spPr>
          <a:xfrm>
            <a:off x="240050" y="605375"/>
            <a:ext cx="907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  <a:endParaRPr b="1" i="0" sz="1800" u="none" cap="none" strike="noStrike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Steps by steps of the project</a:t>
            </a:r>
            <a:r>
              <a:rPr lang="es-419" sz="120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rgbClr val="7F7F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7" name="Google Shape;237;p44"/>
          <p:cNvCxnSpPr/>
          <p:nvPr/>
        </p:nvCxnSpPr>
        <p:spPr>
          <a:xfrm flipH="1" rot="10800000">
            <a:off x="626250" y="1404813"/>
            <a:ext cx="8515500" cy="21600"/>
          </a:xfrm>
          <a:prstGeom prst="straightConnector1">
            <a:avLst/>
          </a:prstGeom>
          <a:noFill/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44"/>
          <p:cNvSpPr/>
          <p:nvPr/>
        </p:nvSpPr>
        <p:spPr>
          <a:xfrm>
            <a:off x="189110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364113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5433347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169050" y="1228725"/>
            <a:ext cx="1603500" cy="385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rgbClr val="10042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1200">
              <a:solidFill>
                <a:srgbClr val="1004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7185947" y="1228725"/>
            <a:ext cx="1603500" cy="385800"/>
          </a:xfrm>
          <a:prstGeom prst="rect">
            <a:avLst/>
          </a:prstGeom>
          <a:solidFill>
            <a:srgbClr val="268BD2"/>
          </a:solidFill>
          <a:ln cap="flat" cmpd="sng" w="19050">
            <a:solidFill>
              <a:srgbClr val="00D9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