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323" r:id="rId2"/>
    <p:sldId id="325" r:id="rId3"/>
    <p:sldId id="333" r:id="rId4"/>
    <p:sldId id="331" r:id="rId5"/>
    <p:sldId id="332" r:id="rId6"/>
    <p:sldId id="327" r:id="rId7"/>
    <p:sldId id="328" r:id="rId8"/>
    <p:sldId id="329" r:id="rId9"/>
    <p:sldId id="336" r:id="rId10"/>
    <p:sldId id="334" r:id="rId11"/>
    <p:sldId id="337" r:id="rId12"/>
    <p:sldId id="338" r:id="rId13"/>
    <p:sldId id="339" r:id="rId14"/>
    <p:sldId id="341" r:id="rId15"/>
    <p:sldId id="340" r:id="rId16"/>
    <p:sldId id="342" r:id="rId17"/>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A5"/>
    <a:srgbClr val="FFFFFF"/>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644" autoAdjust="0"/>
  </p:normalViewPr>
  <p:slideViewPr>
    <p:cSldViewPr snapToGrid="0" snapToObjects="1">
      <p:cViewPr varScale="1">
        <p:scale>
          <a:sx n="72" d="100"/>
          <a:sy n="72" d="100"/>
        </p:scale>
        <p:origin x="1326" y="234"/>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4206E0-8F38-491F-8DD8-9DEF31DAB11E}" type="datetimeFigureOut">
              <a:rPr lang="es-CO" smtClean="0"/>
              <a:t>2/06/2016</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A6C985-72EC-4B6C-AB9B-9E37B8ADE95E}" type="slidenum">
              <a:rPr lang="es-CO" smtClean="0"/>
              <a:t>‹Nº›</a:t>
            </a:fld>
            <a:endParaRPr lang="es-CO"/>
          </a:p>
        </p:txBody>
      </p:sp>
    </p:spTree>
    <p:extLst>
      <p:ext uri="{BB962C8B-B14F-4D97-AF65-F5344CB8AC3E}">
        <p14:creationId xmlns:p14="http://schemas.microsoft.com/office/powerpoint/2010/main" val="1762765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7E15B5-955E-4B5B-9E1F-B3C4B4C6AE0C}" type="datetimeFigureOut">
              <a:rPr lang="es-CO" smtClean="0"/>
              <a:t>2/06/2016</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DF1DBB-D2B5-4901-B422-57DA65914203}" type="slidenum">
              <a:rPr lang="es-CO" smtClean="0"/>
              <a:t>‹Nº›</a:t>
            </a:fld>
            <a:endParaRPr lang="es-CO"/>
          </a:p>
        </p:txBody>
      </p:sp>
    </p:spTree>
    <p:extLst>
      <p:ext uri="{BB962C8B-B14F-4D97-AF65-F5344CB8AC3E}">
        <p14:creationId xmlns:p14="http://schemas.microsoft.com/office/powerpoint/2010/main" val="125366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t>4</a:t>
            </a:fld>
            <a:endParaRPr lang="es-CO"/>
          </a:p>
        </p:txBody>
      </p:sp>
    </p:spTree>
    <p:extLst>
      <p:ext uri="{BB962C8B-B14F-4D97-AF65-F5344CB8AC3E}">
        <p14:creationId xmlns:p14="http://schemas.microsoft.com/office/powerpoint/2010/main" val="3042021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O" dirty="0">
                <a:solidFill>
                  <a:srgbClr val="FF0000"/>
                </a:solidFill>
              </a:rPr>
              <a:t>Diagrama</a:t>
            </a:r>
            <a:r>
              <a:rPr lang="es-CO" baseline="0" dirty="0">
                <a:solidFill>
                  <a:srgbClr val="FF0000"/>
                </a:solidFill>
              </a:rPr>
              <a:t> de clases de análisis (modelo de dominio)</a:t>
            </a:r>
            <a:endParaRPr lang="es-CO" dirty="0">
              <a:solidFill>
                <a:srgbClr val="FF0000"/>
              </a:solidFill>
            </a:endParaRPr>
          </a:p>
        </p:txBody>
      </p:sp>
      <p:sp>
        <p:nvSpPr>
          <p:cNvPr id="4" name="3 Marcador de número de diapositiva"/>
          <p:cNvSpPr>
            <a:spLocks noGrp="1"/>
          </p:cNvSpPr>
          <p:nvPr>
            <p:ph type="sldNum" sz="quarter" idx="10"/>
          </p:nvPr>
        </p:nvSpPr>
        <p:spPr/>
        <p:txBody>
          <a:bodyPr/>
          <a:lstStyle/>
          <a:p>
            <a:fld id="{06DF1DBB-D2B5-4901-B422-57DA65914203}" type="slidenum">
              <a:rPr lang="es-CO" smtClean="0"/>
              <a:t>5</a:t>
            </a:fld>
            <a:endParaRPr lang="es-CO"/>
          </a:p>
        </p:txBody>
      </p:sp>
    </p:spTree>
    <p:extLst>
      <p:ext uri="{BB962C8B-B14F-4D97-AF65-F5344CB8AC3E}">
        <p14:creationId xmlns:p14="http://schemas.microsoft.com/office/powerpoint/2010/main" val="3042021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t>6</a:t>
            </a:fld>
            <a:endParaRPr lang="es-CO"/>
          </a:p>
        </p:txBody>
      </p:sp>
    </p:spTree>
    <p:extLst>
      <p:ext uri="{BB962C8B-B14F-4D97-AF65-F5344CB8AC3E}">
        <p14:creationId xmlns:p14="http://schemas.microsoft.com/office/powerpoint/2010/main" val="3042021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br>
              <a:rPr lang="es-ES" sz="1200" b="0" i="0" u="none" strike="noStrike" kern="1200" dirty="0">
                <a:solidFill>
                  <a:schemeClr val="tx1"/>
                </a:solidFill>
                <a:effectLst/>
                <a:latin typeface="+mn-lt"/>
                <a:ea typeface="+mn-ea"/>
                <a:cs typeface="+mn-cs"/>
              </a:rPr>
            </a:br>
            <a:br>
              <a:rPr lang="es-ES" sz="1200" b="0" i="0" u="none" strike="noStrike" kern="1200" dirty="0">
                <a:solidFill>
                  <a:schemeClr val="tx1"/>
                </a:solidFill>
                <a:effectLst/>
                <a:latin typeface="+mn-lt"/>
                <a:ea typeface="+mn-ea"/>
                <a:cs typeface="+mn-cs"/>
              </a:rPr>
            </a:br>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t>7</a:t>
            </a:fld>
            <a:endParaRPr lang="es-CO"/>
          </a:p>
        </p:txBody>
      </p:sp>
    </p:spTree>
    <p:extLst>
      <p:ext uri="{BB962C8B-B14F-4D97-AF65-F5344CB8AC3E}">
        <p14:creationId xmlns:p14="http://schemas.microsoft.com/office/powerpoint/2010/main" val="3042021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t>8</a:t>
            </a:fld>
            <a:endParaRPr lang="es-CO"/>
          </a:p>
        </p:txBody>
      </p:sp>
    </p:spTree>
    <p:extLst>
      <p:ext uri="{BB962C8B-B14F-4D97-AF65-F5344CB8AC3E}">
        <p14:creationId xmlns:p14="http://schemas.microsoft.com/office/powerpoint/2010/main" val="30420219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3.jpeg"/><Relationship Id="rId1" Type="http://schemas.openxmlformats.org/officeDocument/2006/relationships/slideMaster" Target="../slideMasters/slideMaster1.xml"/><Relationship Id="rId5" Type="http://schemas.openxmlformats.org/officeDocument/2006/relationships/image" Target="../media/image24.emf"/><Relationship Id="rId4" Type="http://schemas.openxmlformats.org/officeDocument/2006/relationships/image" Target="../media/image7.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5.jpeg"/><Relationship Id="rId1" Type="http://schemas.openxmlformats.org/officeDocument/2006/relationships/slideMaster" Target="../slideMasters/slideMaster1.xml"/><Relationship Id="rId5" Type="http://schemas.openxmlformats.org/officeDocument/2006/relationships/image" Target="../media/image26.emf"/><Relationship Id="rId4" Type="http://schemas.openxmlformats.org/officeDocument/2006/relationships/image" Target="../media/image11.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7.jpeg"/><Relationship Id="rId1" Type="http://schemas.openxmlformats.org/officeDocument/2006/relationships/slideMaster" Target="../slideMasters/slideMaster1.xml"/><Relationship Id="rId5" Type="http://schemas.openxmlformats.org/officeDocument/2006/relationships/image" Target="../media/image28.emf"/><Relationship Id="rId4" Type="http://schemas.openxmlformats.org/officeDocument/2006/relationships/image" Target="../media/image15.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emf"/><Relationship Id="rId4" Type="http://schemas.openxmlformats.org/officeDocument/2006/relationships/image" Target="../media/image7.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2.emf"/><Relationship Id="rId4" Type="http://schemas.openxmlformats.org/officeDocument/2006/relationships/image" Target="../media/image11.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jpeg"/><Relationship Id="rId1" Type="http://schemas.openxmlformats.org/officeDocument/2006/relationships/slideMaster" Target="../slideMasters/slideMaster1.xml"/><Relationship Id="rId5" Type="http://schemas.openxmlformats.org/officeDocument/2006/relationships/image" Target="../media/image16.emf"/><Relationship Id="rId4" Type="http://schemas.openxmlformats.org/officeDocument/2006/relationships/image" Target="../media/image15.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18.emf"/><Relationship Id="rId4" Type="http://schemas.openxmlformats.org/officeDocument/2006/relationships/image" Target="../media/image7.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9.jpeg"/><Relationship Id="rId1" Type="http://schemas.openxmlformats.org/officeDocument/2006/relationships/slideMaster" Target="../slideMasters/slideMaster1.xml"/><Relationship Id="rId5" Type="http://schemas.openxmlformats.org/officeDocument/2006/relationships/image" Target="../media/image20.emf"/><Relationship Id="rId4" Type="http://schemas.openxmlformats.org/officeDocument/2006/relationships/image" Target="../media/image11.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1.jpeg"/><Relationship Id="rId1" Type="http://schemas.openxmlformats.org/officeDocument/2006/relationships/slideMaster" Target="../slideMasters/slideMaster1.xml"/><Relationship Id="rId5" Type="http://schemas.openxmlformats.org/officeDocument/2006/relationships/image" Target="../media/image22.emf"/><Relationship Id="rId4" Type="http://schemas.openxmlformats.org/officeDocument/2006/relationships/image" Target="../media/image1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11" name="Picture 9"/>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4403049" y="3192122"/>
            <a:ext cx="4740951" cy="3665878"/>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fecha 3"/>
          <p:cNvSpPr>
            <a:spLocks noGrp="1"/>
          </p:cNvSpPr>
          <p:nvPr>
            <p:ph type="dt" sz="half" idx="10"/>
          </p:nvPr>
        </p:nvSpPr>
        <p:spPr/>
        <p:txBody>
          <a:bodyPr/>
          <a:lstStyle/>
          <a:p>
            <a:fld id="{483D03DC-5ED8-7A42-A55E-C10C004AFC42}" type="datetimeFigureOut">
              <a:rPr lang="es-ES" smtClean="0"/>
              <a:t>02/06/2016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8" name="Picture 4"/>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10522" t="17753" r="14498" b="22947"/>
          <a:stretch/>
        </p:blipFill>
        <p:spPr bwMode="auto">
          <a:xfrm>
            <a:off x="0" y="-1"/>
            <a:ext cx="9270122"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80112" y="4525925"/>
            <a:ext cx="2319162" cy="140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8"/>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4180327" y="3357565"/>
            <a:ext cx="24860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604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ustrial 2">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0"/>
            <a:ext cx="9144001"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02/06/2016</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4098"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8017183" y="2853376"/>
            <a:ext cx="696913"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7900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fraestructura">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02/06/2016</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7295" y="-40944"/>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95534" y="137072"/>
            <a:ext cx="9075762"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19398" y="2620370"/>
            <a:ext cx="821994" cy="709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1649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r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02/06/2016</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207278" y="0"/>
            <a:ext cx="8936719" cy="6898944"/>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783740" y="1746912"/>
            <a:ext cx="859810" cy="859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57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02/06/2016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7" name="16 Rectángulo"/>
          <p:cNvSpPr/>
          <p:nvPr userDrawn="1"/>
        </p:nvSpPr>
        <p:spPr>
          <a:xfrm rot="20796637">
            <a:off x="-2292201" y="-163131"/>
            <a:ext cx="11941668"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8" name="17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9" name="18 Rectángulo"/>
          <p:cNvSpPr/>
          <p:nvPr userDrawn="1"/>
        </p:nvSpPr>
        <p:spPr>
          <a:xfrm>
            <a:off x="-968311" y="198126"/>
            <a:ext cx="10631006"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97061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02/06/2016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17475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rmación">
    <p:spTree>
      <p:nvGrpSpPr>
        <p:cNvPr id="1" name=""/>
        <p:cNvGrpSpPr/>
        <p:nvPr/>
      </p:nvGrpSpPr>
      <p:grpSpPr>
        <a:xfrm>
          <a:off x="0" y="0"/>
          <a:ext cx="0" cy="0"/>
          <a:chOff x="0" y="0"/>
          <a:chExt cx="0" cy="0"/>
        </a:xfrm>
      </p:grpSpPr>
      <p:pic>
        <p:nvPicPr>
          <p:cNvPr id="7" name="Picture 2" descr="D:\2015\_MG_1747.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7999"/>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3"/>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061325" y="2782887"/>
              <a:ext cx="573087" cy="55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02/06/2016</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Tree>
    <p:extLst>
      <p:ext uri="{BB962C8B-B14F-4D97-AF65-F5344CB8AC3E}">
        <p14:creationId xmlns:p14="http://schemas.microsoft.com/office/powerpoint/2010/main" val="103586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mple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02/06/2016</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grpSp>
        <p:nvGrpSpPr>
          <p:cNvPr id="6" name="5 Grupo"/>
          <p:cNvGrpSpPr/>
          <p:nvPr userDrawn="1"/>
        </p:nvGrpSpPr>
        <p:grpSpPr>
          <a:xfrm>
            <a:off x="-495300" y="-1270341"/>
            <a:ext cx="10278090" cy="9017494"/>
            <a:chOff x="-495300" y="-1270341"/>
            <a:chExt cx="10278090" cy="9017494"/>
          </a:xfrm>
        </p:grpSpPr>
        <p:pic>
          <p:nvPicPr>
            <p:cNvPr id="7" name="Picture 5" descr="D:\Fotos\Empleo\10 Final_22.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10827"/>
            <a:stretch/>
          </p:blipFill>
          <p:spPr bwMode="auto">
            <a:xfrm>
              <a:off x="0" y="-611035"/>
              <a:ext cx="9144000" cy="8358188"/>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495300" y="137072"/>
              <a:ext cx="9639300"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957812" y="2627565"/>
              <a:ext cx="817200" cy="81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58682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rendimient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02/06/2016</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descr="D:\Fotos\Fondo Emprender\emprendedores\_MG_4258.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3999" cy="6858001"/>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5"/>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59987" y="1859884"/>
            <a:ext cx="706907" cy="696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311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orld Skills">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4001"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02/06/2016</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102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97186" y="2762866"/>
            <a:ext cx="689614" cy="64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288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dustrial">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02/06/2016</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935"/>
          <a:stretch/>
        </p:blipFill>
        <p:spPr bwMode="auto">
          <a:xfrm>
            <a:off x="-1" y="0"/>
            <a:ext cx="9144001" cy="6984124"/>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95534" y="137072"/>
            <a:ext cx="9048466"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7916521" y="2641599"/>
            <a:ext cx="811224" cy="709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712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rmación 2">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02/06/2016</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25335" y="1847763"/>
            <a:ext cx="765563" cy="720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638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D03DC-5ED8-7A42-A55E-C10C004AFC42}" type="datetimeFigureOut">
              <a:rPr lang="es-ES" smtClean="0"/>
              <a:t>02/06/2016</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6518D-8445-044A-A141-7D0E69A71FDC}" type="slidenum">
              <a:rPr lang="es-ES" smtClean="0"/>
              <a:t>‹Nº›</a:t>
            </a:fld>
            <a:endParaRPr lang="es-ES"/>
          </a:p>
        </p:txBody>
      </p:sp>
    </p:spTree>
    <p:extLst>
      <p:ext uri="{BB962C8B-B14F-4D97-AF65-F5344CB8AC3E}">
        <p14:creationId xmlns:p14="http://schemas.microsoft.com/office/powerpoint/2010/main" val="168858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8"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RNF.docx" TargetMode="External"/><Relationship Id="rId2" Type="http://schemas.openxmlformats.org/officeDocument/2006/relationships/hyperlink" Target="RF%20FINAL.docx"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Casodeusoextendido.docx" TargetMode="External"/><Relationship Id="rId2" Type="http://schemas.openxmlformats.org/officeDocument/2006/relationships/hyperlink" Target="Diagrama_de_Caso_de_uso.jpg"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Modelo_logico_relacional%20.ods" TargetMode="External"/><Relationship Id="rId2" Type="http://schemas.openxmlformats.org/officeDocument/2006/relationships/hyperlink" Target="Modelo_Entidad_relacion%20MER%20-%20copia.jpg" TargetMode="External"/><Relationship Id="rId1" Type="http://schemas.openxmlformats.org/officeDocument/2006/relationships/slideLayout" Target="../slideLayouts/slideLayout3.xml"/><Relationship Id="rId6" Type="http://schemas.openxmlformats.org/officeDocument/2006/relationships/hyperlink" Target="Diccionario_de_datos_KLIMATIZAR.xlsx" TargetMode="External"/><Relationship Id="rId5" Type="http://schemas.openxmlformats.org/officeDocument/2006/relationships/hyperlink" Target="Diagrama_DB_KLIMATIZAR.jpg" TargetMode="External"/><Relationship Id="rId4" Type="http://schemas.openxmlformats.org/officeDocument/2006/relationships/hyperlink" Target="Scribd_DB.docx"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Sistematizacion_inventario.gan" TargetMode="External"/><Relationship Id="rId7" Type="http://schemas.openxmlformats.org/officeDocument/2006/relationships/hyperlink" Target="MODELO%20PAG%205/pagina.html" TargetMode="External"/><Relationship Id="rId2" Type="http://schemas.openxmlformats.org/officeDocument/2006/relationships/hyperlink" Target="Crono.png" TargetMode="External"/><Relationship Id="rId1" Type="http://schemas.openxmlformats.org/officeDocument/2006/relationships/slideLayout" Target="../slideLayouts/slideLayout3.xml"/><Relationship Id="rId6" Type="http://schemas.openxmlformats.org/officeDocument/2006/relationships/hyperlink" Target="Sistematizacion_inventario.png" TargetMode="External"/><Relationship Id="rId5" Type="http://schemas.openxmlformats.org/officeDocument/2006/relationships/hyperlink" Target="Informe%20de%20recursos.png" TargetMode="External"/><Relationship Id="rId4" Type="http://schemas.openxmlformats.org/officeDocument/2006/relationships/hyperlink" Target="Presupuesto.od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Componente%20tecnico.docx"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20622" y="362599"/>
            <a:ext cx="8092007"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6600" b="1" dirty="0">
                <a:solidFill>
                  <a:schemeClr val="accent5">
                    <a:lumMod val="75000"/>
                  </a:schemeClr>
                </a:solidFill>
              </a:rPr>
              <a:t>Proyectos Segundo</a:t>
            </a:r>
          </a:p>
        </p:txBody>
      </p:sp>
      <p:sp>
        <p:nvSpPr>
          <p:cNvPr id="12" name="Título 1"/>
          <p:cNvSpPr txBox="1">
            <a:spLocks/>
          </p:cNvSpPr>
          <p:nvPr/>
        </p:nvSpPr>
        <p:spPr>
          <a:xfrm>
            <a:off x="420622" y="968464"/>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4800" b="1" dirty="0">
                <a:solidFill>
                  <a:schemeClr val="bg1">
                    <a:lumMod val="75000"/>
                  </a:schemeClr>
                </a:solidFill>
              </a:rPr>
              <a:t>Trimestre ADSI Diurno</a:t>
            </a:r>
          </a:p>
        </p:txBody>
      </p:sp>
      <p:sp>
        <p:nvSpPr>
          <p:cNvPr id="3" name="CuadroTexto 2"/>
          <p:cNvSpPr txBox="1"/>
          <p:nvPr/>
        </p:nvSpPr>
        <p:spPr>
          <a:xfrm>
            <a:off x="420622" y="1157276"/>
            <a:ext cx="10310191" cy="2173356"/>
          </a:xfrm>
          <a:prstGeom prst="rect">
            <a:avLst/>
          </a:prstGeom>
        </p:spPr>
        <p:txBody>
          <a:bodyPr vert="horz" wrap="none" lIns="91440" tIns="45720" rIns="91440" bIns="45720" rtlCol="0" anchor="ctr">
            <a:noAutofit/>
          </a:bodyPr>
          <a:lstStyle/>
          <a:p>
            <a:pPr algn="l"/>
            <a:r>
              <a:rPr lang="es-ES" sz="5400" b="1" dirty="0">
                <a:solidFill>
                  <a:schemeClr val="bg1">
                    <a:lumMod val="75000"/>
                  </a:schemeClr>
                </a:solidFill>
              </a:rPr>
              <a:t>Ficha 1091516-G2</a:t>
            </a:r>
          </a:p>
        </p:txBody>
      </p:sp>
    </p:spTree>
    <p:extLst>
      <p:ext uri="{BB962C8B-B14F-4D97-AF65-F5344CB8AC3E}">
        <p14:creationId xmlns:p14="http://schemas.microsoft.com/office/powerpoint/2010/main" val="375601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58271" y="170587"/>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Mapa de  </a:t>
            </a:r>
          </a:p>
        </p:txBody>
      </p:sp>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b="1" dirty="0">
                <a:solidFill>
                  <a:schemeClr val="bg1">
                    <a:lumMod val="95000"/>
                  </a:schemeClr>
                </a:solidFill>
              </a:rPr>
              <a:t>Procesos</a:t>
            </a:r>
          </a:p>
        </p:txBody>
      </p:sp>
      <p:pic>
        <p:nvPicPr>
          <p:cNvPr id="1026" name="Picture 2" descr="I:\II Trimestre\Mapa proceso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94962"/>
            <a:ext cx="9144000" cy="4863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3050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104503" y="170586"/>
            <a:ext cx="9522823" cy="144920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Hardware, Software con el que cuenta el cliente.</a:t>
            </a:r>
          </a:p>
        </p:txBody>
      </p:sp>
      <p:pic>
        <p:nvPicPr>
          <p:cNvPr id="1026" name="Picture 2" descr="I:\II Trimestre\Hardwa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371" y="1931399"/>
            <a:ext cx="7289074" cy="4558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992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940158" y="2086378"/>
            <a:ext cx="6774288" cy="4159876"/>
          </a:xfrm>
          <a:prstGeom prst="rect">
            <a:avLst/>
          </a:prstGeom>
        </p:spPr>
        <p:txBody>
          <a:bodyPr vert="horz" wrap="square" lIns="91440" tIns="45720" rIns="91440" bIns="45720" rtlCol="0" anchor="ctr">
            <a:noAutofit/>
          </a:bodyPr>
          <a:lstStyle/>
          <a:p>
            <a:pPr>
              <a:buFont typeface="Wingdings" pitchFamily="2" charset="2"/>
              <a:buChar char="q"/>
            </a:pPr>
            <a:r>
              <a:rPr lang="es-CO" sz="2800" dirty="0">
                <a:solidFill>
                  <a:schemeClr val="tx1">
                    <a:lumMod val="75000"/>
                    <a:lumOff val="25000"/>
                  </a:schemeClr>
                </a:solidFill>
              </a:rPr>
              <a:t>Informe de Requerimientos(Estándar IEEE830)</a:t>
            </a:r>
          </a:p>
          <a:p>
            <a:pPr lvl="1"/>
            <a:r>
              <a:rPr lang="es-CO" sz="2400" dirty="0">
                <a:solidFill>
                  <a:schemeClr val="tx1">
                    <a:lumMod val="75000"/>
                    <a:lumOff val="25000"/>
                  </a:schemeClr>
                </a:solidFill>
                <a:hlinkClick r:id="rId2" action="ppaction://hlinkfile"/>
              </a:rPr>
              <a:t>-Requerimientos funcionales </a:t>
            </a:r>
            <a:endParaRPr lang="es-CO" sz="2400" dirty="0">
              <a:solidFill>
                <a:schemeClr val="tx1">
                  <a:lumMod val="75000"/>
                  <a:lumOff val="25000"/>
                </a:schemeClr>
              </a:solidFill>
            </a:endParaRPr>
          </a:p>
          <a:p>
            <a:pPr lvl="1"/>
            <a:r>
              <a:rPr lang="es-CO" sz="2400" dirty="0">
                <a:solidFill>
                  <a:schemeClr val="tx1">
                    <a:lumMod val="75000"/>
                    <a:lumOff val="25000"/>
                  </a:schemeClr>
                </a:solidFill>
                <a:hlinkClick r:id="rId3" action="ppaction://hlinkfile"/>
              </a:rPr>
              <a:t>-Requerimientos No funcionales</a:t>
            </a:r>
            <a:endParaRPr lang="es-CO" sz="2400" dirty="0">
              <a:solidFill>
                <a:schemeClr val="tx1">
                  <a:lumMod val="75000"/>
                  <a:lumOff val="25000"/>
                </a:schemeClr>
              </a:solidFill>
            </a:endParaRPr>
          </a:p>
          <a:p>
            <a:pPr algn="l"/>
            <a:endParaRPr lang="es-CO" sz="8000" b="1" dirty="0">
              <a:solidFill>
                <a:srgbClr val="92D050"/>
              </a:solidFill>
            </a:endParaRPr>
          </a:p>
        </p:txBody>
      </p:sp>
      <p:sp>
        <p:nvSpPr>
          <p:cNvPr id="3" name="Título 1"/>
          <p:cNvSpPr txBox="1">
            <a:spLocks/>
          </p:cNvSpPr>
          <p:nvPr/>
        </p:nvSpPr>
        <p:spPr>
          <a:xfrm>
            <a:off x="458271" y="170587"/>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Componente </a:t>
            </a:r>
          </a:p>
        </p:txBody>
      </p:sp>
      <p:sp>
        <p:nvSpPr>
          <p:cNvPr id="4"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b="1" dirty="0">
                <a:solidFill>
                  <a:schemeClr val="bg1">
                    <a:lumMod val="95000"/>
                  </a:schemeClr>
                </a:solidFill>
              </a:rPr>
              <a:t>Técnico</a:t>
            </a:r>
          </a:p>
        </p:txBody>
      </p:sp>
    </p:spTree>
    <p:extLst>
      <p:ext uri="{BB962C8B-B14F-4D97-AF65-F5344CB8AC3E}">
        <p14:creationId xmlns:p14="http://schemas.microsoft.com/office/powerpoint/2010/main" val="896348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b="1" dirty="0">
                <a:solidFill>
                  <a:schemeClr val="bg1">
                    <a:lumMod val="95000"/>
                  </a:schemeClr>
                </a:solidFill>
              </a:rPr>
              <a:t>Técnico</a:t>
            </a:r>
          </a:p>
        </p:txBody>
      </p:sp>
      <p:sp>
        <p:nvSpPr>
          <p:cNvPr id="3" name="Título 1"/>
          <p:cNvSpPr txBox="1">
            <a:spLocks/>
          </p:cNvSpPr>
          <p:nvPr/>
        </p:nvSpPr>
        <p:spPr>
          <a:xfrm>
            <a:off x="458271" y="170587"/>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Componente </a:t>
            </a:r>
          </a:p>
        </p:txBody>
      </p:sp>
      <p:sp>
        <p:nvSpPr>
          <p:cNvPr id="4" name="Rectángulo 3"/>
          <p:cNvSpPr/>
          <p:nvPr/>
        </p:nvSpPr>
        <p:spPr>
          <a:xfrm>
            <a:off x="810883" y="3417338"/>
            <a:ext cx="9144000" cy="1846659"/>
          </a:xfrm>
          <a:prstGeom prst="rect">
            <a:avLst/>
          </a:prstGeom>
        </p:spPr>
        <p:txBody>
          <a:bodyPr wrap="square">
            <a:spAutoFit/>
          </a:bodyPr>
          <a:lstStyle/>
          <a:p>
            <a:pPr lvl="1">
              <a:buFont typeface="Wingdings" pitchFamily="2" charset="2"/>
              <a:buChar char="q"/>
            </a:pPr>
            <a:r>
              <a:rPr lang="es-CO" sz="3000" dirty="0">
                <a:solidFill>
                  <a:schemeClr val="tx1">
                    <a:lumMod val="75000"/>
                    <a:lumOff val="25000"/>
                  </a:schemeClr>
                </a:solidFill>
              </a:rPr>
              <a:t>Casos de Uso</a:t>
            </a:r>
          </a:p>
          <a:p>
            <a:pPr lvl="1"/>
            <a:r>
              <a:rPr lang="es-CO" sz="3000" dirty="0">
                <a:solidFill>
                  <a:schemeClr val="tx1">
                    <a:lumMod val="75000"/>
                    <a:lumOff val="25000"/>
                  </a:schemeClr>
                </a:solidFill>
                <a:hlinkClick r:id="rId2" action="ppaction://hlinkfile"/>
              </a:rPr>
              <a:t>	-Diagrama de Casos de Uso </a:t>
            </a:r>
            <a:endParaRPr lang="es-CO" sz="3000" dirty="0">
              <a:solidFill>
                <a:schemeClr val="tx1">
                  <a:lumMod val="75000"/>
                  <a:lumOff val="25000"/>
                </a:schemeClr>
              </a:solidFill>
            </a:endParaRPr>
          </a:p>
          <a:p>
            <a:pPr lvl="1"/>
            <a:r>
              <a:rPr lang="es-CO" sz="3000" dirty="0">
                <a:solidFill>
                  <a:schemeClr val="tx1">
                    <a:lumMod val="75000"/>
                    <a:lumOff val="25000"/>
                  </a:schemeClr>
                </a:solidFill>
              </a:rPr>
              <a:t>	</a:t>
            </a:r>
            <a:r>
              <a:rPr lang="es-CO" sz="3000" dirty="0">
                <a:solidFill>
                  <a:schemeClr val="tx1">
                    <a:lumMod val="75000"/>
                    <a:lumOff val="25000"/>
                  </a:schemeClr>
                </a:solidFill>
                <a:hlinkClick r:id="rId3" action="ppaction://hlinkfile"/>
              </a:rPr>
              <a:t>-Formato Casos de Uso Extendido</a:t>
            </a:r>
            <a:endParaRPr lang="es-CO" sz="3000" dirty="0">
              <a:solidFill>
                <a:schemeClr val="tx1">
                  <a:lumMod val="75000"/>
                  <a:lumOff val="25000"/>
                </a:schemeClr>
              </a:solidFill>
            </a:endParaRPr>
          </a:p>
          <a:p>
            <a:pPr lvl="1"/>
            <a:endParaRPr lang="es-CO" sz="2400" dirty="0">
              <a:solidFill>
                <a:schemeClr val="tx1">
                  <a:lumMod val="75000"/>
                  <a:lumOff val="25000"/>
                </a:schemeClr>
              </a:solidFill>
            </a:endParaRPr>
          </a:p>
        </p:txBody>
      </p:sp>
    </p:spTree>
    <p:extLst>
      <p:ext uri="{BB962C8B-B14F-4D97-AF65-F5344CB8AC3E}">
        <p14:creationId xmlns:p14="http://schemas.microsoft.com/office/powerpoint/2010/main" val="1045794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458271" y="170587"/>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Componente </a:t>
            </a:r>
          </a:p>
        </p:txBody>
      </p:sp>
      <p:sp>
        <p:nvSpPr>
          <p:cNvPr id="6"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b="1" dirty="0">
                <a:solidFill>
                  <a:schemeClr val="bg1">
                    <a:lumMod val="95000"/>
                  </a:schemeClr>
                </a:solidFill>
              </a:rPr>
              <a:t>Técnico</a:t>
            </a:r>
          </a:p>
        </p:txBody>
      </p:sp>
      <p:sp>
        <p:nvSpPr>
          <p:cNvPr id="7" name="6 CuadroTexto"/>
          <p:cNvSpPr txBox="1"/>
          <p:nvPr/>
        </p:nvSpPr>
        <p:spPr>
          <a:xfrm>
            <a:off x="1177253" y="2690949"/>
            <a:ext cx="6688184" cy="2717073"/>
          </a:xfrm>
          <a:prstGeom prst="rect">
            <a:avLst/>
          </a:prstGeom>
        </p:spPr>
        <p:txBody>
          <a:bodyPr vert="horz" wrap="none" lIns="91440" tIns="45720" rIns="91440" bIns="45720" rtlCol="0" anchor="ctr">
            <a:noAutofit/>
          </a:bodyPr>
          <a:lstStyle/>
          <a:p>
            <a:pPr algn="l"/>
            <a:r>
              <a:rPr lang="es-ES" sz="3600" dirty="0">
                <a:latin typeface="Arial" panose="020B0604020202020204" pitchFamily="34" charset="0"/>
                <a:cs typeface="Arial" panose="020B0604020202020204" pitchFamily="34" charset="0"/>
              </a:rPr>
              <a:t>-</a:t>
            </a:r>
            <a:r>
              <a:rPr lang="es-ES" sz="3600" dirty="0">
                <a:latin typeface="Arial" panose="020B0604020202020204" pitchFamily="34" charset="0"/>
                <a:cs typeface="Arial" panose="020B0604020202020204" pitchFamily="34" charset="0"/>
                <a:hlinkClick r:id="rId2" action="ppaction://hlinkfile"/>
              </a:rPr>
              <a:t>Modelo Entidad Relación</a:t>
            </a:r>
            <a:endParaRPr lang="es-ES" sz="3600" dirty="0">
              <a:latin typeface="Arial" panose="020B0604020202020204" pitchFamily="34" charset="0"/>
              <a:cs typeface="Arial" panose="020B0604020202020204" pitchFamily="34" charset="0"/>
            </a:endParaRPr>
          </a:p>
          <a:p>
            <a:pPr algn="l"/>
            <a:r>
              <a:rPr lang="es-ES" sz="3600" dirty="0">
                <a:latin typeface="Arial" panose="020B0604020202020204" pitchFamily="34" charset="0"/>
                <a:cs typeface="Arial" panose="020B0604020202020204" pitchFamily="34" charset="0"/>
              </a:rPr>
              <a:t>-</a:t>
            </a:r>
            <a:r>
              <a:rPr lang="es-ES" sz="3600" dirty="0">
                <a:latin typeface="Arial" panose="020B0604020202020204" pitchFamily="34" charset="0"/>
                <a:cs typeface="Arial" panose="020B0604020202020204" pitchFamily="34" charset="0"/>
                <a:hlinkClick r:id="rId3" action="ppaction://hlinkfile"/>
              </a:rPr>
              <a:t>Modelo Lógico Relacional</a:t>
            </a:r>
            <a:endParaRPr lang="es-ES" sz="3600" dirty="0">
              <a:latin typeface="Arial" panose="020B0604020202020204" pitchFamily="34" charset="0"/>
              <a:cs typeface="Arial" panose="020B0604020202020204" pitchFamily="34" charset="0"/>
            </a:endParaRPr>
          </a:p>
          <a:p>
            <a:pPr algn="l"/>
            <a:r>
              <a:rPr lang="es-ES" sz="3600" dirty="0">
                <a:solidFill>
                  <a:schemeClr val="tx1">
                    <a:lumMod val="75000"/>
                    <a:lumOff val="25000"/>
                  </a:schemeClr>
                </a:solidFill>
                <a:latin typeface="Arial" panose="020B0604020202020204" pitchFamily="34" charset="0"/>
                <a:cs typeface="Arial" panose="020B0604020202020204" pitchFamily="34" charset="0"/>
                <a:hlinkClick r:id="rId4" action="ppaction://hlinkfile"/>
              </a:rPr>
              <a:t>-</a:t>
            </a:r>
            <a:r>
              <a:rPr lang="es-ES" sz="3600" dirty="0" err="1">
                <a:solidFill>
                  <a:schemeClr val="tx1">
                    <a:lumMod val="75000"/>
                    <a:lumOff val="25000"/>
                  </a:schemeClr>
                </a:solidFill>
                <a:hlinkClick r:id="rId4" action="ppaction://hlinkfile"/>
              </a:rPr>
              <a:t>Scribd</a:t>
            </a:r>
            <a:r>
              <a:rPr lang="es-ES" sz="3600" dirty="0">
                <a:solidFill>
                  <a:schemeClr val="tx1">
                    <a:lumMod val="75000"/>
                    <a:lumOff val="25000"/>
                  </a:schemeClr>
                </a:solidFill>
                <a:hlinkClick r:id="rId4" action="ppaction://hlinkfile"/>
              </a:rPr>
              <a:t> Base de Datos</a:t>
            </a:r>
            <a:endParaRPr lang="es-ES" sz="3600" dirty="0">
              <a:solidFill>
                <a:schemeClr val="tx1">
                  <a:lumMod val="75000"/>
                  <a:lumOff val="25000"/>
                </a:schemeClr>
              </a:solidFill>
            </a:endParaRPr>
          </a:p>
          <a:p>
            <a:pPr algn="l"/>
            <a:r>
              <a:rPr lang="es-ES" sz="3600" dirty="0">
                <a:solidFill>
                  <a:schemeClr val="tx1">
                    <a:lumMod val="75000"/>
                    <a:lumOff val="25000"/>
                  </a:schemeClr>
                </a:solidFill>
                <a:hlinkClick r:id="rId5" action="ppaction://hlinkfile"/>
              </a:rPr>
              <a:t>-Modelo Base de Datos</a:t>
            </a:r>
            <a:endParaRPr lang="es-ES" sz="3600" dirty="0">
              <a:latin typeface="Arial" panose="020B0604020202020204" pitchFamily="34" charset="0"/>
              <a:cs typeface="Arial" panose="020B0604020202020204" pitchFamily="34" charset="0"/>
            </a:endParaRPr>
          </a:p>
          <a:p>
            <a:pPr algn="l"/>
            <a:r>
              <a:rPr lang="es-ES" sz="3600" dirty="0">
                <a:latin typeface="Arial" panose="020B0604020202020204" pitchFamily="34" charset="0"/>
                <a:cs typeface="Arial" panose="020B0604020202020204" pitchFamily="34" charset="0"/>
              </a:rPr>
              <a:t>-</a:t>
            </a:r>
            <a:r>
              <a:rPr lang="es-ES" sz="3600" dirty="0">
                <a:latin typeface="Arial" panose="020B0604020202020204" pitchFamily="34" charset="0"/>
                <a:cs typeface="Arial" panose="020B0604020202020204" pitchFamily="34" charset="0"/>
                <a:hlinkClick r:id="rId6" action="ppaction://hlinkfile"/>
              </a:rPr>
              <a:t>Diccionario de Datos</a:t>
            </a:r>
            <a:endParaRPr lang="es-ES" sz="3600" dirty="0">
              <a:latin typeface="Arial" panose="020B0604020202020204" pitchFamily="34" charset="0"/>
              <a:cs typeface="Arial" panose="020B0604020202020204" pitchFamily="34" charset="0"/>
            </a:endParaRPr>
          </a:p>
          <a:p>
            <a:pPr algn="l"/>
            <a:endParaRPr lang="es-CO"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2251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63711" y="2014243"/>
            <a:ext cx="8238058" cy="3539430"/>
          </a:xfrm>
          <a:prstGeom prst="rect">
            <a:avLst/>
          </a:prstGeom>
        </p:spPr>
        <p:txBody>
          <a:bodyPr wrap="square">
            <a:spAutoFit/>
          </a:bodyPr>
          <a:lstStyle/>
          <a:p>
            <a:pPr>
              <a:buFont typeface="Wingdings" pitchFamily="2" charset="2"/>
              <a:buChar char="q"/>
            </a:pPr>
            <a:r>
              <a:rPr lang="es-CO" sz="3200" dirty="0">
                <a:solidFill>
                  <a:schemeClr val="tx1">
                    <a:lumMod val="75000"/>
                    <a:lumOff val="25000"/>
                  </a:schemeClr>
                </a:solidFill>
              </a:rPr>
              <a:t>Diagrama de Gantt</a:t>
            </a:r>
          </a:p>
          <a:p>
            <a:pPr lvl="1"/>
            <a:r>
              <a:rPr lang="es-CO" sz="3200" dirty="0">
                <a:solidFill>
                  <a:schemeClr val="tx1">
                    <a:lumMod val="75000"/>
                    <a:lumOff val="25000"/>
                  </a:schemeClr>
                </a:solidFill>
                <a:hlinkClick r:id="rId2" action="ppaction://hlinkfile"/>
              </a:rPr>
              <a:t>-Cronograma</a:t>
            </a:r>
            <a:r>
              <a:rPr lang="es-CO" sz="3200" dirty="0">
                <a:solidFill>
                  <a:schemeClr val="tx1">
                    <a:lumMod val="75000"/>
                    <a:lumOff val="25000"/>
                  </a:schemeClr>
                </a:solidFill>
              </a:rPr>
              <a:t> </a:t>
            </a:r>
            <a:r>
              <a:rPr lang="es-CO" sz="3200" dirty="0">
                <a:solidFill>
                  <a:schemeClr val="tx1">
                    <a:lumMod val="75000"/>
                    <a:lumOff val="25000"/>
                  </a:schemeClr>
                </a:solidFill>
                <a:hlinkClick r:id="rId3" action="ppaction://hlinkfile"/>
              </a:rPr>
              <a:t>(Gantt)</a:t>
            </a:r>
            <a:endParaRPr lang="es-CO" sz="3200" dirty="0">
              <a:solidFill>
                <a:schemeClr val="tx1">
                  <a:lumMod val="75000"/>
                  <a:lumOff val="25000"/>
                </a:schemeClr>
              </a:solidFill>
            </a:endParaRPr>
          </a:p>
          <a:p>
            <a:pPr lvl="1"/>
            <a:r>
              <a:rPr lang="es-CO" sz="3200" dirty="0">
                <a:solidFill>
                  <a:schemeClr val="tx1">
                    <a:lumMod val="75000"/>
                    <a:lumOff val="25000"/>
                  </a:schemeClr>
                </a:solidFill>
                <a:hlinkClick r:id="rId4" action="ppaction://hlinkfile"/>
              </a:rPr>
              <a:t>-Presupuesto</a:t>
            </a:r>
            <a:endParaRPr lang="es-CO" sz="3200" dirty="0">
              <a:solidFill>
                <a:schemeClr val="tx1">
                  <a:lumMod val="75000"/>
                  <a:lumOff val="25000"/>
                </a:schemeClr>
              </a:solidFill>
            </a:endParaRPr>
          </a:p>
          <a:p>
            <a:pPr lvl="1"/>
            <a:r>
              <a:rPr lang="es-CO" sz="3200" dirty="0">
                <a:solidFill>
                  <a:schemeClr val="tx1">
                    <a:lumMod val="75000"/>
                    <a:lumOff val="25000"/>
                  </a:schemeClr>
                </a:solidFill>
                <a:hlinkClick r:id="rId5" action="ppaction://hlinkfile"/>
              </a:rPr>
              <a:t>-Selección del personal</a:t>
            </a:r>
            <a:endParaRPr lang="es-CO" sz="3200" dirty="0">
              <a:solidFill>
                <a:schemeClr val="tx1">
                  <a:lumMod val="75000"/>
                  <a:lumOff val="25000"/>
                </a:schemeClr>
              </a:solidFill>
            </a:endParaRPr>
          </a:p>
          <a:p>
            <a:pPr lvl="1"/>
            <a:r>
              <a:rPr lang="es-CO" sz="3200" dirty="0">
                <a:solidFill>
                  <a:schemeClr val="tx1">
                    <a:lumMod val="75000"/>
                    <a:lumOff val="25000"/>
                  </a:schemeClr>
                </a:solidFill>
                <a:hlinkClick r:id="rId6" action="ppaction://hlinkfile"/>
              </a:rPr>
              <a:t>-Informes de uso de recursos </a:t>
            </a:r>
            <a:endParaRPr lang="es-CO" sz="3200" dirty="0">
              <a:solidFill>
                <a:schemeClr val="tx1">
                  <a:lumMod val="75000"/>
                  <a:lumOff val="25000"/>
                </a:schemeClr>
              </a:solidFill>
            </a:endParaRPr>
          </a:p>
          <a:p>
            <a:pPr>
              <a:buFont typeface="Wingdings" pitchFamily="2" charset="2"/>
              <a:buChar char="q"/>
            </a:pPr>
            <a:r>
              <a:rPr lang="es-ES" sz="3200" dirty="0">
                <a:solidFill>
                  <a:schemeClr val="tx1">
                    <a:lumMod val="75000"/>
                    <a:lumOff val="25000"/>
                  </a:schemeClr>
                </a:solidFill>
                <a:hlinkClick r:id="rId7" action="ppaction://hlinkfile"/>
              </a:rPr>
              <a:t>Prototipo</a:t>
            </a:r>
            <a:endParaRPr lang="es-ES" sz="3200" dirty="0">
              <a:solidFill>
                <a:schemeClr val="tx1">
                  <a:lumMod val="75000"/>
                  <a:lumOff val="25000"/>
                </a:schemeClr>
              </a:solidFill>
            </a:endParaRPr>
          </a:p>
          <a:p>
            <a:pPr lvl="1"/>
            <a:endParaRPr lang="es-ES" sz="3200" dirty="0">
              <a:solidFill>
                <a:schemeClr val="tx1">
                  <a:lumMod val="75000"/>
                  <a:lumOff val="25000"/>
                </a:schemeClr>
              </a:solidFill>
            </a:endParaRPr>
          </a:p>
        </p:txBody>
      </p:sp>
      <p:sp>
        <p:nvSpPr>
          <p:cNvPr id="4" name="Título 1"/>
          <p:cNvSpPr txBox="1">
            <a:spLocks/>
          </p:cNvSpPr>
          <p:nvPr/>
        </p:nvSpPr>
        <p:spPr>
          <a:xfrm>
            <a:off x="458271" y="170587"/>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Componente </a:t>
            </a:r>
          </a:p>
        </p:txBody>
      </p:sp>
      <p:sp>
        <p:nvSpPr>
          <p:cNvPr id="5"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b="1" dirty="0">
                <a:solidFill>
                  <a:schemeClr val="bg1">
                    <a:lumMod val="95000"/>
                  </a:schemeClr>
                </a:solidFill>
              </a:rPr>
              <a:t>Técnico</a:t>
            </a:r>
          </a:p>
        </p:txBody>
      </p:sp>
    </p:spTree>
    <p:extLst>
      <p:ext uri="{BB962C8B-B14F-4D97-AF65-F5344CB8AC3E}">
        <p14:creationId xmlns:p14="http://schemas.microsoft.com/office/powerpoint/2010/main" val="3516580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458271" y="170587"/>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Componente </a:t>
            </a:r>
          </a:p>
        </p:txBody>
      </p:sp>
      <p:sp>
        <p:nvSpPr>
          <p:cNvPr id="5"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b="1" dirty="0">
                <a:solidFill>
                  <a:schemeClr val="bg1">
                    <a:lumMod val="95000"/>
                  </a:schemeClr>
                </a:solidFill>
              </a:rPr>
              <a:t>Técnico</a:t>
            </a:r>
          </a:p>
        </p:txBody>
      </p:sp>
      <p:sp>
        <p:nvSpPr>
          <p:cNvPr id="8" name="7 CuadroTexto"/>
          <p:cNvSpPr txBox="1"/>
          <p:nvPr/>
        </p:nvSpPr>
        <p:spPr>
          <a:xfrm>
            <a:off x="1225858" y="2077761"/>
            <a:ext cx="6912302" cy="3212696"/>
          </a:xfrm>
          <a:prstGeom prst="rect">
            <a:avLst/>
          </a:prstGeom>
        </p:spPr>
        <p:txBody>
          <a:bodyPr vert="horz" wrap="square" lIns="91440" tIns="45720" rIns="91440" bIns="45720" rtlCol="0" anchor="ctr">
            <a:noAutofit/>
          </a:bodyPr>
          <a:lstStyle/>
          <a:p>
            <a:pPr algn="l"/>
            <a:endParaRPr lang="es-CO" sz="8000" b="1" dirty="0">
              <a:solidFill>
                <a:schemeClr val="tx1">
                  <a:lumMod val="95000"/>
                  <a:lumOff val="5000"/>
                </a:schemeClr>
              </a:solidFill>
            </a:endParaRPr>
          </a:p>
        </p:txBody>
      </p:sp>
      <p:sp>
        <p:nvSpPr>
          <p:cNvPr id="2" name="1 Rectángulo"/>
          <p:cNvSpPr/>
          <p:nvPr/>
        </p:nvSpPr>
        <p:spPr>
          <a:xfrm>
            <a:off x="458271" y="2457882"/>
            <a:ext cx="8280780" cy="1938992"/>
          </a:xfrm>
          <a:prstGeom prst="rect">
            <a:avLst/>
          </a:prstGeom>
          <a:noFill/>
        </p:spPr>
        <p:txBody>
          <a:bodyPr wrap="square" lIns="91440" tIns="45720" rIns="91440" bIns="45720">
            <a:spAutoFit/>
          </a:bodyPr>
          <a:lstStyle/>
          <a:p>
            <a:pPr algn="ctr"/>
            <a:r>
              <a:rPr lang="es-ES" sz="60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Arial" panose="020B0604020202020204" pitchFamily="34" charset="0"/>
                <a:cs typeface="Arial" panose="020B0604020202020204" pitchFamily="34" charset="0"/>
              </a:rPr>
              <a:t>Gracias por su atención</a:t>
            </a:r>
            <a:endParaRPr lang="es-ES" sz="60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1221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58271" y="170587"/>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 </a:t>
            </a:r>
          </a:p>
        </p:txBody>
      </p:sp>
      <p:sp>
        <p:nvSpPr>
          <p:cNvPr id="3" name="Título 1"/>
          <p:cNvSpPr txBox="1">
            <a:spLocks/>
          </p:cNvSpPr>
          <p:nvPr/>
        </p:nvSpPr>
        <p:spPr>
          <a:xfrm>
            <a:off x="458271" y="331988"/>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b="1" dirty="0">
                <a:solidFill>
                  <a:schemeClr val="bg1">
                    <a:lumMod val="95000"/>
                  </a:schemeClr>
                </a:solidFill>
              </a:rPr>
              <a:t>Integrantes :</a:t>
            </a:r>
          </a:p>
        </p:txBody>
      </p:sp>
      <p:sp>
        <p:nvSpPr>
          <p:cNvPr id="4" name="Marcador de contenido 2"/>
          <p:cNvSpPr txBox="1">
            <a:spLocks/>
          </p:cNvSpPr>
          <p:nvPr/>
        </p:nvSpPr>
        <p:spPr>
          <a:xfrm>
            <a:off x="3467284" y="2559695"/>
            <a:ext cx="5503295" cy="393569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CO" sz="2800" dirty="0"/>
              <a:t>Jorge Luis Canchón Espinosa</a:t>
            </a:r>
          </a:p>
          <a:p>
            <a:r>
              <a:rPr lang="es-CO" sz="2800" dirty="0"/>
              <a:t>Sergio Andrés Ávila Moreno</a:t>
            </a:r>
          </a:p>
          <a:p>
            <a:r>
              <a:rPr lang="es-CO" sz="2800" dirty="0"/>
              <a:t>Juan Andrés Gómez Ortiz</a:t>
            </a:r>
          </a:p>
          <a:p>
            <a:r>
              <a:rPr lang="es-CO" sz="2800" dirty="0"/>
              <a:t>Juan José Gómez Luna</a:t>
            </a:r>
          </a:p>
          <a:p>
            <a:r>
              <a:rPr lang="es-CO" sz="2800" dirty="0"/>
              <a:t>Michael Pinzón Cristancho</a:t>
            </a:r>
          </a:p>
          <a:p>
            <a:r>
              <a:rPr lang="es-CO" sz="2800" dirty="0"/>
              <a:t>William Fernando Ardila </a:t>
            </a:r>
          </a:p>
          <a:p>
            <a:pPr marL="0" indent="0">
              <a:buNone/>
            </a:pPr>
            <a:endParaRPr lang="es-CO" sz="2800" dirty="0">
              <a:solidFill>
                <a:schemeClr val="tx1">
                  <a:lumMod val="75000"/>
                  <a:lumOff val="25000"/>
                </a:schemeClr>
              </a:solidFill>
            </a:endParaRPr>
          </a:p>
        </p:txBody>
      </p:sp>
      <p:pic>
        <p:nvPicPr>
          <p:cNvPr id="6" name="Imagen 3"/>
          <p:cNvPicPr>
            <a:picLocks noChangeAspect="1"/>
          </p:cNvPicPr>
          <p:nvPr/>
        </p:nvPicPr>
        <p:blipFill rotWithShape="1">
          <a:blip r:embed="rId2"/>
          <a:srcRect l="35021" t="20797" r="21013" b="13254"/>
          <a:stretch/>
        </p:blipFill>
        <p:spPr>
          <a:xfrm>
            <a:off x="264827" y="3169295"/>
            <a:ext cx="3202457" cy="1807594"/>
          </a:xfrm>
          <a:prstGeom prst="rect">
            <a:avLst/>
          </a:prstGeom>
        </p:spPr>
      </p:pic>
    </p:spTree>
    <p:extLst>
      <p:ext uri="{BB962C8B-B14F-4D97-AF65-F5344CB8AC3E}">
        <p14:creationId xmlns:p14="http://schemas.microsoft.com/office/powerpoint/2010/main" val="4126290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b="1" dirty="0">
                <a:solidFill>
                  <a:schemeClr val="bg1">
                    <a:lumMod val="95000"/>
                  </a:schemeClr>
                </a:solidFill>
              </a:rPr>
              <a:t> Proyecto</a:t>
            </a:r>
          </a:p>
        </p:txBody>
      </p:sp>
      <p:sp>
        <p:nvSpPr>
          <p:cNvPr id="3" name="Título 1"/>
          <p:cNvSpPr txBox="1">
            <a:spLocks/>
          </p:cNvSpPr>
          <p:nvPr/>
        </p:nvSpPr>
        <p:spPr>
          <a:xfrm>
            <a:off x="458271" y="170587"/>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Nombre </a:t>
            </a:r>
          </a:p>
        </p:txBody>
      </p:sp>
      <p:sp>
        <p:nvSpPr>
          <p:cNvPr id="4" name="3 CuadroTexto"/>
          <p:cNvSpPr txBox="1"/>
          <p:nvPr/>
        </p:nvSpPr>
        <p:spPr>
          <a:xfrm>
            <a:off x="651687" y="2476498"/>
            <a:ext cx="7652341" cy="2857499"/>
          </a:xfrm>
          <a:prstGeom prst="rect">
            <a:avLst/>
          </a:prstGeom>
        </p:spPr>
        <p:txBody>
          <a:bodyPr vert="horz" wrap="square" lIns="91440" tIns="45720" rIns="91440" bIns="45720" rtlCol="0" anchor="ctr">
            <a:noAutofit/>
          </a:bodyPr>
          <a:lstStyle/>
          <a:p>
            <a:r>
              <a:rPr lang="es-CO" sz="4400" dirty="0">
                <a:latin typeface="Arial" panose="020B0604020202020204" pitchFamily="34" charset="0"/>
                <a:cs typeface="Arial" panose="020B0604020202020204" pitchFamily="34" charset="0"/>
              </a:rPr>
              <a:t>Sistematización      inventario KLIMATIZAR COLOMBIA SAS.</a:t>
            </a:r>
          </a:p>
        </p:txBody>
      </p:sp>
    </p:spTree>
    <p:extLst>
      <p:ext uri="{BB962C8B-B14F-4D97-AF65-F5344CB8AC3E}">
        <p14:creationId xmlns:p14="http://schemas.microsoft.com/office/powerpoint/2010/main" val="255330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58271" y="170587"/>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Objetivo </a:t>
            </a:r>
          </a:p>
        </p:txBody>
      </p:sp>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b="1" dirty="0">
                <a:solidFill>
                  <a:schemeClr val="bg1">
                    <a:lumMod val="95000"/>
                  </a:schemeClr>
                </a:solidFill>
              </a:rPr>
              <a:t> General</a:t>
            </a:r>
          </a:p>
        </p:txBody>
      </p:sp>
      <p:sp>
        <p:nvSpPr>
          <p:cNvPr id="4" name="Marcador de contenido 2"/>
          <p:cNvSpPr txBox="1">
            <a:spLocks/>
          </p:cNvSpPr>
          <p:nvPr/>
        </p:nvSpPr>
        <p:spPr>
          <a:xfrm>
            <a:off x="458271" y="2559695"/>
            <a:ext cx="8512308" cy="393569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s-CO" sz="2800" dirty="0">
              <a:solidFill>
                <a:schemeClr val="tx1">
                  <a:lumMod val="75000"/>
                  <a:lumOff val="25000"/>
                </a:schemeClr>
              </a:solidFill>
            </a:endParaRPr>
          </a:p>
        </p:txBody>
      </p:sp>
      <p:sp>
        <p:nvSpPr>
          <p:cNvPr id="5" name="4 CuadroTexto"/>
          <p:cNvSpPr txBox="1"/>
          <p:nvPr/>
        </p:nvSpPr>
        <p:spPr>
          <a:xfrm>
            <a:off x="458271" y="2187388"/>
            <a:ext cx="7735470" cy="3281083"/>
          </a:xfrm>
          <a:prstGeom prst="rect">
            <a:avLst/>
          </a:prstGeom>
        </p:spPr>
        <p:txBody>
          <a:bodyPr vert="horz" wrap="square" lIns="91440" tIns="45720" rIns="91440" bIns="45720" rtlCol="0" anchor="ctr">
            <a:noAutofit/>
          </a:bodyPr>
          <a:lstStyle/>
          <a:p>
            <a:pPr algn="l"/>
            <a:endParaRPr lang="es-CO" sz="8000" b="1" dirty="0">
              <a:solidFill>
                <a:srgbClr val="92D050"/>
              </a:solidFill>
            </a:endParaRPr>
          </a:p>
        </p:txBody>
      </p:sp>
      <p:sp>
        <p:nvSpPr>
          <p:cNvPr id="6" name="5 CuadroTexto"/>
          <p:cNvSpPr txBox="1"/>
          <p:nvPr/>
        </p:nvSpPr>
        <p:spPr>
          <a:xfrm>
            <a:off x="474037" y="2061882"/>
            <a:ext cx="7719704" cy="4052047"/>
          </a:xfrm>
          <a:prstGeom prst="rect">
            <a:avLst/>
          </a:prstGeom>
        </p:spPr>
        <p:txBody>
          <a:bodyPr vert="horz" wrap="square" lIns="91440" tIns="45720" rIns="91440" bIns="45720" rtlCol="0" anchor="ctr">
            <a:noAutofit/>
          </a:bodyPr>
          <a:lstStyle/>
          <a:p>
            <a:pPr algn="just"/>
            <a:r>
              <a:rPr lang="es-CO" sz="3000" dirty="0">
                <a:latin typeface="Arial" panose="020B0604020202020204" pitchFamily="34" charset="0"/>
                <a:cs typeface="Arial" panose="020B0604020202020204" pitchFamily="34" charset="0"/>
              </a:rPr>
              <a:t>Diseñar e implementar un sistema de información que facilite  el  registro de los  usuarios, el seguimiento de los proyectos  mediante una ficha técnica, un kardex de los materiales y generar reportes. </a:t>
            </a:r>
          </a:p>
        </p:txBody>
      </p:sp>
    </p:spTree>
    <p:extLst>
      <p:ext uri="{BB962C8B-B14F-4D97-AF65-F5344CB8AC3E}">
        <p14:creationId xmlns:p14="http://schemas.microsoft.com/office/powerpoint/2010/main" val="2693935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58271" y="170587"/>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Objetivos</a:t>
            </a:r>
          </a:p>
        </p:txBody>
      </p:sp>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b="1" dirty="0">
                <a:solidFill>
                  <a:schemeClr val="bg1">
                    <a:lumMod val="95000"/>
                  </a:schemeClr>
                </a:solidFill>
              </a:rPr>
              <a:t>Específicos</a:t>
            </a:r>
          </a:p>
        </p:txBody>
      </p:sp>
      <p:sp>
        <p:nvSpPr>
          <p:cNvPr id="4" name="Marcador de contenido 2"/>
          <p:cNvSpPr txBox="1">
            <a:spLocks/>
          </p:cNvSpPr>
          <p:nvPr/>
        </p:nvSpPr>
        <p:spPr>
          <a:xfrm>
            <a:off x="369651" y="2344367"/>
            <a:ext cx="8600928" cy="415102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s-CO" sz="2400" dirty="0"/>
              <a:t>Realizar el levantamiento de información y así tener lo necesario para el registro de los usuarios.</a:t>
            </a:r>
          </a:p>
          <a:p>
            <a:pPr algn="just"/>
            <a:r>
              <a:rPr lang="es-CO" sz="2400" dirty="0"/>
              <a:t>Realizar el kardex para así tener el seguimiento de los materiales (este generara ordenes de compra, requisición de materiales, devoluciones. )</a:t>
            </a:r>
          </a:p>
          <a:p>
            <a:pPr algn="just"/>
            <a:r>
              <a:rPr lang="es-CO" sz="2400" dirty="0"/>
              <a:t>Implementar una ficha técnica para llevar el seguimiento de los proyectos realizados. </a:t>
            </a:r>
          </a:p>
          <a:p>
            <a:pPr algn="just"/>
            <a:r>
              <a:rPr lang="es-CO" sz="2400" dirty="0"/>
              <a:t>Crear un espacio dentro del sistema de información en el cual los personajes involucrados generaran los respectivos reportes. </a:t>
            </a:r>
          </a:p>
          <a:p>
            <a:pPr marL="457200" lvl="1" indent="0" algn="just">
              <a:buNone/>
            </a:pPr>
            <a:endParaRPr lang="es-CO" sz="2400" b="1" dirty="0"/>
          </a:p>
          <a:p>
            <a:pPr marL="0" indent="0">
              <a:buNone/>
            </a:pPr>
            <a:r>
              <a:rPr lang="es-CO" sz="2800" b="1" dirty="0"/>
              <a:t> </a:t>
            </a:r>
          </a:p>
        </p:txBody>
      </p:sp>
    </p:spTree>
    <p:extLst>
      <p:ext uri="{BB962C8B-B14F-4D97-AF65-F5344CB8AC3E}">
        <p14:creationId xmlns:p14="http://schemas.microsoft.com/office/powerpoint/2010/main" val="1644916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58271" y="170587"/>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Planteamiento del  </a:t>
            </a:r>
          </a:p>
        </p:txBody>
      </p:sp>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b="1" dirty="0">
                <a:solidFill>
                  <a:schemeClr val="bg1">
                    <a:lumMod val="95000"/>
                  </a:schemeClr>
                </a:solidFill>
              </a:rPr>
              <a:t>Problema</a:t>
            </a:r>
          </a:p>
        </p:txBody>
      </p:sp>
      <p:sp>
        <p:nvSpPr>
          <p:cNvPr id="4" name="Marcador de contenido 2"/>
          <p:cNvSpPr txBox="1">
            <a:spLocks/>
          </p:cNvSpPr>
          <p:nvPr/>
        </p:nvSpPr>
        <p:spPr>
          <a:xfrm>
            <a:off x="843207" y="2515513"/>
            <a:ext cx="7450188" cy="393569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s-CO" sz="3500" dirty="0">
                <a:latin typeface="Arial" panose="020B0604020202020204" pitchFamily="34" charset="0"/>
                <a:cs typeface="Arial" panose="020B0604020202020204" pitchFamily="34" charset="0"/>
              </a:rPr>
              <a:t>Falta de control del inventario, carencia de un orden, seguimiento a los diferentes materiales y proyectos.</a:t>
            </a:r>
          </a:p>
        </p:txBody>
      </p:sp>
    </p:spTree>
    <p:extLst>
      <p:ext uri="{BB962C8B-B14F-4D97-AF65-F5344CB8AC3E}">
        <p14:creationId xmlns:p14="http://schemas.microsoft.com/office/powerpoint/2010/main" val="1487494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58271" y="170587"/>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Alcance del </a:t>
            </a:r>
          </a:p>
        </p:txBody>
      </p:sp>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b="1" dirty="0">
                <a:solidFill>
                  <a:schemeClr val="bg1">
                    <a:lumMod val="95000"/>
                  </a:schemeClr>
                </a:solidFill>
              </a:rPr>
              <a:t>Proyecto</a:t>
            </a:r>
          </a:p>
        </p:txBody>
      </p:sp>
      <p:sp>
        <p:nvSpPr>
          <p:cNvPr id="4" name="Marcador de contenido 2"/>
          <p:cNvSpPr txBox="1">
            <a:spLocks/>
          </p:cNvSpPr>
          <p:nvPr/>
        </p:nvSpPr>
        <p:spPr>
          <a:xfrm>
            <a:off x="177081" y="2240883"/>
            <a:ext cx="8297067" cy="393569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0" algn="just">
              <a:buNone/>
            </a:pPr>
            <a:r>
              <a:rPr lang="es-CO" sz="3200" dirty="0">
                <a:latin typeface="Arial" panose="020B0604020202020204" pitchFamily="34" charset="0"/>
                <a:cs typeface="Arial" panose="020B0604020202020204" pitchFamily="34" charset="0"/>
              </a:rPr>
              <a:t>Identificar y solucionar en la empresa KLIMATIZAR COLOMBIA SAS los problemas de inventario de los materiales, ficha técnica de los proyectos, generando sus respectivos reportes. </a:t>
            </a:r>
          </a:p>
          <a:p>
            <a:pPr marL="0" indent="0">
              <a:buNone/>
            </a:pPr>
            <a:endParaRPr lang="es-CO" sz="2400" b="1" dirty="0">
              <a:solidFill>
                <a:schemeClr val="tx1">
                  <a:lumMod val="75000"/>
                  <a:lumOff val="25000"/>
                </a:schemeClr>
              </a:solidFill>
            </a:endParaRPr>
          </a:p>
          <a:p>
            <a:pPr marL="457200" lvl="1" indent="0">
              <a:buNone/>
            </a:pPr>
            <a:endParaRPr lang="es-CO" sz="2400" dirty="0">
              <a:solidFill>
                <a:schemeClr val="tx1">
                  <a:lumMod val="75000"/>
                  <a:lumOff val="25000"/>
                </a:schemeClr>
              </a:solidFill>
            </a:endParaRPr>
          </a:p>
          <a:p>
            <a:pPr marL="0" indent="0">
              <a:buNone/>
            </a:pPr>
            <a:r>
              <a:rPr lang="es-CO" sz="2800" dirty="0">
                <a:solidFill>
                  <a:schemeClr val="tx1">
                    <a:lumMod val="75000"/>
                    <a:lumOff val="25000"/>
                  </a:schemeClr>
                </a:solidFill>
              </a:rPr>
              <a:t> </a:t>
            </a:r>
          </a:p>
        </p:txBody>
      </p:sp>
    </p:spTree>
    <p:extLst>
      <p:ext uri="{BB962C8B-B14F-4D97-AF65-F5344CB8AC3E}">
        <p14:creationId xmlns:p14="http://schemas.microsoft.com/office/powerpoint/2010/main" val="4249488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58271" y="170587"/>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Justificación </a:t>
            </a:r>
          </a:p>
        </p:txBody>
      </p:sp>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sp>
        <p:nvSpPr>
          <p:cNvPr id="4" name="Marcador de contenido 2"/>
          <p:cNvSpPr txBox="1">
            <a:spLocks/>
          </p:cNvSpPr>
          <p:nvPr/>
        </p:nvSpPr>
        <p:spPr>
          <a:xfrm>
            <a:off x="743264" y="1826048"/>
            <a:ext cx="7486336" cy="393569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endParaRPr lang="es-CO" sz="2400" dirty="0">
              <a:solidFill>
                <a:schemeClr val="tx1">
                  <a:lumMod val="75000"/>
                  <a:lumOff val="25000"/>
                </a:schemeClr>
              </a:solidFill>
            </a:endParaRPr>
          </a:p>
          <a:p>
            <a:pPr marL="0" indent="0" algn="just">
              <a:buNone/>
            </a:pPr>
            <a:r>
              <a:rPr lang="es-CO" sz="2800" dirty="0">
                <a:latin typeface="Arial" panose="020B0604020202020204" pitchFamily="34" charset="0"/>
                <a:cs typeface="Arial" panose="020B0604020202020204" pitchFamily="34" charset="0"/>
              </a:rPr>
              <a:t>La empresa KLIMATIZAR COLOMBIA SAS, tiene un manejo de medios magnéticos del inventario, pero no es el indicado para el seguimiento de los materiales, proyectos ni reportes que se hacen en la empresa. Por tal motivo se llego a la conclusión de implementar un software que facilite y agilice estos procesos. </a:t>
            </a:r>
          </a:p>
          <a:p>
            <a:pPr marL="0" indent="0">
              <a:buNone/>
            </a:pPr>
            <a:r>
              <a:rPr lang="es-CO" sz="2800" b="1" dirty="0">
                <a:latin typeface="Arial" panose="020B0604020202020204" pitchFamily="34" charset="0"/>
                <a:cs typeface="Arial" panose="020B0604020202020204" pitchFamily="34" charset="0"/>
              </a:rPr>
              <a:t> </a:t>
            </a:r>
          </a:p>
        </p:txBody>
      </p:sp>
      <p:sp>
        <p:nvSpPr>
          <p:cNvPr id="5" name="4 CuadroTexto"/>
          <p:cNvSpPr txBox="1"/>
          <p:nvPr/>
        </p:nvSpPr>
        <p:spPr>
          <a:xfrm>
            <a:off x="1031358" y="2091862"/>
            <a:ext cx="7198242" cy="3935699"/>
          </a:xfrm>
          <a:prstGeom prst="rect">
            <a:avLst/>
          </a:prstGeom>
        </p:spPr>
        <p:txBody>
          <a:bodyPr vert="horz" wrap="square" lIns="91440" tIns="45720" rIns="91440" bIns="45720" rtlCol="0" anchor="ctr">
            <a:noAutofit/>
          </a:bodyPr>
          <a:lstStyle/>
          <a:p>
            <a:pPr algn="l"/>
            <a:endParaRPr lang="es-CO" sz="3500" b="1"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3806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58271" y="2577610"/>
            <a:ext cx="7823580" cy="361418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sz="5400" dirty="0"/>
          </a:p>
          <a:p>
            <a:pPr algn="l" defTabSz="288000"/>
            <a:endParaRPr lang="es-CO" sz="5400" dirty="0"/>
          </a:p>
          <a:p>
            <a:pPr algn="l" defTabSz="288000"/>
            <a:endParaRPr lang="es-CO" sz="5400" dirty="0">
              <a:hlinkClick r:id="rId2" action="ppaction://hlinkfile"/>
            </a:endParaRPr>
          </a:p>
          <a:p>
            <a:pPr algn="l" defTabSz="288000"/>
            <a:r>
              <a:rPr lang="es-CO" sz="5400" dirty="0">
                <a:hlinkClick r:id="rId2" action="ppaction://hlinkfile"/>
              </a:rPr>
              <a:t>-Técnicas de levantamiento de información </a:t>
            </a:r>
            <a:endParaRPr lang="es-CO" sz="5400" dirty="0"/>
          </a:p>
          <a:p>
            <a:pPr algn="l" defTabSz="288000"/>
            <a:endParaRPr lang="es-CO" sz="5400" dirty="0"/>
          </a:p>
          <a:p>
            <a:pPr algn="l" defTabSz="288000"/>
            <a:endParaRPr lang="es-CO" sz="5400" dirty="0"/>
          </a:p>
          <a:p>
            <a:pPr algn="l" defTabSz="288000"/>
            <a:endParaRPr lang="es-CO" sz="5400" dirty="0"/>
          </a:p>
          <a:p>
            <a:pPr algn="l" defTabSz="288000"/>
            <a:endParaRPr lang="es-CO" sz="5400" dirty="0"/>
          </a:p>
          <a:p>
            <a:pPr algn="l" defTabSz="288000"/>
            <a:endParaRPr lang="es-CO" sz="5400" dirty="0"/>
          </a:p>
        </p:txBody>
      </p:sp>
      <p:sp>
        <p:nvSpPr>
          <p:cNvPr id="4" name="Título 1"/>
          <p:cNvSpPr txBox="1">
            <a:spLocks/>
          </p:cNvSpPr>
          <p:nvPr/>
        </p:nvSpPr>
        <p:spPr>
          <a:xfrm>
            <a:off x="458271" y="170587"/>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Componente </a:t>
            </a:r>
          </a:p>
        </p:txBody>
      </p:sp>
      <p:sp>
        <p:nvSpPr>
          <p:cNvPr id="5"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b="1" dirty="0">
                <a:solidFill>
                  <a:schemeClr val="bg1">
                    <a:lumMod val="95000"/>
                  </a:schemeClr>
                </a:solidFill>
              </a:rPr>
              <a:t>Técnico</a:t>
            </a:r>
          </a:p>
        </p:txBody>
      </p:sp>
    </p:spTree>
    <p:extLst>
      <p:ext uri="{BB962C8B-B14F-4D97-AF65-F5344CB8AC3E}">
        <p14:creationId xmlns:p14="http://schemas.microsoft.com/office/powerpoint/2010/main" val="297771455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1379</TotalTime>
  <Words>375</Words>
  <Application>Microsoft Office PowerPoint</Application>
  <PresentationFormat>Presentación en pantalla (4:3)</PresentationFormat>
  <Paragraphs>85</Paragraphs>
  <Slides>16</Slides>
  <Notes>5</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Calibri</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Colsutec</cp:lastModifiedBy>
  <cp:revision>175</cp:revision>
  <dcterms:created xsi:type="dcterms:W3CDTF">2014-06-25T16:18:26Z</dcterms:created>
  <dcterms:modified xsi:type="dcterms:W3CDTF">2016-06-02T17:55:04Z</dcterms:modified>
</cp:coreProperties>
</file>