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7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9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1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9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3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2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5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08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1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Sistemas de archivos </a:t>
            </a:r>
            <a:r>
              <a:rPr lang="es-MX" dirty="0" smtClean="0"/>
              <a:t>Extended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ext</a:t>
            </a:r>
            <a:r>
              <a:rPr lang="es-MX" dirty="0"/>
              <a:t>, ext2, ext3, </a:t>
            </a:r>
            <a:r>
              <a:rPr lang="es-MX" dirty="0" smtClean="0"/>
              <a:t>ext4</a:t>
            </a:r>
            <a:endParaRPr lang="es-MX" dirty="0"/>
          </a:p>
        </p:txBody>
      </p:sp>
      <p:pic>
        <p:nvPicPr>
          <p:cNvPr id="1026" name="Picture 2" descr="https://upload.wikimedia.org/wikipedia/commons/2/21/FilesAndFold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6106"/>
            <a:ext cx="3583305" cy="39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Bitmap</a:t>
            </a:r>
            <a:r>
              <a:rPr lang="es-MX" dirty="0"/>
              <a:t> de bloque y </a:t>
            </a:r>
            <a:r>
              <a:rPr lang="es-MX" dirty="0" err="1"/>
              <a:t>Bitmap</a:t>
            </a:r>
            <a:r>
              <a:rPr lang="es-MX" dirty="0"/>
              <a:t> de </a:t>
            </a:r>
            <a:r>
              <a:rPr lang="es-MX" dirty="0" err="1"/>
              <a:t>inodos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24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 err="1" smtClean="0">
                <a:latin typeface="+mj-lt"/>
              </a:rPr>
              <a:t>Bitmap</a:t>
            </a:r>
            <a:r>
              <a:rPr lang="es-ES" sz="3200" dirty="0" smtClean="0">
                <a:latin typeface="+mj-lt"/>
              </a:rPr>
              <a:t> de bloque</a:t>
            </a:r>
          </a:p>
          <a:p>
            <a:r>
              <a:rPr lang="es-ES" sz="2400" dirty="0" smtClean="0"/>
              <a:t>Es</a:t>
            </a:r>
            <a:r>
              <a:rPr lang="es-ES" sz="2400" dirty="0"/>
              <a:t> una estructura que representa el estado actual de un Bloque dentro de un Grupo de Bloques. Cada bit representa dicho estado, un 1 significa “en uso” y un 0 significa “libre/disponible</a:t>
            </a:r>
            <a:r>
              <a:rPr lang="es-ES" sz="2400" dirty="0" smtClean="0"/>
              <a:t>”.</a:t>
            </a:r>
          </a:p>
          <a:p>
            <a:pPr marL="0" lvl="0" indent="0">
              <a:buClr>
                <a:srgbClr val="9CBEBD"/>
              </a:buClr>
              <a:buNone/>
            </a:pPr>
            <a:r>
              <a:rPr lang="es-ES" sz="3200" dirty="0" err="1">
                <a:solidFill>
                  <a:srgbClr val="2E2B21"/>
                </a:solidFill>
                <a:latin typeface="Tw Cen MT Condensed" panose="020B0606020104020203"/>
              </a:rPr>
              <a:t>Bitmap</a:t>
            </a:r>
            <a:r>
              <a:rPr lang="es-ES" sz="3200" dirty="0">
                <a:solidFill>
                  <a:srgbClr val="2E2B21"/>
                </a:solidFill>
                <a:latin typeface="Tw Cen MT Condensed" panose="020B0606020104020203"/>
              </a:rPr>
              <a:t> </a:t>
            </a:r>
            <a:r>
              <a:rPr lang="es-ES" sz="3200" dirty="0" smtClean="0">
                <a:solidFill>
                  <a:srgbClr val="2E2B21"/>
                </a:solidFill>
                <a:latin typeface="Tw Cen MT Condensed" panose="020B0606020104020203"/>
              </a:rPr>
              <a:t>de </a:t>
            </a:r>
            <a:r>
              <a:rPr lang="es-ES" sz="3200" dirty="0" err="1" smtClean="0">
                <a:solidFill>
                  <a:srgbClr val="2E2B21"/>
                </a:solidFill>
                <a:latin typeface="Tw Cen MT Condensed" panose="020B0606020104020203"/>
              </a:rPr>
              <a:t>inodos</a:t>
            </a:r>
            <a:endParaRPr lang="es-ES" sz="3200" dirty="0">
              <a:solidFill>
                <a:srgbClr val="2E2B21"/>
              </a:solidFill>
              <a:latin typeface="Tw Cen MT Condensed" panose="020B0606020104020203"/>
            </a:endParaRPr>
          </a:p>
          <a:p>
            <a:pPr lvl="0">
              <a:buClr>
                <a:srgbClr val="9CBEBD"/>
              </a:buClr>
            </a:pPr>
            <a:r>
              <a:rPr lang="es-ES" sz="2400" dirty="0">
                <a:solidFill>
                  <a:srgbClr val="2E2B21"/>
                </a:solidFill>
              </a:rPr>
              <a:t>El </a:t>
            </a:r>
            <a:r>
              <a:rPr lang="es-ES" sz="2400" dirty="0" err="1">
                <a:solidFill>
                  <a:srgbClr val="2E2B21"/>
                </a:solidFill>
              </a:rPr>
              <a:t>Bitmap</a:t>
            </a:r>
            <a:r>
              <a:rPr lang="es-ES" sz="2400" dirty="0">
                <a:solidFill>
                  <a:srgbClr val="2E2B21"/>
                </a:solidFill>
              </a:rPr>
              <a:t> de </a:t>
            </a:r>
            <a:r>
              <a:rPr lang="es-ES" sz="2400" dirty="0" err="1">
                <a:solidFill>
                  <a:srgbClr val="2E2B21"/>
                </a:solidFill>
              </a:rPr>
              <a:t>inodos</a:t>
            </a:r>
            <a:r>
              <a:rPr lang="es-ES" sz="2400" dirty="0">
                <a:solidFill>
                  <a:srgbClr val="2E2B21"/>
                </a:solidFill>
              </a:rPr>
              <a:t> funciona de manera similar al </a:t>
            </a:r>
            <a:r>
              <a:rPr lang="es-ES" sz="2400" dirty="0" err="1">
                <a:solidFill>
                  <a:srgbClr val="2E2B21"/>
                </a:solidFill>
              </a:rPr>
              <a:t>Bitmap</a:t>
            </a:r>
            <a:r>
              <a:rPr lang="es-ES" sz="2400" dirty="0">
                <a:solidFill>
                  <a:srgbClr val="2E2B21"/>
                </a:solidFill>
              </a:rPr>
              <a:t> de Bloque, con la diferencia de que cada bit representa un </a:t>
            </a:r>
            <a:r>
              <a:rPr lang="es-ES" sz="2400" dirty="0" err="1">
                <a:solidFill>
                  <a:srgbClr val="2E2B21"/>
                </a:solidFill>
              </a:rPr>
              <a:t>inodo</a:t>
            </a:r>
            <a:r>
              <a:rPr lang="es-ES" sz="2400" dirty="0">
                <a:solidFill>
                  <a:srgbClr val="2E2B21"/>
                </a:solidFill>
              </a:rPr>
              <a:t> en la Tabla de </a:t>
            </a:r>
            <a:r>
              <a:rPr lang="es-ES" sz="2400" dirty="0" err="1">
                <a:solidFill>
                  <a:srgbClr val="2E2B21"/>
                </a:solidFill>
              </a:rPr>
              <a:t>Inodos</a:t>
            </a:r>
            <a:r>
              <a:rPr lang="es-ES" sz="2400" dirty="0">
                <a:solidFill>
                  <a:srgbClr val="2E2B21"/>
                </a:solidFill>
              </a:rPr>
              <a:t> en lugar de un bloque.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6672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INODOS y su tabla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La tabla de </a:t>
            </a:r>
            <a:r>
              <a:rPr lang="es-MX" sz="2400" dirty="0" err="1"/>
              <a:t>inodos</a:t>
            </a:r>
            <a:r>
              <a:rPr lang="es-MX" sz="2400" dirty="0"/>
              <a:t> es usada para mantener registro de cada directorio, archivo regular, enlace simbólico o archivo especial</a:t>
            </a:r>
            <a:r>
              <a:rPr lang="es-MX" sz="2400" dirty="0" smtClean="0"/>
              <a:t>.</a:t>
            </a:r>
            <a:endParaRPr lang="es-ES" sz="2400" dirty="0" smtClean="0"/>
          </a:p>
          <a:p>
            <a:r>
              <a:rPr lang="es-ES" dirty="0" smtClean="0"/>
              <a:t>Los </a:t>
            </a:r>
            <a:r>
              <a:rPr lang="es-ES" dirty="0" err="1"/>
              <a:t>inodos</a:t>
            </a:r>
            <a:r>
              <a:rPr lang="es-ES" dirty="0"/>
              <a:t> son el bloque de construcción básico; cada archivo y directorio en el sistema de archivos es descrito por un y sólo un </a:t>
            </a:r>
            <a:r>
              <a:rPr lang="es-ES" dirty="0" err="1"/>
              <a:t>inodo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/>
              <a:t>inodo</a:t>
            </a:r>
            <a:r>
              <a:rPr lang="es-ES" dirty="0"/>
              <a:t> incluye información acerca del tamaño, permiso, dueño y localización en disco de un archivo o directorio.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 err="1"/>
              <a:t>inodos</a:t>
            </a:r>
            <a:r>
              <a:rPr lang="es-ES" dirty="0"/>
              <a:t> no guardan la información del nombre del archivo, esta información se guarda en los directorios.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408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531720" cy="1499616"/>
          </a:xfrm>
        </p:spPr>
        <p:txBody>
          <a:bodyPr/>
          <a:lstStyle/>
          <a:p>
            <a:r>
              <a:rPr lang="es-MX" dirty="0" err="1" smtClean="0"/>
              <a:t>Inodos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860157"/>
          </a:xfrm>
        </p:spPr>
        <p:txBody>
          <a:bodyPr/>
          <a:lstStyle/>
          <a:p>
            <a:r>
              <a:rPr lang="es-ES" sz="2400" dirty="0" smtClean="0"/>
              <a:t>Contienen, </a:t>
            </a:r>
            <a:r>
              <a:rPr lang="es-ES" sz="2400" dirty="0"/>
              <a:t>entre otra información, lo siguiente:</a:t>
            </a:r>
          </a:p>
          <a:p>
            <a:pPr lvl="1"/>
            <a:r>
              <a:rPr lang="es-ES" sz="2000" dirty="0"/>
              <a:t>Modo. Describe el archivo y sus derechos de acceso.</a:t>
            </a:r>
          </a:p>
          <a:p>
            <a:pPr lvl="1"/>
            <a:r>
              <a:rPr lang="es-ES" sz="2000" dirty="0"/>
              <a:t>Tamaño en bytes del archivo.</a:t>
            </a:r>
          </a:p>
          <a:p>
            <a:pPr lvl="1"/>
            <a:r>
              <a:rPr lang="es-ES" sz="2000" dirty="0"/>
              <a:t>Marcas de tiempo.</a:t>
            </a:r>
          </a:p>
          <a:p>
            <a:pPr lvl="1"/>
            <a:r>
              <a:rPr lang="es-ES" sz="2000" dirty="0"/>
              <a:t>Número de bloques que ocupa.</a:t>
            </a:r>
          </a:p>
          <a:p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801" y="849797"/>
            <a:ext cx="4965191" cy="5129330"/>
          </a:xfrm>
        </p:spPr>
      </p:pic>
      <p:sp>
        <p:nvSpPr>
          <p:cNvPr id="7" name="CuadroTexto 6"/>
          <p:cNvSpPr txBox="1"/>
          <p:nvPr/>
        </p:nvSpPr>
        <p:spPr>
          <a:xfrm>
            <a:off x="6670679" y="6088282"/>
            <a:ext cx="37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Fig. 3 - Estructura de un </a:t>
            </a:r>
            <a:r>
              <a:rPr lang="es-ES" dirty="0" err="1"/>
              <a:t>inodo</a:t>
            </a:r>
            <a:r>
              <a:rPr lang="es-ES" dirty="0"/>
              <a:t> en ext2.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07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Directorios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Son archivos </a:t>
            </a:r>
            <a:r>
              <a:rPr lang="es-ES" sz="2400" dirty="0"/>
              <a:t>especiales que son usados para crear y guardar rutas de acceso a los archivos en el sistema de archivos. </a:t>
            </a:r>
            <a:endParaRPr lang="es-ES" sz="2400" dirty="0" smtClean="0"/>
          </a:p>
          <a:p>
            <a:r>
              <a:rPr lang="es-ES" sz="2400" dirty="0" smtClean="0"/>
              <a:t>Se </a:t>
            </a:r>
            <a:r>
              <a:rPr lang="es-ES" sz="2400" dirty="0"/>
              <a:t>utilizan para ordenar jerárquicamente archivos. </a:t>
            </a:r>
            <a:endParaRPr lang="es-ES" sz="2400" dirty="0" smtClean="0"/>
          </a:p>
          <a:p>
            <a:r>
              <a:rPr lang="es-ES" sz="2400" dirty="0" smtClean="0"/>
              <a:t>Cada </a:t>
            </a:r>
            <a:r>
              <a:rPr lang="es-ES" sz="2400" dirty="0"/>
              <a:t>directorio puede contener otros directorios, archivos regulares y archivos especiales.</a:t>
            </a:r>
            <a:endParaRPr lang="es-MX" sz="24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2400" dirty="0"/>
              <a:t>Cada directorio contiene la siguiente información</a:t>
            </a:r>
            <a:r>
              <a:rPr lang="es-ES" sz="2400" dirty="0" smtClean="0"/>
              <a:t>:</a:t>
            </a:r>
            <a:endParaRPr lang="es-ES" sz="2400" dirty="0"/>
          </a:p>
          <a:p>
            <a:pPr lvl="1"/>
            <a:r>
              <a:rPr lang="es-ES" sz="2000" dirty="0" smtClean="0"/>
              <a:t>El </a:t>
            </a:r>
            <a:r>
              <a:rPr lang="es-ES" sz="2000" dirty="0" err="1"/>
              <a:t>inodo</a:t>
            </a:r>
            <a:r>
              <a:rPr lang="es-ES" sz="2000" dirty="0"/>
              <a:t> de esta entrada de directorio.</a:t>
            </a:r>
          </a:p>
          <a:p>
            <a:pPr lvl="1"/>
            <a:r>
              <a:rPr lang="es-ES" sz="2000" dirty="0" smtClean="0"/>
              <a:t>La </a:t>
            </a:r>
            <a:r>
              <a:rPr lang="es-ES" sz="2000" dirty="0"/>
              <a:t>longitud de esta entrada del directorio en bytes</a:t>
            </a:r>
          </a:p>
          <a:p>
            <a:pPr lvl="1"/>
            <a:r>
              <a:rPr lang="es-ES" sz="2000" dirty="0" smtClean="0"/>
              <a:t>El </a:t>
            </a:r>
            <a:r>
              <a:rPr lang="es-ES" sz="2000" dirty="0"/>
              <a:t>nombre de esta entrada del directorio</a:t>
            </a:r>
            <a:r>
              <a:rPr lang="es-ES" sz="2000" dirty="0" smtClean="0"/>
              <a:t>.</a:t>
            </a:r>
          </a:p>
          <a:p>
            <a:r>
              <a:rPr lang="es-ES" sz="2400" dirty="0"/>
              <a:t>Las primeras dos entradas para cada directorio siempre son el estándar “.” y “..” (“este directorio” y el “directorio padre”, respectivamente).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82271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96" y="728447"/>
            <a:ext cx="5671658" cy="469787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84922" y="5960962"/>
            <a:ext cx="378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Fig</a:t>
            </a:r>
            <a:r>
              <a:rPr lang="es-ES" dirty="0"/>
              <a:t> 4. - Estructura de un directorio ext2</a:t>
            </a:r>
          </a:p>
        </p:txBody>
      </p:sp>
    </p:spTree>
    <p:extLst>
      <p:ext uri="{BB962C8B-B14F-4D97-AF65-F5344CB8AC3E}">
        <p14:creationId xmlns:p14="http://schemas.microsoft.com/office/powerpoint/2010/main" val="267145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Extended File </a:t>
            </a:r>
            <a:r>
              <a:rPr lang="es-MX" b="1" dirty="0" err="1"/>
              <a:t>System</a:t>
            </a:r>
            <a:r>
              <a:rPr lang="es-MX" b="1" dirty="0"/>
              <a:t> (</a:t>
            </a:r>
            <a:r>
              <a:rPr lang="es-MX" b="1" dirty="0" err="1"/>
              <a:t>ext</a:t>
            </a:r>
            <a:r>
              <a:rPr lang="es-MX" b="1" dirty="0"/>
              <a:t>)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16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Extended File </a:t>
            </a:r>
            <a:r>
              <a:rPr lang="es-MX" b="1" dirty="0" err="1"/>
              <a:t>System</a:t>
            </a:r>
            <a:r>
              <a:rPr lang="es-MX" b="1" dirty="0"/>
              <a:t> (</a:t>
            </a:r>
            <a:r>
              <a:rPr lang="es-MX" b="1" dirty="0" err="1"/>
              <a:t>ext</a:t>
            </a:r>
            <a:r>
              <a:rPr lang="es-MX" b="1" dirty="0" smtClean="0"/>
              <a:t>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934357"/>
            <a:ext cx="10484197" cy="3777622"/>
          </a:xfrm>
        </p:spPr>
        <p:txBody>
          <a:bodyPr/>
          <a:lstStyle/>
          <a:p>
            <a:r>
              <a:rPr lang="es-ES" sz="2400" dirty="0" smtClean="0"/>
              <a:t>Implementado en abril de 1992.</a:t>
            </a:r>
          </a:p>
          <a:p>
            <a:r>
              <a:rPr lang="es-ES" sz="2400" dirty="0" smtClean="0"/>
              <a:t>El primero de una serie de sistemas de archivos creados </a:t>
            </a:r>
            <a:r>
              <a:rPr lang="es-ES" sz="2400" dirty="0" err="1" smtClean="0"/>
              <a:t>excusivamente</a:t>
            </a:r>
            <a:r>
              <a:rPr lang="es-ES" sz="2400" dirty="0" smtClean="0"/>
              <a:t> para Linux.</a:t>
            </a:r>
          </a:p>
          <a:p>
            <a:r>
              <a:rPr lang="es-ES" sz="2400" dirty="0" smtClean="0"/>
              <a:t>Diseñado por </a:t>
            </a:r>
            <a:r>
              <a:rPr lang="es-ES" sz="2400" dirty="0" err="1" smtClean="0"/>
              <a:t>Rémy</a:t>
            </a:r>
            <a:r>
              <a:rPr lang="es-ES" sz="2400" dirty="0" smtClean="0"/>
              <a:t> </a:t>
            </a:r>
            <a:r>
              <a:rPr lang="es-ES" sz="2400" dirty="0" err="1" smtClean="0"/>
              <a:t>Card</a:t>
            </a:r>
            <a:r>
              <a:rPr lang="es-ES" sz="2400" dirty="0" smtClean="0"/>
              <a:t> para superar algunas limitaciones del MINIX FS.</a:t>
            </a:r>
          </a:p>
          <a:p>
            <a:r>
              <a:rPr lang="es-ES" sz="2400" dirty="0" smtClean="0"/>
              <a:t>El primero en utilizar el API del Sistema Virtual de Archivos.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08" y="3903506"/>
            <a:ext cx="7120035" cy="232113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63163" y="6224637"/>
            <a:ext cx="4806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Fig.1 - Estructura del sistema de archivos </a:t>
            </a:r>
            <a:r>
              <a:rPr lang="es-ES" sz="1600" dirty="0" err="1"/>
              <a:t>MiniX</a:t>
            </a:r>
            <a:r>
              <a:rPr lang="es-ES" sz="1600" dirty="0"/>
              <a:t>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55653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Second Extended</a:t>
            </a:r>
            <a:r>
              <a:rPr lang="en-US" b="1" dirty="0"/>
              <a:t>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File</a:t>
            </a:r>
            <a:r>
              <a:rPr lang="en-US" b="1" dirty="0"/>
              <a:t> </a:t>
            </a:r>
            <a:r>
              <a:rPr lang="en-US" b="1" dirty="0" smtClean="0"/>
              <a:t>System</a:t>
            </a:r>
            <a:r>
              <a:rPr lang="en-US" b="1" dirty="0"/>
              <a:t> </a:t>
            </a:r>
            <a:r>
              <a:rPr lang="en-US" b="1" dirty="0" smtClean="0"/>
              <a:t>(ext2)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43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Breve Historia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Desarrollado</a:t>
            </a:r>
            <a:r>
              <a:rPr lang="es-ES" sz="2400" dirty="0"/>
              <a:t> en enero de 1993 para el </a:t>
            </a:r>
            <a:r>
              <a:rPr lang="es-ES" sz="2400" dirty="0" err="1"/>
              <a:t>Kernel</a:t>
            </a:r>
            <a:r>
              <a:rPr lang="es-ES" sz="2400" dirty="0"/>
              <a:t> de Linux 0.99. </a:t>
            </a:r>
            <a:endParaRPr lang="es-ES" sz="2400" dirty="0" smtClean="0"/>
          </a:p>
          <a:p>
            <a:r>
              <a:rPr lang="es-ES" sz="2400" dirty="0" smtClean="0"/>
              <a:t>Surgió</a:t>
            </a:r>
            <a:r>
              <a:rPr lang="es-ES" sz="2400" dirty="0"/>
              <a:t> como una solución a tres problemas que tenía </a:t>
            </a:r>
            <a:r>
              <a:rPr lang="es-ES" sz="2400" dirty="0" err="1" smtClean="0"/>
              <a:t>ext</a:t>
            </a:r>
            <a:r>
              <a:rPr lang="es-ES" sz="2400" dirty="0" smtClean="0"/>
              <a:t>:</a:t>
            </a:r>
          </a:p>
          <a:p>
            <a:pPr lvl="1"/>
            <a:r>
              <a:rPr lang="es-ES" sz="2000" dirty="0" smtClean="0"/>
              <a:t>Modificación</a:t>
            </a:r>
            <a:r>
              <a:rPr lang="es-ES" sz="2000" dirty="0"/>
              <a:t> de </a:t>
            </a:r>
            <a:r>
              <a:rPr lang="es-ES" sz="2000" dirty="0" err="1" smtClean="0"/>
              <a:t>inodo</a:t>
            </a:r>
            <a:endParaRPr lang="es-ES" sz="2000" dirty="0" smtClean="0"/>
          </a:p>
          <a:p>
            <a:pPr lvl="1"/>
            <a:r>
              <a:rPr lang="es-ES" sz="2000" dirty="0" smtClean="0"/>
              <a:t>Modificación</a:t>
            </a:r>
            <a:r>
              <a:rPr lang="es-ES" sz="2000" dirty="0"/>
              <a:t> de </a:t>
            </a:r>
            <a:r>
              <a:rPr lang="es-ES" sz="2000" dirty="0" smtClean="0"/>
              <a:t>datos</a:t>
            </a:r>
          </a:p>
          <a:p>
            <a:pPr lvl="1"/>
            <a:r>
              <a:rPr lang="es-ES" sz="2000" dirty="0" smtClean="0"/>
              <a:t>Marcas</a:t>
            </a:r>
            <a:r>
              <a:rPr lang="es-ES" sz="2000" dirty="0"/>
              <a:t> de tiempo (</a:t>
            </a:r>
            <a:r>
              <a:rPr lang="es-ES" sz="2000" dirty="0" err="1"/>
              <a:t>timestamps</a:t>
            </a:r>
            <a:r>
              <a:rPr lang="es-ES" sz="2000" dirty="0"/>
              <a:t>) para acceso de archivo.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01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en disco 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608167" cy="3082895"/>
          </a:xfrm>
        </p:spPr>
        <p:txBody>
          <a:bodyPr numCol="1">
            <a:normAutofit/>
          </a:bodyPr>
          <a:lstStyle/>
          <a:p>
            <a:pPr algn="just"/>
            <a:r>
              <a:rPr lang="es-ES" sz="2400" dirty="0" smtClean="0"/>
              <a:t>Hecho</a:t>
            </a:r>
            <a:r>
              <a:rPr lang="es-ES" sz="2400" dirty="0"/>
              <a:t> bajo la </a:t>
            </a:r>
            <a:r>
              <a:rPr lang="es-ES" sz="2400" dirty="0" smtClean="0"/>
              <a:t>premisa</a:t>
            </a:r>
            <a:r>
              <a:rPr lang="es-ES" sz="2400" dirty="0"/>
              <a:t> que toda </a:t>
            </a:r>
            <a:r>
              <a:rPr lang="es-ES" sz="2400" dirty="0" smtClean="0"/>
              <a:t>la</a:t>
            </a:r>
            <a:r>
              <a:rPr lang="es-ES" sz="2400" dirty="0"/>
              <a:t> </a:t>
            </a:r>
            <a:r>
              <a:rPr lang="es-ES" sz="2400" dirty="0" smtClean="0"/>
              <a:t>información</a:t>
            </a:r>
            <a:r>
              <a:rPr lang="es-ES" sz="2400" dirty="0"/>
              <a:t> que exista en los </a:t>
            </a:r>
            <a:r>
              <a:rPr lang="es-ES" sz="2400" dirty="0" smtClean="0"/>
              <a:t>archivos</a:t>
            </a:r>
            <a:r>
              <a:rPr lang="es-ES" sz="2400" dirty="0"/>
              <a:t> </a:t>
            </a:r>
            <a:r>
              <a:rPr lang="es-ES" sz="2400" dirty="0" smtClean="0"/>
              <a:t>debe</a:t>
            </a:r>
            <a:r>
              <a:rPr lang="es-ES" sz="2400" dirty="0"/>
              <a:t> ser mantenida en bloques de datos. </a:t>
            </a:r>
            <a:endParaRPr lang="es-ES" sz="2400" dirty="0" smtClean="0"/>
          </a:p>
          <a:p>
            <a:r>
              <a:rPr lang="es-ES" sz="2400" dirty="0" smtClean="0"/>
              <a:t>Estos bloques son todos de la misma longitud y están agrupados en grupos de bloques. </a:t>
            </a:r>
          </a:p>
          <a:p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10086" y="2286000"/>
            <a:ext cx="3834114" cy="4023360"/>
          </a:xfrm>
        </p:spPr>
        <p:txBody>
          <a:bodyPr/>
          <a:lstStyle/>
          <a:p>
            <a:r>
              <a:rPr lang="es-ES" sz="2400" dirty="0"/>
              <a:t>Cada grupo contiene:</a:t>
            </a:r>
          </a:p>
          <a:p>
            <a:pPr lvl="1"/>
            <a:r>
              <a:rPr lang="es-ES" sz="2000" dirty="0"/>
              <a:t>Una copia del </a:t>
            </a:r>
            <a:r>
              <a:rPr lang="es-ES" sz="2000" dirty="0" err="1"/>
              <a:t>super</a:t>
            </a:r>
            <a:r>
              <a:rPr lang="es-ES" sz="2000" dirty="0"/>
              <a:t> bloque</a:t>
            </a:r>
          </a:p>
          <a:p>
            <a:pPr lvl="1"/>
            <a:r>
              <a:rPr lang="es-ES" sz="2000" dirty="0"/>
              <a:t>Su tabla de descriptor de grupo.</a:t>
            </a:r>
          </a:p>
          <a:p>
            <a:pPr lvl="1"/>
            <a:r>
              <a:rPr lang="es-ES" sz="2000" dirty="0"/>
              <a:t>Su </a:t>
            </a:r>
            <a:r>
              <a:rPr lang="es-ES" sz="2000" dirty="0" err="1"/>
              <a:t>bitmap</a:t>
            </a:r>
            <a:r>
              <a:rPr lang="es-ES" sz="2000" dirty="0"/>
              <a:t> de bloque</a:t>
            </a:r>
          </a:p>
          <a:p>
            <a:pPr lvl="1"/>
            <a:r>
              <a:rPr lang="es-ES" sz="2000" dirty="0"/>
              <a:t>Su </a:t>
            </a:r>
            <a:r>
              <a:rPr lang="es-ES" sz="2000" dirty="0" err="1"/>
              <a:t>bitmap</a:t>
            </a:r>
            <a:r>
              <a:rPr lang="es-ES" sz="2000" dirty="0"/>
              <a:t> de </a:t>
            </a:r>
            <a:r>
              <a:rPr lang="es-ES" sz="2000" dirty="0" err="1"/>
              <a:t>inodos</a:t>
            </a:r>
            <a:endParaRPr lang="es-ES" sz="2000" dirty="0"/>
          </a:p>
          <a:p>
            <a:pPr lvl="1"/>
            <a:r>
              <a:rPr lang="es-ES" sz="2000" dirty="0"/>
              <a:t>Su tabla de </a:t>
            </a:r>
            <a:r>
              <a:rPr lang="es-ES" sz="2000" dirty="0" err="1"/>
              <a:t>inodos</a:t>
            </a:r>
            <a:endParaRPr lang="es-ES" sz="2000" dirty="0"/>
          </a:p>
          <a:p>
            <a:pPr lvl="1"/>
            <a:r>
              <a:rPr lang="es-ES" sz="2000" dirty="0"/>
              <a:t>Los bloques de datos.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41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98" y="2013713"/>
            <a:ext cx="7120673" cy="2766631"/>
          </a:xfrm>
        </p:spPr>
      </p:pic>
      <p:sp>
        <p:nvSpPr>
          <p:cNvPr id="8" name="CuadroTexto 7"/>
          <p:cNvSpPr txBox="1"/>
          <p:nvPr/>
        </p:nvSpPr>
        <p:spPr>
          <a:xfrm>
            <a:off x="3923816" y="5011837"/>
            <a:ext cx="419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Fig.2 - Estructura de un bloque en ext2.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99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 err="1" smtClean="0"/>
              <a:t>Superbloque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51275"/>
            <a:ext cx="9720071" cy="2262851"/>
          </a:xfrm>
        </p:spPr>
        <p:txBody>
          <a:bodyPr>
            <a:noAutofit/>
          </a:bodyPr>
          <a:lstStyle/>
          <a:p>
            <a:r>
              <a:rPr lang="es-ES" sz="2400" dirty="0" smtClean="0"/>
              <a:t>Contiene</a:t>
            </a:r>
            <a:r>
              <a:rPr lang="es-ES" sz="2400" dirty="0"/>
              <a:t> una descripción del tamaño básico y la forma de este sistema de 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archivos.</a:t>
            </a:r>
          </a:p>
          <a:p>
            <a:r>
              <a:rPr lang="es-ES" sz="2400" dirty="0"/>
              <a:t>Normalmente este archivo se lee del Grupo de Bloques 0 cuando el sistema </a:t>
            </a:r>
            <a:r>
              <a:rPr lang="es-ES" sz="2400" dirty="0" smtClean="0"/>
              <a:t>es</a:t>
            </a:r>
            <a:br>
              <a:rPr lang="es-ES" sz="2400" dirty="0" smtClean="0"/>
            </a:br>
            <a:r>
              <a:rPr lang="es-ES" sz="2400" dirty="0" smtClean="0"/>
              <a:t>montado</a:t>
            </a:r>
            <a:r>
              <a:rPr lang="es-ES" sz="2400" dirty="0"/>
              <a:t>. </a:t>
            </a:r>
            <a:endParaRPr lang="es-ES" sz="2400" dirty="0" smtClean="0"/>
          </a:p>
          <a:p>
            <a:r>
              <a:rPr lang="es-ES" sz="2400" dirty="0" smtClean="0"/>
              <a:t>Cada</a:t>
            </a:r>
            <a:r>
              <a:rPr lang="es-ES" sz="2400" dirty="0"/>
              <a:t> Bloque de Grupo contiene una copia duplicada en caso de corrupción</a:t>
            </a:r>
            <a:r>
              <a:rPr lang="es-ES" sz="2400" dirty="0" smtClean="0"/>
              <a:t>.</a:t>
            </a:r>
          </a:p>
          <a:p>
            <a:r>
              <a:rPr lang="es-ES" sz="2400" dirty="0"/>
              <a:t>Contiene, entre otra información, lo siguiente</a:t>
            </a:r>
            <a:r>
              <a:rPr lang="es-ES" sz="2400" dirty="0" smtClean="0"/>
              <a:t>:</a:t>
            </a:r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591288" y="4977114"/>
            <a:ext cx="9152911" cy="13234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Número Mágico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Numero de Bloques de 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Tamaño de bloque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Bloques</a:t>
            </a:r>
            <a:r>
              <a:rPr lang="es-MX" sz="2000" dirty="0"/>
              <a:t> por 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Bloques</a:t>
            </a:r>
            <a:r>
              <a:rPr lang="es-MX" sz="2000" dirty="0"/>
              <a:t> libres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 smtClean="0"/>
              <a:t>Inodos</a:t>
            </a:r>
            <a:r>
              <a:rPr lang="es-MX" sz="2000" dirty="0"/>
              <a:t> libres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smtClean="0"/>
              <a:t>Primer</a:t>
            </a:r>
            <a:r>
              <a:rPr lang="es-MX" sz="2000" dirty="0"/>
              <a:t> </a:t>
            </a:r>
            <a:r>
              <a:rPr lang="es-MX" sz="2000" dirty="0" err="1"/>
              <a:t>inodo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9140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Descriptor de Grupo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Cada Grupo contiene una estructura de datos que lo describe. </a:t>
            </a:r>
            <a:endParaRPr lang="es-ES" sz="2800" dirty="0" smtClean="0"/>
          </a:p>
          <a:p>
            <a:r>
              <a:rPr lang="es-ES" sz="2800" dirty="0" smtClean="0"/>
              <a:t>Cada</a:t>
            </a:r>
            <a:r>
              <a:rPr lang="es-ES" sz="2800" dirty="0"/>
              <a:t> Descriptor de Grupo contiene, entre otra información, lo 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siguiente:</a:t>
            </a:r>
            <a:endParaRPr lang="es-ES" sz="2800" dirty="0"/>
          </a:p>
          <a:p>
            <a:pPr lvl="1"/>
            <a:r>
              <a:rPr lang="es-ES" sz="2000" dirty="0" smtClean="0"/>
              <a:t>Dirección</a:t>
            </a:r>
            <a:r>
              <a:rPr lang="es-ES" sz="2000" dirty="0"/>
              <a:t> de inicio del </a:t>
            </a:r>
            <a:r>
              <a:rPr lang="es-ES" sz="2000" dirty="0" err="1"/>
              <a:t>Bitmap</a:t>
            </a:r>
            <a:r>
              <a:rPr lang="es-ES" sz="2000" dirty="0"/>
              <a:t> del </a:t>
            </a:r>
            <a:r>
              <a:rPr lang="es-ES" sz="2000" dirty="0" smtClean="0"/>
              <a:t>Bloque</a:t>
            </a:r>
          </a:p>
          <a:p>
            <a:pPr lvl="1"/>
            <a:r>
              <a:rPr lang="es-ES" sz="2000" dirty="0" smtClean="0"/>
              <a:t>Dirección</a:t>
            </a:r>
            <a:r>
              <a:rPr lang="es-ES" sz="2000" dirty="0"/>
              <a:t> de inicio del </a:t>
            </a:r>
            <a:r>
              <a:rPr lang="es-ES" sz="2000" dirty="0" err="1"/>
              <a:t>Bitmap</a:t>
            </a:r>
            <a:r>
              <a:rPr lang="es-ES" sz="2000" dirty="0"/>
              <a:t> de </a:t>
            </a:r>
            <a:r>
              <a:rPr lang="es-ES" sz="2000" dirty="0" err="1" smtClean="0"/>
              <a:t>Inodo</a:t>
            </a:r>
            <a:endParaRPr lang="es-ES" sz="2000" dirty="0" smtClean="0"/>
          </a:p>
          <a:p>
            <a:pPr lvl="1"/>
            <a:r>
              <a:rPr lang="es-ES" sz="2000" dirty="0" smtClean="0"/>
              <a:t>Dirección</a:t>
            </a:r>
            <a:r>
              <a:rPr lang="es-ES" sz="2000" dirty="0"/>
              <a:t> de inicio de Tabla de </a:t>
            </a:r>
            <a:r>
              <a:rPr lang="es-ES" sz="2000" dirty="0" err="1"/>
              <a:t>Inodos</a:t>
            </a: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2943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</TotalTime>
  <Words>347</Words>
  <Application>Microsoft Office PowerPoint</Application>
  <PresentationFormat>Panorámica</PresentationFormat>
  <Paragraphs>72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Tw Cen MT</vt:lpstr>
      <vt:lpstr>Tw Cen MT Condensed</vt:lpstr>
      <vt:lpstr>Wingdings 3</vt:lpstr>
      <vt:lpstr>Integral</vt:lpstr>
      <vt:lpstr>Sistemas de archivos Extended </vt:lpstr>
      <vt:lpstr>Extended File System (ext)</vt:lpstr>
      <vt:lpstr>Extended File System (ext)</vt:lpstr>
      <vt:lpstr>Second Extended  File System (ext2)</vt:lpstr>
      <vt:lpstr>Breve Historia</vt:lpstr>
      <vt:lpstr>Estructura en disco  </vt:lpstr>
      <vt:lpstr>Presentación de PowerPoint</vt:lpstr>
      <vt:lpstr>El Superbloque</vt:lpstr>
      <vt:lpstr>Descriptor de Grupo</vt:lpstr>
      <vt:lpstr>Bitmap de bloque y Bitmap de inodos</vt:lpstr>
      <vt:lpstr>INODOS y su tabla</vt:lpstr>
      <vt:lpstr>Inodos</vt:lpstr>
      <vt:lpstr>Directorios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archivos Extended </dc:title>
  <dc:creator>Administrador</dc:creator>
  <cp:lastModifiedBy>Administrador</cp:lastModifiedBy>
  <cp:revision>28</cp:revision>
  <dcterms:created xsi:type="dcterms:W3CDTF">2019-10-14T14:02:19Z</dcterms:created>
  <dcterms:modified xsi:type="dcterms:W3CDTF">2019-10-14T15:21:50Z</dcterms:modified>
</cp:coreProperties>
</file>