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9" r:id="rId3"/>
    <p:sldId id="257" r:id="rId4"/>
    <p:sldId id="261" r:id="rId5"/>
    <p:sldId id="258" r:id="rId6"/>
    <p:sldId id="260"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3EBDB76-2730-4E0A-B65F-DAC8BD28D5F5}">
          <p14:sldIdLst>
            <p14:sldId id="256"/>
          </p14:sldIdLst>
        </p14:section>
        <p14:section name="Ext" id="{1F67D088-CB78-4663-B986-DDBAD38DBB6B}">
          <p14:sldIdLst>
            <p14:sldId id="259"/>
            <p14:sldId id="257"/>
          </p14:sldIdLst>
        </p14:section>
        <p14:section name="Ext2" id="{52977A31-8D3E-4C98-8D2B-86E4FBE599E4}">
          <p14:sldIdLst>
            <p14:sldId id="261"/>
            <p14:sldId id="258"/>
            <p14:sldId id="260"/>
            <p14:sldId id="262"/>
            <p14:sldId id="263"/>
            <p14:sldId id="264"/>
            <p14:sldId id="265"/>
            <p14:sldId id="267"/>
            <p14:sldId id="268"/>
            <p14:sldId id="269"/>
            <p14:sldId id="270"/>
          </p14:sldIdLst>
        </p14:section>
        <p14:section name="Ext3" id="{847946BD-ADD0-42EE-8D5F-6DBEB67E6E6F}">
          <p14:sldIdLst>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00"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47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4109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01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899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3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6930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052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7715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20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08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61BEF0D-F0BB-DE4B-95CE-6DB70DBA9567}" type="datetimeFigureOut">
              <a:rPr lang="en-US" smtClean="0"/>
              <a:pPr/>
              <a:t>10/14/2019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57F1E4F-1CFF-5643-939E-217C01CDF565}"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01118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dirty="0"/>
              <a:t>Sistemas de archivos </a:t>
            </a:r>
            <a:r>
              <a:rPr lang="es-MX" dirty="0" smtClean="0"/>
              <a:t>Extended</a:t>
            </a:r>
            <a:r>
              <a:rPr lang="es-MX" dirty="0"/>
              <a:t/>
            </a:r>
            <a:br>
              <a:rPr lang="es-MX" dirty="0"/>
            </a:br>
            <a:endParaRPr lang="es-MX" dirty="0"/>
          </a:p>
        </p:txBody>
      </p:sp>
      <p:sp>
        <p:nvSpPr>
          <p:cNvPr id="3" name="Subtítulo 2"/>
          <p:cNvSpPr>
            <a:spLocks noGrp="1"/>
          </p:cNvSpPr>
          <p:nvPr>
            <p:ph type="subTitle" idx="1"/>
          </p:nvPr>
        </p:nvSpPr>
        <p:spPr/>
        <p:txBody>
          <a:bodyPr/>
          <a:lstStyle/>
          <a:p>
            <a:r>
              <a:rPr lang="es-MX" dirty="0" err="1" smtClean="0"/>
              <a:t>ext</a:t>
            </a:r>
            <a:r>
              <a:rPr lang="es-MX" dirty="0"/>
              <a:t>, ext2, ext3, </a:t>
            </a:r>
            <a:r>
              <a:rPr lang="es-MX" dirty="0" smtClean="0"/>
              <a:t>ext4</a:t>
            </a:r>
            <a:endParaRPr lang="es-MX" dirty="0"/>
          </a:p>
        </p:txBody>
      </p:sp>
      <p:pic>
        <p:nvPicPr>
          <p:cNvPr id="1026" name="Picture 2" descr="https://upload.wikimedia.org/wikipedia/commons/2/21/FilesAndFol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46106"/>
            <a:ext cx="3583305" cy="391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Bitmap</a:t>
            </a:r>
            <a:r>
              <a:rPr lang="es-MX" dirty="0"/>
              <a:t> de bloque y </a:t>
            </a:r>
            <a:r>
              <a:rPr lang="es-MX" dirty="0" err="1"/>
              <a:t>Bitmap</a:t>
            </a:r>
            <a:r>
              <a:rPr lang="es-MX" dirty="0"/>
              <a:t> de </a:t>
            </a:r>
            <a:r>
              <a:rPr lang="es-MX" dirty="0" err="1"/>
              <a:t>inodos</a:t>
            </a:r>
            <a:endParaRPr lang="es-MX" dirty="0"/>
          </a:p>
        </p:txBody>
      </p:sp>
      <p:sp>
        <p:nvSpPr>
          <p:cNvPr id="3" name="Marcador de contenido 2"/>
          <p:cNvSpPr>
            <a:spLocks noGrp="1"/>
          </p:cNvSpPr>
          <p:nvPr>
            <p:ph idx="1"/>
          </p:nvPr>
        </p:nvSpPr>
        <p:spPr>
          <a:xfrm>
            <a:off x="1024128" y="2286000"/>
            <a:ext cx="9720071" cy="4242122"/>
          </a:xfrm>
        </p:spPr>
        <p:txBody>
          <a:bodyPr>
            <a:normAutofit/>
          </a:bodyPr>
          <a:lstStyle/>
          <a:p>
            <a:pPr marL="0" indent="0">
              <a:buNone/>
            </a:pPr>
            <a:r>
              <a:rPr lang="es-ES" sz="3200" dirty="0" err="1" smtClean="0">
                <a:latin typeface="+mj-lt"/>
              </a:rPr>
              <a:t>Bitmap</a:t>
            </a:r>
            <a:r>
              <a:rPr lang="es-ES" sz="3200" dirty="0" smtClean="0">
                <a:latin typeface="+mj-lt"/>
              </a:rPr>
              <a:t> de bloque</a:t>
            </a:r>
          </a:p>
          <a:p>
            <a:r>
              <a:rPr lang="es-ES" sz="2400" dirty="0" smtClean="0"/>
              <a:t>Es</a:t>
            </a:r>
            <a:r>
              <a:rPr lang="es-ES" sz="2400" dirty="0"/>
              <a:t> una estructura que representa el estado actual de un Bloque dentro de un Grupo de Bloques. Cada bit representa dicho estado, un 1 significa “en uso” y un 0 significa “libre/disponible</a:t>
            </a:r>
            <a:r>
              <a:rPr lang="es-ES" sz="2400" dirty="0" smtClean="0"/>
              <a:t>”.</a:t>
            </a:r>
          </a:p>
          <a:p>
            <a:pPr marL="0" lvl="0" indent="0">
              <a:buClr>
                <a:srgbClr val="9CBEBD"/>
              </a:buClr>
              <a:buNone/>
            </a:pPr>
            <a:r>
              <a:rPr lang="es-ES" sz="3200" dirty="0" err="1">
                <a:solidFill>
                  <a:srgbClr val="2E2B21"/>
                </a:solidFill>
                <a:latin typeface="Tw Cen MT Condensed" panose="020B0606020104020203"/>
              </a:rPr>
              <a:t>Bitmap</a:t>
            </a:r>
            <a:r>
              <a:rPr lang="es-ES" sz="3200" dirty="0">
                <a:solidFill>
                  <a:srgbClr val="2E2B21"/>
                </a:solidFill>
                <a:latin typeface="Tw Cen MT Condensed" panose="020B0606020104020203"/>
              </a:rPr>
              <a:t> </a:t>
            </a:r>
            <a:r>
              <a:rPr lang="es-ES" sz="3200" dirty="0" smtClean="0">
                <a:solidFill>
                  <a:srgbClr val="2E2B21"/>
                </a:solidFill>
                <a:latin typeface="Tw Cen MT Condensed" panose="020B0606020104020203"/>
              </a:rPr>
              <a:t>de </a:t>
            </a:r>
            <a:r>
              <a:rPr lang="es-ES" sz="3200" dirty="0" err="1" smtClean="0">
                <a:solidFill>
                  <a:srgbClr val="2E2B21"/>
                </a:solidFill>
                <a:latin typeface="Tw Cen MT Condensed" panose="020B0606020104020203"/>
              </a:rPr>
              <a:t>inodos</a:t>
            </a:r>
            <a:endParaRPr lang="es-ES" sz="3200" dirty="0">
              <a:solidFill>
                <a:srgbClr val="2E2B21"/>
              </a:solidFill>
              <a:latin typeface="Tw Cen MT Condensed" panose="020B0606020104020203"/>
            </a:endParaRPr>
          </a:p>
          <a:p>
            <a:pPr lvl="0">
              <a:buClr>
                <a:srgbClr val="9CBEBD"/>
              </a:buClr>
            </a:pPr>
            <a:r>
              <a:rPr lang="es-ES" sz="2400" dirty="0">
                <a:solidFill>
                  <a:srgbClr val="2E2B21"/>
                </a:solidFill>
              </a:rPr>
              <a:t>El </a:t>
            </a:r>
            <a:r>
              <a:rPr lang="es-ES" sz="2400" dirty="0" err="1">
                <a:solidFill>
                  <a:srgbClr val="2E2B21"/>
                </a:solidFill>
              </a:rPr>
              <a:t>Bitmap</a:t>
            </a:r>
            <a:r>
              <a:rPr lang="es-ES" sz="2400" dirty="0">
                <a:solidFill>
                  <a:srgbClr val="2E2B21"/>
                </a:solidFill>
              </a:rPr>
              <a:t> de </a:t>
            </a:r>
            <a:r>
              <a:rPr lang="es-ES" sz="2400" dirty="0" err="1">
                <a:solidFill>
                  <a:srgbClr val="2E2B21"/>
                </a:solidFill>
              </a:rPr>
              <a:t>inodos</a:t>
            </a:r>
            <a:r>
              <a:rPr lang="es-ES" sz="2400" dirty="0">
                <a:solidFill>
                  <a:srgbClr val="2E2B21"/>
                </a:solidFill>
              </a:rPr>
              <a:t> funciona de manera similar al </a:t>
            </a:r>
            <a:r>
              <a:rPr lang="es-ES" sz="2400" dirty="0" err="1">
                <a:solidFill>
                  <a:srgbClr val="2E2B21"/>
                </a:solidFill>
              </a:rPr>
              <a:t>Bitmap</a:t>
            </a:r>
            <a:r>
              <a:rPr lang="es-ES" sz="2400" dirty="0">
                <a:solidFill>
                  <a:srgbClr val="2E2B21"/>
                </a:solidFill>
              </a:rPr>
              <a:t> de Bloque, con la diferencia de que cada bit representa un </a:t>
            </a:r>
            <a:r>
              <a:rPr lang="es-ES" sz="2400" dirty="0" err="1">
                <a:solidFill>
                  <a:srgbClr val="2E2B21"/>
                </a:solidFill>
              </a:rPr>
              <a:t>inodo</a:t>
            </a:r>
            <a:r>
              <a:rPr lang="es-ES" sz="2400" dirty="0">
                <a:solidFill>
                  <a:srgbClr val="2E2B21"/>
                </a:solidFill>
              </a:rPr>
              <a:t> en la Tabla de </a:t>
            </a:r>
            <a:r>
              <a:rPr lang="es-ES" sz="2400" dirty="0" err="1">
                <a:solidFill>
                  <a:srgbClr val="2E2B21"/>
                </a:solidFill>
              </a:rPr>
              <a:t>Inodos</a:t>
            </a:r>
            <a:r>
              <a:rPr lang="es-ES" sz="2400" dirty="0">
                <a:solidFill>
                  <a:srgbClr val="2E2B21"/>
                </a:solidFill>
              </a:rPr>
              <a:t> en lugar de un bloque. </a:t>
            </a:r>
            <a:endParaRPr lang="es-ES" sz="2400" dirty="0"/>
          </a:p>
        </p:txBody>
      </p:sp>
    </p:spTree>
    <p:extLst>
      <p:ext uri="{BB962C8B-B14F-4D97-AF65-F5344CB8AC3E}">
        <p14:creationId xmlns:p14="http://schemas.microsoft.com/office/powerpoint/2010/main" val="256672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INODOS y su tabla</a:t>
            </a:r>
            <a:endParaRPr lang="es-MX" dirty="0"/>
          </a:p>
        </p:txBody>
      </p:sp>
      <p:sp>
        <p:nvSpPr>
          <p:cNvPr id="3" name="Marcador de contenido 2"/>
          <p:cNvSpPr>
            <a:spLocks noGrp="1"/>
          </p:cNvSpPr>
          <p:nvPr>
            <p:ph idx="1"/>
          </p:nvPr>
        </p:nvSpPr>
        <p:spPr/>
        <p:txBody>
          <a:bodyPr/>
          <a:lstStyle/>
          <a:p>
            <a:r>
              <a:rPr lang="es-MX" sz="2400" dirty="0"/>
              <a:t>La tabla de </a:t>
            </a:r>
            <a:r>
              <a:rPr lang="es-MX" sz="2400" dirty="0" err="1"/>
              <a:t>inodos</a:t>
            </a:r>
            <a:r>
              <a:rPr lang="es-MX" sz="2400" dirty="0"/>
              <a:t> es usada para mantener registro de cada directorio, archivo regular, enlace simbólico o archivo especial</a:t>
            </a:r>
            <a:r>
              <a:rPr lang="es-MX" sz="2400" dirty="0" smtClean="0"/>
              <a:t>.</a:t>
            </a:r>
            <a:endParaRPr lang="es-ES" sz="2400" dirty="0" smtClean="0"/>
          </a:p>
          <a:p>
            <a:r>
              <a:rPr lang="es-ES" dirty="0" smtClean="0"/>
              <a:t>Los </a:t>
            </a:r>
            <a:r>
              <a:rPr lang="es-ES" dirty="0" err="1"/>
              <a:t>inodos</a:t>
            </a:r>
            <a:r>
              <a:rPr lang="es-ES" dirty="0"/>
              <a:t> son el bloque de construcción básico; cada archivo y directorio en el sistema de archivos es descrito por un y sólo un </a:t>
            </a:r>
            <a:r>
              <a:rPr lang="es-ES" dirty="0" err="1"/>
              <a:t>inodo</a:t>
            </a:r>
            <a:r>
              <a:rPr lang="es-ES" dirty="0"/>
              <a:t>. </a:t>
            </a:r>
            <a:endParaRPr lang="es-ES" dirty="0" smtClean="0"/>
          </a:p>
          <a:p>
            <a:r>
              <a:rPr lang="es-ES" dirty="0" smtClean="0"/>
              <a:t>El </a:t>
            </a:r>
            <a:r>
              <a:rPr lang="es-ES" dirty="0" err="1"/>
              <a:t>inodo</a:t>
            </a:r>
            <a:r>
              <a:rPr lang="es-ES" dirty="0"/>
              <a:t> incluye información acerca del tamaño, permiso, dueño y localización en disco de un archivo o directorio. </a:t>
            </a:r>
            <a:endParaRPr lang="es-ES" dirty="0" smtClean="0"/>
          </a:p>
          <a:p>
            <a:r>
              <a:rPr lang="es-ES" dirty="0" smtClean="0"/>
              <a:t>Los </a:t>
            </a:r>
            <a:r>
              <a:rPr lang="es-ES" dirty="0" err="1"/>
              <a:t>inodos</a:t>
            </a:r>
            <a:r>
              <a:rPr lang="es-ES" dirty="0"/>
              <a:t> no guardan la información del nombre del archivo, esta información se guarda en los directorios.</a:t>
            </a:r>
            <a:endParaRPr lang="es-MX" dirty="0"/>
          </a:p>
        </p:txBody>
      </p:sp>
    </p:spTree>
    <p:extLst>
      <p:ext uri="{BB962C8B-B14F-4D97-AF65-F5344CB8AC3E}">
        <p14:creationId xmlns:p14="http://schemas.microsoft.com/office/powerpoint/2010/main" val="283408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24128" y="585216"/>
            <a:ext cx="4531720" cy="1499616"/>
          </a:xfrm>
        </p:spPr>
        <p:txBody>
          <a:bodyPr/>
          <a:lstStyle/>
          <a:p>
            <a:r>
              <a:rPr lang="es-MX" dirty="0" err="1" smtClean="0"/>
              <a:t>Inodos</a:t>
            </a:r>
            <a:endParaRPr lang="es-MX" dirty="0"/>
          </a:p>
        </p:txBody>
      </p:sp>
      <p:sp>
        <p:nvSpPr>
          <p:cNvPr id="3" name="Marcador de contenido 2"/>
          <p:cNvSpPr>
            <a:spLocks noGrp="1"/>
          </p:cNvSpPr>
          <p:nvPr>
            <p:ph sz="half" idx="1"/>
          </p:nvPr>
        </p:nvSpPr>
        <p:spPr>
          <a:xfrm>
            <a:off x="1024128" y="2286000"/>
            <a:ext cx="4754880" cy="3860157"/>
          </a:xfrm>
        </p:spPr>
        <p:txBody>
          <a:bodyPr/>
          <a:lstStyle/>
          <a:p>
            <a:r>
              <a:rPr lang="es-ES" sz="2400" dirty="0" smtClean="0"/>
              <a:t>Contienen, </a:t>
            </a:r>
            <a:r>
              <a:rPr lang="es-ES" sz="2400" dirty="0"/>
              <a:t>entre otra información, lo siguiente:</a:t>
            </a:r>
          </a:p>
          <a:p>
            <a:pPr lvl="1"/>
            <a:r>
              <a:rPr lang="es-ES" sz="2000" dirty="0"/>
              <a:t>Modo. Describe el archivo y sus derechos de acceso.</a:t>
            </a:r>
          </a:p>
          <a:p>
            <a:pPr lvl="1"/>
            <a:r>
              <a:rPr lang="es-ES" sz="2000" dirty="0"/>
              <a:t>Tamaño en bytes del archivo.</a:t>
            </a:r>
          </a:p>
          <a:p>
            <a:pPr lvl="1"/>
            <a:r>
              <a:rPr lang="es-ES" sz="2000" dirty="0"/>
              <a:t>Marcas de tiempo.</a:t>
            </a:r>
          </a:p>
          <a:p>
            <a:pPr lvl="1"/>
            <a:r>
              <a:rPr lang="es-ES" sz="2000" dirty="0"/>
              <a:t>Número de bloques que ocupa.</a:t>
            </a:r>
          </a:p>
          <a:p>
            <a:endParaRPr lang="es-MX" dirty="0"/>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56801" y="849797"/>
            <a:ext cx="4965191" cy="5129330"/>
          </a:xfrm>
        </p:spPr>
      </p:pic>
      <p:sp>
        <p:nvSpPr>
          <p:cNvPr id="7" name="CuadroTexto 6"/>
          <p:cNvSpPr txBox="1"/>
          <p:nvPr/>
        </p:nvSpPr>
        <p:spPr>
          <a:xfrm>
            <a:off x="6670679" y="6088282"/>
            <a:ext cx="3737433" cy="369332"/>
          </a:xfrm>
          <a:prstGeom prst="rect">
            <a:avLst/>
          </a:prstGeom>
          <a:noFill/>
        </p:spPr>
        <p:txBody>
          <a:bodyPr wrap="none" rtlCol="0">
            <a:spAutoFit/>
          </a:bodyPr>
          <a:lstStyle/>
          <a:p>
            <a:r>
              <a:rPr lang="es-ES" dirty="0"/>
              <a:t>Fig. 3 - Estructura de un </a:t>
            </a:r>
            <a:r>
              <a:rPr lang="es-ES" dirty="0" err="1"/>
              <a:t>inodo</a:t>
            </a:r>
            <a:r>
              <a:rPr lang="es-ES" dirty="0"/>
              <a:t> en ext2.</a:t>
            </a:r>
            <a:endParaRPr lang="es-MX" dirty="0"/>
          </a:p>
        </p:txBody>
      </p:sp>
    </p:spTree>
    <p:extLst>
      <p:ext uri="{BB962C8B-B14F-4D97-AF65-F5344CB8AC3E}">
        <p14:creationId xmlns:p14="http://schemas.microsoft.com/office/powerpoint/2010/main" val="209707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Directorios</a:t>
            </a:r>
          </a:p>
        </p:txBody>
      </p:sp>
      <p:sp>
        <p:nvSpPr>
          <p:cNvPr id="3" name="Marcador de contenido 2"/>
          <p:cNvSpPr>
            <a:spLocks noGrp="1"/>
          </p:cNvSpPr>
          <p:nvPr>
            <p:ph sz="half" idx="1"/>
          </p:nvPr>
        </p:nvSpPr>
        <p:spPr/>
        <p:txBody>
          <a:bodyPr>
            <a:normAutofit/>
          </a:bodyPr>
          <a:lstStyle/>
          <a:p>
            <a:r>
              <a:rPr lang="es-ES" sz="2400" dirty="0" smtClean="0"/>
              <a:t>Son archivos </a:t>
            </a:r>
            <a:r>
              <a:rPr lang="es-ES" sz="2400" dirty="0"/>
              <a:t>especiales que son usados para crear y guardar rutas de acceso a los archivos en el sistema de archivos. </a:t>
            </a:r>
            <a:endParaRPr lang="es-ES" sz="2400" dirty="0" smtClean="0"/>
          </a:p>
          <a:p>
            <a:r>
              <a:rPr lang="es-ES" sz="2400" dirty="0" smtClean="0"/>
              <a:t>Se </a:t>
            </a:r>
            <a:r>
              <a:rPr lang="es-ES" sz="2400" dirty="0"/>
              <a:t>utilizan para ordenar jerárquicamente archivos. </a:t>
            </a:r>
            <a:endParaRPr lang="es-ES" sz="2400" dirty="0" smtClean="0"/>
          </a:p>
          <a:p>
            <a:r>
              <a:rPr lang="es-ES" sz="2400" dirty="0" smtClean="0"/>
              <a:t>Cada </a:t>
            </a:r>
            <a:r>
              <a:rPr lang="es-ES" sz="2400" dirty="0"/>
              <a:t>directorio puede contener otros directorios, archivos regulares y archivos especiales.</a:t>
            </a:r>
            <a:endParaRPr lang="es-MX" sz="2400" dirty="0"/>
          </a:p>
        </p:txBody>
      </p:sp>
      <p:sp>
        <p:nvSpPr>
          <p:cNvPr id="4" name="Marcador de contenido 3"/>
          <p:cNvSpPr>
            <a:spLocks noGrp="1"/>
          </p:cNvSpPr>
          <p:nvPr>
            <p:ph sz="half" idx="2"/>
          </p:nvPr>
        </p:nvSpPr>
        <p:spPr/>
        <p:txBody>
          <a:bodyPr/>
          <a:lstStyle/>
          <a:p>
            <a:r>
              <a:rPr lang="es-ES" sz="2400" dirty="0"/>
              <a:t>Cada directorio contiene la siguiente información</a:t>
            </a:r>
            <a:r>
              <a:rPr lang="es-ES" sz="2400" dirty="0" smtClean="0"/>
              <a:t>:</a:t>
            </a:r>
            <a:endParaRPr lang="es-ES" sz="2400" dirty="0"/>
          </a:p>
          <a:p>
            <a:pPr lvl="1"/>
            <a:r>
              <a:rPr lang="es-ES" sz="2000" dirty="0" smtClean="0"/>
              <a:t>El </a:t>
            </a:r>
            <a:r>
              <a:rPr lang="es-ES" sz="2000" dirty="0" err="1"/>
              <a:t>inodo</a:t>
            </a:r>
            <a:r>
              <a:rPr lang="es-ES" sz="2000" dirty="0"/>
              <a:t> de esta entrada de directorio.</a:t>
            </a:r>
          </a:p>
          <a:p>
            <a:pPr lvl="1"/>
            <a:r>
              <a:rPr lang="es-ES" sz="2000" dirty="0" smtClean="0"/>
              <a:t>La </a:t>
            </a:r>
            <a:r>
              <a:rPr lang="es-ES" sz="2000" dirty="0"/>
              <a:t>longitud de esta entrada del directorio en bytes</a:t>
            </a:r>
          </a:p>
          <a:p>
            <a:pPr lvl="1"/>
            <a:r>
              <a:rPr lang="es-ES" sz="2000" dirty="0" smtClean="0"/>
              <a:t>El </a:t>
            </a:r>
            <a:r>
              <a:rPr lang="es-ES" sz="2000" dirty="0"/>
              <a:t>nombre de esta entrada del directorio</a:t>
            </a:r>
            <a:r>
              <a:rPr lang="es-ES" sz="2000" dirty="0" smtClean="0"/>
              <a:t>.</a:t>
            </a:r>
          </a:p>
          <a:p>
            <a:r>
              <a:rPr lang="es-ES" sz="2400" dirty="0"/>
              <a:t>Las primeras dos entradas para cada directorio siempre son el estándar “.” y “..” (“este directorio” y el “directorio padre”, respectivamente).</a:t>
            </a:r>
            <a:endParaRPr lang="es-MX" sz="2400" dirty="0"/>
          </a:p>
        </p:txBody>
      </p:sp>
    </p:spTree>
    <p:extLst>
      <p:ext uri="{BB962C8B-B14F-4D97-AF65-F5344CB8AC3E}">
        <p14:creationId xmlns:p14="http://schemas.microsoft.com/office/powerpoint/2010/main" val="382271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096" y="728447"/>
            <a:ext cx="5671658" cy="4697870"/>
          </a:xfrm>
          <a:prstGeom prst="rect">
            <a:avLst/>
          </a:prstGeom>
        </p:spPr>
      </p:pic>
      <p:sp>
        <p:nvSpPr>
          <p:cNvPr id="6" name="CuadroTexto 5"/>
          <p:cNvSpPr txBox="1"/>
          <p:nvPr/>
        </p:nvSpPr>
        <p:spPr>
          <a:xfrm>
            <a:off x="3784922" y="5960962"/>
            <a:ext cx="3780522" cy="369332"/>
          </a:xfrm>
          <a:prstGeom prst="rect">
            <a:avLst/>
          </a:prstGeom>
          <a:noFill/>
        </p:spPr>
        <p:txBody>
          <a:bodyPr wrap="none" rtlCol="0">
            <a:spAutoFit/>
          </a:bodyPr>
          <a:lstStyle/>
          <a:p>
            <a:r>
              <a:rPr lang="es-ES" dirty="0" err="1"/>
              <a:t>Fig</a:t>
            </a:r>
            <a:r>
              <a:rPr lang="es-ES" dirty="0"/>
              <a:t> 4. - Estructura de un directorio ext2</a:t>
            </a:r>
          </a:p>
        </p:txBody>
      </p:sp>
    </p:spTree>
    <p:extLst>
      <p:ext uri="{BB962C8B-B14F-4D97-AF65-F5344CB8AC3E}">
        <p14:creationId xmlns:p14="http://schemas.microsoft.com/office/powerpoint/2010/main" val="267145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Third Extended File System (ext3)</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249861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smtClean="0"/>
              <a:t>Breve historia</a:t>
            </a:r>
            <a:endParaRPr lang="es-MX" dirty="0"/>
          </a:p>
        </p:txBody>
      </p:sp>
      <p:sp>
        <p:nvSpPr>
          <p:cNvPr id="5" name="Marcador de contenido 4"/>
          <p:cNvSpPr>
            <a:spLocks noGrp="1"/>
          </p:cNvSpPr>
          <p:nvPr>
            <p:ph idx="1"/>
          </p:nvPr>
        </p:nvSpPr>
        <p:spPr/>
        <p:txBody>
          <a:bodyPr/>
          <a:lstStyle/>
          <a:p>
            <a:r>
              <a:rPr lang="es-ES" dirty="0"/>
              <a:t>Ext3 es un sistema de archivos con registro por diario (</a:t>
            </a:r>
            <a:r>
              <a:rPr lang="es-ES" dirty="0" err="1"/>
              <a:t>journaled</a:t>
            </a:r>
            <a:r>
              <a:rPr lang="es-ES" dirty="0"/>
              <a:t> file </a:t>
            </a:r>
            <a:r>
              <a:rPr lang="es-ES" dirty="0" err="1"/>
              <a:t>system</a:t>
            </a:r>
            <a:r>
              <a:rPr lang="es-ES" dirty="0"/>
              <a:t>). </a:t>
            </a:r>
            <a:endParaRPr lang="es-ES" dirty="0" smtClean="0"/>
          </a:p>
          <a:p>
            <a:r>
              <a:rPr lang="es-ES" dirty="0"/>
              <a:t>S</a:t>
            </a:r>
            <a:r>
              <a:rPr lang="es-ES" dirty="0" smtClean="0"/>
              <a:t>e </a:t>
            </a:r>
            <a:r>
              <a:rPr lang="es-ES" dirty="0"/>
              <a:t>unió al </a:t>
            </a:r>
            <a:r>
              <a:rPr lang="es-ES" dirty="0" err="1"/>
              <a:t>kernel</a:t>
            </a:r>
            <a:r>
              <a:rPr lang="es-ES" dirty="0"/>
              <a:t> principal de Linux en noviembre de 2001. </a:t>
            </a:r>
            <a:endParaRPr lang="es-ES" dirty="0" smtClean="0"/>
          </a:p>
          <a:p>
            <a:r>
              <a:rPr lang="es-ES" dirty="0"/>
              <a:t>D</a:t>
            </a:r>
            <a:r>
              <a:rPr lang="es-ES" dirty="0" smtClean="0"/>
              <a:t>esarrollado </a:t>
            </a:r>
            <a:r>
              <a:rPr lang="es-ES" dirty="0"/>
              <a:t>por Stephen </a:t>
            </a:r>
            <a:r>
              <a:rPr lang="es-ES" dirty="0" err="1"/>
              <a:t>Tweedie</a:t>
            </a:r>
            <a:r>
              <a:rPr lang="es-ES" dirty="0"/>
              <a:t>. </a:t>
            </a:r>
            <a:endParaRPr lang="es-ES" dirty="0" smtClean="0"/>
          </a:p>
          <a:p>
            <a:r>
              <a:rPr lang="es-ES" dirty="0" smtClean="0"/>
              <a:t>Tiene </a:t>
            </a:r>
            <a:r>
              <a:rPr lang="es-ES" dirty="0"/>
              <a:t>la ventaja de que los usuarios pueden actualizar desde ext2 sin tener que realizar copias de seguridad ni restaurar datos.</a:t>
            </a:r>
          </a:p>
          <a:p>
            <a:r>
              <a:rPr lang="es-ES" dirty="0" smtClean="0"/>
              <a:t>El </a:t>
            </a:r>
            <a:r>
              <a:rPr lang="es-ES" dirty="0"/>
              <a:t>sistema ext3, añade las siguientes características ext2.</a:t>
            </a:r>
          </a:p>
          <a:p>
            <a:pPr lvl="1"/>
            <a:r>
              <a:rPr lang="es-ES" dirty="0" smtClean="0"/>
              <a:t>Un </a:t>
            </a:r>
            <a:r>
              <a:rPr lang="es-ES" dirty="0"/>
              <a:t>registro de diario (</a:t>
            </a:r>
            <a:r>
              <a:rPr lang="es-ES" dirty="0" err="1"/>
              <a:t>journal</a:t>
            </a:r>
            <a:r>
              <a:rPr lang="es-ES" dirty="0"/>
              <a:t>).</a:t>
            </a:r>
          </a:p>
          <a:p>
            <a:pPr lvl="1"/>
            <a:r>
              <a:rPr lang="es-ES" dirty="0" smtClean="0"/>
              <a:t>Estructura </a:t>
            </a:r>
            <a:r>
              <a:rPr lang="es-ES" dirty="0"/>
              <a:t>de </a:t>
            </a:r>
            <a:r>
              <a:rPr lang="es-ES" dirty="0" err="1"/>
              <a:t>Arbol</a:t>
            </a:r>
            <a:r>
              <a:rPr lang="es-ES" dirty="0"/>
              <a:t> Hash para indexar grandes directorios.</a:t>
            </a:r>
          </a:p>
          <a:p>
            <a:pPr lvl="1"/>
            <a:r>
              <a:rPr lang="es-ES" dirty="0" smtClean="0"/>
              <a:t>Crecimiento </a:t>
            </a:r>
            <a:r>
              <a:rPr lang="es-ES" dirty="0"/>
              <a:t>en línea del sistema de archivos.</a:t>
            </a:r>
            <a:endParaRPr lang="es-MX" dirty="0"/>
          </a:p>
        </p:txBody>
      </p:sp>
    </p:spTree>
    <p:extLst>
      <p:ext uri="{BB962C8B-B14F-4D97-AF65-F5344CB8AC3E}">
        <p14:creationId xmlns:p14="http://schemas.microsoft.com/office/powerpoint/2010/main" val="237871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Journaled</a:t>
            </a:r>
            <a:r>
              <a:rPr lang="es-MX" dirty="0"/>
              <a:t> File </a:t>
            </a:r>
            <a:r>
              <a:rPr lang="es-MX" dirty="0" err="1"/>
              <a:t>System</a:t>
            </a:r>
            <a:r>
              <a:rPr lang="es-MX" dirty="0"/>
              <a:t> (JFS)</a:t>
            </a:r>
          </a:p>
        </p:txBody>
      </p:sp>
      <p:sp>
        <p:nvSpPr>
          <p:cNvPr id="3" name="Marcador de contenido 2"/>
          <p:cNvSpPr>
            <a:spLocks noGrp="1"/>
          </p:cNvSpPr>
          <p:nvPr>
            <p:ph idx="1"/>
          </p:nvPr>
        </p:nvSpPr>
        <p:spPr/>
        <p:txBody>
          <a:bodyPr/>
          <a:lstStyle/>
          <a:p>
            <a:r>
              <a:rPr lang="es-ES" dirty="0" smtClean="0"/>
              <a:t>Son </a:t>
            </a:r>
            <a:r>
              <a:rPr lang="es-ES" dirty="0"/>
              <a:t>sistemas que mantienen registro de los cambios que aún no han sido entregados a la parte principal del sistema de archivos. </a:t>
            </a:r>
            <a:endParaRPr lang="es-ES" dirty="0" smtClean="0"/>
          </a:p>
          <a:p>
            <a:r>
              <a:rPr lang="es-ES" dirty="0" smtClean="0"/>
              <a:t>Consisten en un </a:t>
            </a:r>
            <a:r>
              <a:rPr lang="es-ES" dirty="0"/>
              <a:t>registro de diario en el que se almacena la información necesaria para restablecer los datos afectados por la transacción en caso de que esta falle</a:t>
            </a:r>
            <a:r>
              <a:rPr lang="es-ES" dirty="0" smtClean="0"/>
              <a:t>.</a:t>
            </a:r>
            <a:endParaRPr lang="es-ES" dirty="0"/>
          </a:p>
          <a:p>
            <a:r>
              <a:rPr lang="es-ES" dirty="0"/>
              <a:t>Como los registros en el diario son escritos antes de que los cambios al sistema de archivos estén hechos, y como el sistema de archivos mantiene estos registros hasta que los cambios han sido aplicados al sistema de archivos, los sistemas con registro por diario maximizan la consistencia y minimizan el tiempo de reinicio en caso de un apagado de sistema </a:t>
            </a:r>
            <a:r>
              <a:rPr lang="es-ES" dirty="0" err="1"/>
              <a:t>inapropado</a:t>
            </a:r>
            <a:r>
              <a:rPr lang="es-ES" dirty="0"/>
              <a:t>.</a:t>
            </a:r>
            <a:endParaRPr lang="es-MX" dirty="0"/>
          </a:p>
        </p:txBody>
      </p:sp>
    </p:spTree>
    <p:extLst>
      <p:ext uri="{BB962C8B-B14F-4D97-AF65-F5344CB8AC3E}">
        <p14:creationId xmlns:p14="http://schemas.microsoft.com/office/powerpoint/2010/main" val="422041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Límites en tamaño de ext3</a:t>
            </a:r>
            <a:endParaRPr lang="es-MX"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024128" y="2286000"/>
                <a:ext cx="9720071" cy="1427805"/>
              </a:xfrm>
            </p:spPr>
            <p:txBody>
              <a:bodyPr/>
              <a:lstStyle/>
              <a:p>
                <a:r>
                  <a:rPr lang="es-ES" dirty="0" smtClean="0"/>
                  <a:t>El número máximo de bloques para ext3 es </a:t>
                </a:r>
                <a14:m>
                  <m:oMath xmlns:m="http://schemas.openxmlformats.org/officeDocument/2006/math">
                    <m:sSup>
                      <m:sSupPr>
                        <m:ctrlPr>
                          <a:rPr lang="es-ES" i="1" dirty="0" smtClean="0">
                            <a:latin typeface="Cambria Math" panose="02040503050406030204" pitchFamily="18" charset="0"/>
                          </a:rPr>
                        </m:ctrlPr>
                      </m:sSupPr>
                      <m:e>
                        <m:r>
                          <a:rPr lang="es-MX" b="0" i="1" dirty="0" smtClean="0">
                            <a:latin typeface="Cambria Math" panose="02040503050406030204" pitchFamily="18" charset="0"/>
                          </a:rPr>
                          <m:t>2</m:t>
                        </m:r>
                      </m:e>
                      <m:sup>
                        <m:r>
                          <a:rPr lang="es-MX" b="0" i="1" dirty="0" smtClean="0">
                            <a:latin typeface="Cambria Math" panose="02040503050406030204" pitchFamily="18" charset="0"/>
                          </a:rPr>
                          <m:t>32</m:t>
                        </m:r>
                      </m:sup>
                    </m:sSup>
                  </m:oMath>
                </a14:m>
                <a:r>
                  <a:rPr lang="es-ES" dirty="0" smtClean="0"/>
                  <a:t>. </a:t>
                </a:r>
              </a:p>
              <a:p>
                <a:r>
                  <a:rPr lang="es-ES" dirty="0" smtClean="0"/>
                  <a:t>El </a:t>
                </a:r>
                <a:r>
                  <a:rPr lang="es-ES" dirty="0"/>
                  <a:t>tamaño del bloque puede variar, afectando máximo de archivos y al tamaño máximo del sistema de archivos</a:t>
                </a:r>
                <a:r>
                  <a:rPr lang="es-ES" dirty="0" smtClean="0"/>
                  <a:t>.</a:t>
                </a:r>
              </a:p>
              <a:p>
                <a:endParaRPr lang="es-ES" dirty="0" smtClean="0"/>
              </a:p>
              <a:p>
                <a:endParaRPr lang="es-MX"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024128" y="2286000"/>
                <a:ext cx="9720071" cy="1427805"/>
              </a:xfrm>
              <a:blipFill rotWithShape="0">
                <a:blip r:embed="rId2"/>
                <a:stretch>
                  <a:fillRect l="-314" t="-5128"/>
                </a:stretch>
              </a:blipFill>
            </p:spPr>
            <p:txBody>
              <a:bodyPr/>
              <a:lstStyle/>
              <a:p>
                <a:r>
                  <a:rPr lang="es-MX">
                    <a:noFill/>
                  </a:rPr>
                  <a:t> </a:t>
                </a:r>
              </a:p>
            </p:txBody>
          </p:sp>
        </mc:Fallback>
      </mc:AlternateContent>
      <p:graphicFrame>
        <p:nvGraphicFramePr>
          <p:cNvPr id="5" name="Tabla 4"/>
          <p:cNvGraphicFramePr>
            <a:graphicFrameLocks noGrp="1"/>
          </p:cNvGraphicFramePr>
          <p:nvPr>
            <p:extLst>
              <p:ext uri="{D42A27DB-BD31-4B8C-83A1-F6EECF244321}">
                <p14:modId xmlns:p14="http://schemas.microsoft.com/office/powerpoint/2010/main" val="31606802"/>
              </p:ext>
            </p:extLst>
          </p:nvPr>
        </p:nvGraphicFramePr>
        <p:xfrm>
          <a:off x="1024128" y="3914973"/>
          <a:ext cx="9720261" cy="1737871"/>
        </p:xfrm>
        <a:graphic>
          <a:graphicData uri="http://schemas.openxmlformats.org/drawingml/2006/table">
            <a:tbl>
              <a:tblPr>
                <a:tableStyleId>{F2DE63D5-997A-4646-A377-4702673A728D}</a:tableStyleId>
              </a:tblPr>
              <a:tblGrid>
                <a:gridCol w="3240087"/>
                <a:gridCol w="3240087"/>
                <a:gridCol w="3240087"/>
              </a:tblGrid>
              <a:tr h="0">
                <a:tc>
                  <a:txBody>
                    <a:bodyPr/>
                    <a:lstStyle/>
                    <a:p>
                      <a:r>
                        <a:rPr lang="es-MX" dirty="0">
                          <a:effectLst/>
                        </a:rPr>
                        <a:t>Tamaño del bloque</a:t>
                      </a:r>
                    </a:p>
                  </a:txBody>
                  <a:tcPr marL="76200" marR="76200" marT="38100" marB="38100" anchor="ctr"/>
                </a:tc>
                <a:tc>
                  <a:txBody>
                    <a:bodyPr/>
                    <a:lstStyle/>
                    <a:p>
                      <a:r>
                        <a:rPr lang="es-MX" dirty="0" err="1">
                          <a:effectLst/>
                        </a:rPr>
                        <a:t>Tanmaño</a:t>
                      </a:r>
                      <a:r>
                        <a:rPr lang="es-MX" dirty="0">
                          <a:effectLst/>
                        </a:rPr>
                        <a:t> máximo de archivo</a:t>
                      </a:r>
                    </a:p>
                  </a:txBody>
                  <a:tcPr marL="76200" marR="76200" marT="38100" marB="38100" anchor="ctr"/>
                </a:tc>
                <a:tc>
                  <a:txBody>
                    <a:bodyPr/>
                    <a:lstStyle/>
                    <a:p>
                      <a:r>
                        <a:rPr lang="es-ES">
                          <a:effectLst/>
                        </a:rPr>
                        <a:t>Tamaño máximo del sistema de archivos</a:t>
                      </a:r>
                    </a:p>
                  </a:txBody>
                  <a:tcPr marL="76200" marR="76200" marT="38100" marB="38100" anchor="ctr"/>
                </a:tc>
              </a:tr>
              <a:tr h="0">
                <a:tc>
                  <a:txBody>
                    <a:bodyPr/>
                    <a:lstStyle/>
                    <a:p>
                      <a:r>
                        <a:rPr lang="es-MX">
                          <a:effectLst/>
                        </a:rPr>
                        <a:t>1 KB</a:t>
                      </a:r>
                    </a:p>
                  </a:txBody>
                  <a:tcPr marL="76200" marR="76200" marT="38100" marB="38100" anchor="ctr"/>
                </a:tc>
                <a:tc>
                  <a:txBody>
                    <a:bodyPr/>
                    <a:lstStyle/>
                    <a:p>
                      <a:r>
                        <a:rPr lang="es-MX" dirty="0">
                          <a:effectLst/>
                        </a:rPr>
                        <a:t>16 GB</a:t>
                      </a:r>
                    </a:p>
                  </a:txBody>
                  <a:tcPr marL="76200" marR="76200" marT="38100" marB="38100" anchor="ctr"/>
                </a:tc>
                <a:tc>
                  <a:txBody>
                    <a:bodyPr/>
                    <a:lstStyle/>
                    <a:p>
                      <a:r>
                        <a:rPr lang="es-MX">
                          <a:effectLst/>
                        </a:rPr>
                        <a:t>2 TB</a:t>
                      </a:r>
                    </a:p>
                  </a:txBody>
                  <a:tcPr marL="76200" marR="76200" marT="38100" marB="38100" anchor="ctr"/>
                </a:tc>
              </a:tr>
              <a:tr h="0">
                <a:tc>
                  <a:txBody>
                    <a:bodyPr/>
                    <a:lstStyle/>
                    <a:p>
                      <a:r>
                        <a:rPr lang="es-MX">
                          <a:effectLst/>
                        </a:rPr>
                        <a:t>2 KB</a:t>
                      </a:r>
                    </a:p>
                  </a:txBody>
                  <a:tcPr marL="76200" marR="76200" marT="38100" marB="38100" anchor="ctr"/>
                </a:tc>
                <a:tc>
                  <a:txBody>
                    <a:bodyPr/>
                    <a:lstStyle/>
                    <a:p>
                      <a:r>
                        <a:rPr lang="es-MX">
                          <a:effectLst/>
                        </a:rPr>
                        <a:t>256 GB</a:t>
                      </a:r>
                    </a:p>
                  </a:txBody>
                  <a:tcPr marL="76200" marR="76200" marT="38100" marB="38100" anchor="ctr"/>
                </a:tc>
                <a:tc>
                  <a:txBody>
                    <a:bodyPr/>
                    <a:lstStyle/>
                    <a:p>
                      <a:r>
                        <a:rPr lang="es-MX">
                          <a:effectLst/>
                        </a:rPr>
                        <a:t>8 TB</a:t>
                      </a:r>
                    </a:p>
                  </a:txBody>
                  <a:tcPr marL="76200" marR="76200" marT="38100" marB="38100" anchor="ctr"/>
                </a:tc>
              </a:tr>
              <a:tr h="411991">
                <a:tc>
                  <a:txBody>
                    <a:bodyPr/>
                    <a:lstStyle/>
                    <a:p>
                      <a:r>
                        <a:rPr lang="es-MX">
                          <a:effectLst/>
                        </a:rPr>
                        <a:t>4 KB</a:t>
                      </a:r>
                    </a:p>
                  </a:txBody>
                  <a:tcPr marL="76200" marR="76200" marT="38100" marB="38100" anchor="ctr"/>
                </a:tc>
                <a:tc>
                  <a:txBody>
                    <a:bodyPr/>
                    <a:lstStyle/>
                    <a:p>
                      <a:r>
                        <a:rPr lang="es-MX" dirty="0">
                          <a:effectLst/>
                        </a:rPr>
                        <a:t>2 TB</a:t>
                      </a:r>
                    </a:p>
                  </a:txBody>
                  <a:tcPr marL="76200" marR="76200" marT="38100" marB="38100" anchor="ctr"/>
                </a:tc>
                <a:tc>
                  <a:txBody>
                    <a:bodyPr/>
                    <a:lstStyle/>
                    <a:p>
                      <a:r>
                        <a:rPr lang="es-MX" dirty="0">
                          <a:effectLst/>
                        </a:rPr>
                        <a:t>16 TB</a:t>
                      </a:r>
                    </a:p>
                  </a:txBody>
                  <a:tcPr marL="76200" marR="76200" marT="38100" marB="38100" anchor="ctr"/>
                </a:tc>
              </a:tr>
            </a:tbl>
          </a:graphicData>
        </a:graphic>
      </p:graphicFrame>
    </p:spTree>
    <p:extLst>
      <p:ext uri="{BB962C8B-B14F-4D97-AF65-F5344CB8AC3E}">
        <p14:creationId xmlns:p14="http://schemas.microsoft.com/office/powerpoint/2010/main" val="272125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Niveles del </a:t>
            </a:r>
            <a:r>
              <a:rPr lang="es-MX" dirty="0" err="1"/>
              <a:t>Journaling</a:t>
            </a:r>
            <a:endParaRPr lang="es-MX" dirty="0"/>
          </a:p>
        </p:txBody>
      </p:sp>
      <p:sp>
        <p:nvSpPr>
          <p:cNvPr id="3" name="Marcador de contenido 2"/>
          <p:cNvSpPr>
            <a:spLocks noGrp="1"/>
          </p:cNvSpPr>
          <p:nvPr>
            <p:ph idx="1"/>
          </p:nvPr>
        </p:nvSpPr>
        <p:spPr/>
        <p:txBody>
          <a:bodyPr/>
          <a:lstStyle/>
          <a:p>
            <a:r>
              <a:rPr lang="es-ES" b="1" dirty="0" err="1"/>
              <a:t>Journal</a:t>
            </a:r>
            <a:r>
              <a:rPr lang="es-ES" dirty="0"/>
              <a:t>. Los metadatos y los ficheros de contenido son copiados al diario antes de ser llevados al sistema de archivos principal. Es el modo más lento y seguro.</a:t>
            </a:r>
          </a:p>
          <a:p>
            <a:r>
              <a:rPr lang="es-ES" b="1" dirty="0" err="1"/>
              <a:t>Ordered</a:t>
            </a:r>
            <a:r>
              <a:rPr lang="es-ES" dirty="0"/>
              <a:t>. Este modo solo registra los cambios en los metadatos del sistema de archivos, pero vacía las actualizaciones de datos de archivos en el disco antes de realizar cambios en los metadatos del sistema de archivos asociado. Es el modo por defecto en ext3.</a:t>
            </a:r>
          </a:p>
          <a:p>
            <a:r>
              <a:rPr lang="es-ES" b="1" dirty="0" err="1"/>
              <a:t>Writeback</a:t>
            </a:r>
            <a:r>
              <a:rPr lang="es-ES" dirty="0"/>
              <a:t>. Este modo solo registra los cambios en los metadatos del sistema de archivos. Este modo depende de que el proceso de escritura del sistema de archivos escriba los cambios de datos de archivos en el disco. Es el modo más rápido y riesgoso.</a:t>
            </a:r>
            <a:endParaRPr lang="es-MX" dirty="0"/>
          </a:p>
        </p:txBody>
      </p:sp>
    </p:spTree>
    <p:extLst>
      <p:ext uri="{BB962C8B-B14F-4D97-AF65-F5344CB8AC3E}">
        <p14:creationId xmlns:p14="http://schemas.microsoft.com/office/powerpoint/2010/main" val="141868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MX" dirty="0" smtClean="0"/>
              <a:t>EXTENDED FILE SYSTEM (EXT)</a:t>
            </a:r>
            <a:endParaRPr lang="es-MX" dirty="0"/>
          </a:p>
        </p:txBody>
      </p:sp>
      <p:sp>
        <p:nvSpPr>
          <p:cNvPr id="9" name="Marcador de texto 8"/>
          <p:cNvSpPr>
            <a:spLocks noGrp="1"/>
          </p:cNvSpPr>
          <p:nvPr>
            <p:ph type="body" idx="1"/>
          </p:nvPr>
        </p:nvSpPr>
        <p:spPr/>
        <p:txBody>
          <a:bodyPr/>
          <a:lstStyle/>
          <a:p>
            <a:endParaRPr lang="es-MX"/>
          </a:p>
        </p:txBody>
      </p:sp>
    </p:spTree>
    <p:extLst>
      <p:ext uri="{BB962C8B-B14F-4D97-AF65-F5344CB8AC3E}">
        <p14:creationId xmlns:p14="http://schemas.microsoft.com/office/powerpoint/2010/main" val="3051162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233931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Extended File </a:t>
            </a:r>
            <a:r>
              <a:rPr lang="es-MX" b="1" dirty="0" err="1"/>
              <a:t>System</a:t>
            </a:r>
            <a:r>
              <a:rPr lang="es-MX" b="1" dirty="0"/>
              <a:t> (</a:t>
            </a:r>
            <a:r>
              <a:rPr lang="es-MX" b="1" dirty="0" err="1"/>
              <a:t>ext</a:t>
            </a:r>
            <a:r>
              <a:rPr lang="es-MX" b="1" dirty="0" smtClean="0"/>
              <a:t>)</a:t>
            </a:r>
            <a:endParaRPr lang="es-MX" dirty="0"/>
          </a:p>
        </p:txBody>
      </p:sp>
      <p:sp>
        <p:nvSpPr>
          <p:cNvPr id="3" name="Marcador de contenido 2"/>
          <p:cNvSpPr>
            <a:spLocks noGrp="1"/>
          </p:cNvSpPr>
          <p:nvPr>
            <p:ph idx="1"/>
          </p:nvPr>
        </p:nvSpPr>
        <p:spPr>
          <a:xfrm>
            <a:off x="1024128" y="1934357"/>
            <a:ext cx="10484197" cy="3777622"/>
          </a:xfrm>
        </p:spPr>
        <p:txBody>
          <a:bodyPr/>
          <a:lstStyle/>
          <a:p>
            <a:r>
              <a:rPr lang="es-ES" sz="2400" dirty="0" smtClean="0"/>
              <a:t>Implementado en abril de 1992.</a:t>
            </a:r>
          </a:p>
          <a:p>
            <a:r>
              <a:rPr lang="es-ES" sz="2400" dirty="0" smtClean="0"/>
              <a:t>El primero de una serie de sistemas de archivos creados </a:t>
            </a:r>
            <a:r>
              <a:rPr lang="es-ES" sz="2400" dirty="0" err="1" smtClean="0"/>
              <a:t>excusivamente</a:t>
            </a:r>
            <a:r>
              <a:rPr lang="es-ES" sz="2400" dirty="0" smtClean="0"/>
              <a:t> para Linux.</a:t>
            </a:r>
          </a:p>
          <a:p>
            <a:r>
              <a:rPr lang="es-ES" sz="2400" dirty="0" smtClean="0"/>
              <a:t>Diseñado por </a:t>
            </a:r>
            <a:r>
              <a:rPr lang="es-ES" sz="2400" dirty="0" err="1" smtClean="0"/>
              <a:t>Rémy</a:t>
            </a:r>
            <a:r>
              <a:rPr lang="es-ES" sz="2400" dirty="0" smtClean="0"/>
              <a:t> </a:t>
            </a:r>
            <a:r>
              <a:rPr lang="es-ES" sz="2400" dirty="0" err="1" smtClean="0"/>
              <a:t>Card</a:t>
            </a:r>
            <a:r>
              <a:rPr lang="es-ES" sz="2400" dirty="0" smtClean="0"/>
              <a:t> para superar algunas limitaciones del MINIX FS.</a:t>
            </a:r>
          </a:p>
          <a:p>
            <a:r>
              <a:rPr lang="es-ES" sz="2400" dirty="0" smtClean="0"/>
              <a:t>El primero en utilizar el API del Sistema Virtual de Archivos.</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208" y="3903506"/>
            <a:ext cx="7120035" cy="2321131"/>
          </a:xfrm>
          <a:prstGeom prst="rect">
            <a:avLst/>
          </a:prstGeom>
        </p:spPr>
      </p:pic>
      <p:sp>
        <p:nvSpPr>
          <p:cNvPr id="5" name="CuadroTexto 4"/>
          <p:cNvSpPr txBox="1"/>
          <p:nvPr/>
        </p:nvSpPr>
        <p:spPr>
          <a:xfrm>
            <a:off x="3863163" y="6224637"/>
            <a:ext cx="4806124" cy="338554"/>
          </a:xfrm>
          <a:prstGeom prst="rect">
            <a:avLst/>
          </a:prstGeom>
          <a:noFill/>
        </p:spPr>
        <p:txBody>
          <a:bodyPr wrap="none" rtlCol="0">
            <a:spAutoFit/>
          </a:bodyPr>
          <a:lstStyle/>
          <a:p>
            <a:r>
              <a:rPr lang="es-ES" sz="1600" dirty="0"/>
              <a:t>Fig.1 - Estructura del sistema de archivos </a:t>
            </a:r>
            <a:r>
              <a:rPr lang="es-ES" sz="1600" dirty="0" err="1"/>
              <a:t>MiniX</a:t>
            </a:r>
            <a:r>
              <a:rPr lang="es-ES" sz="1600" dirty="0"/>
              <a:t>.</a:t>
            </a:r>
            <a:endParaRPr lang="es-MX" sz="1600" dirty="0"/>
          </a:p>
        </p:txBody>
      </p:sp>
    </p:spTree>
    <p:extLst>
      <p:ext uri="{BB962C8B-B14F-4D97-AF65-F5344CB8AC3E}">
        <p14:creationId xmlns:p14="http://schemas.microsoft.com/office/powerpoint/2010/main" val="355653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MX" dirty="0" smtClean="0"/>
              <a:t>SECOND EXTENDED FILE SYSTEM (EXT2)</a:t>
            </a:r>
            <a:endParaRPr lang="es-MX" dirty="0"/>
          </a:p>
        </p:txBody>
      </p:sp>
    </p:spTree>
    <p:extLst>
      <p:ext uri="{BB962C8B-B14F-4D97-AF65-F5344CB8AC3E}">
        <p14:creationId xmlns:p14="http://schemas.microsoft.com/office/powerpoint/2010/main" val="165243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Breve Historia</a:t>
            </a:r>
            <a:endParaRPr lang="es-MX" dirty="0"/>
          </a:p>
        </p:txBody>
      </p:sp>
      <p:sp>
        <p:nvSpPr>
          <p:cNvPr id="3" name="Marcador de contenido 2"/>
          <p:cNvSpPr>
            <a:spLocks noGrp="1"/>
          </p:cNvSpPr>
          <p:nvPr>
            <p:ph idx="1"/>
          </p:nvPr>
        </p:nvSpPr>
        <p:spPr/>
        <p:txBody>
          <a:bodyPr/>
          <a:lstStyle/>
          <a:p>
            <a:r>
              <a:rPr lang="es-ES" sz="2400" dirty="0" smtClean="0"/>
              <a:t>Desarrollado</a:t>
            </a:r>
            <a:r>
              <a:rPr lang="es-ES" sz="2400" dirty="0"/>
              <a:t> en enero de 1993 para el </a:t>
            </a:r>
            <a:r>
              <a:rPr lang="es-ES" sz="2400" dirty="0" err="1"/>
              <a:t>Kernel</a:t>
            </a:r>
            <a:r>
              <a:rPr lang="es-ES" sz="2400" dirty="0"/>
              <a:t> de Linux 0.99. </a:t>
            </a:r>
            <a:endParaRPr lang="es-ES" sz="2400" dirty="0" smtClean="0"/>
          </a:p>
          <a:p>
            <a:r>
              <a:rPr lang="es-ES" sz="2400" dirty="0" smtClean="0"/>
              <a:t>Surgió</a:t>
            </a:r>
            <a:r>
              <a:rPr lang="es-ES" sz="2400" dirty="0"/>
              <a:t> como una solución a tres problemas que tenía </a:t>
            </a:r>
            <a:r>
              <a:rPr lang="es-ES" sz="2400" dirty="0" err="1" smtClean="0"/>
              <a:t>ext</a:t>
            </a:r>
            <a:r>
              <a:rPr lang="es-ES" sz="2400" dirty="0" smtClean="0"/>
              <a:t>:</a:t>
            </a:r>
          </a:p>
          <a:p>
            <a:pPr lvl="1"/>
            <a:r>
              <a:rPr lang="es-ES" sz="2000" dirty="0" smtClean="0"/>
              <a:t>Modificación</a:t>
            </a:r>
            <a:r>
              <a:rPr lang="es-ES" sz="2000" dirty="0"/>
              <a:t> de </a:t>
            </a:r>
            <a:r>
              <a:rPr lang="es-ES" sz="2000" dirty="0" err="1" smtClean="0"/>
              <a:t>inodo</a:t>
            </a:r>
            <a:endParaRPr lang="es-ES" sz="2000" dirty="0" smtClean="0"/>
          </a:p>
          <a:p>
            <a:pPr lvl="1"/>
            <a:r>
              <a:rPr lang="es-ES" sz="2000" dirty="0" smtClean="0"/>
              <a:t>Modificación</a:t>
            </a:r>
            <a:r>
              <a:rPr lang="es-ES" sz="2000" dirty="0"/>
              <a:t> de </a:t>
            </a:r>
            <a:r>
              <a:rPr lang="es-ES" sz="2000" dirty="0" smtClean="0"/>
              <a:t>datos</a:t>
            </a:r>
          </a:p>
          <a:p>
            <a:pPr lvl="1"/>
            <a:r>
              <a:rPr lang="es-ES" sz="2000" dirty="0" smtClean="0"/>
              <a:t>Marcas</a:t>
            </a:r>
            <a:r>
              <a:rPr lang="es-ES" sz="2000" dirty="0"/>
              <a:t> de tiempo (</a:t>
            </a:r>
            <a:r>
              <a:rPr lang="es-ES" sz="2000" dirty="0" err="1"/>
              <a:t>timestamps</a:t>
            </a:r>
            <a:r>
              <a:rPr lang="es-ES" sz="2000" dirty="0"/>
              <a:t>) para acceso de archivo.</a:t>
            </a:r>
          </a:p>
          <a:p>
            <a:endParaRPr lang="es-MX" dirty="0"/>
          </a:p>
        </p:txBody>
      </p:sp>
    </p:spTree>
    <p:extLst>
      <p:ext uri="{BB962C8B-B14F-4D97-AF65-F5344CB8AC3E}">
        <p14:creationId xmlns:p14="http://schemas.microsoft.com/office/powerpoint/2010/main" val="29701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en disco 	</a:t>
            </a:r>
            <a:endParaRPr lang="es-MX" dirty="0"/>
          </a:p>
        </p:txBody>
      </p:sp>
      <p:sp>
        <p:nvSpPr>
          <p:cNvPr id="3" name="Marcador de contenido 2"/>
          <p:cNvSpPr>
            <a:spLocks noGrp="1"/>
          </p:cNvSpPr>
          <p:nvPr>
            <p:ph sz="half" idx="1"/>
          </p:nvPr>
        </p:nvSpPr>
        <p:spPr>
          <a:xfrm>
            <a:off x="1024127" y="2286000"/>
            <a:ext cx="5608167" cy="3082895"/>
          </a:xfrm>
        </p:spPr>
        <p:txBody>
          <a:bodyPr numCol="1">
            <a:normAutofit/>
          </a:bodyPr>
          <a:lstStyle/>
          <a:p>
            <a:pPr algn="just"/>
            <a:r>
              <a:rPr lang="es-ES" sz="2400" dirty="0" smtClean="0"/>
              <a:t>Hecho</a:t>
            </a:r>
            <a:r>
              <a:rPr lang="es-ES" sz="2400" dirty="0"/>
              <a:t> bajo la </a:t>
            </a:r>
            <a:r>
              <a:rPr lang="es-ES" sz="2400" dirty="0" smtClean="0"/>
              <a:t>premisa</a:t>
            </a:r>
            <a:r>
              <a:rPr lang="es-ES" sz="2400" dirty="0"/>
              <a:t> que toda </a:t>
            </a:r>
            <a:r>
              <a:rPr lang="es-ES" sz="2400" dirty="0" smtClean="0"/>
              <a:t>la</a:t>
            </a:r>
            <a:r>
              <a:rPr lang="es-ES" sz="2400" dirty="0"/>
              <a:t> </a:t>
            </a:r>
            <a:r>
              <a:rPr lang="es-ES" sz="2400" dirty="0" smtClean="0"/>
              <a:t>información</a:t>
            </a:r>
            <a:r>
              <a:rPr lang="es-ES" sz="2400" dirty="0"/>
              <a:t> que exista en los </a:t>
            </a:r>
            <a:r>
              <a:rPr lang="es-ES" sz="2400" dirty="0" smtClean="0"/>
              <a:t>archivos</a:t>
            </a:r>
            <a:r>
              <a:rPr lang="es-ES" sz="2400" dirty="0"/>
              <a:t> </a:t>
            </a:r>
            <a:r>
              <a:rPr lang="es-ES" sz="2400" dirty="0" smtClean="0"/>
              <a:t>debe</a:t>
            </a:r>
            <a:r>
              <a:rPr lang="es-ES" sz="2400" dirty="0"/>
              <a:t> ser mantenida en bloques de datos. </a:t>
            </a:r>
            <a:endParaRPr lang="es-ES" sz="2400" dirty="0" smtClean="0"/>
          </a:p>
          <a:p>
            <a:r>
              <a:rPr lang="es-ES" sz="2400" dirty="0" smtClean="0"/>
              <a:t>Estos bloques son todos de la misma longitud y están agrupados en grupos de bloques. </a:t>
            </a:r>
          </a:p>
          <a:p>
            <a:endParaRPr lang="es-MX" dirty="0"/>
          </a:p>
        </p:txBody>
      </p:sp>
      <p:sp>
        <p:nvSpPr>
          <p:cNvPr id="4" name="Marcador de contenido 3"/>
          <p:cNvSpPr>
            <a:spLocks noGrp="1"/>
          </p:cNvSpPr>
          <p:nvPr>
            <p:ph sz="half" idx="2"/>
          </p:nvPr>
        </p:nvSpPr>
        <p:spPr>
          <a:xfrm>
            <a:off x="6910086" y="2286000"/>
            <a:ext cx="3834114" cy="4023360"/>
          </a:xfrm>
        </p:spPr>
        <p:txBody>
          <a:bodyPr/>
          <a:lstStyle/>
          <a:p>
            <a:r>
              <a:rPr lang="es-ES" sz="2400" dirty="0"/>
              <a:t>Cada grupo contiene:</a:t>
            </a:r>
          </a:p>
          <a:p>
            <a:pPr lvl="1"/>
            <a:r>
              <a:rPr lang="es-ES" sz="2000" dirty="0"/>
              <a:t>Una copia del </a:t>
            </a:r>
            <a:r>
              <a:rPr lang="es-ES" sz="2000" dirty="0" err="1"/>
              <a:t>super</a:t>
            </a:r>
            <a:r>
              <a:rPr lang="es-ES" sz="2000" dirty="0"/>
              <a:t> bloque</a:t>
            </a:r>
          </a:p>
          <a:p>
            <a:pPr lvl="1"/>
            <a:r>
              <a:rPr lang="es-ES" sz="2000" dirty="0"/>
              <a:t>Su tabla de descriptor de grupo.</a:t>
            </a:r>
          </a:p>
          <a:p>
            <a:pPr lvl="1"/>
            <a:r>
              <a:rPr lang="es-ES" sz="2000" dirty="0"/>
              <a:t>Su </a:t>
            </a:r>
            <a:r>
              <a:rPr lang="es-ES" sz="2000" dirty="0" err="1"/>
              <a:t>bitmap</a:t>
            </a:r>
            <a:r>
              <a:rPr lang="es-ES" sz="2000" dirty="0"/>
              <a:t> de bloque</a:t>
            </a:r>
          </a:p>
          <a:p>
            <a:pPr lvl="1"/>
            <a:r>
              <a:rPr lang="es-ES" sz="2000" dirty="0"/>
              <a:t>Su </a:t>
            </a:r>
            <a:r>
              <a:rPr lang="es-ES" sz="2000" dirty="0" err="1"/>
              <a:t>bitmap</a:t>
            </a:r>
            <a:r>
              <a:rPr lang="es-ES" sz="2000" dirty="0"/>
              <a:t> de </a:t>
            </a:r>
            <a:r>
              <a:rPr lang="es-ES" sz="2000" dirty="0" err="1"/>
              <a:t>inodos</a:t>
            </a:r>
            <a:endParaRPr lang="es-ES" sz="2000" dirty="0"/>
          </a:p>
          <a:p>
            <a:pPr lvl="1"/>
            <a:r>
              <a:rPr lang="es-ES" sz="2000" dirty="0"/>
              <a:t>Su tabla de </a:t>
            </a:r>
            <a:r>
              <a:rPr lang="es-ES" sz="2000" dirty="0" err="1"/>
              <a:t>inodos</a:t>
            </a:r>
            <a:endParaRPr lang="es-ES" sz="2000" dirty="0"/>
          </a:p>
          <a:p>
            <a:pPr lvl="1"/>
            <a:r>
              <a:rPr lang="es-ES" sz="2000" dirty="0"/>
              <a:t>Los bloques de datos.</a:t>
            </a:r>
          </a:p>
          <a:p>
            <a:endParaRPr lang="es-MX" dirty="0"/>
          </a:p>
        </p:txBody>
      </p:sp>
    </p:spTree>
    <p:extLst>
      <p:ext uri="{BB962C8B-B14F-4D97-AF65-F5344CB8AC3E}">
        <p14:creationId xmlns:p14="http://schemas.microsoft.com/office/powerpoint/2010/main" val="127041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8498" y="2013713"/>
            <a:ext cx="7120673" cy="2766631"/>
          </a:xfrm>
        </p:spPr>
      </p:pic>
      <p:sp>
        <p:nvSpPr>
          <p:cNvPr id="8" name="CuadroTexto 7"/>
          <p:cNvSpPr txBox="1"/>
          <p:nvPr/>
        </p:nvSpPr>
        <p:spPr>
          <a:xfrm>
            <a:off x="3923816" y="5011837"/>
            <a:ext cx="4190035" cy="369332"/>
          </a:xfrm>
          <a:prstGeom prst="rect">
            <a:avLst/>
          </a:prstGeom>
          <a:noFill/>
        </p:spPr>
        <p:txBody>
          <a:bodyPr wrap="square" rtlCol="0">
            <a:spAutoFit/>
          </a:bodyPr>
          <a:lstStyle/>
          <a:p>
            <a:r>
              <a:rPr lang="es-ES" dirty="0"/>
              <a:t>Fig.2 - Estructura de un bloque en ext2.</a:t>
            </a:r>
            <a:endParaRPr lang="es-MX" dirty="0"/>
          </a:p>
        </p:txBody>
      </p:sp>
    </p:spTree>
    <p:extLst>
      <p:ext uri="{BB962C8B-B14F-4D97-AF65-F5344CB8AC3E}">
        <p14:creationId xmlns:p14="http://schemas.microsoft.com/office/powerpoint/2010/main" val="361996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a:t>
            </a:r>
            <a:r>
              <a:rPr lang="es-MX" dirty="0" err="1" smtClean="0"/>
              <a:t>Superbloque</a:t>
            </a:r>
            <a:endParaRPr lang="es-MX" dirty="0"/>
          </a:p>
        </p:txBody>
      </p:sp>
      <p:sp>
        <p:nvSpPr>
          <p:cNvPr id="3" name="Marcador de contenido 2"/>
          <p:cNvSpPr>
            <a:spLocks noGrp="1"/>
          </p:cNvSpPr>
          <p:nvPr>
            <p:ph idx="1"/>
          </p:nvPr>
        </p:nvSpPr>
        <p:spPr>
          <a:xfrm>
            <a:off x="1024128" y="2251275"/>
            <a:ext cx="9720071" cy="2262851"/>
          </a:xfrm>
        </p:spPr>
        <p:txBody>
          <a:bodyPr>
            <a:noAutofit/>
          </a:bodyPr>
          <a:lstStyle/>
          <a:p>
            <a:r>
              <a:rPr lang="es-ES" sz="2400" dirty="0" smtClean="0"/>
              <a:t>Contiene</a:t>
            </a:r>
            <a:r>
              <a:rPr lang="es-ES" sz="2400" dirty="0"/>
              <a:t> una descripción del tamaño básico y la forma de este sistema de </a:t>
            </a:r>
            <a:r>
              <a:rPr lang="es-ES" sz="2400" dirty="0" smtClean="0"/>
              <a:t/>
            </a:r>
            <a:br>
              <a:rPr lang="es-ES" sz="2400" dirty="0" smtClean="0"/>
            </a:br>
            <a:r>
              <a:rPr lang="es-ES" sz="2400" dirty="0" smtClean="0"/>
              <a:t>archivos.</a:t>
            </a:r>
          </a:p>
          <a:p>
            <a:r>
              <a:rPr lang="es-ES" sz="2400" dirty="0"/>
              <a:t>Normalmente este archivo se lee del Grupo de Bloques 0 cuando el sistema </a:t>
            </a:r>
            <a:r>
              <a:rPr lang="es-ES" sz="2400" dirty="0" smtClean="0"/>
              <a:t>es</a:t>
            </a:r>
            <a:br>
              <a:rPr lang="es-ES" sz="2400" dirty="0" smtClean="0"/>
            </a:br>
            <a:r>
              <a:rPr lang="es-ES" sz="2400" dirty="0" smtClean="0"/>
              <a:t>montado</a:t>
            </a:r>
            <a:r>
              <a:rPr lang="es-ES" sz="2400" dirty="0"/>
              <a:t>. </a:t>
            </a:r>
            <a:endParaRPr lang="es-ES" sz="2400" dirty="0" smtClean="0"/>
          </a:p>
          <a:p>
            <a:r>
              <a:rPr lang="es-ES" sz="2400" dirty="0" smtClean="0"/>
              <a:t>Cada</a:t>
            </a:r>
            <a:r>
              <a:rPr lang="es-ES" sz="2400" dirty="0"/>
              <a:t> Bloque de Grupo contiene una copia duplicada en caso de corrupción</a:t>
            </a:r>
            <a:r>
              <a:rPr lang="es-ES" sz="2400" dirty="0" smtClean="0"/>
              <a:t>.</a:t>
            </a:r>
          </a:p>
          <a:p>
            <a:r>
              <a:rPr lang="es-ES" sz="2400" dirty="0"/>
              <a:t>Contiene, entre otra información, lo siguiente</a:t>
            </a:r>
            <a:r>
              <a:rPr lang="es-ES" sz="2400" dirty="0" smtClean="0"/>
              <a:t>:</a:t>
            </a:r>
            <a:endParaRPr lang="es-ES" sz="2400" dirty="0"/>
          </a:p>
        </p:txBody>
      </p:sp>
      <p:sp>
        <p:nvSpPr>
          <p:cNvPr id="4" name="CuadroTexto 3"/>
          <p:cNvSpPr txBox="1"/>
          <p:nvPr/>
        </p:nvSpPr>
        <p:spPr>
          <a:xfrm>
            <a:off x="1591288" y="4977114"/>
            <a:ext cx="9152911" cy="1323439"/>
          </a:xfrm>
          <a:prstGeom prst="rect">
            <a:avLst/>
          </a:prstGeom>
          <a:noFill/>
        </p:spPr>
        <p:txBody>
          <a:bodyPr wrap="square" numCol="2" rtlCol="0">
            <a:spAutoFit/>
          </a:bodyPr>
          <a:lstStyle/>
          <a:p>
            <a:pPr marL="285750" indent="-285750">
              <a:buFont typeface="Arial" panose="020B0604020202020204" pitchFamily="34" charset="0"/>
              <a:buChar char="•"/>
            </a:pPr>
            <a:r>
              <a:rPr lang="es-MX" sz="2000" dirty="0"/>
              <a:t>Número Mágico</a:t>
            </a:r>
          </a:p>
          <a:p>
            <a:pPr marL="285750" indent="-285750">
              <a:buFont typeface="Arial" panose="020B0604020202020204" pitchFamily="34" charset="0"/>
              <a:buChar char="•"/>
            </a:pPr>
            <a:r>
              <a:rPr lang="es-MX" sz="2000" dirty="0"/>
              <a:t>Numero de Bloques de Grupo</a:t>
            </a:r>
          </a:p>
          <a:p>
            <a:pPr marL="285750" indent="-285750">
              <a:buFont typeface="Arial" panose="020B0604020202020204" pitchFamily="34" charset="0"/>
              <a:buChar char="•"/>
            </a:pPr>
            <a:r>
              <a:rPr lang="es-MX" sz="2000" dirty="0"/>
              <a:t>Tamaño de bloque</a:t>
            </a:r>
          </a:p>
          <a:p>
            <a:pPr marL="285750" indent="-285750">
              <a:buFont typeface="Arial" panose="020B0604020202020204" pitchFamily="34" charset="0"/>
              <a:buChar char="•"/>
            </a:pPr>
            <a:r>
              <a:rPr lang="es-MX" sz="2000" dirty="0" smtClean="0"/>
              <a:t>Bloques</a:t>
            </a:r>
            <a:r>
              <a:rPr lang="es-MX" sz="2000" dirty="0"/>
              <a:t> por Grupo</a:t>
            </a:r>
          </a:p>
          <a:p>
            <a:pPr marL="285750" indent="-285750">
              <a:buFont typeface="Arial" panose="020B0604020202020204" pitchFamily="34" charset="0"/>
              <a:buChar char="•"/>
            </a:pPr>
            <a:r>
              <a:rPr lang="es-MX" sz="2000" dirty="0" smtClean="0"/>
              <a:t>Bloques</a:t>
            </a:r>
            <a:r>
              <a:rPr lang="es-MX" sz="2000" dirty="0"/>
              <a:t> libres</a:t>
            </a:r>
          </a:p>
          <a:p>
            <a:pPr marL="285750" indent="-285750">
              <a:buFont typeface="Arial" panose="020B0604020202020204" pitchFamily="34" charset="0"/>
              <a:buChar char="•"/>
            </a:pPr>
            <a:r>
              <a:rPr lang="es-MX" sz="2000" dirty="0" err="1" smtClean="0"/>
              <a:t>Inodos</a:t>
            </a:r>
            <a:r>
              <a:rPr lang="es-MX" sz="2000" dirty="0"/>
              <a:t> libres</a:t>
            </a:r>
          </a:p>
          <a:p>
            <a:pPr marL="285750" indent="-285750">
              <a:buFont typeface="Arial" panose="020B0604020202020204" pitchFamily="34" charset="0"/>
              <a:buChar char="•"/>
            </a:pPr>
            <a:r>
              <a:rPr lang="es-MX" sz="2000" dirty="0" smtClean="0"/>
              <a:t>Primer</a:t>
            </a:r>
            <a:r>
              <a:rPr lang="es-MX" sz="2000" dirty="0"/>
              <a:t> </a:t>
            </a:r>
            <a:r>
              <a:rPr lang="es-MX" sz="2000" dirty="0" err="1"/>
              <a:t>inodo</a:t>
            </a:r>
            <a:endParaRPr lang="es-ES" sz="2000" dirty="0"/>
          </a:p>
        </p:txBody>
      </p:sp>
    </p:spTree>
    <p:extLst>
      <p:ext uri="{BB962C8B-B14F-4D97-AF65-F5344CB8AC3E}">
        <p14:creationId xmlns:p14="http://schemas.microsoft.com/office/powerpoint/2010/main" val="329140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Descriptor de Grupo</a:t>
            </a:r>
          </a:p>
        </p:txBody>
      </p:sp>
      <p:sp>
        <p:nvSpPr>
          <p:cNvPr id="3" name="Marcador de contenido 2"/>
          <p:cNvSpPr>
            <a:spLocks noGrp="1"/>
          </p:cNvSpPr>
          <p:nvPr>
            <p:ph idx="1"/>
          </p:nvPr>
        </p:nvSpPr>
        <p:spPr/>
        <p:txBody>
          <a:bodyPr/>
          <a:lstStyle/>
          <a:p>
            <a:r>
              <a:rPr lang="es-ES" sz="2800" dirty="0"/>
              <a:t>Cada Grupo contiene una estructura de datos que lo describe. </a:t>
            </a:r>
            <a:endParaRPr lang="es-ES" sz="2800" dirty="0" smtClean="0"/>
          </a:p>
          <a:p>
            <a:r>
              <a:rPr lang="es-ES" sz="2800" dirty="0" smtClean="0"/>
              <a:t>Cada</a:t>
            </a:r>
            <a:r>
              <a:rPr lang="es-ES" sz="2800" dirty="0"/>
              <a:t> Descriptor de Grupo contiene, entre otra información, lo </a:t>
            </a:r>
            <a:r>
              <a:rPr lang="es-ES" sz="2800" dirty="0" smtClean="0"/>
              <a:t/>
            </a:r>
            <a:br>
              <a:rPr lang="es-ES" sz="2800" dirty="0" smtClean="0"/>
            </a:br>
            <a:r>
              <a:rPr lang="es-ES" sz="2800" dirty="0" smtClean="0"/>
              <a:t>siguiente:</a:t>
            </a:r>
            <a:endParaRPr lang="es-ES" sz="2800" dirty="0"/>
          </a:p>
          <a:p>
            <a:pPr lvl="1"/>
            <a:r>
              <a:rPr lang="es-ES" sz="2000" dirty="0" smtClean="0"/>
              <a:t>Dirección</a:t>
            </a:r>
            <a:r>
              <a:rPr lang="es-ES" sz="2000" dirty="0"/>
              <a:t> de inicio del </a:t>
            </a:r>
            <a:r>
              <a:rPr lang="es-ES" sz="2000" dirty="0" err="1"/>
              <a:t>Bitmap</a:t>
            </a:r>
            <a:r>
              <a:rPr lang="es-ES" sz="2000" dirty="0"/>
              <a:t> del </a:t>
            </a:r>
            <a:r>
              <a:rPr lang="es-ES" sz="2000" dirty="0" smtClean="0"/>
              <a:t>Bloque</a:t>
            </a:r>
          </a:p>
          <a:p>
            <a:pPr lvl="1"/>
            <a:r>
              <a:rPr lang="es-ES" sz="2000" dirty="0" smtClean="0"/>
              <a:t>Dirección</a:t>
            </a:r>
            <a:r>
              <a:rPr lang="es-ES" sz="2000" dirty="0"/>
              <a:t> de inicio del </a:t>
            </a:r>
            <a:r>
              <a:rPr lang="es-ES" sz="2000" dirty="0" err="1"/>
              <a:t>Bitmap</a:t>
            </a:r>
            <a:r>
              <a:rPr lang="es-ES" sz="2000" dirty="0"/>
              <a:t> de </a:t>
            </a:r>
            <a:r>
              <a:rPr lang="es-ES" sz="2000" dirty="0" err="1" smtClean="0"/>
              <a:t>Inodo</a:t>
            </a:r>
            <a:endParaRPr lang="es-ES" sz="2000" dirty="0" smtClean="0"/>
          </a:p>
          <a:p>
            <a:pPr lvl="1"/>
            <a:r>
              <a:rPr lang="es-ES" sz="2000" dirty="0" smtClean="0"/>
              <a:t>Dirección</a:t>
            </a:r>
            <a:r>
              <a:rPr lang="es-ES" sz="2000" dirty="0"/>
              <a:t> de inicio de Tabla de </a:t>
            </a:r>
            <a:r>
              <a:rPr lang="es-ES" sz="2000" dirty="0" err="1"/>
              <a:t>Inodos</a:t>
            </a:r>
            <a:endParaRPr lang="es-ES" sz="2000" dirty="0"/>
          </a:p>
          <a:p>
            <a:endParaRPr lang="es-ES" dirty="0"/>
          </a:p>
        </p:txBody>
      </p:sp>
    </p:spTree>
    <p:extLst>
      <p:ext uri="{BB962C8B-B14F-4D97-AF65-F5344CB8AC3E}">
        <p14:creationId xmlns:p14="http://schemas.microsoft.com/office/powerpoint/2010/main" val="34829439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100</TotalTime>
  <Words>751</Words>
  <Application>Microsoft Office PowerPoint</Application>
  <PresentationFormat>Panorámica</PresentationFormat>
  <Paragraphs>105</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Cambria Math</vt:lpstr>
      <vt:lpstr>Tw Cen MT</vt:lpstr>
      <vt:lpstr>Tw Cen MT Condensed</vt:lpstr>
      <vt:lpstr>Wingdings 3</vt:lpstr>
      <vt:lpstr>Integral</vt:lpstr>
      <vt:lpstr>Sistemas de archivos Extended </vt:lpstr>
      <vt:lpstr>EXTENDED FILE SYSTEM (EXT)</vt:lpstr>
      <vt:lpstr>Extended File System (ext)</vt:lpstr>
      <vt:lpstr>SECOND EXTENDED FILE SYSTEM (EXT2)</vt:lpstr>
      <vt:lpstr>Breve Historia</vt:lpstr>
      <vt:lpstr>Estructura en disco  </vt:lpstr>
      <vt:lpstr>Presentación de PowerPoint</vt:lpstr>
      <vt:lpstr>El Superbloque</vt:lpstr>
      <vt:lpstr>Descriptor de Grupo</vt:lpstr>
      <vt:lpstr>Bitmap de bloque y Bitmap de inodos</vt:lpstr>
      <vt:lpstr>INODOS y su tabla</vt:lpstr>
      <vt:lpstr>Inodos</vt:lpstr>
      <vt:lpstr>Directorios</vt:lpstr>
      <vt:lpstr>Presentación de PowerPoint</vt:lpstr>
      <vt:lpstr>Third Extended File System (ext3)</vt:lpstr>
      <vt:lpstr>Breve historia</vt:lpstr>
      <vt:lpstr>Journaled File System (JFS)</vt:lpstr>
      <vt:lpstr>Límites en tamaño de ext3</vt:lpstr>
      <vt:lpstr>Niveles del Journaling</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archivos Extended</dc:title>
  <dc:creator>Administrador</dc:creator>
  <cp:lastModifiedBy>Administrador</cp:lastModifiedBy>
  <cp:revision>39</cp:revision>
  <dcterms:created xsi:type="dcterms:W3CDTF">2019-10-14T14:02:19Z</dcterms:created>
  <dcterms:modified xsi:type="dcterms:W3CDTF">2019-10-14T15:42:43Z</dcterms:modified>
</cp:coreProperties>
</file>