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Garamond" panose="02020404030301010803" pitchFamily="18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EgPzRIkgohKasAW2oCdHg76IS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o de Título" type="title">
  <p:cSld name="TITLE">
    <p:bg>
      <p:bgPr>
        <a:gradFill>
          <a:gsLst>
            <a:gs pos="0">
              <a:srgbClr val="3E9BC1"/>
            </a:gs>
            <a:gs pos="77000">
              <a:srgbClr val="0086B0"/>
            </a:gs>
            <a:gs pos="100000">
              <a:srgbClr val="007DA3"/>
            </a:gs>
          </a:gsLst>
          <a:lin ang="54000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9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22" name="Google Shape;22;p9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9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9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Google Shape;25;p9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Century Gothic"/>
              <a:buNone/>
              <a:defRPr sz="7200" b="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 b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0396728" y="62270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e Texto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Objeto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o de Título" type="title">
  <p:cSld name="TITL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8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49" name="Google Shape;49;p8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50;p8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51;p8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b="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cção" type="secHead">
  <p:cSld name="SECTION_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11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63" name="Google Shape;63;p11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" name="Google Shape;64;p11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" name="Google Shape;65;p11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1453553" y="521106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604504" y="521106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upl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2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2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3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4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 Título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 b="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2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10393677" y="622300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Garamond"/>
              <a:buChar char="◦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Garamond"/>
              <a:buChar char="◦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diaa.com/difference-between-technical-writing-and-literary-writ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hyperlink" Target="https://www.difference.wiki/technical-writing-vs-literary-writ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p1"/>
          <p:cNvPicPr preferRelativeResize="0"/>
          <p:nvPr/>
        </p:nvPicPr>
        <p:blipFill rotWithShape="1">
          <a:blip r:embed="rId3">
            <a:alphaModFix amt="45000"/>
          </a:blip>
          <a:srcRect l="12193" r="11362"/>
          <a:stretch/>
        </p:blipFill>
        <p:spPr>
          <a:xfrm>
            <a:off x="1" y="11"/>
            <a:ext cx="1219199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>
          <a:xfrm>
            <a:off x="1561707" y="1818777"/>
            <a:ext cx="9068586" cy="246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Century Gothic"/>
              <a:buNone/>
            </a:pPr>
            <a:r>
              <a:rPr lang="en-US" dirty="0"/>
              <a:t>THE BACKLOG:</a:t>
            </a:r>
            <a:br>
              <a:rPr lang="en-US" dirty="0"/>
            </a:br>
            <a:r>
              <a:rPr lang="en-US" dirty="0"/>
              <a:t> WHAT IS FOR ?</a:t>
            </a:r>
            <a:endParaRPr dirty="0"/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1447799" y="4286279"/>
            <a:ext cx="9462355" cy="128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/>
            <a:r>
              <a:rPr lang="pt-PT" dirty="0"/>
              <a:t>1200618 - Jorge Cunha</a:t>
            </a:r>
          </a:p>
          <a:p>
            <a:pPr marL="0" lvl="0" indent="0"/>
            <a:r>
              <a:rPr lang="pt-PT" dirty="0"/>
              <a:t>1211018 - Pedro Conceição</a:t>
            </a:r>
          </a:p>
          <a:p>
            <a:pPr marL="0" lvl="0" indent="0"/>
            <a:r>
              <a:rPr lang="pt-PT" dirty="0"/>
              <a:t>1211015 - Joana Almeida</a:t>
            </a:r>
          </a:p>
          <a:p>
            <a:pPr marL="0" lvl="0" indent="0"/>
            <a:r>
              <a:rPr lang="pt-PT" dirty="0"/>
              <a:t>1201551 - António </a:t>
            </a:r>
            <a:r>
              <a:rPr lang="pt-PT" dirty="0" err="1"/>
              <a:t>Martingo</a:t>
            </a:r>
            <a:endParaRPr lang="pt-PT" dirty="0"/>
          </a:p>
          <a:p>
            <a:pPr marL="0" lvl="0" indent="0"/>
            <a:r>
              <a:rPr lang="pt-PT" dirty="0"/>
              <a:t>1200619 - José Lapa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136" name="Google Shape;136;p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>
            <a:spLocks noGrp="1"/>
          </p:cNvSpPr>
          <p:nvPr>
            <p:ph type="title"/>
          </p:nvPr>
        </p:nvSpPr>
        <p:spPr>
          <a:xfrm>
            <a:off x="6569956" y="642594"/>
            <a:ext cx="4555243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entury Gothic"/>
              <a:buNone/>
            </a:pPr>
            <a:r>
              <a:rPr lang="en-US" sz="3800"/>
              <a:t>What is a backlog?</a:t>
            </a:r>
            <a:endParaRPr sz="3800"/>
          </a:p>
        </p:txBody>
      </p:sp>
      <p:sp>
        <p:nvSpPr>
          <p:cNvPr id="142" name="Google Shape;142;p2"/>
          <p:cNvSpPr/>
          <p:nvPr/>
        </p:nvSpPr>
        <p:spPr>
          <a:xfrm flipH="1">
            <a:off x="804973" y="808058"/>
            <a:ext cx="5280353" cy="2536764"/>
          </a:xfrm>
          <a:prstGeom prst="round1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p2" descr="Como gerenciar o backlog do produto com os princípios do DEEP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5597" y="1118771"/>
            <a:ext cx="3719104" cy="191533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"/>
          <p:cNvSpPr/>
          <p:nvPr/>
        </p:nvSpPr>
        <p:spPr>
          <a:xfrm>
            <a:off x="798953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p2"/>
          <p:cNvPicPr preferRelativeResize="0"/>
          <p:nvPr/>
        </p:nvPicPr>
        <p:blipFill rotWithShape="1">
          <a:blip r:embed="rId4">
            <a:alphaModFix/>
          </a:blip>
          <a:srcRect t="10555" r="1" b="97"/>
          <a:stretch/>
        </p:blipFill>
        <p:spPr>
          <a:xfrm>
            <a:off x="1117143" y="4015568"/>
            <a:ext cx="1929384" cy="15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"/>
          <p:cNvSpPr/>
          <p:nvPr/>
        </p:nvSpPr>
        <p:spPr>
          <a:xfrm rot="10800000" flipH="1">
            <a:off x="3525582" y="3505686"/>
            <a:ext cx="2559743" cy="2536763"/>
          </a:xfrm>
          <a:prstGeom prst="round1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7" name="Google Shape;147;p2"/>
          <p:cNvPicPr preferRelativeResize="0"/>
          <p:nvPr/>
        </p:nvPicPr>
        <p:blipFill rotWithShape="1">
          <a:blip r:embed="rId5">
            <a:alphaModFix/>
          </a:blip>
          <a:srcRect r="1" b="6951"/>
          <a:stretch/>
        </p:blipFill>
        <p:spPr>
          <a:xfrm>
            <a:off x="3840761" y="4015565"/>
            <a:ext cx="1929384" cy="151700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"/>
          <p:cNvSpPr txBox="1">
            <a:spLocks noGrp="1"/>
          </p:cNvSpPr>
          <p:nvPr>
            <p:ph type="body" idx="1"/>
          </p:nvPr>
        </p:nvSpPr>
        <p:spPr>
          <a:xfrm>
            <a:off x="6569956" y="2103120"/>
            <a:ext cx="4555244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A Backlog is a list of tasks;</a:t>
            </a:r>
            <a:endParaRPr/>
          </a:p>
          <a:p>
            <a:pPr marL="182880" lvl="0" indent="-7492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 sz="170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A product backlog includes creation of user stories, changes of functionalities, and corrections of bugs ;</a:t>
            </a:r>
            <a:endParaRPr/>
          </a:p>
          <a:p>
            <a:pPr marL="182880" lvl="0" indent="-7492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 sz="170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A key component to backlogs is that its items are ordered by priority;</a:t>
            </a:r>
            <a:endParaRPr/>
          </a:p>
          <a:p>
            <a:pPr marL="182880" lvl="0" indent="-7492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 sz="170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Helps to provide a single source of truth</a:t>
            </a:r>
            <a:endParaRPr/>
          </a:p>
          <a:p>
            <a:pPr marL="182880" lvl="0" indent="-7492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 sz="1700"/>
          </a:p>
          <a:p>
            <a:pPr marL="182880" lvl="0" indent="-7492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 sz="1700"/>
          </a:p>
        </p:txBody>
      </p:sp>
      <p:sp>
        <p:nvSpPr>
          <p:cNvPr id="149" name="Google Shape;149;p2"/>
          <p:cNvSpPr txBox="1"/>
          <p:nvPr/>
        </p:nvSpPr>
        <p:spPr>
          <a:xfrm>
            <a:off x="2040678" y="6858000"/>
            <a:ext cx="811064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Makes team discussion easier</a:t>
            </a:r>
            <a:endParaRPr/>
          </a:p>
        </p:txBody>
      </p:sp>
      <p:grpSp>
        <p:nvGrpSpPr>
          <p:cNvPr id="155" name="Google Shape;155;p3"/>
          <p:cNvGrpSpPr/>
          <p:nvPr/>
        </p:nvGrpSpPr>
        <p:grpSpPr>
          <a:xfrm>
            <a:off x="1130976" y="1941546"/>
            <a:ext cx="6113952" cy="4230618"/>
            <a:chOff x="-130896" y="7971"/>
            <a:chExt cx="6113952" cy="4230618"/>
          </a:xfrm>
        </p:grpSpPr>
        <p:sp>
          <p:nvSpPr>
            <p:cNvPr id="156" name="Google Shape;156;p3"/>
            <p:cNvSpPr/>
            <p:nvPr/>
          </p:nvSpPr>
          <p:spPr>
            <a:xfrm>
              <a:off x="-130896" y="7971"/>
              <a:ext cx="5852160" cy="889786"/>
            </a:xfrm>
            <a:prstGeom prst="roundRect">
              <a:avLst>
                <a:gd name="adj" fmla="val 10000"/>
              </a:avLst>
            </a:prstGeom>
            <a:solidFill>
              <a:srgbClr val="CBE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8263" y="208173"/>
              <a:ext cx="490339" cy="48938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97764" y="7971"/>
              <a:ext cx="4821439" cy="890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 txBox="1"/>
            <p:nvPr/>
          </p:nvSpPr>
          <p:spPr>
            <a:xfrm>
              <a:off x="897764" y="7971"/>
              <a:ext cx="4821439" cy="890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250" tIns="94250" rIns="94250" bIns="942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On a product backlog not every item is ready to work on. </a:t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130896" y="1121292"/>
              <a:ext cx="5852160" cy="889786"/>
            </a:xfrm>
            <a:prstGeom prst="roundRect">
              <a:avLst>
                <a:gd name="adj" fmla="val 10000"/>
              </a:avLst>
            </a:prstGeom>
            <a:solidFill>
              <a:srgbClr val="CBE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38263" y="1321494"/>
              <a:ext cx="490339" cy="48938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920762" y="1121114"/>
              <a:ext cx="4821439" cy="890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920762" y="1121114"/>
              <a:ext cx="4821439" cy="890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250" tIns="94250" rIns="94250" bIns="942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There are different priorities for different items. </a:t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130896" y="2234613"/>
              <a:ext cx="5852160" cy="889786"/>
            </a:xfrm>
            <a:prstGeom prst="roundRect">
              <a:avLst>
                <a:gd name="adj" fmla="val 10000"/>
              </a:avLst>
            </a:prstGeom>
            <a:solidFill>
              <a:srgbClr val="CBE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38263" y="2434815"/>
              <a:ext cx="490339" cy="48938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939083" y="2191612"/>
              <a:ext cx="4821439" cy="890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 txBox="1"/>
            <p:nvPr/>
          </p:nvSpPr>
          <p:spPr>
            <a:xfrm>
              <a:off x="939083" y="2191612"/>
              <a:ext cx="4821439" cy="890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250" tIns="94250" rIns="94250" bIns="942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This way, sometimes a team needs to place items or tasks at the bottom of the backlog, to indicate they are not a priority task at the moment.</a:t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30896" y="3347933"/>
              <a:ext cx="5852160" cy="889786"/>
            </a:xfrm>
            <a:prstGeom prst="roundRect">
              <a:avLst>
                <a:gd name="adj" fmla="val 10000"/>
              </a:avLst>
            </a:prstGeom>
            <a:solidFill>
              <a:srgbClr val="CBE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38263" y="3548135"/>
              <a:ext cx="490339" cy="48938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33910" y="3347933"/>
              <a:ext cx="5349146" cy="890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 txBox="1"/>
            <p:nvPr/>
          </p:nvSpPr>
          <p:spPr>
            <a:xfrm>
              <a:off x="633910" y="3347933"/>
              <a:ext cx="5349146" cy="890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250" tIns="94250" rIns="94250" bIns="942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This makes them a useful tool to facilitate conversations among a team, helps the team discuss how to prioritize work on a product, what conflicts an item might create.</a:t>
              </a:r>
              <a:endParaRPr/>
            </a:p>
          </p:txBody>
        </p:sp>
      </p:grpSp>
      <p:pic>
        <p:nvPicPr>
          <p:cNvPr id="172" name="Google Shape;172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98664" y="2551455"/>
            <a:ext cx="3304622" cy="2404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>
            <a:spLocks noGrp="1"/>
          </p:cNvSpPr>
          <p:nvPr>
            <p:ph type="title"/>
          </p:nvPr>
        </p:nvSpPr>
        <p:spPr>
          <a:xfrm>
            <a:off x="6569956" y="642594"/>
            <a:ext cx="4555243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entury Gothic"/>
              <a:buNone/>
            </a:pPr>
            <a:r>
              <a:rPr lang="en-US" sz="3800"/>
              <a:t>Makes it easier to assign work</a:t>
            </a:r>
            <a:endParaRPr/>
          </a:p>
        </p:txBody>
      </p:sp>
      <p:sp>
        <p:nvSpPr>
          <p:cNvPr id="178" name="Google Shape;178;p4"/>
          <p:cNvSpPr/>
          <p:nvPr/>
        </p:nvSpPr>
        <p:spPr>
          <a:xfrm flipH="1">
            <a:off x="804973" y="808058"/>
            <a:ext cx="5280353" cy="2536764"/>
          </a:xfrm>
          <a:prstGeom prst="round1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9" name="Google Shape;179;p4" descr="Why Teamwork is essential for any business. | TimeTac"/>
          <p:cNvPicPr preferRelativeResize="0"/>
          <p:nvPr/>
        </p:nvPicPr>
        <p:blipFill rotWithShape="1">
          <a:blip r:embed="rId3">
            <a:alphaModFix/>
          </a:blip>
          <a:srcRect l="17055" r="19356" b="5"/>
          <a:stretch/>
        </p:blipFill>
        <p:spPr>
          <a:xfrm>
            <a:off x="2227143" y="1118771"/>
            <a:ext cx="2436012" cy="191533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"/>
          <p:cNvSpPr/>
          <p:nvPr/>
        </p:nvSpPr>
        <p:spPr>
          <a:xfrm>
            <a:off x="798953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Google Shape;181;p4" descr="Team, workload, organization, task, collab, split, division illustration -  Download on Iconfind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431" y="3827664"/>
            <a:ext cx="1892808" cy="189280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/>
          <p:nvPr/>
        </p:nvSpPr>
        <p:spPr>
          <a:xfrm rot="10800000" flipH="1">
            <a:off x="3525582" y="3505686"/>
            <a:ext cx="2559743" cy="2536763"/>
          </a:xfrm>
          <a:prstGeom prst="round1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p4"/>
          <p:cNvPicPr preferRelativeResize="0"/>
          <p:nvPr/>
        </p:nvPicPr>
        <p:blipFill rotWithShape="1">
          <a:blip r:embed="rId5">
            <a:alphaModFix/>
          </a:blip>
          <a:srcRect l="13772" r="22636" b="1"/>
          <a:stretch/>
        </p:blipFill>
        <p:spPr>
          <a:xfrm>
            <a:off x="3840761" y="4015562"/>
            <a:ext cx="1929384" cy="151700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"/>
          <p:cNvSpPr txBox="1">
            <a:spLocks noGrp="1"/>
          </p:cNvSpPr>
          <p:nvPr>
            <p:ph type="body" idx="1"/>
          </p:nvPr>
        </p:nvSpPr>
        <p:spPr>
          <a:xfrm>
            <a:off x="6569956" y="2103120"/>
            <a:ext cx="4555244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70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A backlog makes the assignment work much easier.</a:t>
            </a:r>
            <a:endParaRPr/>
          </a:p>
          <a:p>
            <a:pPr marL="182880" lvl="0" indent="-7492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 sz="170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 </a:t>
            </a:r>
            <a:r>
              <a:rPr lang="en-US" sz="2000"/>
              <a:t>Why ? </a:t>
            </a:r>
            <a:endParaRPr/>
          </a:p>
          <a:p>
            <a:pPr marL="182880" lvl="0" indent="-7492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 sz="170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The assignments are already there, with their priorities  set and the team can just choose who’s the best person to be in charge in each task.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/>
          <p:nvPr/>
        </p:nvSpPr>
        <p:spPr>
          <a:xfrm>
            <a:off x="237744" y="237744"/>
            <a:ext cx="7665285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	Bibliography:</a:t>
            </a:r>
            <a:br>
              <a:rPr lang="en-US"/>
            </a:br>
            <a:endParaRPr/>
          </a:p>
        </p:txBody>
      </p:sp>
      <p:sp>
        <p:nvSpPr>
          <p:cNvPr id="191" name="Google Shape;191;p5"/>
          <p:cNvSpPr txBox="1">
            <a:spLocks noGrp="1"/>
          </p:cNvSpPr>
          <p:nvPr>
            <p:ph type="body" idx="1"/>
          </p:nvPr>
        </p:nvSpPr>
        <p:spPr>
          <a:xfrm>
            <a:off x="868680" y="2386584"/>
            <a:ext cx="6281928" cy="364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685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82880" lvl="0" indent="-68579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https://pediaa.com/difference-between-technical-writing-and-literary-writing/</a:t>
            </a:r>
            <a:endParaRPr/>
          </a:p>
          <a:p>
            <a:pPr marL="182880" lvl="0" indent="-68579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https://www.difference.wiki/technical-writing-vs-literary-writing/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192" name="Google Shape;192;p5" descr="Uma imagem com texto, relógio&#10;&#10;Descrição gerada automaticamente"/>
          <p:cNvPicPr preferRelativeResize="0"/>
          <p:nvPr/>
        </p:nvPicPr>
        <p:blipFill rotWithShape="1">
          <a:blip r:embed="rId5">
            <a:alphaModFix/>
          </a:blip>
          <a:srcRect l="8931" r="6172" b="-2"/>
          <a:stretch/>
        </p:blipFill>
        <p:spPr>
          <a:xfrm>
            <a:off x="7903029" y="237745"/>
            <a:ext cx="4058758" cy="3191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5" descr="Dwight Schrute Meme - Imgflip"/>
          <p:cNvPicPr preferRelativeResize="0"/>
          <p:nvPr/>
        </p:nvPicPr>
        <p:blipFill rotWithShape="1">
          <a:blip r:embed="rId6">
            <a:alphaModFix/>
          </a:blip>
          <a:srcRect l="9120" r="3125" b="4"/>
          <a:stretch/>
        </p:blipFill>
        <p:spPr>
          <a:xfrm>
            <a:off x="7903029" y="3429002"/>
            <a:ext cx="4058758" cy="319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bão">
  <a:themeElements>
    <a:clrScheme name="Sabão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bão">
  <a:themeElements>
    <a:clrScheme name="Sabão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Ecrã Panorâmico</PresentationFormat>
  <Paragraphs>34</Paragraphs>
  <Slides>5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Garamond</vt:lpstr>
      <vt:lpstr>Calibri</vt:lpstr>
      <vt:lpstr>Arial</vt:lpstr>
      <vt:lpstr>Century Gothic</vt:lpstr>
      <vt:lpstr>Sabão</vt:lpstr>
      <vt:lpstr>Sabão</vt:lpstr>
      <vt:lpstr>THE BACKLOG:  WHAT IS FOR ?</vt:lpstr>
      <vt:lpstr>What is a backlog?</vt:lpstr>
      <vt:lpstr>Makes team discussion easier</vt:lpstr>
      <vt:lpstr>Makes it easier to assign work</vt:lpstr>
      <vt:lpstr> Bibliography: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BACKLOG:  WHAT IS FOR ?</dc:title>
  <dc:creator>Lucas Guimarães</dc:creator>
  <cp:lastModifiedBy>Jorge Cunha (1200618)</cp:lastModifiedBy>
  <cp:revision>2</cp:revision>
  <dcterms:created xsi:type="dcterms:W3CDTF">2021-03-10T11:56:04Z</dcterms:created>
  <dcterms:modified xsi:type="dcterms:W3CDTF">2022-03-14T09:39:28Z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0x010100E3C6404104CB394E9719C91E2A1B9A80</vt:lpwstr>
  </property>
</Properties>
</file>