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1" r:id="rId6"/>
    <p:sldId id="264"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a Teixeira" userId="dab6c25d22acd560" providerId="LiveId" clId="{05B6E2F7-EADA-46BC-9738-A40731A7C752}"/>
    <pc:docChg chg="custSel modSld">
      <pc:chgData name="Augusta Teixeira" userId="dab6c25d22acd560" providerId="LiveId" clId="{05B6E2F7-EADA-46BC-9738-A40731A7C752}" dt="2021-05-05T08:12:50.629" v="249" actId="20577"/>
      <pc:docMkLst>
        <pc:docMk/>
      </pc:docMkLst>
      <pc:sldChg chg="modSp mod">
        <pc:chgData name="Augusta Teixeira" userId="dab6c25d22acd560" providerId="LiveId" clId="{05B6E2F7-EADA-46BC-9738-A40731A7C752}" dt="2021-05-05T08:12:15.742" v="155" actId="5793"/>
        <pc:sldMkLst>
          <pc:docMk/>
          <pc:sldMk cId="4268189526" sldId="257"/>
        </pc:sldMkLst>
        <pc:spChg chg="mod">
          <ac:chgData name="Augusta Teixeira" userId="dab6c25d22acd560" providerId="LiveId" clId="{05B6E2F7-EADA-46BC-9738-A40731A7C752}" dt="2021-05-05T08:12:15.742" v="155" actId="5793"/>
          <ac:spMkLst>
            <pc:docMk/>
            <pc:sldMk cId="4268189526" sldId="257"/>
            <ac:spMk id="4" creationId="{370A4F39-92C4-4B2F-8858-4D34BE4CA86D}"/>
          </ac:spMkLst>
        </pc:spChg>
      </pc:sldChg>
      <pc:sldChg chg="modSp mod">
        <pc:chgData name="Augusta Teixeira" userId="dab6c25d22acd560" providerId="LiveId" clId="{05B6E2F7-EADA-46BC-9738-A40731A7C752}" dt="2021-05-05T08:12:50.629" v="249" actId="20577"/>
        <pc:sldMkLst>
          <pc:docMk/>
          <pc:sldMk cId="584582867" sldId="261"/>
        </pc:sldMkLst>
        <pc:spChg chg="mod">
          <ac:chgData name="Augusta Teixeira" userId="dab6c25d22acd560" providerId="LiveId" clId="{05B6E2F7-EADA-46BC-9738-A40731A7C752}" dt="2021-05-05T08:12:50.629" v="249" actId="20577"/>
          <ac:spMkLst>
            <pc:docMk/>
            <pc:sldMk cId="584582867" sldId="261"/>
            <ac:spMk id="3" creationId="{D5D67EEA-DDDB-4715-94F6-2545EC7CBF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BBFEC-C576-4F85-98A6-69483490F143}"/>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B4CD58A7-E0FB-4F0A-9A60-06912B8B5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6D767B14-918D-4FA4-9582-3F57D336359C}"/>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9CD46C5B-F3D7-43C6-BC7E-8C90B0267ADE}"/>
              </a:ext>
            </a:extLst>
          </p:cNvPr>
          <p:cNvSpPr>
            <a:spLocks noGrp="1"/>
          </p:cNvSpPr>
          <p:nvPr>
            <p:ph type="ftr" sz="quarter" idx="11"/>
          </p:nvPr>
        </p:nvSpPr>
        <p:spPr/>
        <p:txBody>
          <a:bodyPr/>
          <a:lstStyle/>
          <a:p>
            <a:endParaRPr lang="pt-PT" dirty="0"/>
          </a:p>
        </p:txBody>
      </p:sp>
      <p:sp>
        <p:nvSpPr>
          <p:cNvPr id="6" name="Marcador de Posição do Número do Diapositivo 5">
            <a:extLst>
              <a:ext uri="{FF2B5EF4-FFF2-40B4-BE49-F238E27FC236}">
                <a16:creationId xmlns:a16="http://schemas.microsoft.com/office/drawing/2014/main" id="{776B5279-9C0B-41F7-A33B-D86F278C1744}"/>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249633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112ED-B84B-4CFE-A4FD-E2FAA1746DB6}"/>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80CB233D-1C39-47F6-875E-1340D64AEC1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6A913D5-4C05-46E3-8DAC-9B4EFD89398E}"/>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E543CA79-EF26-4E2A-9116-1F2E354D049F}"/>
              </a:ext>
            </a:extLst>
          </p:cNvPr>
          <p:cNvSpPr>
            <a:spLocks noGrp="1"/>
          </p:cNvSpPr>
          <p:nvPr>
            <p:ph type="ftr" sz="quarter" idx="11"/>
          </p:nvPr>
        </p:nvSpPr>
        <p:spPr/>
        <p:txBody>
          <a:bodyPr/>
          <a:lstStyle/>
          <a:p>
            <a:endParaRPr lang="pt-PT" dirty="0"/>
          </a:p>
        </p:txBody>
      </p:sp>
      <p:sp>
        <p:nvSpPr>
          <p:cNvPr id="6" name="Marcador de Posição do Número do Diapositivo 5">
            <a:extLst>
              <a:ext uri="{FF2B5EF4-FFF2-40B4-BE49-F238E27FC236}">
                <a16:creationId xmlns:a16="http://schemas.microsoft.com/office/drawing/2014/main" id="{37363E24-AB05-4C04-A0A5-BDA35946893F}"/>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5834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2B2C9ED-E8F2-43CF-9E42-0FACC0BFC8FE}"/>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131ABAD-8151-4387-99BE-266230A10892}"/>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51CE281-E038-49DC-9486-52C550105A6B}"/>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024397F0-11CA-464F-8F0B-34DB7305C256}"/>
              </a:ext>
            </a:extLst>
          </p:cNvPr>
          <p:cNvSpPr>
            <a:spLocks noGrp="1"/>
          </p:cNvSpPr>
          <p:nvPr>
            <p:ph type="ftr" sz="quarter" idx="11"/>
          </p:nvPr>
        </p:nvSpPr>
        <p:spPr/>
        <p:txBody>
          <a:bodyPr/>
          <a:lstStyle/>
          <a:p>
            <a:endParaRPr lang="pt-PT" dirty="0"/>
          </a:p>
        </p:txBody>
      </p:sp>
      <p:sp>
        <p:nvSpPr>
          <p:cNvPr id="6" name="Marcador de Posição do Número do Diapositivo 5">
            <a:extLst>
              <a:ext uri="{FF2B5EF4-FFF2-40B4-BE49-F238E27FC236}">
                <a16:creationId xmlns:a16="http://schemas.microsoft.com/office/drawing/2014/main" id="{F8B5172B-FF30-412C-8C37-033D50B5FC73}"/>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4970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6856F-0764-44C7-8A62-1DAFC1A9810F}"/>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4B4D69D-9CFF-43D7-8A64-73235ECDB1F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C30D143-F1D9-43DE-BA72-93640A7B8007}"/>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9476F1FC-4CD0-4246-86D9-5597B7A61516}"/>
              </a:ext>
            </a:extLst>
          </p:cNvPr>
          <p:cNvSpPr>
            <a:spLocks noGrp="1"/>
          </p:cNvSpPr>
          <p:nvPr>
            <p:ph type="ftr" sz="quarter" idx="11"/>
          </p:nvPr>
        </p:nvSpPr>
        <p:spPr/>
        <p:txBody>
          <a:bodyPr/>
          <a:lstStyle/>
          <a:p>
            <a:endParaRPr lang="pt-PT" dirty="0"/>
          </a:p>
        </p:txBody>
      </p:sp>
      <p:sp>
        <p:nvSpPr>
          <p:cNvPr id="6" name="Marcador de Posição do Número do Diapositivo 5">
            <a:extLst>
              <a:ext uri="{FF2B5EF4-FFF2-40B4-BE49-F238E27FC236}">
                <a16:creationId xmlns:a16="http://schemas.microsoft.com/office/drawing/2014/main" id="{B3A0AFFD-EB7F-4D57-9593-9A64173E6EDC}"/>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53963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BC29C-A32F-4F1F-85D4-6C68385E9AE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6790EE7-4BE8-4993-983F-1D56FE2A3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29B23334-6D34-4BDE-A5C6-498BF57E1DDA}"/>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6277469B-3FBE-4C4A-ADF2-185AAF88C8D0}"/>
              </a:ext>
            </a:extLst>
          </p:cNvPr>
          <p:cNvSpPr>
            <a:spLocks noGrp="1"/>
          </p:cNvSpPr>
          <p:nvPr>
            <p:ph type="ftr" sz="quarter" idx="11"/>
          </p:nvPr>
        </p:nvSpPr>
        <p:spPr/>
        <p:txBody>
          <a:bodyPr/>
          <a:lstStyle/>
          <a:p>
            <a:endParaRPr lang="pt-PT" dirty="0"/>
          </a:p>
        </p:txBody>
      </p:sp>
      <p:sp>
        <p:nvSpPr>
          <p:cNvPr id="6" name="Marcador de Posição do Número do Diapositivo 5">
            <a:extLst>
              <a:ext uri="{FF2B5EF4-FFF2-40B4-BE49-F238E27FC236}">
                <a16:creationId xmlns:a16="http://schemas.microsoft.com/office/drawing/2014/main" id="{F3468DB5-509D-43E4-87C1-086550CD44FD}"/>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371633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A1339-B7F5-45D2-ABC0-EB4F77653A9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D868434-2938-4626-A849-EF42AF9A8B6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FF73428-940E-42DA-8B90-90115D978CD2}"/>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D312DA1F-0A6B-491E-9A47-6CD6B43B87C7}"/>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6" name="Marcador de Posição do Rodapé 5">
            <a:extLst>
              <a:ext uri="{FF2B5EF4-FFF2-40B4-BE49-F238E27FC236}">
                <a16:creationId xmlns:a16="http://schemas.microsoft.com/office/drawing/2014/main" id="{D3DCC48B-BB59-45CB-8E53-14F273A2FB68}"/>
              </a:ext>
            </a:extLst>
          </p:cNvPr>
          <p:cNvSpPr>
            <a:spLocks noGrp="1"/>
          </p:cNvSpPr>
          <p:nvPr>
            <p:ph type="ftr" sz="quarter" idx="11"/>
          </p:nvPr>
        </p:nvSpPr>
        <p:spPr/>
        <p:txBody>
          <a:bodyPr/>
          <a:lstStyle/>
          <a:p>
            <a:endParaRPr lang="pt-PT" dirty="0"/>
          </a:p>
        </p:txBody>
      </p:sp>
      <p:sp>
        <p:nvSpPr>
          <p:cNvPr id="7" name="Marcador de Posição do Número do Diapositivo 6">
            <a:extLst>
              <a:ext uri="{FF2B5EF4-FFF2-40B4-BE49-F238E27FC236}">
                <a16:creationId xmlns:a16="http://schemas.microsoft.com/office/drawing/2014/main" id="{9D4906EE-18F2-4C04-B3C6-BF300F5C99C9}"/>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81614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BF748-678C-4578-86BA-89578FFE013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D9F90F7A-9615-4BE9-A199-655AF500C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C84E78CC-6123-4EE6-BA7B-29A11B807529}"/>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5719E1CB-14BA-4B3D-A3DD-83B920ED2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236358F9-6545-49CE-8221-13B3C68966A5}"/>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F5AE3CAC-EB32-4997-8AE0-43A845A86BA9}"/>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8" name="Marcador de Posição do Rodapé 7">
            <a:extLst>
              <a:ext uri="{FF2B5EF4-FFF2-40B4-BE49-F238E27FC236}">
                <a16:creationId xmlns:a16="http://schemas.microsoft.com/office/drawing/2014/main" id="{E82E1413-ED1A-4B30-A1E4-3BB7A39A4F7D}"/>
              </a:ext>
            </a:extLst>
          </p:cNvPr>
          <p:cNvSpPr>
            <a:spLocks noGrp="1"/>
          </p:cNvSpPr>
          <p:nvPr>
            <p:ph type="ftr" sz="quarter" idx="11"/>
          </p:nvPr>
        </p:nvSpPr>
        <p:spPr/>
        <p:txBody>
          <a:bodyPr/>
          <a:lstStyle/>
          <a:p>
            <a:endParaRPr lang="pt-PT" dirty="0"/>
          </a:p>
        </p:txBody>
      </p:sp>
      <p:sp>
        <p:nvSpPr>
          <p:cNvPr id="9" name="Marcador de Posição do Número do Diapositivo 8">
            <a:extLst>
              <a:ext uri="{FF2B5EF4-FFF2-40B4-BE49-F238E27FC236}">
                <a16:creationId xmlns:a16="http://schemas.microsoft.com/office/drawing/2014/main" id="{C0754EBF-0CDD-4A1B-B0B4-E98E1C62C4BE}"/>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91857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C9240-3206-45C6-9F26-830BB6C82BA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1F3FB629-0F96-4D99-9AC1-B63C52785F88}"/>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4" name="Marcador de Posição do Rodapé 3">
            <a:extLst>
              <a:ext uri="{FF2B5EF4-FFF2-40B4-BE49-F238E27FC236}">
                <a16:creationId xmlns:a16="http://schemas.microsoft.com/office/drawing/2014/main" id="{7B547C83-A632-44F5-83BC-95EE098BEF2D}"/>
              </a:ext>
            </a:extLst>
          </p:cNvPr>
          <p:cNvSpPr>
            <a:spLocks noGrp="1"/>
          </p:cNvSpPr>
          <p:nvPr>
            <p:ph type="ftr" sz="quarter" idx="11"/>
          </p:nvPr>
        </p:nvSpPr>
        <p:spPr/>
        <p:txBody>
          <a:bodyPr/>
          <a:lstStyle/>
          <a:p>
            <a:endParaRPr lang="pt-PT" dirty="0"/>
          </a:p>
        </p:txBody>
      </p:sp>
      <p:sp>
        <p:nvSpPr>
          <p:cNvPr id="5" name="Marcador de Posição do Número do Diapositivo 4">
            <a:extLst>
              <a:ext uri="{FF2B5EF4-FFF2-40B4-BE49-F238E27FC236}">
                <a16:creationId xmlns:a16="http://schemas.microsoft.com/office/drawing/2014/main" id="{A4004CBB-FAB4-4968-84E2-170806AA6E72}"/>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40897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5998CDB-4011-49E2-A6FF-90F180B858A6}"/>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3" name="Marcador de Posição do Rodapé 2">
            <a:extLst>
              <a:ext uri="{FF2B5EF4-FFF2-40B4-BE49-F238E27FC236}">
                <a16:creationId xmlns:a16="http://schemas.microsoft.com/office/drawing/2014/main" id="{66C24BE2-387A-4C15-834F-868B31ECC1E0}"/>
              </a:ext>
            </a:extLst>
          </p:cNvPr>
          <p:cNvSpPr>
            <a:spLocks noGrp="1"/>
          </p:cNvSpPr>
          <p:nvPr>
            <p:ph type="ftr" sz="quarter" idx="1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1E87FB0D-90D0-43B7-92D6-2329930E2FAD}"/>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396200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915E9-FC1F-4E8E-825F-0351BFF6AA5C}"/>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A602305-615E-4887-89F9-A504A0915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CD4E2599-3EC5-4C1C-A766-F7F204282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13DAFDE-CCAF-497D-9140-9544ADEF718B}"/>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6" name="Marcador de Posição do Rodapé 5">
            <a:extLst>
              <a:ext uri="{FF2B5EF4-FFF2-40B4-BE49-F238E27FC236}">
                <a16:creationId xmlns:a16="http://schemas.microsoft.com/office/drawing/2014/main" id="{021192D5-7EB0-45E1-A7BB-497801A25DF0}"/>
              </a:ext>
            </a:extLst>
          </p:cNvPr>
          <p:cNvSpPr>
            <a:spLocks noGrp="1"/>
          </p:cNvSpPr>
          <p:nvPr>
            <p:ph type="ftr" sz="quarter" idx="11"/>
          </p:nvPr>
        </p:nvSpPr>
        <p:spPr/>
        <p:txBody>
          <a:bodyPr/>
          <a:lstStyle/>
          <a:p>
            <a:endParaRPr lang="pt-PT" dirty="0"/>
          </a:p>
        </p:txBody>
      </p:sp>
      <p:sp>
        <p:nvSpPr>
          <p:cNvPr id="7" name="Marcador de Posição do Número do Diapositivo 6">
            <a:extLst>
              <a:ext uri="{FF2B5EF4-FFF2-40B4-BE49-F238E27FC236}">
                <a16:creationId xmlns:a16="http://schemas.microsoft.com/office/drawing/2014/main" id="{FD0FAE51-D47F-4361-8B29-2723BE2AA5D6}"/>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31194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0926-6697-46DF-9224-B7AA09A159A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8B424F46-4E3B-4331-BAF7-8C739E6AE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dirty="0"/>
          </a:p>
        </p:txBody>
      </p:sp>
      <p:sp>
        <p:nvSpPr>
          <p:cNvPr id="4" name="Marcador de Posição do Texto 3">
            <a:extLst>
              <a:ext uri="{FF2B5EF4-FFF2-40B4-BE49-F238E27FC236}">
                <a16:creationId xmlns:a16="http://schemas.microsoft.com/office/drawing/2014/main" id="{035DF4AD-771D-4AC5-87DB-56CAE2165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6836C0D-0038-41EB-92DF-7A43721BEFCF}"/>
              </a:ext>
            </a:extLst>
          </p:cNvPr>
          <p:cNvSpPr>
            <a:spLocks noGrp="1"/>
          </p:cNvSpPr>
          <p:nvPr>
            <p:ph type="dt" sz="half" idx="10"/>
          </p:nvPr>
        </p:nvSpPr>
        <p:spPr/>
        <p:txBody>
          <a:bodyPr/>
          <a:lstStyle/>
          <a:p>
            <a:fld id="{80C06A0D-8FCC-4165-8BA4-FC57B70DE56C}" type="datetimeFigureOut">
              <a:rPr lang="pt-PT" smtClean="0"/>
              <a:t>11/05/2021</a:t>
            </a:fld>
            <a:endParaRPr lang="pt-PT" dirty="0"/>
          </a:p>
        </p:txBody>
      </p:sp>
      <p:sp>
        <p:nvSpPr>
          <p:cNvPr id="6" name="Marcador de Posição do Rodapé 5">
            <a:extLst>
              <a:ext uri="{FF2B5EF4-FFF2-40B4-BE49-F238E27FC236}">
                <a16:creationId xmlns:a16="http://schemas.microsoft.com/office/drawing/2014/main" id="{80C26E37-BF87-40BD-8F87-EC73B3ED1B36}"/>
              </a:ext>
            </a:extLst>
          </p:cNvPr>
          <p:cNvSpPr>
            <a:spLocks noGrp="1"/>
          </p:cNvSpPr>
          <p:nvPr>
            <p:ph type="ftr" sz="quarter" idx="11"/>
          </p:nvPr>
        </p:nvSpPr>
        <p:spPr/>
        <p:txBody>
          <a:bodyPr/>
          <a:lstStyle/>
          <a:p>
            <a:endParaRPr lang="pt-PT" dirty="0"/>
          </a:p>
        </p:txBody>
      </p:sp>
      <p:sp>
        <p:nvSpPr>
          <p:cNvPr id="7" name="Marcador de Posição do Número do Diapositivo 6">
            <a:extLst>
              <a:ext uri="{FF2B5EF4-FFF2-40B4-BE49-F238E27FC236}">
                <a16:creationId xmlns:a16="http://schemas.microsoft.com/office/drawing/2014/main" id="{F0C9421B-FC8B-4D3D-B51C-9CDC2CF8CDBA}"/>
              </a:ext>
            </a:extLst>
          </p:cNvPr>
          <p:cNvSpPr>
            <a:spLocks noGrp="1"/>
          </p:cNvSpPr>
          <p:nvPr>
            <p:ph type="sldNum" sz="quarter" idx="12"/>
          </p:nvPr>
        </p:nvSpPr>
        <p:spPr/>
        <p:txBody>
          <a:bodyPr/>
          <a:lstStyle/>
          <a:p>
            <a:fld id="{65F036FC-13B8-46E2-987B-511F281B5F50}" type="slidenum">
              <a:rPr lang="pt-PT" smtClean="0"/>
              <a:t>‹nº›</a:t>
            </a:fld>
            <a:endParaRPr lang="pt-PT" dirty="0"/>
          </a:p>
        </p:txBody>
      </p:sp>
    </p:spTree>
    <p:extLst>
      <p:ext uri="{BB962C8B-B14F-4D97-AF65-F5344CB8AC3E}">
        <p14:creationId xmlns:p14="http://schemas.microsoft.com/office/powerpoint/2010/main" val="256781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305B455E-9AFE-4081-9839-F7026CB89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D4156B37-1FFB-4EFE-BF1C-8D38B1836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99403FF-62CD-4EF7-A8E3-E47351A95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06A0D-8FCC-4165-8BA4-FC57B70DE56C}" type="datetimeFigureOut">
              <a:rPr lang="pt-PT" smtClean="0"/>
              <a:t>11/05/2021</a:t>
            </a:fld>
            <a:endParaRPr lang="pt-PT" dirty="0"/>
          </a:p>
        </p:txBody>
      </p:sp>
      <p:sp>
        <p:nvSpPr>
          <p:cNvPr id="5" name="Marcador de Posição do Rodapé 4">
            <a:extLst>
              <a:ext uri="{FF2B5EF4-FFF2-40B4-BE49-F238E27FC236}">
                <a16:creationId xmlns:a16="http://schemas.microsoft.com/office/drawing/2014/main" id="{609EF7B3-29D5-45F7-BDF2-51F1031A8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Marcador de Posição do Número do Diapositivo 5">
            <a:extLst>
              <a:ext uri="{FF2B5EF4-FFF2-40B4-BE49-F238E27FC236}">
                <a16:creationId xmlns:a16="http://schemas.microsoft.com/office/drawing/2014/main" id="{BE85F5DA-3A88-41DE-8346-5FEB0CEFE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036FC-13B8-46E2-987B-511F281B5F50}" type="slidenum">
              <a:rPr lang="pt-PT" smtClean="0"/>
              <a:t>‹nº›</a:t>
            </a:fld>
            <a:endParaRPr lang="pt-PT" dirty="0"/>
          </a:p>
        </p:txBody>
      </p:sp>
    </p:spTree>
    <p:extLst>
      <p:ext uri="{BB962C8B-B14F-4D97-AF65-F5344CB8AC3E}">
        <p14:creationId xmlns:p14="http://schemas.microsoft.com/office/powerpoint/2010/main" val="1257190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uide to Successful Sales Presentations: 7 Tips">
            <a:extLst>
              <a:ext uri="{FF2B5EF4-FFF2-40B4-BE49-F238E27FC236}">
                <a16:creationId xmlns:a16="http://schemas.microsoft.com/office/drawing/2014/main" id="{DA5AB140-241D-46AA-9742-A9B8BA4625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78" b="-1"/>
          <a:stretch/>
        </p:blipFill>
        <p:spPr bwMode="auto">
          <a:xfrm>
            <a:off x="2747771" y="1"/>
            <a:ext cx="8557447" cy="5347244"/>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a:extLst>
            <a:ext uri="{909E8E84-426E-40DD-AFC4-6F175D3DCCD1}">
              <a14:hiddenFill xmlns:a14="http://schemas.microsoft.com/office/drawing/2010/main">
                <a:solidFill>
                  <a:srgbClr val="FFFFFF"/>
                </a:solidFill>
              </a14:hiddenFill>
            </a:ext>
          </a:extLst>
        </p:spPr>
      </p:pic>
      <p:sp>
        <p:nvSpPr>
          <p:cNvPr id="91" name="Freeform: Shape 90">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2074303"/>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ame 9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635666"/>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A9579842-8F91-43A3-85BE-4D95B8F5BBC8}"/>
              </a:ext>
            </a:extLst>
          </p:cNvPr>
          <p:cNvSpPr>
            <a:spLocks noGrp="1"/>
          </p:cNvSpPr>
          <p:nvPr>
            <p:ph type="ctrTitle"/>
          </p:nvPr>
        </p:nvSpPr>
        <p:spPr>
          <a:xfrm>
            <a:off x="1703847" y="3087527"/>
            <a:ext cx="3618284" cy="1345720"/>
          </a:xfrm>
          <a:noFill/>
        </p:spPr>
        <p:txBody>
          <a:bodyPr vert="horz" lIns="91440" tIns="45720" rIns="91440" bIns="45720" rtlCol="0" anchor="ctr">
            <a:normAutofit/>
          </a:bodyPr>
          <a:lstStyle/>
          <a:p>
            <a:r>
              <a:rPr lang="en-US" sz="3200" dirty="0">
                <a:solidFill>
                  <a:srgbClr val="080808"/>
                </a:solidFill>
                <a:latin typeface="Times New Roman" panose="02020603050405020304" pitchFamily="18" charset="0"/>
                <a:cs typeface="Times New Roman" panose="02020603050405020304" pitchFamily="18" charset="0"/>
              </a:rPr>
              <a:t>LAPR2-Literature Presentation</a:t>
            </a:r>
          </a:p>
        </p:txBody>
      </p:sp>
      <p:sp>
        <p:nvSpPr>
          <p:cNvPr id="3" name="Subtítulo 2">
            <a:extLst>
              <a:ext uri="{FF2B5EF4-FFF2-40B4-BE49-F238E27FC236}">
                <a16:creationId xmlns:a16="http://schemas.microsoft.com/office/drawing/2014/main" id="{904F85C3-7DB1-44BE-A96F-C4D6C7D970AC}"/>
              </a:ext>
            </a:extLst>
          </p:cNvPr>
          <p:cNvSpPr>
            <a:spLocks noGrp="1"/>
          </p:cNvSpPr>
          <p:nvPr>
            <p:ph type="subTitle" idx="1"/>
          </p:nvPr>
        </p:nvSpPr>
        <p:spPr>
          <a:xfrm>
            <a:off x="8400755" y="3931414"/>
            <a:ext cx="4355708" cy="3625484"/>
          </a:xfrm>
          <a:noFill/>
        </p:spPr>
        <p:txBody>
          <a:bodyPr vert="horz" lIns="91440" tIns="45720" rIns="91440" bIns="45720" rtlCol="0">
            <a:normAutofit/>
          </a:bodyPr>
          <a:lstStyle/>
          <a:p>
            <a:r>
              <a:rPr lang="en-US" sz="2000" dirty="0">
                <a:solidFill>
                  <a:srgbClr val="080808"/>
                </a:solidFill>
                <a:latin typeface="Times New Roman" panose="02020603050405020304" pitchFamily="18" charset="0"/>
                <a:cs typeface="Times New Roman" panose="02020603050405020304" pitchFamily="18" charset="0"/>
              </a:rPr>
              <a:t>Group 12 DC:</a:t>
            </a:r>
          </a:p>
          <a:p>
            <a:r>
              <a:rPr lang="en-US" sz="2000" dirty="0">
                <a:solidFill>
                  <a:srgbClr val="080808"/>
                </a:solidFill>
                <a:latin typeface="Times New Roman" panose="02020603050405020304" pitchFamily="18" charset="0"/>
                <a:cs typeface="Times New Roman" panose="02020603050405020304" pitchFamily="18" charset="0"/>
              </a:rPr>
              <a:t>Daniel Monteiro;</a:t>
            </a:r>
          </a:p>
          <a:p>
            <a:r>
              <a:rPr lang="en-US" sz="2000" dirty="0">
                <a:solidFill>
                  <a:srgbClr val="080808"/>
                </a:solidFill>
                <a:latin typeface="Times New Roman" panose="02020603050405020304" pitchFamily="18" charset="0"/>
                <a:cs typeface="Times New Roman" panose="02020603050405020304" pitchFamily="18" charset="0"/>
              </a:rPr>
              <a:t>Hugo Miranda;</a:t>
            </a:r>
          </a:p>
          <a:p>
            <a:r>
              <a:rPr lang="en-US" sz="2000" dirty="0">
                <a:solidFill>
                  <a:srgbClr val="080808"/>
                </a:solidFill>
                <a:latin typeface="Times New Roman" panose="02020603050405020304" pitchFamily="18" charset="0"/>
                <a:cs typeface="Times New Roman" panose="02020603050405020304" pitchFamily="18" charset="0"/>
              </a:rPr>
              <a:t>Mário Borja;</a:t>
            </a:r>
          </a:p>
          <a:p>
            <a:r>
              <a:rPr lang="en-US" sz="2000" dirty="0">
                <a:solidFill>
                  <a:srgbClr val="080808"/>
                </a:solidFill>
                <a:latin typeface="Times New Roman" panose="02020603050405020304" pitchFamily="18" charset="0"/>
                <a:cs typeface="Times New Roman" panose="02020603050405020304" pitchFamily="18" charset="0"/>
              </a:rPr>
              <a:t>Guilherme Marques;</a:t>
            </a:r>
          </a:p>
          <a:p>
            <a:r>
              <a:rPr lang="en-US" sz="2000" dirty="0">
                <a:solidFill>
                  <a:srgbClr val="080808"/>
                </a:solidFill>
                <a:latin typeface="Times New Roman" panose="02020603050405020304" pitchFamily="18" charset="0"/>
                <a:cs typeface="Times New Roman" panose="02020603050405020304" pitchFamily="18" charset="0"/>
              </a:rPr>
              <a:t>Jorge Cunha;</a:t>
            </a:r>
          </a:p>
          <a:p>
            <a:r>
              <a:rPr lang="en-US" sz="2000" dirty="0" err="1">
                <a:solidFill>
                  <a:srgbClr val="080808"/>
                </a:solidFill>
                <a:latin typeface="Times New Roman" panose="02020603050405020304" pitchFamily="18" charset="0"/>
                <a:cs typeface="Times New Roman" panose="02020603050405020304" pitchFamily="18" charset="0"/>
              </a:rPr>
              <a:t>Karysia</a:t>
            </a:r>
            <a:r>
              <a:rPr lang="en-US" sz="2000" dirty="0">
                <a:solidFill>
                  <a:srgbClr val="080808"/>
                </a:solidFill>
                <a:latin typeface="Times New Roman" panose="02020603050405020304" pitchFamily="18" charset="0"/>
                <a:cs typeface="Times New Roman" panose="02020603050405020304" pitchFamily="18" charset="0"/>
              </a:rPr>
              <a:t> Mendes</a:t>
            </a:r>
            <a:r>
              <a:rPr lang="en-US" sz="600" dirty="0">
                <a:solidFill>
                  <a:srgbClr val="080808"/>
                </a:solidFill>
                <a:latin typeface="Times New Roman" panose="02020603050405020304" pitchFamily="18" charset="0"/>
                <a:cs typeface="Times New Roman" panose="02020603050405020304" pitchFamily="18" charset="0"/>
              </a:rPr>
              <a:t>.</a:t>
            </a:r>
          </a:p>
          <a:p>
            <a:pPr indent="-228600">
              <a:buFont typeface="Arial" panose="020B0604020202020204" pitchFamily="34" charset="0"/>
              <a:buChar char="•"/>
            </a:pPr>
            <a:endParaRPr lang="en-US" sz="400" dirty="0">
              <a:solidFill>
                <a:srgbClr val="080808"/>
              </a:solidFill>
            </a:endParaRPr>
          </a:p>
        </p:txBody>
      </p:sp>
    </p:spTree>
    <p:extLst>
      <p:ext uri="{BB962C8B-B14F-4D97-AF65-F5344CB8AC3E}">
        <p14:creationId xmlns:p14="http://schemas.microsoft.com/office/powerpoint/2010/main" val="306963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5" name="Rectangle 191">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86" name="Picture 19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id="{F16C668C-7F9F-42DB-AB77-74279E256201}"/>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sz="4000" b="1" dirty="0">
                <a:solidFill>
                  <a:srgbClr val="000000"/>
                </a:solidFill>
                <a:latin typeface="Times New Roman" panose="02020603050405020304" pitchFamily="18" charset="0"/>
                <a:cs typeface="Times New Roman" panose="02020603050405020304" pitchFamily="18" charset="0"/>
              </a:rPr>
              <a:t>Introduction</a:t>
            </a:r>
          </a:p>
        </p:txBody>
      </p:sp>
      <p:sp>
        <p:nvSpPr>
          <p:cNvPr id="3" name="CaixaDeTexto 2">
            <a:extLst>
              <a:ext uri="{FF2B5EF4-FFF2-40B4-BE49-F238E27FC236}">
                <a16:creationId xmlns:a16="http://schemas.microsoft.com/office/drawing/2014/main" id="{0CCDC747-EF78-4331-8C67-F9170AAF0110}"/>
              </a:ext>
            </a:extLst>
          </p:cNvPr>
          <p:cNvSpPr txBox="1"/>
          <p:nvPr/>
        </p:nvSpPr>
        <p:spPr>
          <a:xfrm>
            <a:off x="511007" y="2270725"/>
            <a:ext cx="5391617" cy="37888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000" dirty="0">
                <a:solidFill>
                  <a:srgbClr val="000000"/>
                </a:solidFill>
                <a:latin typeface="Times New Roman" panose="02020603050405020304" pitchFamily="18" charset="0"/>
                <a:cs typeface="Times New Roman" panose="02020603050405020304" pitchFamily="18" charset="0"/>
              </a:rPr>
              <a:t>The Labs - Overall Description</a:t>
            </a:r>
          </a:p>
          <a:p>
            <a:pPr indent="-228600">
              <a:lnSpc>
                <a:spcPct val="90000"/>
              </a:lnSpc>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Both laboratories that we selected have a major focus on cancer research, which we believe to be an important area. </a:t>
            </a:r>
          </a:p>
          <a:p>
            <a:pPr indent="-228600">
              <a:lnSpc>
                <a:spcPct val="90000"/>
              </a:lnSpc>
              <a:spcAft>
                <a:spcPts val="60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purpose of this report is to compare already existent management software on various laboratories to our own integrated projects program which is to be developed during the entire second semester.</a:t>
            </a:r>
          </a:p>
        </p:txBody>
      </p:sp>
      <p:sp>
        <p:nvSpPr>
          <p:cNvPr id="19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83" name="Picture 3082" descr="A row of samples for medical testing">
            <a:extLst>
              <a:ext uri="{FF2B5EF4-FFF2-40B4-BE49-F238E27FC236}">
                <a16:creationId xmlns:a16="http://schemas.microsoft.com/office/drawing/2014/main" id="{A2ED780B-0644-4AD7-8C55-9C94ED6A7BF3}"/>
              </a:ext>
            </a:extLst>
          </p:cNvPr>
          <p:cNvPicPr>
            <a:picLocks noChangeAspect="1"/>
          </p:cNvPicPr>
          <p:nvPr/>
        </p:nvPicPr>
        <p:blipFill rotWithShape="1">
          <a:blip r:embed="rId3"/>
          <a:srcRect l="34825" r="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2606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14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16C668C-7F9F-42DB-AB77-74279E256201}"/>
              </a:ext>
            </a:extLst>
          </p:cNvPr>
          <p:cNvSpPr>
            <a:spLocks noGrp="1"/>
          </p:cNvSpPr>
          <p:nvPr>
            <p:ph type="title"/>
          </p:nvPr>
        </p:nvSpPr>
        <p:spPr>
          <a:xfrm>
            <a:off x="6697220" y="375258"/>
            <a:ext cx="4977976" cy="1455996"/>
          </a:xfrm>
        </p:spPr>
        <p:txBody>
          <a:bodyPr vert="horz" lIns="91440" tIns="45720" rIns="91440" bIns="45720" rtlCol="0" anchor="ctr">
            <a:normAutofit/>
          </a:bodyPr>
          <a:lstStyle/>
          <a:p>
            <a:r>
              <a:rPr lang="en-US" sz="4000" b="1" dirty="0">
                <a:solidFill>
                  <a:srgbClr val="000000"/>
                </a:solidFill>
                <a:latin typeface="Times New Roman" panose="02020603050405020304" pitchFamily="18" charset="0"/>
                <a:cs typeface="Times New Roman" panose="02020603050405020304" pitchFamily="18" charset="0"/>
              </a:rPr>
              <a:t>The Laboratories</a:t>
            </a:r>
          </a:p>
        </p:txBody>
      </p:sp>
      <p:sp>
        <p:nvSpPr>
          <p:cNvPr id="143"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Imagem 10">
            <a:extLst>
              <a:ext uri="{FF2B5EF4-FFF2-40B4-BE49-F238E27FC236}">
                <a16:creationId xmlns:a16="http://schemas.microsoft.com/office/drawing/2014/main" id="{91C4983C-3212-49FE-907D-8158EE36F99E}"/>
              </a:ext>
            </a:extLst>
          </p:cNvPr>
          <p:cNvPicPr>
            <a:picLocks noChangeAspect="1"/>
          </p:cNvPicPr>
          <p:nvPr/>
        </p:nvPicPr>
        <p:blipFill>
          <a:blip r:embed="rId3"/>
          <a:stretch>
            <a:fillRect/>
          </a:stretch>
        </p:blipFill>
        <p:spPr>
          <a:xfrm>
            <a:off x="2441496" y="488525"/>
            <a:ext cx="2532690" cy="810460"/>
          </a:xfrm>
          <a:prstGeom prst="rect">
            <a:avLst/>
          </a:prstGeom>
        </p:spPr>
      </p:pic>
      <p:sp>
        <p:nvSpPr>
          <p:cNvPr id="145"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Imagem 8">
            <a:extLst>
              <a:ext uri="{FF2B5EF4-FFF2-40B4-BE49-F238E27FC236}">
                <a16:creationId xmlns:a16="http://schemas.microsoft.com/office/drawing/2014/main" id="{712CCD57-94F6-4C42-AECF-465A3ECC19FA}"/>
              </a:ext>
            </a:extLst>
          </p:cNvPr>
          <p:cNvPicPr>
            <a:picLocks noChangeAspect="1"/>
          </p:cNvPicPr>
          <p:nvPr/>
        </p:nvPicPr>
        <p:blipFill>
          <a:blip r:embed="rId4"/>
          <a:stretch>
            <a:fillRect/>
          </a:stretch>
        </p:blipFill>
        <p:spPr>
          <a:xfrm>
            <a:off x="321732" y="4369277"/>
            <a:ext cx="3759105" cy="1682502"/>
          </a:xfrm>
          <a:prstGeom prst="rect">
            <a:avLst/>
          </a:prstGeom>
        </p:spPr>
      </p:pic>
      <p:sp>
        <p:nvSpPr>
          <p:cNvPr id="4" name="CaixaDeTexto 3">
            <a:extLst>
              <a:ext uri="{FF2B5EF4-FFF2-40B4-BE49-F238E27FC236}">
                <a16:creationId xmlns:a16="http://schemas.microsoft.com/office/drawing/2014/main" id="{370A4F39-92C4-4B2F-8858-4D34BE4CA86D}"/>
              </a:ext>
            </a:extLst>
          </p:cNvPr>
          <p:cNvSpPr txBox="1"/>
          <p:nvPr/>
        </p:nvSpPr>
        <p:spPr>
          <a:xfrm>
            <a:off x="6848758" y="1884414"/>
            <a:ext cx="4977578" cy="278437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Cleveland Clinic Laboratory</a:t>
            </a:r>
          </a:p>
          <a:p>
            <a:pPr indent="-228600">
              <a:lnSpc>
                <a:spcPct val="90000"/>
              </a:lnSpc>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Majumder Laboratory</a:t>
            </a:r>
          </a:p>
          <a:p>
            <a:pPr indent="-228600">
              <a:lnSpc>
                <a:spcPct val="90000"/>
              </a:lnSpc>
              <a:spcAft>
                <a:spcPts val="600"/>
              </a:spcAft>
              <a:buFont typeface="Arial" panose="020B0604020202020204" pitchFamily="34" charset="0"/>
              <a:buChar char="•"/>
            </a:pPr>
            <a:endParaRPr lang="en-US" sz="2000" dirty="0">
              <a:solidFill>
                <a:srgbClr val="000000"/>
              </a:solidFill>
            </a:endParaRPr>
          </a:p>
          <a:p>
            <a:pPr>
              <a:lnSpc>
                <a:spcPct val="90000"/>
              </a:lnSpc>
              <a:spcAft>
                <a:spcPts val="600"/>
              </a:spcAft>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a:p>
            <a:pPr indent="-228600">
              <a:lnSpc>
                <a:spcPct val="90000"/>
              </a:lnSpc>
              <a:spcAft>
                <a:spcPts val="600"/>
              </a:spcAft>
              <a:buFont typeface="Arial" panose="020B0604020202020204" pitchFamily="34" charset="0"/>
              <a:buChar char="•"/>
            </a:pPr>
            <a:endParaRPr lang="en-US" sz="2000" dirty="0">
              <a:solidFill>
                <a:srgbClr val="000000"/>
              </a:solidFill>
            </a:endParaRPr>
          </a:p>
        </p:txBody>
      </p:sp>
      <p:sp>
        <p:nvSpPr>
          <p:cNvPr id="5" name="AutoShape 2" descr="The University of Texas MD Anderson Cancer Center">
            <a:extLst>
              <a:ext uri="{FF2B5EF4-FFF2-40B4-BE49-F238E27FC236}">
                <a16:creationId xmlns:a16="http://schemas.microsoft.com/office/drawing/2014/main" id="{C8E5B6FF-B079-4867-B659-B155AF128C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dirty="0"/>
          </a:p>
        </p:txBody>
      </p:sp>
      <p:sp>
        <p:nvSpPr>
          <p:cNvPr id="6" name="AutoShape 4" descr="The University of Texas MD Anderson Cancer Center">
            <a:extLst>
              <a:ext uri="{FF2B5EF4-FFF2-40B4-BE49-F238E27FC236}">
                <a16:creationId xmlns:a16="http://schemas.microsoft.com/office/drawing/2014/main" id="{FADA8D78-521B-41E1-B607-84B13A2E0FB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dirty="0"/>
          </a:p>
        </p:txBody>
      </p:sp>
      <p:sp>
        <p:nvSpPr>
          <p:cNvPr id="7" name="AutoShape 6" descr="The University of Texas MD Anderson Cancer Center">
            <a:extLst>
              <a:ext uri="{FF2B5EF4-FFF2-40B4-BE49-F238E27FC236}">
                <a16:creationId xmlns:a16="http://schemas.microsoft.com/office/drawing/2014/main" id="{D24BAAEB-8D55-470F-A18C-AF9B38F4FEE9}"/>
              </a:ext>
            </a:extLst>
          </p:cNvPr>
          <p:cNvSpPr>
            <a:spLocks noChangeAspect="1" noChangeArrowheads="1"/>
          </p:cNvSpPr>
          <p:nvPr/>
        </p:nvSpPr>
        <p:spPr bwMode="auto">
          <a:xfrm>
            <a:off x="3168943" y="4071045"/>
            <a:ext cx="1580610" cy="1580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dirty="0"/>
          </a:p>
        </p:txBody>
      </p:sp>
      <p:sp>
        <p:nvSpPr>
          <p:cNvPr id="21" name="Título 1">
            <a:extLst>
              <a:ext uri="{FF2B5EF4-FFF2-40B4-BE49-F238E27FC236}">
                <a16:creationId xmlns:a16="http://schemas.microsoft.com/office/drawing/2014/main" id="{28773F8A-D1F9-498B-8DDD-76B75FB732D8}"/>
              </a:ext>
            </a:extLst>
          </p:cNvPr>
          <p:cNvSpPr txBox="1">
            <a:spLocks/>
          </p:cNvSpPr>
          <p:nvPr/>
        </p:nvSpPr>
        <p:spPr>
          <a:xfrm>
            <a:off x="6677710" y="4195659"/>
            <a:ext cx="4977976" cy="1455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latin typeface="Times New Roman" panose="02020603050405020304" pitchFamily="18" charset="0"/>
                <a:cs typeface="Times New Roman" panose="02020603050405020304" pitchFamily="18" charset="0"/>
              </a:rPr>
              <a:t>… and their Management Software's</a:t>
            </a:r>
          </a:p>
        </p:txBody>
      </p:sp>
    </p:spTree>
    <p:extLst>
      <p:ext uri="{BB962C8B-B14F-4D97-AF65-F5344CB8AC3E}">
        <p14:creationId xmlns:p14="http://schemas.microsoft.com/office/powerpoint/2010/main" val="426818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5DF1F515-B40C-43C2-836D-1559ACFE43D3}"/>
              </a:ext>
            </a:extLst>
          </p:cNvPr>
          <p:cNvSpPr txBox="1"/>
          <p:nvPr/>
        </p:nvSpPr>
        <p:spPr>
          <a:xfrm>
            <a:off x="838201" y="365125"/>
            <a:ext cx="3816095" cy="19380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Analysis</a:t>
            </a:r>
            <a:endParaRPr lang="en-US" sz="40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37" name="CaixaDeTexto 36">
            <a:extLst>
              <a:ext uri="{FF2B5EF4-FFF2-40B4-BE49-F238E27FC236}">
                <a16:creationId xmlns:a16="http://schemas.microsoft.com/office/drawing/2014/main" id="{EBD6E457-B660-4A85-9E3B-E2D8B18A1FD5}"/>
              </a:ext>
            </a:extLst>
          </p:cNvPr>
          <p:cNvSpPr txBox="1"/>
          <p:nvPr/>
        </p:nvSpPr>
        <p:spPr>
          <a:xfrm>
            <a:off x="248409" y="1992203"/>
            <a:ext cx="4572166" cy="4639416"/>
          </a:xfrm>
          <a:prstGeom prst="rect">
            <a:avLst/>
          </a:prstGeom>
        </p:spPr>
        <p:txBody>
          <a:bodyPr vert="horz" lIns="91440" tIns="45720" rIns="91440" bIns="45720" rtlCol="0">
            <a:normAutofit fontScale="77500" lnSpcReduction="20000"/>
          </a:bodyPr>
          <a:lstStyle/>
          <a:p>
            <a:pPr>
              <a:lnSpc>
                <a:spcPct val="90000"/>
              </a:lnSpc>
              <a:spcAft>
                <a:spcPts val="800"/>
              </a:spcAft>
            </a:pPr>
            <a:r>
              <a:rPr lang="en-US" sz="2300" dirty="0">
                <a:effectLst/>
                <a:latin typeface="Times New Roman" panose="02020603050405020304" pitchFamily="18" charset="0"/>
                <a:cs typeface="Times New Roman" panose="02020603050405020304" pitchFamily="18" charset="0"/>
              </a:rPr>
              <a:t>Despite both laboratories working on cancer each one has a different specialization regarding that area. </a:t>
            </a:r>
          </a:p>
          <a:p>
            <a:pPr>
              <a:lnSpc>
                <a:spcPct val="90000"/>
              </a:lnSpc>
              <a:spcAft>
                <a:spcPts val="800"/>
              </a:spcAft>
            </a:pPr>
            <a:endParaRPr lang="en-US" sz="2300" dirty="0">
              <a:effectLst/>
              <a:latin typeface="Times New Roman" panose="02020603050405020304" pitchFamily="18" charset="0"/>
              <a:cs typeface="Times New Roman" panose="02020603050405020304" pitchFamily="18" charset="0"/>
            </a:endParaRPr>
          </a:p>
          <a:p>
            <a:pPr>
              <a:lnSpc>
                <a:spcPct val="90000"/>
              </a:lnSpc>
              <a:spcAft>
                <a:spcPts val="800"/>
              </a:spcAft>
            </a:pPr>
            <a:r>
              <a:rPr lang="en-US" sz="2300" dirty="0">
                <a:effectLst/>
                <a:latin typeface="Times New Roman" panose="02020603050405020304" pitchFamily="18" charset="0"/>
                <a:cs typeface="Times New Roman" panose="02020603050405020304" pitchFamily="18" charset="0"/>
              </a:rPr>
              <a:t>The Majumder Laboratory works primarily on brain tumors and its research, having a close relation with genetics as well.</a:t>
            </a:r>
          </a:p>
          <a:p>
            <a:pPr>
              <a:lnSpc>
                <a:spcPct val="90000"/>
              </a:lnSpc>
              <a:spcAft>
                <a:spcPts val="800"/>
              </a:spcAft>
            </a:pPr>
            <a:r>
              <a:rPr lang="en-US" sz="2300" dirty="0">
                <a:effectLst/>
                <a:latin typeface="Times New Roman" panose="02020603050405020304" pitchFamily="18" charset="0"/>
                <a:cs typeface="Times New Roman" panose="02020603050405020304" pitchFamily="18" charset="0"/>
              </a:rPr>
              <a:t>While Cleveland Clinic Laboratories as a wider variety of diseases such as breast cancer, head, neck cancer and other rare cancers.</a:t>
            </a:r>
          </a:p>
          <a:p>
            <a:pPr>
              <a:lnSpc>
                <a:spcPct val="90000"/>
              </a:lnSpc>
              <a:spcAft>
                <a:spcPts val="800"/>
              </a:spcAft>
            </a:pPr>
            <a:endParaRPr lang="en-US" sz="2300" dirty="0">
              <a:latin typeface="Times New Roman" panose="02020603050405020304" pitchFamily="18" charset="0"/>
              <a:cs typeface="Times New Roman" panose="02020603050405020304" pitchFamily="18" charset="0"/>
            </a:endParaRPr>
          </a:p>
          <a:p>
            <a:pPr>
              <a:lnSpc>
                <a:spcPct val="90000"/>
              </a:lnSpc>
              <a:spcAft>
                <a:spcPts val="800"/>
              </a:spcAft>
            </a:pPr>
            <a:r>
              <a:rPr lang="en-US" sz="2300" dirty="0">
                <a:effectLst/>
                <a:latin typeface="Times New Roman" panose="02020603050405020304" pitchFamily="18" charset="0"/>
                <a:cs typeface="Times New Roman" panose="02020603050405020304" pitchFamily="18" charset="0"/>
              </a:rPr>
              <a:t>Majumder Laboratory is a research laboratory which means it focuses mainly on research itself rather than providing the possibility of getting tested and diagnosed.</a:t>
            </a:r>
            <a:endParaRPr lang="en-US" sz="2300" dirty="0">
              <a:latin typeface="Times New Roman" panose="02020603050405020304" pitchFamily="18" charset="0"/>
              <a:cs typeface="Times New Roman" panose="02020603050405020304" pitchFamily="18" charset="0"/>
            </a:endParaRPr>
          </a:p>
          <a:p>
            <a:pPr>
              <a:lnSpc>
                <a:spcPct val="90000"/>
              </a:lnSpc>
              <a:spcAft>
                <a:spcPts val="800"/>
              </a:spcAft>
            </a:pPr>
            <a:r>
              <a:rPr lang="en-US" sz="2300" dirty="0">
                <a:latin typeface="Times New Roman" panose="02020603050405020304" pitchFamily="18" charset="0"/>
                <a:cs typeface="Times New Roman" panose="02020603050405020304" pitchFamily="18" charset="0"/>
              </a:rPr>
              <a:t>T</a:t>
            </a:r>
            <a:r>
              <a:rPr lang="en-US" sz="2300" dirty="0">
                <a:effectLst/>
                <a:latin typeface="Times New Roman" panose="02020603050405020304" pitchFamily="18" charset="0"/>
                <a:cs typeface="Times New Roman" panose="02020603050405020304" pitchFamily="18" charset="0"/>
              </a:rPr>
              <a:t>he Cleveland Clinic Laboratories gives out many services to the patients with cancer providing programs made so that it will help the patient.</a:t>
            </a:r>
            <a:endParaRPr lang="en-US" sz="1100" dirty="0">
              <a:effectLst/>
            </a:endParaRPr>
          </a:p>
          <a:p>
            <a:pPr indent="-228600">
              <a:lnSpc>
                <a:spcPct val="90000"/>
              </a:lnSpc>
              <a:spcBef>
                <a:spcPct val="0"/>
              </a:spcBef>
              <a:spcAft>
                <a:spcPts val="600"/>
              </a:spcAft>
              <a:buFont typeface="Arial" panose="020B0604020202020204" pitchFamily="34" charset="0"/>
              <a:buChar char="•"/>
            </a:pPr>
            <a:endParaRPr lang="en-US" sz="1100" dirty="0"/>
          </a:p>
        </p:txBody>
      </p:sp>
      <p:pic>
        <p:nvPicPr>
          <p:cNvPr id="2" name="Picture 4" descr="How to do a market analysis for a business plan">
            <a:extLst>
              <a:ext uri="{FF2B5EF4-FFF2-40B4-BE49-F238E27FC236}">
                <a16:creationId xmlns:a16="http://schemas.microsoft.com/office/drawing/2014/main" id="{A7667D8F-CB37-4A10-8DC5-CD6552F320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331" r="-1" b="6865"/>
          <a:stretch/>
        </p:blipFill>
        <p:spPr bwMode="auto">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Are You Dying by the Hands of Analysis? - OPEXEngine">
            <a:extLst>
              <a:ext uri="{FF2B5EF4-FFF2-40B4-BE49-F238E27FC236}">
                <a16:creationId xmlns:a16="http://schemas.microsoft.com/office/drawing/2014/main" id="{B5A0A6E3-C685-402A-A185-46ED24BC19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64" b="20037"/>
          <a:stretch/>
        </p:blipFill>
        <p:spPr bwMode="auto">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8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E19652E-63EA-4C77-9C11-50D3ED6CDEA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Times New Roman" panose="02020603050405020304" pitchFamily="18" charset="0"/>
                <a:cs typeface="Times New Roman" panose="02020603050405020304" pitchFamily="18" charset="0"/>
              </a:rPr>
              <a:t>LIMS Management System</a:t>
            </a:r>
          </a:p>
        </p:txBody>
      </p:sp>
      <p:cxnSp>
        <p:nvCxnSpPr>
          <p:cNvPr id="85" name="Straight Connector 8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A180A370-5AA7-4C5D-BC18-988DFEC5CC6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175159" y="2298654"/>
            <a:ext cx="7838505" cy="3997637"/>
          </a:xfrm>
          <a:prstGeom prst="rect">
            <a:avLst/>
          </a:prstGeom>
          <a:noFill/>
        </p:spPr>
      </p:pic>
      <p:sp>
        <p:nvSpPr>
          <p:cNvPr id="4" name="CaixaDeTexto 3">
            <a:extLst>
              <a:ext uri="{FF2B5EF4-FFF2-40B4-BE49-F238E27FC236}">
                <a16:creationId xmlns:a16="http://schemas.microsoft.com/office/drawing/2014/main" id="{318042EA-3C7F-4EF8-8D5C-3AEF5FDC747A}"/>
              </a:ext>
            </a:extLst>
          </p:cNvPr>
          <p:cNvSpPr txBox="1"/>
          <p:nvPr/>
        </p:nvSpPr>
        <p:spPr>
          <a:xfrm>
            <a:off x="3438602" y="1511804"/>
            <a:ext cx="5187330" cy="553998"/>
          </a:xfrm>
          <a:prstGeom prst="rect">
            <a:avLst/>
          </a:prstGeom>
          <a:noFill/>
        </p:spPr>
        <p:txBody>
          <a:bodyPr wrap="square" rtlCol="0">
            <a:spAutoFit/>
          </a:bodyPr>
          <a:lstStyle/>
          <a:p>
            <a:pPr algn="ctr"/>
            <a:r>
              <a:rPr lang="en-US" sz="3000" kern="1200" dirty="0">
                <a:solidFill>
                  <a:schemeClr val="bg1"/>
                </a:solidFill>
                <a:latin typeface="Times New Roman" panose="02020603050405020304" pitchFamily="18" charset="0"/>
                <a:ea typeface="+mj-ea"/>
                <a:cs typeface="Times New Roman" panose="02020603050405020304" pitchFamily="18" charset="0"/>
              </a:rPr>
              <a:t>Cleveland Clinic Laboratory</a:t>
            </a:r>
            <a:endParaRPr lang="pt-P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58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DF1F515-B40C-43C2-836D-1559ACFE43D3}"/>
              </a:ext>
            </a:extLst>
          </p:cNvPr>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Times New Roman" panose="02020603050405020304" pitchFamily="18" charset="0"/>
                <a:ea typeface="+mj-ea"/>
                <a:cs typeface="Times New Roman" panose="02020603050405020304" pitchFamily="18" charset="0"/>
              </a:rPr>
              <a:t>Conclusion</a:t>
            </a:r>
          </a:p>
        </p:txBody>
      </p:sp>
      <p:sp>
        <p:nvSpPr>
          <p:cNvPr id="37" name="CaixaDeTexto 36">
            <a:extLst>
              <a:ext uri="{FF2B5EF4-FFF2-40B4-BE49-F238E27FC236}">
                <a16:creationId xmlns:a16="http://schemas.microsoft.com/office/drawing/2014/main" id="{EBD6E457-B660-4A85-9E3B-E2D8B18A1FD5}"/>
              </a:ext>
            </a:extLst>
          </p:cNvPr>
          <p:cNvSpPr txBox="1"/>
          <p:nvPr/>
        </p:nvSpPr>
        <p:spPr>
          <a:xfrm>
            <a:off x="4965431" y="2438400"/>
            <a:ext cx="6586489" cy="3785419"/>
          </a:xfrm>
          <a:prstGeom prst="rect">
            <a:avLst/>
          </a:prstGeom>
        </p:spPr>
        <p:txBody>
          <a:bodyPr vert="horz" lIns="91440" tIns="45720" rIns="91440" bIns="45720" rtlCol="0">
            <a:normAutofit/>
          </a:bodyPr>
          <a:lstStyle/>
          <a:p>
            <a:pPr>
              <a:lnSpc>
                <a:spcPct val="90000"/>
              </a:lnSpc>
              <a:spcAft>
                <a:spcPts val="800"/>
              </a:spcAft>
            </a:pPr>
            <a:r>
              <a:rPr lang="en-US" sz="2000" dirty="0">
                <a:effectLst/>
                <a:latin typeface="Times New Roman" panose="02020603050405020304" pitchFamily="18" charset="0"/>
                <a:cs typeface="Times New Roman" panose="02020603050405020304" pitchFamily="18" charset="0"/>
              </a:rPr>
              <a:t>-&gt; Our group agreed that this type of research related to other ongoing projects was an overall success, especially when it brings several other benefits improving members performance along with it.</a:t>
            </a:r>
          </a:p>
          <a:p>
            <a:pPr indent="-228600">
              <a:lnSpc>
                <a:spcPct val="90000"/>
              </a:lnSpc>
              <a:spcAft>
                <a:spcPts val="800"/>
              </a:spcAft>
              <a:buFont typeface="Arial" panose="020B0604020202020204" pitchFamily="34" charset="0"/>
              <a:buChar char="•"/>
            </a:pPr>
            <a:endParaRPr lang="en-US" sz="2000" dirty="0">
              <a:effectLst/>
            </a:endParaRPr>
          </a:p>
          <a:p>
            <a:pPr indent="-228600">
              <a:lnSpc>
                <a:spcPct val="90000"/>
              </a:lnSpc>
              <a:spcBef>
                <a:spcPct val="0"/>
              </a:spcBef>
              <a:spcAft>
                <a:spcPts val="600"/>
              </a:spcAft>
              <a:buFont typeface="Arial" panose="020B0604020202020204" pitchFamily="34" charset="0"/>
              <a:buChar char="•"/>
            </a:pPr>
            <a:endParaRPr lang="en-US" sz="2000" dirty="0"/>
          </a:p>
        </p:txBody>
      </p:sp>
      <p:pic>
        <p:nvPicPr>
          <p:cNvPr id="52" name="Picture 51" descr="Desk with stethoscope and computer keyboard">
            <a:extLst>
              <a:ext uri="{FF2B5EF4-FFF2-40B4-BE49-F238E27FC236}">
                <a16:creationId xmlns:a16="http://schemas.microsoft.com/office/drawing/2014/main" id="{4061E077-2B90-4F6D-A2DA-411F28BB7813}"/>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56" name="Straight Connector 5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C10A330D-99C0-4594-AB37-9DB84D57135B}"/>
              </a:ext>
            </a:extLst>
          </p:cNvPr>
          <p:cNvSpPr txBox="1"/>
          <p:nvPr/>
        </p:nvSpPr>
        <p:spPr>
          <a:xfrm>
            <a:off x="3622681" y="5090342"/>
            <a:ext cx="9072387" cy="831318"/>
          </a:xfrm>
          <a:prstGeom prst="rect">
            <a:avLst/>
          </a:prstGeom>
          <a:noFill/>
        </p:spPr>
        <p:txBody>
          <a:bodyPr wrap="square" rtlCol="0">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-&gt;Cleveland Clinic Laboratory. https://my.clevelandclinic.org/health </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-&gt;Cleveland Clinic Laboratory. https://my.clevelandclinic.org/departments</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CaixaDeTexto 9">
            <a:extLst>
              <a:ext uri="{FF2B5EF4-FFF2-40B4-BE49-F238E27FC236}">
                <a16:creationId xmlns:a16="http://schemas.microsoft.com/office/drawing/2014/main" id="{A98006AC-36B9-49F9-A98B-768CBC24D12E}"/>
              </a:ext>
            </a:extLst>
          </p:cNvPr>
          <p:cNvSpPr txBox="1"/>
          <p:nvPr/>
        </p:nvSpPr>
        <p:spPr>
          <a:xfrm>
            <a:off x="5410200" y="4028024"/>
            <a:ext cx="6781800" cy="76015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latin typeface="Times New Roman" panose="02020603050405020304" pitchFamily="18" charset="0"/>
                <a:ea typeface="+mj-ea"/>
                <a:cs typeface="Times New Roman" panose="02020603050405020304" pitchFamily="18" charset="0"/>
              </a:rPr>
              <a:t>Some of the References:</a:t>
            </a:r>
          </a:p>
          <a:p>
            <a:pPr>
              <a:lnSpc>
                <a:spcPct val="90000"/>
              </a:lnSpc>
              <a:spcBef>
                <a:spcPct val="0"/>
              </a:spcBef>
              <a:spcAft>
                <a:spcPts val="600"/>
              </a:spcAft>
            </a:pP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410709904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282</Words>
  <Application>Microsoft Office PowerPoint</Application>
  <PresentationFormat>Ecrã Panorâmico</PresentationFormat>
  <Paragraphs>40</Paragraphs>
  <Slides>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6</vt:i4>
      </vt:variant>
    </vt:vector>
  </HeadingPairs>
  <TitlesOfParts>
    <vt:vector size="11" baseType="lpstr">
      <vt:lpstr>Arial</vt:lpstr>
      <vt:lpstr>Calibri</vt:lpstr>
      <vt:lpstr>Calibri Light</vt:lpstr>
      <vt:lpstr>Times New Roman</vt:lpstr>
      <vt:lpstr>Tema do Office</vt:lpstr>
      <vt:lpstr>LAPR2-Literature Presentation</vt:lpstr>
      <vt:lpstr>Introduction</vt:lpstr>
      <vt:lpstr>The Laboratories</vt:lpstr>
      <vt:lpstr>Apresentação do PowerPoint</vt:lpstr>
      <vt:lpstr>LIMS Management System</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Two-Minute Project Pitch</dc:title>
  <dc:creator>Mário Borja (1200586)</dc:creator>
  <cp:lastModifiedBy>Jorge Cunha (1200618)</cp:lastModifiedBy>
  <cp:revision>22</cp:revision>
  <dcterms:created xsi:type="dcterms:W3CDTF">2021-03-31T10:34:01Z</dcterms:created>
  <dcterms:modified xsi:type="dcterms:W3CDTF">2021-05-11T14:53:34Z</dcterms:modified>
</cp:coreProperties>
</file>