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72" dt="2021-03-10T12:10:19.373"/>
    <p1510:client id="{0E9D2CFA-90CF-4BA8-9628-14140F7B020F}" v="96" dt="2021-03-10T12:15:18.541"/>
    <p1510:client id="{2BF83A6B-35AC-4AB5-AA3B-F7A64FBE05A2}" v="1" dt="2021-03-10T12:43:45.625"/>
    <p1510:client id="{B5013E63-B45D-4291-05D4-78F213218301}" v="446" dt="2021-03-10T12:34:01.001"/>
    <p1510:client id="{E16BC593-CFE0-4777-8426-5ACF243E249E}" v="609" dt="2021-03-10T12:43:27.203"/>
    <p1510:client id="{E83A368B-3EE9-48FE-BFBC-69BDE32B3A4C}" v="187" dt="2021-03-10T12:31: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19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29738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007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632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6433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268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26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9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96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a:p>
        </p:txBody>
      </p:sp>
    </p:spTree>
    <p:extLst>
      <p:ext uri="{BB962C8B-B14F-4D97-AF65-F5344CB8AC3E}">
        <p14:creationId xmlns:p14="http://schemas.microsoft.com/office/powerpoint/2010/main" val="209230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18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a:p>
        </p:txBody>
      </p:sp>
    </p:spTree>
    <p:extLst>
      <p:ext uri="{BB962C8B-B14F-4D97-AF65-F5344CB8AC3E}">
        <p14:creationId xmlns:p14="http://schemas.microsoft.com/office/powerpoint/2010/main" val="281080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26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49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40736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503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198894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2282264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a:cs typeface="Calibri Light"/>
              </a:rPr>
              <a:t>Topic 2 : Team Building</a:t>
            </a:r>
            <a:endParaRPr lang="en-US"/>
          </a:p>
        </p:txBody>
      </p:sp>
      <p:sp>
        <p:nvSpPr>
          <p:cNvPr id="3" name="Subtitle 2"/>
          <p:cNvSpPr>
            <a:spLocks noGrp="1"/>
          </p:cNvSpPr>
          <p:nvPr>
            <p:ph type="subTitle" idx="1"/>
          </p:nvPr>
        </p:nvSpPr>
        <p:spPr>
          <a:xfrm>
            <a:off x="2692398" y="3657597"/>
            <a:ext cx="6815669" cy="1631246"/>
          </a:xfrm>
        </p:spPr>
        <p:txBody>
          <a:bodyPr vert="horz" lIns="91440" tIns="45720" rIns="91440" bIns="45720" rtlCol="0" anchor="t">
            <a:normAutofit fontScale="92500" lnSpcReduction="10000"/>
          </a:bodyPr>
          <a:lstStyle/>
          <a:p>
            <a:r>
              <a:rPr lang="en-US">
                <a:cs typeface="Calibri"/>
              </a:rPr>
              <a:t>Luís Moreira - 1200973</a:t>
            </a:r>
          </a:p>
          <a:p>
            <a:r>
              <a:rPr lang="en-US">
                <a:cs typeface="Calibri"/>
              </a:rPr>
              <a:t>Jorge Cunha - 1200618</a:t>
            </a:r>
          </a:p>
          <a:p>
            <a:r>
              <a:rPr lang="en-US">
                <a:cs typeface="Calibri"/>
              </a:rPr>
              <a:t>David Magalhães - 1201237</a:t>
            </a:r>
          </a:p>
          <a:p>
            <a:r>
              <a:rPr lang="en-US">
                <a:cs typeface="Calibri"/>
              </a:rPr>
              <a:t>Tiago Castro - 1201694</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F4E6-2FCE-4EFE-A693-10BD7BEFE5F7}"/>
              </a:ext>
            </a:extLst>
          </p:cNvPr>
          <p:cNvSpPr>
            <a:spLocks noGrp="1"/>
          </p:cNvSpPr>
          <p:nvPr>
            <p:ph type="title"/>
          </p:nvPr>
        </p:nvSpPr>
        <p:spPr/>
        <p:txBody>
          <a:bodyPr/>
          <a:lstStyle/>
          <a:p>
            <a:r>
              <a:rPr lang="en-US">
                <a:cs typeface="Calibri Light"/>
              </a:rPr>
              <a:t>What is Team Building?</a:t>
            </a:r>
          </a:p>
        </p:txBody>
      </p:sp>
      <p:sp>
        <p:nvSpPr>
          <p:cNvPr id="3" name="Content Placeholder 2">
            <a:extLst>
              <a:ext uri="{FF2B5EF4-FFF2-40B4-BE49-F238E27FC236}">
                <a16:creationId xmlns:a16="http://schemas.microsoft.com/office/drawing/2014/main" id="{DEBBAE8C-8AD3-4FAC-8B5D-30B9D655CE2F}"/>
              </a:ext>
            </a:extLst>
          </p:cNvPr>
          <p:cNvSpPr>
            <a:spLocks noGrp="1"/>
          </p:cNvSpPr>
          <p:nvPr>
            <p:ph idx="1"/>
          </p:nvPr>
        </p:nvSpPr>
        <p:spPr>
          <a:xfrm>
            <a:off x="1295401" y="3238249"/>
            <a:ext cx="6763749" cy="2637619"/>
          </a:xfrm>
        </p:spPr>
        <p:txBody>
          <a:bodyPr>
            <a:normAutofit lnSpcReduction="10000"/>
          </a:bodyPr>
          <a:lstStyle/>
          <a:p>
            <a:pPr marL="0" indent="0">
              <a:buNone/>
            </a:pPr>
            <a:r>
              <a:rPr lang="en-US" b="1">
                <a:ea typeface="+mn-lt"/>
                <a:cs typeface="+mn-lt"/>
              </a:rPr>
              <a:t>     Team building</a:t>
            </a:r>
            <a:r>
              <a:rPr lang="en-US">
                <a:ea typeface="+mn-lt"/>
                <a:cs typeface="+mn-lt"/>
              </a:rPr>
              <a:t> is a collective term for various types of activities used to enhance social relations and define roles within teams, often involving collaborative tasks.</a:t>
            </a:r>
          </a:p>
          <a:p>
            <a:pPr marL="0" indent="0">
              <a:buNone/>
            </a:pPr>
            <a:r>
              <a:rPr lang="en-US">
                <a:ea typeface="+mn-lt"/>
                <a:cs typeface="+mn-lt"/>
              </a:rPr>
              <a:t>     How you choose to facilitate team building is your decision but consider the following ways to incorporate it into your workplace.</a:t>
            </a:r>
            <a:endParaRPr lang="en-US"/>
          </a:p>
        </p:txBody>
      </p:sp>
      <p:pic>
        <p:nvPicPr>
          <p:cNvPr id="4" name="Picture 4" descr="A picture containing text, person&#10;&#10;Description automatically generated">
            <a:extLst>
              <a:ext uri="{FF2B5EF4-FFF2-40B4-BE49-F238E27FC236}">
                <a16:creationId xmlns:a16="http://schemas.microsoft.com/office/drawing/2014/main" id="{4FEFE024-9801-448F-9C18-C980B79AFBE8}"/>
              </a:ext>
            </a:extLst>
          </p:cNvPr>
          <p:cNvPicPr>
            <a:picLocks noChangeAspect="1"/>
          </p:cNvPicPr>
          <p:nvPr/>
        </p:nvPicPr>
        <p:blipFill>
          <a:blip r:embed="rId2"/>
          <a:stretch>
            <a:fillRect/>
          </a:stretch>
        </p:blipFill>
        <p:spPr>
          <a:xfrm>
            <a:off x="8153400" y="3040572"/>
            <a:ext cx="2743200" cy="1799539"/>
          </a:xfrm>
          <a:prstGeom prst="rect">
            <a:avLst/>
          </a:prstGeom>
        </p:spPr>
      </p:pic>
    </p:spTree>
    <p:extLst>
      <p:ext uri="{BB962C8B-B14F-4D97-AF65-F5344CB8AC3E}">
        <p14:creationId xmlns:p14="http://schemas.microsoft.com/office/powerpoint/2010/main" val="24215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674-4B1E-4716-AFDD-939233FE52C3}"/>
              </a:ext>
            </a:extLst>
          </p:cNvPr>
          <p:cNvSpPr>
            <a:spLocks noGrp="1"/>
          </p:cNvSpPr>
          <p:nvPr>
            <p:ph type="title"/>
          </p:nvPr>
        </p:nvSpPr>
        <p:spPr/>
        <p:txBody>
          <a:bodyPr/>
          <a:lstStyle/>
          <a:p>
            <a:r>
              <a:rPr lang="en-US"/>
              <a:t>Definition</a:t>
            </a:r>
          </a:p>
        </p:txBody>
      </p:sp>
      <p:sp>
        <p:nvSpPr>
          <p:cNvPr id="3" name="Content Placeholder 2">
            <a:extLst>
              <a:ext uri="{FF2B5EF4-FFF2-40B4-BE49-F238E27FC236}">
                <a16:creationId xmlns:a16="http://schemas.microsoft.com/office/drawing/2014/main" id="{C8E37E6E-C990-4326-8305-E11F7FA3E3F8}"/>
              </a:ext>
            </a:extLst>
          </p:cNvPr>
          <p:cNvSpPr>
            <a:spLocks noGrp="1"/>
          </p:cNvSpPr>
          <p:nvPr>
            <p:ph idx="1"/>
          </p:nvPr>
        </p:nvSpPr>
        <p:spPr>
          <a:xfrm>
            <a:off x="1295401" y="2754155"/>
            <a:ext cx="9601196" cy="3121713"/>
          </a:xfrm>
        </p:spPr>
        <p:txBody>
          <a:bodyPr>
            <a:normAutofit/>
          </a:bodyPr>
          <a:lstStyle/>
          <a:p>
            <a:pPr marL="0" indent="0">
              <a:buNone/>
            </a:pPr>
            <a:r>
              <a:rPr lang="en-US">
                <a:ea typeface="+mn-lt"/>
                <a:cs typeface="+mn-lt"/>
              </a:rPr>
              <a:t>The formal definition of team-building includes:</a:t>
            </a:r>
          </a:p>
          <a:p>
            <a:pPr>
              <a:buSzPct val="114999"/>
            </a:pPr>
            <a:r>
              <a:rPr lang="en-US">
                <a:ea typeface="+mn-lt"/>
                <a:cs typeface="+mn-lt"/>
              </a:rPr>
              <a:t>aligning around goals</a:t>
            </a:r>
          </a:p>
          <a:p>
            <a:pPr>
              <a:buSzPct val="114999"/>
            </a:pPr>
            <a:r>
              <a:rPr lang="en-US">
                <a:ea typeface="+mn-lt"/>
                <a:cs typeface="+mn-lt"/>
              </a:rPr>
              <a:t>building effective working relationships</a:t>
            </a:r>
          </a:p>
          <a:p>
            <a:pPr>
              <a:buSzPct val="114999"/>
            </a:pPr>
            <a:r>
              <a:rPr lang="en-US">
                <a:ea typeface="+mn-lt"/>
                <a:cs typeface="+mn-lt"/>
              </a:rPr>
              <a:t>reducing team members' role ambiguity</a:t>
            </a:r>
          </a:p>
          <a:p>
            <a:pPr>
              <a:buSzPct val="114999"/>
            </a:pPr>
            <a:r>
              <a:rPr lang="en-US">
                <a:ea typeface="+mn-lt"/>
                <a:cs typeface="+mn-lt"/>
              </a:rPr>
              <a:t>finding solutions to team problems</a:t>
            </a:r>
          </a:p>
          <a:p>
            <a:pPr>
              <a:buSzPct val="114999"/>
            </a:pPr>
            <a:endParaRPr lang="en-US">
              <a:ea typeface="+mn-lt"/>
              <a:cs typeface="+mn-lt"/>
            </a:endParaRPr>
          </a:p>
          <a:p>
            <a:pPr marL="0" indent="0">
              <a:buSzPct val="114999"/>
              <a:buNone/>
            </a:pPr>
            <a:endParaRPr lang="en-US"/>
          </a:p>
          <a:p>
            <a:pPr>
              <a:buSzPct val="114999"/>
            </a:pPr>
            <a:endParaRPr lang="en-US"/>
          </a:p>
        </p:txBody>
      </p:sp>
      <p:pic>
        <p:nvPicPr>
          <p:cNvPr id="6" name="Picture 6" descr="A picture containing person&#10;&#10;Description automatically generated">
            <a:extLst>
              <a:ext uri="{FF2B5EF4-FFF2-40B4-BE49-F238E27FC236}">
                <a16:creationId xmlns:a16="http://schemas.microsoft.com/office/drawing/2014/main" id="{C2B12C6A-22E0-4D4F-B2A0-8F1D14EA9195}"/>
              </a:ext>
            </a:extLst>
          </p:cNvPr>
          <p:cNvPicPr>
            <a:picLocks noChangeAspect="1"/>
          </p:cNvPicPr>
          <p:nvPr/>
        </p:nvPicPr>
        <p:blipFill>
          <a:blip r:embed="rId2"/>
          <a:stretch>
            <a:fillRect/>
          </a:stretch>
        </p:blipFill>
        <p:spPr>
          <a:xfrm>
            <a:off x="7956755" y="3156698"/>
            <a:ext cx="2743200" cy="1871960"/>
          </a:xfrm>
          <a:prstGeom prst="rect">
            <a:avLst/>
          </a:prstGeom>
        </p:spPr>
      </p:pic>
    </p:spTree>
    <p:extLst>
      <p:ext uri="{BB962C8B-B14F-4D97-AF65-F5344CB8AC3E}">
        <p14:creationId xmlns:p14="http://schemas.microsoft.com/office/powerpoint/2010/main" val="325291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outdoor, silhouette, hill&#10;&#10;Description automatically generated">
            <a:extLst>
              <a:ext uri="{FF2B5EF4-FFF2-40B4-BE49-F238E27FC236}">
                <a16:creationId xmlns:a16="http://schemas.microsoft.com/office/drawing/2014/main" id="{78961AB6-D625-42F9-B50B-4697BD10B01E}"/>
              </a:ext>
            </a:extLst>
          </p:cNvPr>
          <p:cNvPicPr>
            <a:picLocks noGrp="1" noChangeAspect="1"/>
          </p:cNvPicPr>
          <p:nvPr>
            <p:ph idx="1"/>
          </p:nvPr>
        </p:nvPicPr>
        <p:blipFill rotWithShape="1">
          <a:blip r:embed="rId2">
            <a:alphaModFix amt="35000"/>
          </a:blip>
          <a:srcRect t="16958" b="1224"/>
          <a:stretch/>
        </p:blipFill>
        <p:spPr>
          <a:xfrm>
            <a:off x="20" y="10"/>
            <a:ext cx="12191980" cy="6857990"/>
          </a:xfrm>
          <a:prstGeom prst="rect">
            <a:avLst/>
          </a:prstGeom>
        </p:spPr>
      </p:pic>
      <p:sp>
        <p:nvSpPr>
          <p:cNvPr id="2" name="Title 1">
            <a:extLst>
              <a:ext uri="{FF2B5EF4-FFF2-40B4-BE49-F238E27FC236}">
                <a16:creationId xmlns:a16="http://schemas.microsoft.com/office/drawing/2014/main" id="{7579A619-6D8C-4CF8-8557-93EC7865333A}"/>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a:solidFill>
                  <a:srgbClr val="FFFFFF"/>
                </a:solidFill>
              </a:rPr>
              <a:t>Examples of Team Building Activities</a:t>
            </a: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72F33C-791F-4C9F-A30F-9D034595ECF3}"/>
              </a:ext>
            </a:extLst>
          </p:cNvPr>
          <p:cNvSpPr txBox="1"/>
          <p:nvPr/>
        </p:nvSpPr>
        <p:spPr>
          <a:xfrm>
            <a:off x="1295401" y="2556932"/>
            <a:ext cx="9601196" cy="33189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buClr>
              <a:buSzPct val="115000"/>
              <a:buFont typeface="Arial"/>
              <a:buChar char="•"/>
            </a:pPr>
            <a:r>
              <a:rPr lang="en-US" b="1">
                <a:solidFill>
                  <a:srgbClr val="FFFFFF"/>
                </a:solidFill>
              </a:rPr>
              <a:t>Team Jigsaw</a:t>
            </a:r>
            <a:r>
              <a:rPr lang="en-US">
                <a:solidFill>
                  <a:srgbClr val="FFFFFF"/>
                </a:solidFill>
              </a:rPr>
              <a:t> - build collaboration, problem solving and communication skills</a:t>
            </a:r>
          </a:p>
          <a:p>
            <a:pPr defTabSz="457200">
              <a:spcBef>
                <a:spcPct val="20000"/>
              </a:spcBef>
              <a:spcAft>
                <a:spcPts val="600"/>
              </a:spcAft>
              <a:buClr>
                <a:schemeClr val="accent1"/>
              </a:buClr>
              <a:buSzPct val="115000"/>
              <a:buFont typeface="Arial"/>
              <a:buChar char="•"/>
            </a:pPr>
            <a:endParaRPr lang="en-US">
              <a:solidFill>
                <a:srgbClr val="FFFFFF"/>
              </a:solidFill>
            </a:endParaRPr>
          </a:p>
          <a:p>
            <a:pPr defTabSz="457200">
              <a:spcBef>
                <a:spcPct val="20000"/>
              </a:spcBef>
              <a:spcAft>
                <a:spcPts val="600"/>
              </a:spcAft>
              <a:buClr>
                <a:schemeClr val="accent1"/>
              </a:buClr>
              <a:buSzPct val="115000"/>
              <a:buFont typeface="Arial"/>
              <a:buChar char="•"/>
            </a:pPr>
            <a:r>
              <a:rPr lang="en-US" b="1">
                <a:solidFill>
                  <a:srgbClr val="FFFFFF"/>
                </a:solidFill>
              </a:rPr>
              <a:t>Tied Together</a:t>
            </a:r>
            <a:r>
              <a:rPr lang="en-US">
                <a:solidFill>
                  <a:srgbClr val="FFFFFF"/>
                </a:solidFill>
              </a:rPr>
              <a:t> - focus on teamwork, build relationships and communicate clearly</a:t>
            </a:r>
          </a:p>
          <a:p>
            <a:pPr defTabSz="457200">
              <a:spcBef>
                <a:spcPct val="20000"/>
              </a:spcBef>
              <a:spcAft>
                <a:spcPts val="600"/>
              </a:spcAft>
              <a:buClr>
                <a:schemeClr val="accent1"/>
              </a:buClr>
              <a:buSzPct val="115000"/>
              <a:buFont typeface="Arial"/>
              <a:buChar char="•"/>
            </a:pPr>
            <a:endParaRPr lang="en-US">
              <a:solidFill>
                <a:srgbClr val="FFFFFF"/>
              </a:solidFill>
            </a:endParaRPr>
          </a:p>
          <a:p>
            <a:pPr defTabSz="457200">
              <a:spcBef>
                <a:spcPct val="20000"/>
              </a:spcBef>
              <a:spcAft>
                <a:spcPts val="600"/>
              </a:spcAft>
              <a:buClr>
                <a:schemeClr val="accent1"/>
              </a:buClr>
              <a:buSzPct val="115000"/>
              <a:buFont typeface="Arial"/>
              <a:buChar char="•"/>
            </a:pPr>
            <a:r>
              <a:rPr lang="en-US" b="1">
                <a:solidFill>
                  <a:srgbClr val="FFFFFF"/>
                </a:solidFill>
              </a:rPr>
              <a:t>Daredevil</a:t>
            </a:r>
            <a:r>
              <a:rPr lang="en-US">
                <a:solidFill>
                  <a:srgbClr val="FFFFFF"/>
                </a:solidFill>
              </a:rPr>
              <a:t> - Build communication skills</a:t>
            </a:r>
          </a:p>
          <a:p>
            <a:pPr defTabSz="457200">
              <a:spcBef>
                <a:spcPct val="20000"/>
              </a:spcBef>
              <a:spcAft>
                <a:spcPts val="600"/>
              </a:spcAft>
              <a:buClr>
                <a:schemeClr val="accent1"/>
              </a:buClr>
              <a:buSzPct val="115000"/>
              <a:buFont typeface="Arial"/>
              <a:buChar char="•"/>
            </a:pPr>
            <a:endParaRPr lang="en-US">
              <a:solidFill>
                <a:srgbClr val="FFFFFF"/>
              </a:solidFill>
            </a:endParaRPr>
          </a:p>
          <a:p>
            <a:pPr defTabSz="457200">
              <a:spcBef>
                <a:spcPct val="20000"/>
              </a:spcBef>
              <a:spcAft>
                <a:spcPts val="600"/>
              </a:spcAft>
              <a:buClr>
                <a:schemeClr val="accent1"/>
              </a:buClr>
              <a:buSzPct val="115000"/>
              <a:buFont typeface="Arial"/>
              <a:buChar char="•"/>
            </a:pPr>
            <a:r>
              <a:rPr lang="en-US">
                <a:solidFill>
                  <a:srgbClr val="FFFFFF"/>
                </a:solidFill>
              </a:rPr>
              <a:t>Many team-building exercises aim to expose and address interpersonal problems within the group.  </a:t>
            </a:r>
          </a:p>
          <a:p>
            <a:pPr defTabSz="457200">
              <a:spcBef>
                <a:spcPct val="20000"/>
              </a:spcBef>
              <a:spcAft>
                <a:spcPts val="600"/>
              </a:spcAft>
              <a:buClr>
                <a:schemeClr val="accent1"/>
              </a:buClr>
              <a:buSzPct val="115000"/>
              <a:buFont typeface="Arial"/>
              <a:buChar char="•"/>
            </a:pPr>
            <a:r>
              <a:rPr lang="en-US">
                <a:solidFill>
                  <a:srgbClr val="FFFFFF"/>
                </a:solidFill>
              </a:rPr>
              <a:t>Over time, these activities are intended to improve performance in a team-based environment. </a:t>
            </a:r>
          </a:p>
        </p:txBody>
      </p:sp>
    </p:spTree>
    <p:extLst>
      <p:ext uri="{BB962C8B-B14F-4D97-AF65-F5344CB8AC3E}">
        <p14:creationId xmlns:p14="http://schemas.microsoft.com/office/powerpoint/2010/main" val="39332699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59D9-050B-44CB-BA06-0692B9868272}"/>
              </a:ext>
            </a:extLst>
          </p:cNvPr>
          <p:cNvSpPr>
            <a:spLocks noGrp="1"/>
          </p:cNvSpPr>
          <p:nvPr>
            <p:ph type="title"/>
          </p:nvPr>
        </p:nvSpPr>
        <p:spPr>
          <a:xfrm>
            <a:off x="1295402" y="982132"/>
            <a:ext cx="9601196" cy="1303867"/>
          </a:xfrm>
        </p:spPr>
        <p:txBody>
          <a:bodyPr>
            <a:normAutofit/>
          </a:bodyPr>
          <a:lstStyle/>
          <a:p>
            <a:r>
              <a:rPr lang="en-US"/>
              <a:t>Team Emblem</a:t>
            </a:r>
          </a:p>
          <a:p>
            <a:endParaRPr lang="en-US"/>
          </a:p>
        </p:txBody>
      </p:sp>
      <p:pic>
        <p:nvPicPr>
          <p:cNvPr id="4" name="Picture 4" descr="Logo, company name&#10;&#10;Description automatically generated">
            <a:extLst>
              <a:ext uri="{FF2B5EF4-FFF2-40B4-BE49-F238E27FC236}">
                <a16:creationId xmlns:a16="http://schemas.microsoft.com/office/drawing/2014/main" id="{3B53E86A-0E24-4265-937F-9D5B9B0C444E}"/>
              </a:ext>
            </a:extLst>
          </p:cNvPr>
          <p:cNvPicPr>
            <a:picLocks noChangeAspect="1"/>
          </p:cNvPicPr>
          <p:nvPr/>
        </p:nvPicPr>
        <p:blipFill rotWithShape="1">
          <a:blip r:embed="rId3"/>
          <a:srcRect l="19917" r="19816" b="-1"/>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3" name="Content Placeholder 2">
            <a:extLst>
              <a:ext uri="{FF2B5EF4-FFF2-40B4-BE49-F238E27FC236}">
                <a16:creationId xmlns:a16="http://schemas.microsoft.com/office/drawing/2014/main" id="{25B595DD-598C-43C9-9B76-D5706568DFEC}"/>
              </a:ext>
            </a:extLst>
          </p:cNvPr>
          <p:cNvSpPr>
            <a:spLocks noGrp="1"/>
          </p:cNvSpPr>
          <p:nvPr>
            <p:ph idx="1"/>
          </p:nvPr>
        </p:nvSpPr>
        <p:spPr>
          <a:xfrm>
            <a:off x="4639732" y="2700367"/>
            <a:ext cx="6256863" cy="3318936"/>
          </a:xfrm>
        </p:spPr>
        <p:txBody>
          <a:bodyPr>
            <a:normAutofit/>
          </a:bodyPr>
          <a:lstStyle/>
          <a:p>
            <a:pPr marL="0" indent="0">
              <a:lnSpc>
                <a:spcPct val="90000"/>
              </a:lnSpc>
              <a:buSzPct val="114999"/>
              <a:buNone/>
            </a:pPr>
            <a:r>
              <a:rPr lang="en-US" sz="1700">
                <a:ea typeface="+mn-lt"/>
                <a:cs typeface="+mn-lt"/>
              </a:rPr>
              <a:t>      This creative team building exercise is great for smaller teams. Players are divided into small teams where they must work together to create an emblem, flag or shield for their teams. Besides collaboration and creative thinking, this activity is also great for building a stronger sense of team identity and cohesiveness. Plus, it's flexible enough for any situation or group size.</a:t>
            </a:r>
            <a:endParaRPr lang="en-US" sz="1700"/>
          </a:p>
          <a:p>
            <a:pPr>
              <a:lnSpc>
                <a:spcPct val="90000"/>
              </a:lnSpc>
              <a:buSzPct val="114999"/>
            </a:pPr>
            <a:r>
              <a:rPr lang="en-US" sz="1700" b="1">
                <a:ea typeface="+mn-lt"/>
                <a:cs typeface="+mn-lt"/>
              </a:rPr>
              <a:t>Number of participants:</a:t>
            </a:r>
            <a:r>
              <a:rPr lang="en-US" sz="1700">
                <a:ea typeface="+mn-lt"/>
                <a:cs typeface="+mn-lt"/>
              </a:rPr>
              <a:t> Any</a:t>
            </a:r>
            <a:endParaRPr lang="en-US" sz="1700"/>
          </a:p>
          <a:p>
            <a:pPr>
              <a:lnSpc>
                <a:spcPct val="90000"/>
              </a:lnSpc>
              <a:buSzPct val="114999"/>
            </a:pPr>
            <a:r>
              <a:rPr lang="en-US" sz="1700" b="1">
                <a:ea typeface="+mn-lt"/>
                <a:cs typeface="+mn-lt"/>
              </a:rPr>
              <a:t>Duration:</a:t>
            </a:r>
            <a:r>
              <a:rPr lang="en-US" sz="1700">
                <a:ea typeface="+mn-lt"/>
                <a:cs typeface="+mn-lt"/>
              </a:rPr>
              <a:t> 30-90 minutes</a:t>
            </a:r>
            <a:endParaRPr lang="en-US" sz="1700"/>
          </a:p>
          <a:p>
            <a:pPr>
              <a:lnSpc>
                <a:spcPct val="90000"/>
              </a:lnSpc>
              <a:buSzPct val="114999"/>
            </a:pPr>
            <a:r>
              <a:rPr lang="en-US" sz="1700" b="1">
                <a:ea typeface="+mn-lt"/>
                <a:cs typeface="+mn-lt"/>
              </a:rPr>
              <a:t>Objective:</a:t>
            </a:r>
            <a:r>
              <a:rPr lang="en-US" sz="1700">
                <a:ea typeface="+mn-lt"/>
                <a:cs typeface="+mn-lt"/>
              </a:rPr>
              <a:t> Focus on creative thinking, collaboration and fostering a team identity.</a:t>
            </a:r>
            <a:endParaRPr lang="en-US" sz="1700"/>
          </a:p>
          <a:p>
            <a:pPr>
              <a:lnSpc>
                <a:spcPct val="90000"/>
              </a:lnSpc>
              <a:buSzPct val="114999"/>
            </a:pPr>
            <a:endParaRPr lang="en-US" sz="1700"/>
          </a:p>
        </p:txBody>
      </p:sp>
    </p:spTree>
    <p:extLst>
      <p:ext uri="{BB962C8B-B14F-4D97-AF65-F5344CB8AC3E}">
        <p14:creationId xmlns:p14="http://schemas.microsoft.com/office/powerpoint/2010/main" val="131096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3B0F-BF49-4A76-8EB3-4257C4CA6D4A}"/>
              </a:ext>
            </a:extLst>
          </p:cNvPr>
          <p:cNvSpPr>
            <a:spLocks noGrp="1"/>
          </p:cNvSpPr>
          <p:nvPr>
            <p:ph type="title"/>
          </p:nvPr>
        </p:nvSpPr>
        <p:spPr>
          <a:xfrm>
            <a:off x="1295402" y="982132"/>
            <a:ext cx="9601196" cy="1303867"/>
          </a:xfrm>
        </p:spPr>
        <p:txBody>
          <a:bodyPr>
            <a:normAutofit/>
          </a:bodyPr>
          <a:lstStyle/>
          <a:p>
            <a:r>
              <a:rPr lang="en-US">
                <a:solidFill>
                  <a:srgbClr val="262626"/>
                </a:solidFill>
                <a:ea typeface="+mj-lt"/>
                <a:cs typeface="+mj-lt"/>
              </a:rPr>
              <a:t>Perfect Square</a:t>
            </a:r>
            <a:endParaRPr lang="en-US">
              <a:solidFill>
                <a:srgbClr val="262626"/>
              </a:solidFill>
            </a:endParaRPr>
          </a:p>
        </p:txBody>
      </p:sp>
      <p:pic>
        <p:nvPicPr>
          <p:cNvPr id="4" name="Picture 4">
            <a:extLst>
              <a:ext uri="{FF2B5EF4-FFF2-40B4-BE49-F238E27FC236}">
                <a16:creationId xmlns:a16="http://schemas.microsoft.com/office/drawing/2014/main" id="{A3C3A475-CBAD-4F52-92D1-DE4D08EF6385}"/>
              </a:ext>
            </a:extLst>
          </p:cNvPr>
          <p:cNvPicPr>
            <a:picLocks noChangeAspect="1"/>
          </p:cNvPicPr>
          <p:nvPr/>
        </p:nvPicPr>
        <p:blipFill>
          <a:blip r:embed="rId3"/>
          <a:stretch>
            <a:fillRect/>
          </a:stretch>
        </p:blipFill>
        <p:spPr>
          <a:xfrm>
            <a:off x="1434269" y="3199417"/>
            <a:ext cx="2739728" cy="1856165"/>
          </a:xfrm>
          <a:prstGeom prst="rect">
            <a:avLst/>
          </a:prstGeom>
          <a:ln w="57150" cmpd="thickThin">
            <a:solidFill>
              <a:srgbClr val="7F7F7F"/>
            </a:solidFill>
            <a:miter lim="800000"/>
          </a:ln>
        </p:spPr>
      </p:pic>
      <p:sp>
        <p:nvSpPr>
          <p:cNvPr id="3" name="Content Placeholder 2">
            <a:extLst>
              <a:ext uri="{FF2B5EF4-FFF2-40B4-BE49-F238E27FC236}">
                <a16:creationId xmlns:a16="http://schemas.microsoft.com/office/drawing/2014/main" id="{C8459062-79EC-4A76-BD0B-C530751C3B23}"/>
              </a:ext>
            </a:extLst>
          </p:cNvPr>
          <p:cNvSpPr>
            <a:spLocks noGrp="1"/>
          </p:cNvSpPr>
          <p:nvPr>
            <p:ph idx="1"/>
          </p:nvPr>
        </p:nvSpPr>
        <p:spPr>
          <a:xfrm>
            <a:off x="4639732" y="2556932"/>
            <a:ext cx="6256863" cy="3318936"/>
          </a:xfrm>
        </p:spPr>
        <p:txBody>
          <a:bodyPr>
            <a:normAutofit/>
          </a:bodyPr>
          <a:lstStyle/>
          <a:p>
            <a:pPr marL="0" indent="0">
              <a:lnSpc>
                <a:spcPct val="90000"/>
              </a:lnSpc>
              <a:buSzPct val="114999"/>
              <a:buNone/>
            </a:pPr>
            <a:r>
              <a:rPr lang="en-US" sz="2200">
                <a:solidFill>
                  <a:srgbClr val="262626"/>
                </a:solidFill>
                <a:ea typeface="+mn-lt"/>
                <a:cs typeface="+mn-lt"/>
              </a:rPr>
              <a:t>    A blindfold game where team members must work together to create a perfect square with a rope while completely blindfolded. Communication skills, collaboration and hilariously out of shape squares ensue.</a:t>
            </a:r>
            <a:endParaRPr lang="en-US" sz="2200">
              <a:solidFill>
                <a:srgbClr val="262626"/>
              </a:solidFill>
            </a:endParaRPr>
          </a:p>
          <a:p>
            <a:pPr>
              <a:lnSpc>
                <a:spcPct val="90000"/>
              </a:lnSpc>
              <a:buSzPct val="114999"/>
            </a:pPr>
            <a:r>
              <a:rPr lang="en-US" sz="2200" b="1">
                <a:solidFill>
                  <a:srgbClr val="262626"/>
                </a:solidFill>
                <a:ea typeface="+mn-lt"/>
                <a:cs typeface="+mn-lt"/>
              </a:rPr>
              <a:t>Number of participants: </a:t>
            </a:r>
            <a:r>
              <a:rPr lang="en-US" sz="2200">
                <a:solidFill>
                  <a:srgbClr val="262626"/>
                </a:solidFill>
                <a:ea typeface="+mn-lt"/>
                <a:cs typeface="+mn-lt"/>
              </a:rPr>
              <a:t>4-16 participants</a:t>
            </a:r>
            <a:endParaRPr lang="en-US" sz="2200">
              <a:solidFill>
                <a:srgbClr val="262626"/>
              </a:solidFill>
            </a:endParaRPr>
          </a:p>
          <a:p>
            <a:pPr>
              <a:lnSpc>
                <a:spcPct val="90000"/>
              </a:lnSpc>
              <a:buSzPct val="114999"/>
            </a:pPr>
            <a:r>
              <a:rPr lang="en-US" sz="2200" b="1">
                <a:solidFill>
                  <a:srgbClr val="262626"/>
                </a:solidFill>
                <a:ea typeface="+mn-lt"/>
                <a:cs typeface="+mn-lt"/>
              </a:rPr>
              <a:t>Duration:</a:t>
            </a:r>
            <a:r>
              <a:rPr lang="en-US" sz="2200">
                <a:solidFill>
                  <a:srgbClr val="262626"/>
                </a:solidFill>
                <a:ea typeface="+mn-lt"/>
                <a:cs typeface="+mn-lt"/>
              </a:rPr>
              <a:t> 30 minutes</a:t>
            </a:r>
            <a:endParaRPr lang="en-US" sz="2200">
              <a:solidFill>
                <a:srgbClr val="262626"/>
              </a:solidFill>
            </a:endParaRPr>
          </a:p>
          <a:p>
            <a:pPr>
              <a:lnSpc>
                <a:spcPct val="90000"/>
              </a:lnSpc>
              <a:buSzPct val="114999"/>
            </a:pPr>
            <a:r>
              <a:rPr lang="en-US" sz="2200" b="1">
                <a:solidFill>
                  <a:srgbClr val="262626"/>
                </a:solidFill>
                <a:ea typeface="+mn-lt"/>
                <a:cs typeface="+mn-lt"/>
              </a:rPr>
              <a:t>Objective:</a:t>
            </a:r>
            <a:r>
              <a:rPr lang="en-US" sz="2200">
                <a:solidFill>
                  <a:srgbClr val="262626"/>
                </a:solidFill>
                <a:ea typeface="+mn-lt"/>
                <a:cs typeface="+mn-lt"/>
              </a:rPr>
              <a:t> Build communication, leadership and collaboration skills</a:t>
            </a:r>
            <a:endParaRPr lang="en-US" sz="2200">
              <a:solidFill>
                <a:srgbClr val="262626"/>
              </a:solidFill>
            </a:endParaRPr>
          </a:p>
          <a:p>
            <a:pPr>
              <a:lnSpc>
                <a:spcPct val="90000"/>
              </a:lnSpc>
              <a:buSzPct val="114999"/>
            </a:pPr>
            <a:endParaRPr lang="en-US" sz="2200">
              <a:solidFill>
                <a:srgbClr val="262626"/>
              </a:solidFill>
            </a:endParaRPr>
          </a:p>
          <a:p>
            <a:pPr>
              <a:lnSpc>
                <a:spcPct val="90000"/>
              </a:lnSpc>
              <a:buSzPct val="114999"/>
            </a:pPr>
            <a:endParaRPr lang="en-US" sz="2200">
              <a:solidFill>
                <a:srgbClr val="262626"/>
              </a:solidFill>
            </a:endParaRPr>
          </a:p>
        </p:txBody>
      </p:sp>
    </p:spTree>
    <p:extLst>
      <p:ext uri="{BB962C8B-B14F-4D97-AF65-F5344CB8AC3E}">
        <p14:creationId xmlns:p14="http://schemas.microsoft.com/office/powerpoint/2010/main" val="95931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330</Words>
  <Application>Microsoft Office PowerPoint</Application>
  <PresentationFormat>Ecrã Panorâmico</PresentationFormat>
  <Paragraphs>34</Paragraphs>
  <Slides>6</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6</vt:i4>
      </vt:variant>
    </vt:vector>
  </HeadingPairs>
  <TitlesOfParts>
    <vt:vector size="9" baseType="lpstr">
      <vt:lpstr>Arial</vt:lpstr>
      <vt:lpstr>Garamond</vt:lpstr>
      <vt:lpstr>Organic</vt:lpstr>
      <vt:lpstr>Topic 2 : Team Building</vt:lpstr>
      <vt:lpstr>What is Team Building?</vt:lpstr>
      <vt:lpstr>Definition</vt:lpstr>
      <vt:lpstr>Examples of Team Building Activities</vt:lpstr>
      <vt:lpstr>Team Emblem </vt:lpstr>
      <vt:lpstr>Perfect Square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JorgeCunha</dc:creator>
  <cp:lastModifiedBy>Jorge Cunha (1200618)</cp:lastModifiedBy>
  <cp:revision>2</cp:revision>
  <dcterms:created xsi:type="dcterms:W3CDTF">2021-03-10T11:51:00Z</dcterms:created>
  <dcterms:modified xsi:type="dcterms:W3CDTF">2021-03-10T12:43:45Z</dcterms:modified>
</cp:coreProperties>
</file>