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Roboto"/>
      <p:regular r:id="rId59"/>
      <p:bold r:id="rId60"/>
      <p:italic r:id="rId61"/>
      <p:boldItalic r:id="rId62"/>
    </p:embeddedFont>
    <p:embeddedFont>
      <p:font typeface="PT Sans Narrow"/>
      <p:regular r:id="rId63"/>
      <p:bold r:id="rId64"/>
    </p:embeddedFont>
    <p:embeddedFont>
      <p:font typeface="EB Garamond"/>
      <p:regular r:id="rId65"/>
      <p:bold r:id="rId66"/>
      <p:italic r:id="rId67"/>
      <p:boldItalic r:id="rId68"/>
    </p:embeddedFont>
    <p:embeddedFont>
      <p:font typeface="Open Sans"/>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73" roundtripDataSignature="AMtx7miiXbTovxWDVX8FyD4xwUlXOkRr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customschemas.google.com/relationships/presentationmetadata" Target="metadata"/><Relationship Id="rId72" Type="http://schemas.openxmlformats.org/officeDocument/2006/relationships/font" Target="fonts/OpenSans-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penSans-italic.fntdata"/><Relationship Id="rId70" Type="http://schemas.openxmlformats.org/officeDocument/2006/relationships/font" Target="fonts/OpenSans-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5.xml"/><Relationship Id="rId64" Type="http://schemas.openxmlformats.org/officeDocument/2006/relationships/font" Target="fonts/PTSansNarrow-bold.fntdata"/><Relationship Id="rId63" Type="http://schemas.openxmlformats.org/officeDocument/2006/relationships/font" Target="fonts/PTSansNarrow-regular.fntdata"/><Relationship Id="rId22" Type="http://schemas.openxmlformats.org/officeDocument/2006/relationships/slide" Target="slides/slide17.xml"/><Relationship Id="rId66" Type="http://schemas.openxmlformats.org/officeDocument/2006/relationships/font" Target="fonts/EBGaramond-bold.fntdata"/><Relationship Id="rId21" Type="http://schemas.openxmlformats.org/officeDocument/2006/relationships/slide" Target="slides/slide16.xml"/><Relationship Id="rId65" Type="http://schemas.openxmlformats.org/officeDocument/2006/relationships/font" Target="fonts/EBGaramond-regular.fntdata"/><Relationship Id="rId24" Type="http://schemas.openxmlformats.org/officeDocument/2006/relationships/slide" Target="slides/slide19.xml"/><Relationship Id="rId68" Type="http://schemas.openxmlformats.org/officeDocument/2006/relationships/font" Target="fonts/EBGaramond-boldItalic.fntdata"/><Relationship Id="rId23" Type="http://schemas.openxmlformats.org/officeDocument/2006/relationships/slide" Target="slides/slide18.xml"/><Relationship Id="rId67" Type="http://schemas.openxmlformats.org/officeDocument/2006/relationships/font" Target="fonts/EBGaramond-italic.fntdata"/><Relationship Id="rId60" Type="http://schemas.openxmlformats.org/officeDocument/2006/relationships/font" Target="fonts/Roboto-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Shahriar (2013) [Diagnóstico de fallos de motores de inducción utilizando analizador de texturas] expone un método para convertir una serie temporal en imágenes sintéticas de tamaño M x 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Smoother y cols (2021) [Un nuevo método basado en UNET para el Diagnóstico de Fallos en Rodamientos] describe un modelo de red neuronal UNET que procesa las señales temporales convertidas a imágenes sintéticas. En resumen, está formada por una primera parte de contracción que extrae las características principales de la imagen de entrada, y una segunda parte de expansión que se encarga de segmentar la imagen de entrada. Expone unos resultados prometedores de la arquitectura UNET en la detección de fallos en el ámbito de la energía eólica. Una exactitud del 98%</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Los dos TFG que sirven de punto de partida son Delgado y Cambero, constituyendo la primera fase del proyecto en la creación de un sistema de etiquetado automático de las señales temporales convertidas a imágenes sintéticas.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han monitorizado, entre 2009 y 2017, 132 variables mediante sensores instalados en las turbinas eólicas. El sistema SCADA recoge y almacena los datos cada 10 minutos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Es importante la selección de las variables más relevantes en la predicción de anomalías en turbinas eólicas, por ello se estudia el modelo físico de una turbina eólica. 1) Potencia eléctrica generada mide la energía producida por unidad de tiempo por una turbina eólica. Esta potencia depende de la 2) velocidad del viento. La ecuación de la diapositiva mide la potencia máxima teórica que puede producir una turbina sin ningun limite. Albert Betz establece el coeficiente de betz: la potencia maxima producida por una turbina eolica no supera el 59% de la maxima teorica. Este coeficiente depende del angulo de las palas y del tip-speed-ratio, el cual mide la relacion que hay entre la velocidad punta de las palas con la velocidad del viento.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Velocidad inicial entre 0 y 5 m/s. Velocidad nominal en torno 10 m/s. Velocidad máxima de 25 m/s. La curva de potencia teórica sirve para explicar de entrada el proceso de etiquetado con las dos lineas discontinuas en rojo.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Análisis de los datos, en concreto, el ángulo de pitch y velocidad media del viento.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Análisis de los datos, en concreto, el ángulo de pitch y velocidad media del viento.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Como se explicó al inicio del apartado actual (  5.2 Sistema de autoetiquetado. Arquitectura U-Net), esta primera fase de la red busca automatizar el proceso de</a:t>
            </a:r>
            <a:endParaRPr/>
          </a:p>
          <a:p>
            <a:pPr indent="0" lvl="0" marL="0" rtl="0" algn="l">
              <a:lnSpc>
                <a:spcPct val="100000"/>
              </a:lnSpc>
              <a:spcBef>
                <a:spcPts val="0"/>
              </a:spcBef>
              <a:spcAft>
                <a:spcPts val="0"/>
              </a:spcAft>
              <a:buClr>
                <a:schemeClr val="dk1"/>
              </a:buClr>
              <a:buSzPts val="1100"/>
              <a:buFont typeface="Arial"/>
              <a:buNone/>
            </a:pPr>
            <a:r>
              <a:rPr lang="es"/>
              <a:t>etiquetado de las imágenes convertidas que representan señales, conformando un nuevo conjunto de datos que consiste en una secuencia temporal de etiquetas. A medida que llegan nuevas series temporales de datos procedentes del parque eólico, estos datos son clasificados por la arquitectura U-NET presente.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Es crucial analizar qué ocurre con la predicción de un valor futuro a lo largo del </a:t>
            </a:r>
            <a:endParaRPr/>
          </a:p>
          <a:p>
            <a:pPr indent="0" lvl="0" marL="0" rtl="0" algn="l">
              <a:lnSpc>
                <a:spcPct val="100000"/>
              </a:lnSpc>
              <a:spcBef>
                <a:spcPts val="0"/>
              </a:spcBef>
              <a:spcAft>
                <a:spcPts val="0"/>
              </a:spcAft>
              <a:buClr>
                <a:schemeClr val="dk1"/>
              </a:buClr>
              <a:buSzPts val="1100"/>
              <a:buFont typeface="Arial"/>
              <a:buNone/>
            </a:pPr>
            <a:r>
              <a:rPr lang="es"/>
              <a:t>conjunto de prueba. En la Figura 5.10 se presenta el comportamiento del modelo</a:t>
            </a:r>
            <a:endParaRPr/>
          </a:p>
          <a:p>
            <a:pPr indent="0" lvl="0" marL="0" rtl="0" algn="l">
              <a:lnSpc>
                <a:spcPct val="100000"/>
              </a:lnSpc>
              <a:spcBef>
                <a:spcPts val="0"/>
              </a:spcBef>
              <a:spcAft>
                <a:spcPts val="0"/>
              </a:spcAft>
              <a:buClr>
                <a:schemeClr val="dk1"/>
              </a:buClr>
              <a:buSzPts val="1100"/>
              <a:buFont typeface="Arial"/>
              <a:buNone/>
            </a:pPr>
            <a:r>
              <a:rPr lang="es"/>
              <a:t>regresivo en el conjunto de prueba. La l ́ınea roja corresponde a las etiquetas originales</a:t>
            </a:r>
            <a:endParaRPr/>
          </a:p>
          <a:p>
            <a:pPr indent="0" lvl="0" marL="0" rtl="0" algn="l">
              <a:lnSpc>
                <a:spcPct val="100000"/>
              </a:lnSpc>
              <a:spcBef>
                <a:spcPts val="0"/>
              </a:spcBef>
              <a:spcAft>
                <a:spcPts val="0"/>
              </a:spcAft>
              <a:buClr>
                <a:schemeClr val="dk1"/>
              </a:buClr>
              <a:buSzPts val="1100"/>
              <a:buFont typeface="Arial"/>
              <a:buNone/>
            </a:pPr>
            <a:r>
              <a:rPr lang="es"/>
              <a:t>del conjunto de prueba, mientras que la línea azul son las predicciones del modelo. Se</a:t>
            </a:r>
            <a:endParaRPr/>
          </a:p>
          <a:p>
            <a:pPr indent="0" lvl="0" marL="0" rtl="0" algn="l">
              <a:lnSpc>
                <a:spcPct val="100000"/>
              </a:lnSpc>
              <a:spcBef>
                <a:spcPts val="0"/>
              </a:spcBef>
              <a:spcAft>
                <a:spcPts val="0"/>
              </a:spcAft>
              <a:buClr>
                <a:schemeClr val="dk1"/>
              </a:buClr>
              <a:buSzPts val="1100"/>
              <a:buFont typeface="Arial"/>
              <a:buNone/>
            </a:pPr>
            <a:r>
              <a:rPr lang="es"/>
              <a:t>visualiza un patrón en la tendencia creciente y decreciente de las etiquetas predichas </a:t>
            </a:r>
            <a:endParaRPr/>
          </a:p>
          <a:p>
            <a:pPr indent="0" lvl="0" marL="0" rtl="0" algn="l">
              <a:lnSpc>
                <a:spcPct val="100000"/>
              </a:lnSpc>
              <a:spcBef>
                <a:spcPts val="0"/>
              </a:spcBef>
              <a:spcAft>
                <a:spcPts val="0"/>
              </a:spcAft>
              <a:buClr>
                <a:schemeClr val="dk1"/>
              </a:buClr>
              <a:buSzPts val="1100"/>
              <a:buFont typeface="Arial"/>
              <a:buNone/>
            </a:pPr>
            <a:r>
              <a:rPr lang="es"/>
              <a:t>retrasado en un paso de tiempo. Entre las muestras 145 - 150, se observa que la curva</a:t>
            </a:r>
            <a:endParaRPr/>
          </a:p>
          <a:p>
            <a:pPr indent="0" lvl="0" marL="0" rtl="0" algn="l">
              <a:lnSpc>
                <a:spcPct val="100000"/>
              </a:lnSpc>
              <a:spcBef>
                <a:spcPts val="0"/>
              </a:spcBef>
              <a:spcAft>
                <a:spcPts val="0"/>
              </a:spcAft>
              <a:buClr>
                <a:schemeClr val="dk1"/>
              </a:buClr>
              <a:buSzPts val="1100"/>
              <a:buFont typeface="Arial"/>
              <a:buNone/>
            </a:pPr>
            <a:r>
              <a:rPr lang="es"/>
              <a:t>de predicción comienza a ascender una vez la entrada del modelo regresivo contenga el</a:t>
            </a:r>
            <a:endParaRPr/>
          </a:p>
          <a:p>
            <a:pPr indent="0" lvl="0" marL="0" rtl="0" algn="l">
              <a:lnSpc>
                <a:spcPct val="100000"/>
              </a:lnSpc>
              <a:spcBef>
                <a:spcPts val="0"/>
              </a:spcBef>
              <a:spcAft>
                <a:spcPts val="0"/>
              </a:spcAft>
              <a:buClr>
                <a:schemeClr val="dk1"/>
              </a:buClr>
              <a:buSzPts val="1100"/>
              <a:buFont typeface="Arial"/>
              <a:buNone/>
            </a:pPr>
            <a:r>
              <a:rPr lang="es"/>
              <a:t>pico intermedio con etiqueta real 2. Este patrón es observable a lo largo del conjunto </a:t>
            </a:r>
            <a:endParaRPr/>
          </a:p>
          <a:p>
            <a:pPr indent="0" lvl="0" marL="0" rtl="0" algn="l">
              <a:lnSpc>
                <a:spcPct val="100000"/>
              </a:lnSpc>
              <a:spcBef>
                <a:spcPts val="0"/>
              </a:spcBef>
              <a:spcAft>
                <a:spcPts val="0"/>
              </a:spcAft>
              <a:buClr>
                <a:schemeClr val="dk1"/>
              </a:buClr>
              <a:buSzPts val="1100"/>
              <a:buFont typeface="Arial"/>
              <a:buNone/>
            </a:pPr>
            <a:r>
              <a:rPr lang="es"/>
              <a:t>de prueba. El modelo predice con un retraso de un paso futuro.</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Durante la fase de prueba, se pronostican varios valores futuros basados en una</a:t>
            </a:r>
            <a:endParaRPr/>
          </a:p>
          <a:p>
            <a:pPr indent="0" lvl="0" marL="0" rtl="0" algn="l">
              <a:lnSpc>
                <a:spcPct val="100000"/>
              </a:lnSpc>
              <a:spcBef>
                <a:spcPts val="0"/>
              </a:spcBef>
              <a:spcAft>
                <a:spcPts val="0"/>
              </a:spcAft>
              <a:buClr>
                <a:schemeClr val="dk1"/>
              </a:buClr>
              <a:buSzPts val="1100"/>
              <a:buFont typeface="Arial"/>
              <a:buNone/>
            </a:pPr>
            <a:r>
              <a:rPr lang="es"/>
              <a:t>secuencia de etiquetas, con el propósito de analizar la tendencia de los valores  ́</a:t>
            </a:r>
            <a:endParaRPr/>
          </a:p>
          <a:p>
            <a:pPr indent="0" lvl="0" marL="0" rtl="0" algn="l">
              <a:lnSpc>
                <a:spcPct val="100000"/>
              </a:lnSpc>
              <a:spcBef>
                <a:spcPts val="0"/>
              </a:spcBef>
              <a:spcAft>
                <a:spcPts val="0"/>
              </a:spcAft>
              <a:buClr>
                <a:schemeClr val="dk1"/>
              </a:buClr>
              <a:buSzPts val="1100"/>
              <a:buFont typeface="Arial"/>
              <a:buNone/>
            </a:pPr>
            <a:r>
              <a:rPr lang="es"/>
              <a:t>pronosticados. Utilizando una secuencia previa de 65 etiquetas del conjunto de prueba,</a:t>
            </a:r>
            <a:endParaRPr/>
          </a:p>
          <a:p>
            <a:pPr indent="0" lvl="0" marL="0" rtl="0" algn="l">
              <a:lnSpc>
                <a:spcPct val="100000"/>
              </a:lnSpc>
              <a:spcBef>
                <a:spcPts val="0"/>
              </a:spcBef>
              <a:spcAft>
                <a:spcPts val="0"/>
              </a:spcAft>
              <a:buClr>
                <a:schemeClr val="dk1"/>
              </a:buClr>
              <a:buSzPts val="1100"/>
              <a:buFont typeface="Arial"/>
              <a:buNone/>
            </a:pPr>
            <a:r>
              <a:rPr lang="es"/>
              <a:t>se anticipan los próximos 10 valores futuros. Como el modelo ha sido entrenado para  ́</a:t>
            </a:r>
            <a:endParaRPr/>
          </a:p>
          <a:p>
            <a:pPr indent="0" lvl="0" marL="0" rtl="0" algn="l">
              <a:lnSpc>
                <a:spcPct val="100000"/>
              </a:lnSpc>
              <a:spcBef>
                <a:spcPts val="0"/>
              </a:spcBef>
              <a:spcAft>
                <a:spcPts val="0"/>
              </a:spcAft>
              <a:buClr>
                <a:schemeClr val="dk1"/>
              </a:buClr>
              <a:buSzPts val="1100"/>
              <a:buFont typeface="Arial"/>
              <a:buNone/>
            </a:pPr>
            <a:r>
              <a:rPr lang="es"/>
              <a:t>predecir el siguiente valor de la secuencia de entrada, para pronosticar una secuencia</a:t>
            </a:r>
            <a:endParaRPr/>
          </a:p>
          <a:p>
            <a:pPr indent="0" lvl="0" marL="0" rtl="0" algn="l">
              <a:lnSpc>
                <a:spcPct val="100000"/>
              </a:lnSpc>
              <a:spcBef>
                <a:spcPts val="0"/>
              </a:spcBef>
              <a:spcAft>
                <a:spcPts val="0"/>
              </a:spcAft>
              <a:buClr>
                <a:schemeClr val="dk1"/>
              </a:buClr>
              <a:buSzPts val="1100"/>
              <a:buFont typeface="Arial"/>
              <a:buNone/>
            </a:pPr>
            <a:r>
              <a:rPr lang="es"/>
              <a:t>de valores, se añade la última etiqueta pronosticada al final de la secuencia de entrada  ́</a:t>
            </a:r>
            <a:endParaRPr/>
          </a:p>
          <a:p>
            <a:pPr indent="0" lvl="0" marL="0" rtl="0" algn="l">
              <a:lnSpc>
                <a:spcPct val="100000"/>
              </a:lnSpc>
              <a:spcBef>
                <a:spcPts val="0"/>
              </a:spcBef>
              <a:spcAft>
                <a:spcPts val="0"/>
              </a:spcAft>
              <a:buClr>
                <a:schemeClr val="dk1"/>
              </a:buClr>
              <a:buSzPts val="1100"/>
              <a:buFont typeface="Arial"/>
              <a:buNone/>
            </a:pPr>
            <a:r>
              <a:rPr lang="es"/>
              <a:t>y se elimina la primera etiqueta de forma iterativa, hasta predecir las siguientes 10</a:t>
            </a:r>
            <a:endParaRPr/>
          </a:p>
          <a:p>
            <a:pPr indent="0" lvl="0" marL="0" rtl="0" algn="l">
              <a:lnSpc>
                <a:spcPct val="100000"/>
              </a:lnSpc>
              <a:spcBef>
                <a:spcPts val="0"/>
              </a:spcBef>
              <a:spcAft>
                <a:spcPts val="0"/>
              </a:spcAft>
              <a:buSzPts val="1100"/>
              <a:buNone/>
            </a:pPr>
            <a:r>
              <a:rPr lang="es"/>
              <a:t>etiquetas futuras.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
              <a:t>Como se mencionó anteriormente, es importante analizar la tendenciá</a:t>
            </a:r>
            <a:endParaRPr/>
          </a:p>
          <a:p>
            <a:pPr indent="0" lvl="0" marL="0" rtl="0" algn="l">
              <a:lnSpc>
                <a:spcPct val="100000"/>
              </a:lnSpc>
              <a:spcBef>
                <a:spcPts val="0"/>
              </a:spcBef>
              <a:spcAft>
                <a:spcPts val="0"/>
              </a:spcAft>
              <a:buSzPts val="1100"/>
              <a:buNone/>
            </a:pPr>
            <a:r>
              <a:rPr lang="es"/>
              <a:t>ascendente o descendente de las secuencias pronosticadas para verificar si hay una</a:t>
            </a:r>
            <a:endParaRPr/>
          </a:p>
          <a:p>
            <a:pPr indent="0" lvl="0" marL="0" rtl="0" algn="l">
              <a:lnSpc>
                <a:spcPct val="100000"/>
              </a:lnSpc>
              <a:spcBef>
                <a:spcPts val="0"/>
              </a:spcBef>
              <a:spcAft>
                <a:spcPts val="0"/>
              </a:spcAft>
              <a:buSzPts val="1100"/>
              <a:buNone/>
            </a:pPr>
            <a:r>
              <a:rPr lang="es"/>
              <a:t>correlación con las reales. Se concluye que las secuencias pronosticadas en azul no  </a:t>
            </a:r>
            <a:endParaRPr/>
          </a:p>
          <a:p>
            <a:pPr indent="0" lvl="0" marL="0" rtl="0" algn="l">
              <a:lnSpc>
                <a:spcPct val="100000"/>
              </a:lnSpc>
              <a:spcBef>
                <a:spcPts val="0"/>
              </a:spcBef>
              <a:spcAft>
                <a:spcPts val="0"/>
              </a:spcAft>
              <a:buSzPts val="1100"/>
              <a:buNone/>
            </a:pPr>
            <a:r>
              <a:rPr lang="es"/>
              <a:t>muestran una tendencia clara respecto a las reales; esta aproximación baseline no</a:t>
            </a:r>
            <a:endParaRPr/>
          </a:p>
          <a:p>
            <a:pPr indent="0" lvl="0" marL="0" rtl="0" algn="l">
              <a:lnSpc>
                <a:spcPct val="100000"/>
              </a:lnSpc>
              <a:spcBef>
                <a:spcPts val="0"/>
              </a:spcBef>
              <a:spcAft>
                <a:spcPts val="0"/>
              </a:spcAft>
              <a:buSzPts val="1100"/>
              <a:buNone/>
            </a:pPr>
            <a:r>
              <a:rPr lang="es"/>
              <a:t>stateful arroja un resultado deficiente.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
              <a:t>El modelo de regresión ́ baseline con Weka se entrena con la secuencia completa de</a:t>
            </a:r>
            <a:endParaRPr/>
          </a:p>
          <a:p>
            <a:pPr indent="0" lvl="0" marL="0" rtl="0" algn="l">
              <a:lnSpc>
                <a:spcPct val="100000"/>
              </a:lnSpc>
              <a:spcBef>
                <a:spcPts val="0"/>
              </a:spcBef>
              <a:spcAft>
                <a:spcPts val="0"/>
              </a:spcAft>
              <a:buClr>
                <a:schemeClr val="dk1"/>
              </a:buClr>
              <a:buSzPts val="1100"/>
              <a:buFont typeface="Arial"/>
              <a:buNone/>
            </a:pPr>
            <a:r>
              <a:rPr lang="es"/>
              <a:t>entrenamiento de una sola vez y devuelve un resultado mejor que el de la red neuronal</a:t>
            </a:r>
            <a:endParaRPr/>
          </a:p>
          <a:p>
            <a:pPr indent="0" lvl="0" marL="0" rtl="0" algn="l">
              <a:lnSpc>
                <a:spcPct val="100000"/>
              </a:lnSpc>
              <a:spcBef>
                <a:spcPts val="0"/>
              </a:spcBef>
              <a:spcAft>
                <a:spcPts val="0"/>
              </a:spcAft>
              <a:buClr>
                <a:schemeClr val="dk1"/>
              </a:buClr>
              <a:buSzPts val="1100"/>
              <a:buFont typeface="Arial"/>
              <a:buNone/>
            </a:pPr>
            <a:r>
              <a:rPr lang="es"/>
              <a:t>LSTM no stateful, este último presenta un comportamiento aleatorio. Posteriormente,  ́</a:t>
            </a:r>
            <a:endParaRPr/>
          </a:p>
          <a:p>
            <a:pPr indent="0" lvl="0" marL="0" rtl="0" algn="l">
              <a:lnSpc>
                <a:spcPct val="100000"/>
              </a:lnSpc>
              <a:spcBef>
                <a:spcPts val="0"/>
              </a:spcBef>
              <a:spcAft>
                <a:spcPts val="0"/>
              </a:spcAft>
              <a:buClr>
                <a:schemeClr val="dk1"/>
              </a:buClr>
              <a:buSzPts val="1100"/>
              <a:buFont typeface="Arial"/>
              <a:buNone/>
            </a:pPr>
            <a:r>
              <a:rPr lang="es"/>
              <a:t>se prueba un modelo LSTM stateful en modo diferido.</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Stateful</a:t>
            </a:r>
            <a:r>
              <a:rPr lang="es"/>
              <a:t>: inicializando el estado interno de las capas LSTM en base al estado interno resultante</a:t>
            </a:r>
            <a:endParaRPr/>
          </a:p>
          <a:p>
            <a:pPr indent="0" lvl="0" marL="0" rtl="0" algn="l">
              <a:lnSpc>
                <a:spcPct val="100000"/>
              </a:lnSpc>
              <a:spcBef>
                <a:spcPts val="0"/>
              </a:spcBef>
              <a:spcAft>
                <a:spcPts val="0"/>
              </a:spcAft>
              <a:buClr>
                <a:schemeClr val="dk1"/>
              </a:buClr>
              <a:buSzPts val="1100"/>
              <a:buFont typeface="Arial"/>
              <a:buNone/>
            </a:pPr>
            <a:r>
              <a:rPr lang="es"/>
              <a:t>del procesamiento del batch anterior. De esta manera, la red neuronal será autónoma  </a:t>
            </a:r>
            <a:endParaRPr/>
          </a:p>
          <a:p>
            <a:pPr indent="0" lvl="0" marL="0" rtl="0" algn="l">
              <a:lnSpc>
                <a:spcPct val="100000"/>
              </a:lnSpc>
              <a:spcBef>
                <a:spcPts val="0"/>
              </a:spcBef>
              <a:spcAft>
                <a:spcPts val="0"/>
              </a:spcAft>
              <a:buClr>
                <a:schemeClr val="dk1"/>
              </a:buClr>
              <a:buSzPts val="1100"/>
              <a:buFont typeface="Arial"/>
              <a:buNone/>
            </a:pPr>
            <a:r>
              <a:rPr lang="es"/>
              <a:t>para modificar su memoria interna a medida que procesa la secuencia completa de</a:t>
            </a:r>
            <a:endParaRPr/>
          </a:p>
          <a:p>
            <a:pPr indent="0" lvl="0" marL="0" rtl="0" algn="l">
              <a:lnSpc>
                <a:spcPct val="100000"/>
              </a:lnSpc>
              <a:spcBef>
                <a:spcPts val="0"/>
              </a:spcBef>
              <a:spcAft>
                <a:spcPts val="0"/>
              </a:spcAft>
              <a:buClr>
                <a:schemeClr val="dk1"/>
              </a:buClr>
              <a:buSzPts val="1100"/>
              <a:buFont typeface="Arial"/>
              <a:buNone/>
            </a:pPr>
            <a:r>
              <a:rPr lang="es"/>
              <a:t>entrenamiento, ajustando sus pesos internos para encontrar dependencias temporales a</a:t>
            </a:r>
            <a:endParaRPr/>
          </a:p>
          <a:p>
            <a:pPr indent="0" lvl="0" marL="0" rtl="0" algn="l">
              <a:lnSpc>
                <a:spcPct val="100000"/>
              </a:lnSpc>
              <a:spcBef>
                <a:spcPts val="0"/>
              </a:spcBef>
              <a:spcAft>
                <a:spcPts val="0"/>
              </a:spcAft>
              <a:buClr>
                <a:schemeClr val="dk1"/>
              </a:buClr>
              <a:buSzPts val="1100"/>
              <a:buFont typeface="Arial"/>
              <a:buNone/>
            </a:pPr>
            <a:r>
              <a:rPr lang="es"/>
              <a:t>largo plazo que no dependan de un número fijo de pasos de tiempo pasados.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La innovación presentada en este TFG radica en unificar ambas estrategias. En primer lugar, la arquitectura U-Net se encarga de realizar una segmentación semántica de las señales,</a:t>
            </a:r>
            <a:endParaRPr/>
          </a:p>
          <a:p>
            <a:pPr indent="0" lvl="0" marL="0" rtl="0" algn="l">
              <a:lnSpc>
                <a:spcPct val="100000"/>
              </a:lnSpc>
              <a:spcBef>
                <a:spcPts val="0"/>
              </a:spcBef>
              <a:spcAft>
                <a:spcPts val="0"/>
              </a:spcAft>
              <a:buSzPts val="1100"/>
              <a:buNone/>
            </a:pPr>
            <a:r>
              <a:rPr lang="es"/>
              <a:t>convertidas en imágenes, para detectar clases anómalas. Su función es producir una  secuencia de mapas de carácterısticas. Estos mapas de carácteristicas corresponden a</a:t>
            </a:r>
            <a:endParaRPr/>
          </a:p>
          <a:p>
            <a:pPr indent="0" lvl="0" marL="0" rtl="0" algn="l">
              <a:lnSpc>
                <a:spcPct val="100000"/>
              </a:lnSpc>
              <a:spcBef>
                <a:spcPts val="0"/>
              </a:spcBef>
              <a:spcAft>
                <a:spcPts val="0"/>
              </a:spcAft>
              <a:buSzPts val="1100"/>
              <a:buNone/>
            </a:pPr>
            <a:r>
              <a:rPr lang="es"/>
              <a:t>cada imagen procesada de la secuencia de entrada. El resultado se pasa a una fase de capas LSTM que aplican un mecanismo de atención sobre la secuencia de mapas de </a:t>
            </a:r>
            <a:endParaRPr/>
          </a:p>
          <a:p>
            <a:pPr indent="0" lvl="0" marL="0" rtl="0" algn="l">
              <a:lnSpc>
                <a:spcPct val="100000"/>
              </a:lnSpc>
              <a:spcBef>
                <a:spcPts val="0"/>
              </a:spcBef>
              <a:spcAft>
                <a:spcPts val="0"/>
              </a:spcAft>
              <a:buSzPts val="1100"/>
              <a:buNone/>
            </a:pPr>
            <a:r>
              <a:rPr lang="es"/>
              <a:t>carácterısticas, como si fuera un video, con el objetivo de aprender a detectar patrones temporales sobre los patrones espaciales aprendidos de las imágenes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Imagen: gráfica de emisión de CO2. </a:t>
            </a:r>
            <a:r>
              <a:rPr i="1" lang="es"/>
              <a:t>Se explica la evolución de las emisiones de gases de efecto invernadero como el CO2 desde la Segunda Revolución Industrial hasta el presente, desembocando en una situación alarmante. * Poca atención mediática de las energías renovables, a pesar de pasar inadvertidas frente a otras fuentes de energía, las grandes potencias mundiales han establecido un objetivo común de priorizar fuentes de energía renovables, en concreto, la eólica para el año 2030. Entre ellas, China, Estados Unidos, Europa.</a:t>
            </a:r>
            <a:endParaRPr i="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La Figura 6.1 ilustra en una gráfica la comparación de las predicciones de etiquetas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que hace el modelo (l ́ınea azul) y los valores de las etiquetas en el conjunto de datos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de prueba en 2016 (l ́ınea roja). En ella, se observa que la predicción del modelo es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inestable, ya que presenta picos crecientes y decrecientes en las predicciones en azul.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Además, el modelo no es capaz de predecir con antelación las etiquetas con valor 5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(entre los ́ındices 700 - 750), siendo el caso más fácil de predecir debido a la diferencia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de valor que existe con las etiquetas más frecuentes (valor 1 - Rendimiento  ́ Óptimo).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Se aprecia una mayor estabilidad en las predicciones respecto al modelo entrenado con un epoch. Además, en algunas  </a:t>
            </a:r>
            <a:endParaRPr/>
          </a:p>
          <a:p>
            <a:pPr indent="0" lvl="0" marL="0" rtl="0" algn="l">
              <a:lnSpc>
                <a:spcPct val="100000"/>
              </a:lnSpc>
              <a:spcBef>
                <a:spcPts val="0"/>
              </a:spcBef>
              <a:spcAft>
                <a:spcPts val="0"/>
              </a:spcAft>
              <a:buClr>
                <a:schemeClr val="dk1"/>
              </a:buClr>
              <a:buSzPts val="1100"/>
              <a:buFont typeface="Arial"/>
              <a:buNone/>
            </a:pPr>
            <a:r>
              <a:rPr lang="es"/>
              <a:t>anomalıas identificadas con la etiqueta 2, se observa una tendencia creciente previa</a:t>
            </a:r>
            <a:endParaRPr/>
          </a:p>
          <a:p>
            <a:pPr indent="0" lvl="0" marL="0" rtl="0" algn="l">
              <a:lnSpc>
                <a:spcPct val="100000"/>
              </a:lnSpc>
              <a:spcBef>
                <a:spcPts val="0"/>
              </a:spcBef>
              <a:spcAft>
                <a:spcPts val="0"/>
              </a:spcAft>
              <a:buClr>
                <a:schemeClr val="dk1"/>
              </a:buClr>
              <a:buSzPts val="1100"/>
              <a:buFont typeface="Arial"/>
              <a:buNone/>
            </a:pPr>
            <a:r>
              <a:rPr lang="es"/>
              <a:t>en las predicciones en azul.</a:t>
            </a:r>
            <a:endParaRPr/>
          </a:p>
          <a:p>
            <a:pPr indent="0" lvl="0" marL="0" rtl="0" algn="l">
              <a:lnSpc>
                <a:spcPct val="100000"/>
              </a:lnSpc>
              <a:spcBef>
                <a:spcPts val="0"/>
              </a:spcBef>
              <a:spcAft>
                <a:spcPts val="0"/>
              </a:spcAft>
              <a:buClr>
                <a:schemeClr val="dk1"/>
              </a:buClr>
              <a:buSzPts val="1100"/>
              <a:buFont typeface="Arial"/>
              <a:buNone/>
            </a:pPr>
            <a:r>
              <a:rPr lang="es"/>
              <a:t>En relación al rango de etiquetas entre los ındices 700 y 750, el modelo predice</a:t>
            </a:r>
            <a:endParaRPr/>
          </a:p>
          <a:p>
            <a:pPr indent="0" lvl="0" marL="0" rtl="0" algn="l">
              <a:lnSpc>
                <a:spcPct val="100000"/>
              </a:lnSpc>
              <a:spcBef>
                <a:spcPts val="0"/>
              </a:spcBef>
              <a:spcAft>
                <a:spcPts val="0"/>
              </a:spcAft>
              <a:buClr>
                <a:schemeClr val="dk1"/>
              </a:buClr>
              <a:buSzPts val="1100"/>
              <a:buFont typeface="Arial"/>
              <a:buNone/>
            </a:pPr>
            <a:r>
              <a:rPr lang="es"/>
              <a:t>correctamente el conjunto de animalıas etiquetadas con el valor 5 con una precisión </a:t>
            </a:r>
            <a:endParaRPr/>
          </a:p>
          <a:p>
            <a:pPr indent="0" lvl="0" marL="0" rtl="0" algn="l">
              <a:lnSpc>
                <a:spcPct val="100000"/>
              </a:lnSpc>
              <a:spcBef>
                <a:spcPts val="0"/>
              </a:spcBef>
              <a:spcAft>
                <a:spcPts val="0"/>
              </a:spcAft>
              <a:buClr>
                <a:schemeClr val="dk1"/>
              </a:buClr>
              <a:buSzPts val="1100"/>
              <a:buFont typeface="Arial"/>
              <a:buNone/>
            </a:pPr>
            <a:r>
              <a:rPr lang="es"/>
              <a:t>superior a los resultados del modelo de un epoch, como se puede observar en la Figura</a:t>
            </a:r>
            <a:endParaRPr/>
          </a:p>
          <a:p>
            <a:pPr indent="0" lvl="0" marL="0" rtl="0" algn="l">
              <a:lnSpc>
                <a:spcPct val="100000"/>
              </a:lnSpc>
              <a:spcBef>
                <a:spcPts val="0"/>
              </a:spcBef>
              <a:spcAft>
                <a:spcPts val="0"/>
              </a:spcAft>
              <a:buClr>
                <a:schemeClr val="dk1"/>
              </a:buClr>
              <a:buSzPts val="1100"/>
              <a:buFont typeface="Arial"/>
              <a:buNone/>
            </a:pPr>
            <a:r>
              <a:rPr lang="es"/>
              <a:t>6.3. Este modelo exhibe un comportamiento más próximo al deseado</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Este modelo presenta una mejora notable en las predicciones de las anomalıas 5</a:t>
            </a:r>
            <a:endParaRPr/>
          </a:p>
          <a:p>
            <a:pPr indent="0" lvl="0" marL="0" rtl="0" algn="l">
              <a:lnSpc>
                <a:spcPct val="100000"/>
              </a:lnSpc>
              <a:spcBef>
                <a:spcPts val="0"/>
              </a:spcBef>
              <a:spcAft>
                <a:spcPts val="0"/>
              </a:spcAft>
              <a:buClr>
                <a:schemeClr val="dk1"/>
              </a:buClr>
              <a:buSzPts val="1100"/>
              <a:buFont typeface="Arial"/>
              <a:buNone/>
            </a:pPr>
            <a:r>
              <a:rPr lang="es"/>
              <a:t>y 0. En cuanto a las de tipo 2, el modelo genera en las predicciones un pequeño pico  </a:t>
            </a:r>
            <a:endParaRPr/>
          </a:p>
          <a:p>
            <a:pPr indent="0" lvl="0" marL="0" rtl="0" algn="l">
              <a:lnSpc>
                <a:spcPct val="100000"/>
              </a:lnSpc>
              <a:spcBef>
                <a:spcPts val="0"/>
              </a:spcBef>
              <a:spcAft>
                <a:spcPts val="0"/>
              </a:spcAft>
              <a:buClr>
                <a:schemeClr val="dk1"/>
              </a:buClr>
              <a:buSzPts val="1100"/>
              <a:buFont typeface="Arial"/>
              <a:buNone/>
            </a:pPr>
            <a:r>
              <a:rPr lang="es"/>
              <a:t>previo a dichas anomalıas, aunque con una precisión ligeramente menor.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En España, destaca la responsabilidad de la energía eólica en la producción total de energía eléctrica en 2022, en torno a un 22%. </a:t>
            </a:r>
            <a:endParaRPr i="1"/>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salto cualitativo en mi última parte de mi etapa universitaria</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salto cualitativo en mi última parte de mi etapa universitaria</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i="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i="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i="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55"/>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55"/>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55"/>
          <p:cNvGrpSpPr/>
          <p:nvPr/>
        </p:nvGrpSpPr>
        <p:grpSpPr>
          <a:xfrm>
            <a:off x="1004144" y="1022025"/>
            <a:ext cx="7136668" cy="152400"/>
            <a:chOff x="1346429" y="1011300"/>
            <a:chExt cx="6452100" cy="152400"/>
          </a:xfrm>
        </p:grpSpPr>
        <p:cxnSp>
          <p:nvCxnSpPr>
            <p:cNvPr id="13" name="Google Shape;13;p55"/>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55"/>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55"/>
          <p:cNvGrpSpPr/>
          <p:nvPr/>
        </p:nvGrpSpPr>
        <p:grpSpPr>
          <a:xfrm>
            <a:off x="1004151" y="3969100"/>
            <a:ext cx="7136668" cy="152400"/>
            <a:chOff x="1346435" y="3969088"/>
            <a:chExt cx="6452100" cy="152400"/>
          </a:xfrm>
        </p:grpSpPr>
        <p:cxnSp>
          <p:nvCxnSpPr>
            <p:cNvPr id="16" name="Google Shape;16;p55"/>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55"/>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5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5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64"/>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4"/>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64"/>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5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5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7"/>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7"/>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8"/>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58"/>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5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6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6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61"/>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62"/>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6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62"/>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62"/>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6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63"/>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5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5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1.jpg"/><Relationship Id="rId5"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4.png"/><Relationship Id="rId4"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3.png"/><Relationship Id="rId4"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8.png"/><Relationship Id="rId4"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4.png"/><Relationship Id="rId4"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9.png"/><Relationship Id="rId4"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0.png"/><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jpg"/><Relationship Id="rId4" Type="http://schemas.openxmlformats.org/officeDocument/2006/relationships/image" Target="../media/image31.png"/><Relationship Id="rId5"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945549"/>
            <a:ext cx="7136700" cy="19419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b="0" lang="es" sz="3180"/>
              <a:t>Aplicación de técnicas de predicción de anomalías en turbinas eólicas combinando redes neuronales U-net y LSTM</a:t>
            </a:r>
            <a:endParaRPr b="0"/>
          </a:p>
        </p:txBody>
      </p:sp>
      <p:sp>
        <p:nvSpPr>
          <p:cNvPr id="67" name="Google Shape;67;p1"/>
          <p:cNvSpPr txBox="1"/>
          <p:nvPr>
            <p:ph idx="1" type="subTitle"/>
          </p:nvPr>
        </p:nvSpPr>
        <p:spPr>
          <a:xfrm>
            <a:off x="2137225" y="2850047"/>
            <a:ext cx="4870500" cy="58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 sz="2200">
                <a:solidFill>
                  <a:srgbClr val="000000"/>
                </a:solidFill>
              </a:rPr>
              <a:t>Autor: </a:t>
            </a:r>
            <a:r>
              <a:rPr b="1" lang="es" sz="2200"/>
              <a:t>Jorge del Castillo Gómez</a:t>
            </a:r>
            <a:endParaRPr sz="2200"/>
          </a:p>
        </p:txBody>
      </p:sp>
      <p:sp>
        <p:nvSpPr>
          <p:cNvPr id="68" name="Google Shape;68;p1"/>
          <p:cNvSpPr txBox="1"/>
          <p:nvPr/>
        </p:nvSpPr>
        <p:spPr>
          <a:xfrm>
            <a:off x="2438150" y="195900"/>
            <a:ext cx="42687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1" i="0" lang="es" sz="3100" u="none" cap="none" strike="noStrike">
                <a:solidFill>
                  <a:schemeClr val="dk2"/>
                </a:solidFill>
                <a:latin typeface="Open Sans"/>
                <a:ea typeface="Open Sans"/>
                <a:cs typeface="Open Sans"/>
                <a:sym typeface="Open Sans"/>
              </a:rPr>
              <a:t>Trabajo Fin de Grado</a:t>
            </a:r>
            <a:endParaRPr b="0" i="0" sz="1800" u="none" cap="none" strike="noStrike">
              <a:solidFill>
                <a:schemeClr val="dk2"/>
              </a:solidFill>
              <a:latin typeface="Open Sans"/>
              <a:ea typeface="Open Sans"/>
              <a:cs typeface="Open Sans"/>
              <a:sym typeface="Open Sans"/>
            </a:endParaRPr>
          </a:p>
        </p:txBody>
      </p:sp>
      <p:pic>
        <p:nvPicPr>
          <p:cNvPr id="69" name="Google Shape;69;p1"/>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
        <p:nvSpPr>
          <p:cNvPr id="70" name="Google Shape;70;p1"/>
          <p:cNvSpPr txBox="1"/>
          <p:nvPr>
            <p:ph idx="1" type="subTitle"/>
          </p:nvPr>
        </p:nvSpPr>
        <p:spPr>
          <a:xfrm>
            <a:off x="1419050" y="3343325"/>
            <a:ext cx="5973300" cy="58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35"/>
              <a:buNone/>
            </a:pPr>
            <a:r>
              <a:rPr lang="es" sz="2240">
                <a:solidFill>
                  <a:srgbClr val="000000"/>
                </a:solidFill>
              </a:rPr>
              <a:t>Tutor</a:t>
            </a:r>
            <a:r>
              <a:rPr lang="es" sz="2240">
                <a:solidFill>
                  <a:srgbClr val="000000"/>
                </a:solidFill>
              </a:rPr>
              <a:t>: </a:t>
            </a:r>
            <a:r>
              <a:rPr b="1" lang="es" sz="2240"/>
              <a:t>Félix Rodríguez Rodríguez</a:t>
            </a:r>
            <a:endParaRPr sz="2240"/>
          </a:p>
        </p:txBody>
      </p:sp>
      <p:sp>
        <p:nvSpPr>
          <p:cNvPr id="71" name="Google Shape;71;p1"/>
          <p:cNvSpPr txBox="1"/>
          <p:nvPr>
            <p:ph idx="1" type="subTitle"/>
          </p:nvPr>
        </p:nvSpPr>
        <p:spPr>
          <a:xfrm>
            <a:off x="1448325" y="4261550"/>
            <a:ext cx="5973300" cy="58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35"/>
              <a:buNone/>
            </a:pPr>
            <a:r>
              <a:rPr lang="es" sz="2240">
                <a:solidFill>
                  <a:srgbClr val="000000"/>
                </a:solidFill>
              </a:rPr>
              <a:t>Co-Tutor</a:t>
            </a:r>
            <a:r>
              <a:rPr lang="es" sz="2240">
                <a:solidFill>
                  <a:srgbClr val="000000"/>
                </a:solidFill>
              </a:rPr>
              <a:t>: </a:t>
            </a:r>
            <a:r>
              <a:rPr b="1" lang="es" sz="2240"/>
              <a:t>Jose Luis González Sánchez</a:t>
            </a:r>
            <a:endParaRPr sz="22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2. Antecedentes</a:t>
            </a:r>
            <a:endParaRPr b="0" sz="4440"/>
          </a:p>
        </p:txBody>
      </p:sp>
      <p:sp>
        <p:nvSpPr>
          <p:cNvPr id="147" name="Google Shape;147;p10"/>
          <p:cNvSpPr txBox="1"/>
          <p:nvPr>
            <p:ph idx="1" type="body"/>
          </p:nvPr>
        </p:nvSpPr>
        <p:spPr>
          <a:xfrm>
            <a:off x="311700" y="816525"/>
            <a:ext cx="8520600" cy="37830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Dos grupos:</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Trabajos previos en series temporales de datos y en la predicción de fallos en motores</a:t>
            </a:r>
            <a:endParaRPr sz="2400">
              <a:solidFill>
                <a:srgbClr val="000000"/>
              </a:solidFill>
              <a:latin typeface="EB Garamond"/>
              <a:ea typeface="EB Garamond"/>
              <a:cs typeface="EB Garamond"/>
              <a:sym typeface="EB Garamond"/>
            </a:endParaRPr>
          </a:p>
          <a:p>
            <a:pPr indent="-355600" lvl="2" marL="13716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Proyectos Fin de Grado</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Trabajos previos en el reconocimiento de acciones humanas en videos (sistemas </a:t>
            </a:r>
            <a:r>
              <a:rPr i="1" lang="es" sz="2400">
                <a:solidFill>
                  <a:srgbClr val="000000"/>
                </a:solidFill>
                <a:latin typeface="EB Garamond"/>
                <a:ea typeface="EB Garamond"/>
                <a:cs typeface="EB Garamond"/>
                <a:sym typeface="EB Garamond"/>
              </a:rPr>
              <a:t>HAR</a:t>
            </a:r>
            <a:r>
              <a:rPr lang="es" sz="2400">
                <a:solidFill>
                  <a:srgbClr val="000000"/>
                </a:solidFill>
                <a:latin typeface="EB Garamond"/>
                <a:ea typeface="EB Garamond"/>
                <a:cs typeface="EB Garamond"/>
                <a:sym typeface="EB Garamond"/>
              </a:rPr>
              <a:t>)</a:t>
            </a:r>
            <a:endParaRPr sz="2400">
              <a:solidFill>
                <a:srgbClr val="000000"/>
              </a:solidFill>
              <a:latin typeface="EB Garamond"/>
              <a:ea typeface="EB Garamond"/>
              <a:cs typeface="EB Garamond"/>
              <a:sym typeface="EB Garamond"/>
            </a:endParaRPr>
          </a:p>
        </p:txBody>
      </p:sp>
      <p:sp>
        <p:nvSpPr>
          <p:cNvPr id="148" name="Google Shape;148;p10"/>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9</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149" name="Google Shape;149;p10"/>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2. Antecedentes.</a:t>
            </a:r>
            <a:r>
              <a:rPr b="0" lang="es" sz="4540"/>
              <a:t> </a:t>
            </a:r>
            <a:r>
              <a:rPr b="0" lang="es" sz="4240">
                <a:solidFill>
                  <a:schemeClr val="accent4"/>
                </a:solidFill>
              </a:rPr>
              <a:t>Series temporales</a:t>
            </a:r>
            <a:endParaRPr b="0" sz="4240">
              <a:solidFill>
                <a:schemeClr val="accent4"/>
              </a:solidFill>
            </a:endParaRPr>
          </a:p>
        </p:txBody>
      </p:sp>
      <p:sp>
        <p:nvSpPr>
          <p:cNvPr id="155" name="Google Shape;155;p11"/>
          <p:cNvSpPr txBox="1"/>
          <p:nvPr>
            <p:ph idx="1" type="body"/>
          </p:nvPr>
        </p:nvSpPr>
        <p:spPr>
          <a:xfrm>
            <a:off x="311700" y="816525"/>
            <a:ext cx="8520600" cy="37830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Shahriar y cols (2013) → Método de conversión de una señal a una imagen de tamaño (M x N)</a:t>
            </a:r>
            <a:endParaRPr sz="2400">
              <a:solidFill>
                <a:srgbClr val="000000"/>
              </a:solidFill>
              <a:latin typeface="EB Garamond"/>
              <a:ea typeface="EB Garamond"/>
              <a:cs typeface="EB Garamond"/>
              <a:sym typeface="EB Garamond"/>
            </a:endParaRPr>
          </a:p>
        </p:txBody>
      </p:sp>
      <p:sp>
        <p:nvSpPr>
          <p:cNvPr id="156" name="Google Shape;156;p11"/>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10</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157" name="Google Shape;157;p11"/>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pic>
        <p:nvPicPr>
          <p:cNvPr id="158" name="Google Shape;158;p11"/>
          <p:cNvPicPr preferRelativeResize="0"/>
          <p:nvPr/>
        </p:nvPicPr>
        <p:blipFill rotWithShape="1">
          <a:blip r:embed="rId4">
            <a:alphaModFix/>
          </a:blip>
          <a:srcRect b="0" l="0" r="446" t="0"/>
          <a:stretch/>
        </p:blipFill>
        <p:spPr>
          <a:xfrm>
            <a:off x="720150" y="1782425"/>
            <a:ext cx="7423126" cy="262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2. Antecedentes.</a:t>
            </a:r>
            <a:r>
              <a:rPr b="0" lang="es" sz="4540"/>
              <a:t> </a:t>
            </a:r>
            <a:r>
              <a:rPr b="0" lang="es" sz="4240">
                <a:solidFill>
                  <a:schemeClr val="accent4"/>
                </a:solidFill>
              </a:rPr>
              <a:t>Series temporales</a:t>
            </a:r>
            <a:endParaRPr b="0" sz="4540"/>
          </a:p>
        </p:txBody>
      </p:sp>
      <p:sp>
        <p:nvSpPr>
          <p:cNvPr id="164" name="Google Shape;164;p12"/>
          <p:cNvSpPr txBox="1"/>
          <p:nvPr>
            <p:ph idx="1" type="body"/>
          </p:nvPr>
        </p:nvSpPr>
        <p:spPr>
          <a:xfrm>
            <a:off x="311700" y="816525"/>
            <a:ext cx="8520600" cy="37830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Smoother y cols (2021) → Red </a:t>
            </a:r>
            <a:r>
              <a:rPr b="1" lang="es" sz="2400">
                <a:solidFill>
                  <a:srgbClr val="000000"/>
                </a:solidFill>
                <a:latin typeface="EB Garamond"/>
                <a:ea typeface="EB Garamond"/>
                <a:cs typeface="EB Garamond"/>
                <a:sym typeface="EB Garamond"/>
              </a:rPr>
              <a:t>U-net </a:t>
            </a:r>
            <a:r>
              <a:rPr lang="es" sz="2400">
                <a:solidFill>
                  <a:srgbClr val="000000"/>
                </a:solidFill>
                <a:latin typeface="EB Garamond"/>
                <a:ea typeface="EB Garamond"/>
                <a:cs typeface="EB Garamond"/>
                <a:sym typeface="EB Garamond"/>
              </a:rPr>
              <a:t>de diagnóstico de fallos en rodamientos que procesa imágenes de señales vibratorias</a:t>
            </a:r>
            <a:endParaRPr sz="2400">
              <a:solidFill>
                <a:srgbClr val="000000"/>
              </a:solidFill>
              <a:latin typeface="EB Garamond"/>
              <a:ea typeface="EB Garamond"/>
              <a:cs typeface="EB Garamond"/>
              <a:sym typeface="EB Garamond"/>
            </a:endParaRPr>
          </a:p>
        </p:txBody>
      </p:sp>
      <p:sp>
        <p:nvSpPr>
          <p:cNvPr id="165" name="Google Shape;165;p12"/>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11</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166" name="Google Shape;166;p12"/>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pic>
        <p:nvPicPr>
          <p:cNvPr id="167" name="Google Shape;167;p12"/>
          <p:cNvPicPr preferRelativeResize="0"/>
          <p:nvPr/>
        </p:nvPicPr>
        <p:blipFill rotWithShape="1">
          <a:blip r:embed="rId4">
            <a:alphaModFix/>
          </a:blip>
          <a:srcRect b="2504" l="906" r="1540" t="3641"/>
          <a:stretch/>
        </p:blipFill>
        <p:spPr>
          <a:xfrm>
            <a:off x="1663525" y="1799125"/>
            <a:ext cx="5816925" cy="3161100"/>
          </a:xfrm>
          <a:prstGeom prst="rect">
            <a:avLst/>
          </a:prstGeom>
          <a:noFill/>
          <a:ln>
            <a:noFill/>
          </a:ln>
        </p:spPr>
      </p:pic>
      <p:sp>
        <p:nvSpPr>
          <p:cNvPr id="168" name="Google Shape;168;p12"/>
          <p:cNvSpPr txBox="1"/>
          <p:nvPr/>
        </p:nvSpPr>
        <p:spPr>
          <a:xfrm>
            <a:off x="347175" y="2874475"/>
            <a:ext cx="1526400" cy="90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2"/>
                </a:solidFill>
                <a:latin typeface="EB Garamond"/>
                <a:ea typeface="EB Garamond"/>
                <a:cs typeface="EB Garamond"/>
                <a:sym typeface="EB Garamond"/>
              </a:rPr>
              <a:t>Exactitud</a:t>
            </a:r>
            <a:endParaRPr b="0" i="0" sz="2500" u="none" cap="none" strike="noStrike">
              <a:solidFill>
                <a:schemeClr val="dk2"/>
              </a:solidFill>
              <a:latin typeface="EB Garamond"/>
              <a:ea typeface="EB Garamond"/>
              <a:cs typeface="EB Garamond"/>
              <a:sym typeface="EB Garamond"/>
            </a:endParaRPr>
          </a:p>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2"/>
                </a:solidFill>
                <a:latin typeface="EB Garamond"/>
                <a:ea typeface="EB Garamond"/>
                <a:cs typeface="EB Garamond"/>
                <a:sym typeface="EB Garamond"/>
              </a:rPr>
              <a:t>98</a:t>
            </a:r>
            <a:r>
              <a:rPr b="1" i="0" lang="es" sz="2500" u="none" cap="none" strike="noStrike">
                <a:solidFill>
                  <a:schemeClr val="dk2"/>
                </a:solidFill>
                <a:latin typeface="EB Garamond"/>
                <a:ea typeface="EB Garamond"/>
                <a:cs typeface="EB Garamond"/>
                <a:sym typeface="EB Garamond"/>
              </a:rPr>
              <a:t>%</a:t>
            </a:r>
            <a:endParaRPr b="1" i="0" sz="2500" u="none" cap="none" strike="noStrike">
              <a:solidFill>
                <a:schemeClr val="dk2"/>
              </a:solidFill>
              <a:latin typeface="EB Garamond"/>
              <a:ea typeface="EB Garamond"/>
              <a:cs typeface="EB Garamond"/>
              <a:sym typeface="EB Garamond"/>
            </a:endParaRPr>
          </a:p>
        </p:txBody>
      </p:sp>
      <p:sp>
        <p:nvSpPr>
          <p:cNvPr id="169" name="Google Shape;169;p12"/>
          <p:cNvSpPr/>
          <p:nvPr/>
        </p:nvSpPr>
        <p:spPr>
          <a:xfrm>
            <a:off x="311700" y="2982475"/>
            <a:ext cx="1495800" cy="794400"/>
          </a:xfrm>
          <a:prstGeom prst="snip1Rect">
            <a:avLst>
              <a:gd fmla="val 16667" name="adj"/>
            </a:avLst>
          </a:prstGeom>
          <a:solidFill>
            <a:srgbClr val="FFDA95">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2. Antecedentes.</a:t>
            </a:r>
            <a:r>
              <a:rPr b="0" lang="es" sz="4540"/>
              <a:t> </a:t>
            </a:r>
            <a:r>
              <a:rPr b="0" lang="es" sz="4240">
                <a:solidFill>
                  <a:schemeClr val="accent4"/>
                </a:solidFill>
              </a:rPr>
              <a:t>Proyectos Fin de Grado</a:t>
            </a:r>
            <a:endParaRPr b="0" sz="4240">
              <a:solidFill>
                <a:schemeClr val="accent4"/>
              </a:solidFill>
            </a:endParaRPr>
          </a:p>
        </p:txBody>
      </p:sp>
      <p:sp>
        <p:nvSpPr>
          <p:cNvPr id="175" name="Google Shape;175;p13"/>
          <p:cNvSpPr txBox="1"/>
          <p:nvPr>
            <p:ph idx="1" type="body"/>
          </p:nvPr>
        </p:nvSpPr>
        <p:spPr>
          <a:xfrm>
            <a:off x="311700" y="816525"/>
            <a:ext cx="8520600" cy="37830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5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La arquitectura U-net utilizada en el presente trabajo se basa en dos Trabajos Fin de Grado dentro del proyecto ‘Anemoi’</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5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Delgado Muñoz (2022): técnicas de clasificación mediante una red U-net</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500"/>
              </a:spcBef>
              <a:spcAft>
                <a:spcPts val="0"/>
              </a:spcAft>
              <a:buClr>
                <a:srgbClr val="000000"/>
              </a:buClr>
              <a:buSzPts val="2000"/>
              <a:buFont typeface="EB Garamond"/>
              <a:buChar char="○"/>
            </a:pPr>
            <a:r>
              <a:rPr b="1" lang="es" sz="2400">
                <a:solidFill>
                  <a:srgbClr val="000000"/>
                </a:solidFill>
                <a:latin typeface="EB Garamond"/>
                <a:ea typeface="EB Garamond"/>
                <a:cs typeface="EB Garamond"/>
                <a:sym typeface="EB Garamond"/>
              </a:rPr>
              <a:t>Cambero Rojas (2023)</a:t>
            </a:r>
            <a:r>
              <a:rPr lang="es" sz="2400">
                <a:solidFill>
                  <a:srgbClr val="000000"/>
                </a:solidFill>
                <a:latin typeface="EB Garamond"/>
                <a:ea typeface="EB Garamond"/>
                <a:cs typeface="EB Garamond"/>
                <a:sym typeface="EB Garamond"/>
              </a:rPr>
              <a:t>: Optimización de la red U-net</a:t>
            </a:r>
            <a:endParaRPr sz="2400">
              <a:solidFill>
                <a:srgbClr val="000000"/>
              </a:solidFill>
              <a:latin typeface="EB Garamond"/>
              <a:ea typeface="EB Garamond"/>
              <a:cs typeface="EB Garamond"/>
              <a:sym typeface="EB Garamond"/>
            </a:endParaRPr>
          </a:p>
          <a:p>
            <a:pPr indent="0" lvl="0" marL="914400" rtl="0" algn="l">
              <a:lnSpc>
                <a:spcPct val="115000"/>
              </a:lnSpc>
              <a:spcBef>
                <a:spcPts val="500"/>
              </a:spcBef>
              <a:spcAft>
                <a:spcPts val="0"/>
              </a:spcAft>
              <a:buSzPts val="1800"/>
              <a:buNone/>
            </a:pPr>
            <a:r>
              <a:t/>
            </a:r>
            <a:endParaRPr sz="2600">
              <a:solidFill>
                <a:srgbClr val="000000"/>
              </a:solidFill>
              <a:latin typeface="EB Garamond"/>
              <a:ea typeface="EB Garamond"/>
              <a:cs typeface="EB Garamond"/>
              <a:sym typeface="EB Garamond"/>
            </a:endParaRPr>
          </a:p>
        </p:txBody>
      </p:sp>
      <p:sp>
        <p:nvSpPr>
          <p:cNvPr id="176" name="Google Shape;176;p13"/>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1</a:t>
            </a:r>
            <a:r>
              <a:rPr lang="es" sz="1800">
                <a:solidFill>
                  <a:schemeClr val="dk2"/>
                </a:solidFill>
                <a:latin typeface="EB Garamond"/>
                <a:ea typeface="EB Garamond"/>
                <a:cs typeface="EB Garamond"/>
                <a:sym typeface="EB Garamond"/>
              </a:rPr>
              <a:t>2</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177" name="Google Shape;177;p13"/>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
        <p:nvSpPr>
          <p:cNvPr id="178" name="Google Shape;178;p13"/>
          <p:cNvSpPr/>
          <p:nvPr/>
        </p:nvSpPr>
        <p:spPr>
          <a:xfrm>
            <a:off x="1764450" y="3746925"/>
            <a:ext cx="5615100" cy="747300"/>
          </a:xfrm>
          <a:prstGeom prst="snip1Rect">
            <a:avLst>
              <a:gd fmla="val 16667" name="adj"/>
            </a:avLst>
          </a:prstGeom>
          <a:solidFill>
            <a:srgbClr val="FFDA95">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79" name="Google Shape;179;p13"/>
          <p:cNvSpPr txBox="1"/>
          <p:nvPr/>
        </p:nvSpPr>
        <p:spPr>
          <a:xfrm>
            <a:off x="1880550" y="3801425"/>
            <a:ext cx="5615100" cy="44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s" sz="2600" u="none" cap="none" strike="noStrike">
                <a:solidFill>
                  <a:schemeClr val="dk2"/>
                </a:solidFill>
                <a:latin typeface="EB Garamond"/>
                <a:ea typeface="EB Garamond"/>
                <a:cs typeface="EB Garamond"/>
                <a:sym typeface="EB Garamond"/>
              </a:rPr>
              <a:t>1ª Fase: Sistema de etiquetado automático </a:t>
            </a:r>
            <a:endParaRPr b="0" i="0" sz="2600" u="none" cap="none" strike="noStrike">
              <a:solidFill>
                <a:schemeClr val="dk2"/>
              </a:solidFill>
              <a:latin typeface="EB Garamond"/>
              <a:ea typeface="EB Garamond"/>
              <a:cs typeface="EB Garamond"/>
              <a:sym typeface="EB 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2. Antecedentes.</a:t>
            </a:r>
            <a:r>
              <a:rPr b="0" lang="es" sz="4540"/>
              <a:t> </a:t>
            </a:r>
            <a:r>
              <a:rPr b="0" lang="es" sz="4240">
                <a:solidFill>
                  <a:schemeClr val="accent4"/>
                </a:solidFill>
              </a:rPr>
              <a:t>Sistemas </a:t>
            </a:r>
            <a:r>
              <a:rPr b="0" i="1" lang="es" sz="4240">
                <a:solidFill>
                  <a:schemeClr val="accent4"/>
                </a:solidFill>
              </a:rPr>
              <a:t>HAR</a:t>
            </a:r>
            <a:endParaRPr b="0" i="1" sz="4240">
              <a:solidFill>
                <a:schemeClr val="accent4"/>
              </a:solidFill>
            </a:endParaRPr>
          </a:p>
        </p:txBody>
      </p:sp>
      <p:sp>
        <p:nvSpPr>
          <p:cNvPr id="185" name="Google Shape;185;p14"/>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1</a:t>
            </a:r>
            <a:r>
              <a:rPr lang="es" sz="1800">
                <a:solidFill>
                  <a:schemeClr val="dk2"/>
                </a:solidFill>
                <a:latin typeface="EB Garamond"/>
                <a:ea typeface="EB Garamond"/>
                <a:cs typeface="EB Garamond"/>
                <a:sym typeface="EB Garamond"/>
              </a:rPr>
              <a:t>3</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186" name="Google Shape;186;p14"/>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
        <p:nvSpPr>
          <p:cNvPr id="187" name="Google Shape;187;p14"/>
          <p:cNvSpPr/>
          <p:nvPr/>
        </p:nvSpPr>
        <p:spPr>
          <a:xfrm>
            <a:off x="1363425" y="3072825"/>
            <a:ext cx="6417900" cy="747300"/>
          </a:xfrm>
          <a:prstGeom prst="snip1Rect">
            <a:avLst>
              <a:gd fmla="val 16667" name="adj"/>
            </a:avLst>
          </a:prstGeom>
          <a:solidFill>
            <a:srgbClr val="FFDA95">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88" name="Google Shape;188;p14"/>
          <p:cNvSpPr txBox="1"/>
          <p:nvPr/>
        </p:nvSpPr>
        <p:spPr>
          <a:xfrm>
            <a:off x="1617750" y="3177725"/>
            <a:ext cx="6417900" cy="44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s" sz="2400" u="none" cap="none" strike="noStrike">
                <a:solidFill>
                  <a:schemeClr val="dk2"/>
                </a:solidFill>
                <a:latin typeface="EB Garamond"/>
                <a:ea typeface="EB Garamond"/>
                <a:cs typeface="EB Garamond"/>
                <a:sym typeface="EB Garamond"/>
              </a:rPr>
              <a:t>Zhang + Orozco = Arquitectura </a:t>
            </a:r>
            <a:r>
              <a:rPr b="1" i="0" lang="es" sz="2400" u="none" cap="none" strike="noStrike">
                <a:solidFill>
                  <a:schemeClr val="dk2"/>
                </a:solidFill>
                <a:latin typeface="EB Garamond"/>
                <a:ea typeface="EB Garamond"/>
                <a:cs typeface="EB Garamond"/>
                <a:sym typeface="EB Garamond"/>
              </a:rPr>
              <a:t>U-net - LSTM</a:t>
            </a:r>
            <a:endParaRPr b="1" i="0" sz="2400" u="none" cap="none" strike="noStrike">
              <a:solidFill>
                <a:schemeClr val="dk2"/>
              </a:solidFill>
              <a:latin typeface="EB Garamond"/>
              <a:ea typeface="EB Garamond"/>
              <a:cs typeface="EB Garamond"/>
              <a:sym typeface="EB Garamond"/>
            </a:endParaRPr>
          </a:p>
        </p:txBody>
      </p:sp>
      <p:sp>
        <p:nvSpPr>
          <p:cNvPr id="189" name="Google Shape;189;p14"/>
          <p:cNvSpPr txBox="1"/>
          <p:nvPr>
            <p:ph idx="1" type="body"/>
          </p:nvPr>
        </p:nvSpPr>
        <p:spPr>
          <a:xfrm>
            <a:off x="311700" y="816525"/>
            <a:ext cx="8520600" cy="22563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Zhang y cols (2019) implementa por primera vez la U-net en el reconocimiento de acciones humanas en </a:t>
            </a:r>
            <a:r>
              <a:rPr b="1" lang="es" sz="2400">
                <a:solidFill>
                  <a:srgbClr val="000000"/>
                </a:solidFill>
                <a:latin typeface="EB Garamond"/>
                <a:ea typeface="EB Garamond"/>
                <a:cs typeface="EB Garamond"/>
                <a:sym typeface="EB Garamond"/>
              </a:rPr>
              <a:t>vídeos</a:t>
            </a:r>
            <a:endParaRPr b="1" sz="2400">
              <a:solidFill>
                <a:srgbClr val="000000"/>
              </a:solidFill>
              <a:latin typeface="EB Garamond"/>
              <a:ea typeface="EB Garamond"/>
              <a:cs typeface="EB Garamond"/>
              <a:sym typeface="EB Garamond"/>
            </a:endParaRPr>
          </a:p>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Orozco y cols (2021) propone una arquitectura CNN - LSTM con mecanismos de atención</a:t>
            </a:r>
            <a:endParaRPr sz="2500">
              <a:solidFill>
                <a:srgbClr val="000000"/>
              </a:solidFill>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s" sz="4440"/>
              <a:t>Índice</a:t>
            </a:r>
            <a:endParaRPr b="0" sz="4440"/>
          </a:p>
        </p:txBody>
      </p:sp>
      <p:sp>
        <p:nvSpPr>
          <p:cNvPr id="195" name="Google Shape;195;p15"/>
          <p:cNvSpPr txBox="1"/>
          <p:nvPr>
            <p:ph idx="1" type="body"/>
          </p:nvPr>
        </p:nvSpPr>
        <p:spPr>
          <a:xfrm>
            <a:off x="311700" y="816525"/>
            <a:ext cx="8520600" cy="37830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Introducción</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Antecedentes</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000000"/>
              </a:buClr>
              <a:buSzPts val="2400"/>
              <a:buFont typeface="EB Garamond"/>
              <a:buAutoNum type="arabicPeriod"/>
            </a:pPr>
            <a:r>
              <a:rPr b="1" lang="es" sz="2400">
                <a:solidFill>
                  <a:srgbClr val="000000"/>
                </a:solidFill>
                <a:latin typeface="EB Garamond"/>
                <a:ea typeface="EB Garamond"/>
                <a:cs typeface="EB Garamond"/>
                <a:sym typeface="EB Garamond"/>
              </a:rPr>
              <a:t>Entorno de trabajo</a:t>
            </a:r>
            <a:endParaRPr b="1" sz="2400">
              <a:solidFill>
                <a:srgbClr val="000000"/>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Conocimiento del dominio</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Implementación</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Resultados</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Conclusiones y trabajos futuros</a:t>
            </a:r>
            <a:endParaRPr sz="2400">
              <a:solidFill>
                <a:srgbClr val="999999"/>
              </a:solidFill>
              <a:latin typeface="EB Garamond"/>
              <a:ea typeface="EB Garamond"/>
              <a:cs typeface="EB Garamond"/>
              <a:sym typeface="EB Garamond"/>
            </a:endParaRPr>
          </a:p>
        </p:txBody>
      </p:sp>
      <p:sp>
        <p:nvSpPr>
          <p:cNvPr id="196" name="Google Shape;196;p15"/>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1</a:t>
            </a:r>
            <a:r>
              <a:rPr lang="es" sz="1800">
                <a:solidFill>
                  <a:schemeClr val="dk2"/>
                </a:solidFill>
                <a:latin typeface="EB Garamond"/>
                <a:ea typeface="EB Garamond"/>
                <a:cs typeface="EB Garamond"/>
                <a:sym typeface="EB Garamond"/>
              </a:rPr>
              <a:t>4</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197" name="Google Shape;197;p15"/>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3. Entorno de trabajo</a:t>
            </a:r>
            <a:endParaRPr b="0" sz="4440"/>
          </a:p>
        </p:txBody>
      </p:sp>
      <p:sp>
        <p:nvSpPr>
          <p:cNvPr id="203" name="Google Shape;203;p16"/>
          <p:cNvSpPr txBox="1"/>
          <p:nvPr>
            <p:ph idx="1" type="body"/>
          </p:nvPr>
        </p:nvSpPr>
        <p:spPr>
          <a:xfrm>
            <a:off x="311700" y="816525"/>
            <a:ext cx="8520600" cy="37830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i="1" lang="es" sz="2400">
                <a:solidFill>
                  <a:srgbClr val="000000"/>
                </a:solidFill>
                <a:latin typeface="EB Garamond"/>
                <a:ea typeface="EB Garamond"/>
                <a:cs typeface="EB Garamond"/>
                <a:sym typeface="EB Garamond"/>
              </a:rPr>
              <a:t>Hardware</a:t>
            </a:r>
            <a:endParaRPr i="1"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Ordenador personal</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i="1" lang="es" sz="2400">
                <a:solidFill>
                  <a:srgbClr val="000000"/>
                </a:solidFill>
                <a:latin typeface="EB Garamond"/>
                <a:ea typeface="EB Garamond"/>
                <a:cs typeface="EB Garamond"/>
                <a:sym typeface="EB Garamond"/>
              </a:rPr>
              <a:t>Google Colab</a:t>
            </a:r>
            <a:endParaRPr i="1" sz="2400">
              <a:solidFill>
                <a:srgbClr val="000000"/>
              </a:solidFill>
              <a:latin typeface="EB Garamond"/>
              <a:ea typeface="EB Garamond"/>
              <a:cs typeface="EB Garamond"/>
              <a:sym typeface="EB Garamond"/>
            </a:endParaRPr>
          </a:p>
          <a:p>
            <a:pPr indent="-355600" lvl="0" marL="457200" rtl="0" algn="l">
              <a:lnSpc>
                <a:spcPct val="115000"/>
              </a:lnSpc>
              <a:spcBef>
                <a:spcPts val="0"/>
              </a:spcBef>
              <a:spcAft>
                <a:spcPts val="0"/>
              </a:spcAft>
              <a:buClr>
                <a:srgbClr val="000000"/>
              </a:buClr>
              <a:buSzPts val="2000"/>
              <a:buFont typeface="EB Garamond"/>
              <a:buChar char="●"/>
            </a:pPr>
            <a:r>
              <a:rPr i="1" lang="es" sz="2400">
                <a:solidFill>
                  <a:srgbClr val="000000"/>
                </a:solidFill>
                <a:latin typeface="EB Garamond"/>
                <a:ea typeface="EB Garamond"/>
                <a:cs typeface="EB Garamond"/>
                <a:sym typeface="EB Garamond"/>
              </a:rPr>
              <a:t>Software</a:t>
            </a:r>
            <a:endParaRPr i="1"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Lenguaje: </a:t>
            </a:r>
            <a:r>
              <a:rPr i="1" lang="es" sz="2400">
                <a:solidFill>
                  <a:srgbClr val="000000"/>
                </a:solidFill>
                <a:latin typeface="EB Garamond"/>
                <a:ea typeface="EB Garamond"/>
                <a:cs typeface="EB Garamond"/>
                <a:sym typeface="EB Garamond"/>
              </a:rPr>
              <a:t>Python</a:t>
            </a:r>
            <a:r>
              <a:rPr lang="es" sz="2400">
                <a:solidFill>
                  <a:srgbClr val="000000"/>
                </a:solidFill>
                <a:latin typeface="EB Garamond"/>
                <a:ea typeface="EB Garamond"/>
                <a:cs typeface="EB Garamond"/>
                <a:sym typeface="EB Garamond"/>
              </a:rPr>
              <a:t> (incluye </a:t>
            </a:r>
            <a:r>
              <a:rPr i="1" lang="es" sz="2400">
                <a:solidFill>
                  <a:srgbClr val="000000"/>
                </a:solidFill>
                <a:latin typeface="EB Garamond"/>
                <a:ea typeface="EB Garamond"/>
                <a:cs typeface="EB Garamond"/>
                <a:sym typeface="EB Garamond"/>
              </a:rPr>
              <a:t>TensorFlow</a:t>
            </a:r>
            <a:r>
              <a:rPr lang="es" sz="2400">
                <a:solidFill>
                  <a:srgbClr val="000000"/>
                </a:solidFill>
                <a:latin typeface="EB Garamond"/>
                <a:ea typeface="EB Garamond"/>
                <a:cs typeface="EB Garamond"/>
                <a:sym typeface="EB Garamond"/>
              </a:rPr>
              <a:t> y </a:t>
            </a:r>
            <a:r>
              <a:rPr i="1" lang="es" sz="2400">
                <a:solidFill>
                  <a:srgbClr val="000000"/>
                </a:solidFill>
                <a:latin typeface="EB Garamond"/>
                <a:ea typeface="EB Garamond"/>
                <a:cs typeface="EB Garamond"/>
                <a:sym typeface="EB Garamond"/>
              </a:rPr>
              <a:t>Keras</a:t>
            </a:r>
            <a:r>
              <a:rPr lang="es" sz="2400">
                <a:solidFill>
                  <a:srgbClr val="000000"/>
                </a:solidFill>
                <a:latin typeface="EB Garamond"/>
                <a:ea typeface="EB Garamond"/>
                <a:cs typeface="EB Garamond"/>
                <a:sym typeface="EB Garamond"/>
              </a:rPr>
              <a:t>)</a:t>
            </a:r>
            <a:endParaRPr sz="2400">
              <a:solidFill>
                <a:srgbClr val="000000"/>
              </a:solidFill>
              <a:latin typeface="EB Garamond"/>
              <a:ea typeface="EB Garamond"/>
              <a:cs typeface="EB Garamond"/>
              <a:sym typeface="EB Garamond"/>
            </a:endParaRPr>
          </a:p>
          <a:p>
            <a:pPr indent="-381000" lvl="2" marL="1371600" rtl="0" algn="l">
              <a:lnSpc>
                <a:spcPct val="115000"/>
              </a:lnSpc>
              <a:spcBef>
                <a:spcPts val="0"/>
              </a:spcBef>
              <a:spcAft>
                <a:spcPts val="0"/>
              </a:spcAft>
              <a:buClr>
                <a:srgbClr val="000000"/>
              </a:buClr>
              <a:buSzPts val="2400"/>
              <a:buFont typeface="EB Garamond"/>
              <a:buChar char="■"/>
            </a:pPr>
            <a:r>
              <a:rPr lang="es" sz="2400">
                <a:solidFill>
                  <a:srgbClr val="000000"/>
                </a:solidFill>
                <a:latin typeface="EB Garamond"/>
                <a:ea typeface="EB Garamond"/>
                <a:cs typeface="EB Garamond"/>
                <a:sym typeface="EB Garamond"/>
              </a:rPr>
              <a:t>Librerías: </a:t>
            </a:r>
            <a:r>
              <a:rPr i="1" lang="es" sz="2400">
                <a:solidFill>
                  <a:srgbClr val="000000"/>
                </a:solidFill>
                <a:latin typeface="EB Garamond"/>
                <a:ea typeface="EB Garamond"/>
                <a:cs typeface="EB Garamond"/>
                <a:sym typeface="EB Garamond"/>
              </a:rPr>
              <a:t>Pandas, Numpy, Scikit-learn, Matplotlib</a:t>
            </a:r>
            <a:endParaRPr i="1"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Anaconda</a:t>
            </a:r>
            <a:endParaRPr sz="2400">
              <a:solidFill>
                <a:srgbClr val="000000"/>
              </a:solidFill>
              <a:latin typeface="EB Garamond"/>
              <a:ea typeface="EB Garamond"/>
              <a:cs typeface="EB Garamond"/>
              <a:sym typeface="EB Garamond"/>
            </a:endParaRPr>
          </a:p>
        </p:txBody>
      </p:sp>
      <p:sp>
        <p:nvSpPr>
          <p:cNvPr id="204" name="Google Shape;204;p16"/>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1</a:t>
            </a:r>
            <a:r>
              <a:rPr lang="es" sz="1800">
                <a:solidFill>
                  <a:schemeClr val="dk2"/>
                </a:solidFill>
                <a:latin typeface="EB Garamond"/>
                <a:ea typeface="EB Garamond"/>
                <a:cs typeface="EB Garamond"/>
                <a:sym typeface="EB Garamond"/>
              </a:rPr>
              <a:t>5</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205" name="Google Shape;205;p16"/>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s" sz="4440"/>
              <a:t>Índice</a:t>
            </a:r>
            <a:endParaRPr b="0" sz="4440"/>
          </a:p>
        </p:txBody>
      </p:sp>
      <p:sp>
        <p:nvSpPr>
          <p:cNvPr id="211" name="Google Shape;211;p17"/>
          <p:cNvSpPr txBox="1"/>
          <p:nvPr>
            <p:ph idx="1" type="body"/>
          </p:nvPr>
        </p:nvSpPr>
        <p:spPr>
          <a:xfrm>
            <a:off x="311700" y="816525"/>
            <a:ext cx="8520600" cy="37830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Introducción</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Antecedentes</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Entorno de trabajo</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000000"/>
              </a:buClr>
              <a:buSzPts val="2400"/>
              <a:buFont typeface="EB Garamond"/>
              <a:buAutoNum type="arabicPeriod"/>
            </a:pPr>
            <a:r>
              <a:rPr b="1" lang="es" sz="2400">
                <a:solidFill>
                  <a:srgbClr val="000000"/>
                </a:solidFill>
                <a:latin typeface="EB Garamond"/>
                <a:ea typeface="EB Garamond"/>
                <a:cs typeface="EB Garamond"/>
                <a:sym typeface="EB Garamond"/>
              </a:rPr>
              <a:t>Conocimiento del dominio</a:t>
            </a:r>
            <a:endParaRPr b="1" sz="2400">
              <a:solidFill>
                <a:srgbClr val="000000"/>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Implementación</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Resultados</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Conclusiones y trabajos futuros</a:t>
            </a:r>
            <a:endParaRPr sz="2400">
              <a:solidFill>
                <a:srgbClr val="999999"/>
              </a:solidFill>
              <a:latin typeface="EB Garamond"/>
              <a:ea typeface="EB Garamond"/>
              <a:cs typeface="EB Garamond"/>
              <a:sym typeface="EB Garamond"/>
            </a:endParaRPr>
          </a:p>
        </p:txBody>
      </p:sp>
      <p:sp>
        <p:nvSpPr>
          <p:cNvPr id="212" name="Google Shape;212;p17"/>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1</a:t>
            </a:r>
            <a:r>
              <a:rPr lang="es" sz="1800">
                <a:solidFill>
                  <a:schemeClr val="dk2"/>
                </a:solidFill>
                <a:latin typeface="EB Garamond"/>
                <a:ea typeface="EB Garamond"/>
                <a:cs typeface="EB Garamond"/>
                <a:sym typeface="EB Garamond"/>
              </a:rPr>
              <a:t>6</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213" name="Google Shape;213;p17"/>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18"/>
          <p:cNvPicPr preferRelativeResize="0"/>
          <p:nvPr/>
        </p:nvPicPr>
        <p:blipFill rotWithShape="1">
          <a:blip r:embed="rId3">
            <a:alphaModFix/>
          </a:blip>
          <a:srcRect b="0" l="0" r="0" t="0"/>
          <a:stretch/>
        </p:blipFill>
        <p:spPr>
          <a:xfrm>
            <a:off x="4204375" y="1156175"/>
            <a:ext cx="4699900" cy="3786426"/>
          </a:xfrm>
          <a:prstGeom prst="rect">
            <a:avLst/>
          </a:prstGeom>
          <a:noFill/>
          <a:ln>
            <a:noFill/>
          </a:ln>
        </p:spPr>
      </p:pic>
      <p:pic>
        <p:nvPicPr>
          <p:cNvPr id="219" name="Google Shape;219;p18"/>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a:effectLst>
            <a:outerShdw blurRad="57150" rotWithShape="0" algn="bl" dir="5400000" dist="19050">
              <a:srgbClr val="000000">
                <a:alpha val="49803"/>
              </a:srgbClr>
            </a:outerShdw>
          </a:effectLst>
        </p:spPr>
      </p:pic>
      <p:sp>
        <p:nvSpPr>
          <p:cNvPr id="220" name="Google Shape;220;p18"/>
          <p:cNvSpPr txBox="1"/>
          <p:nvPr>
            <p:ph type="title"/>
          </p:nvPr>
        </p:nvSpPr>
        <p:spPr>
          <a:xfrm>
            <a:off x="311700" y="0"/>
            <a:ext cx="86253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4. Conocimiento del dominio.</a:t>
            </a:r>
            <a:r>
              <a:rPr b="0" lang="es" sz="4540"/>
              <a:t> </a:t>
            </a:r>
            <a:r>
              <a:rPr b="0" lang="es" sz="4240">
                <a:solidFill>
                  <a:schemeClr val="accent4"/>
                </a:solidFill>
              </a:rPr>
              <a:t>Entorno físico</a:t>
            </a:r>
            <a:endParaRPr b="0" sz="4240">
              <a:solidFill>
                <a:schemeClr val="accent4"/>
              </a:solidFill>
            </a:endParaRPr>
          </a:p>
        </p:txBody>
      </p:sp>
      <p:sp>
        <p:nvSpPr>
          <p:cNvPr id="221" name="Google Shape;221;p18"/>
          <p:cNvSpPr txBox="1"/>
          <p:nvPr>
            <p:ph idx="1" type="body"/>
          </p:nvPr>
        </p:nvSpPr>
        <p:spPr>
          <a:xfrm>
            <a:off x="311700" y="816525"/>
            <a:ext cx="3814800" cy="39114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Datos proporcionados por CénitS/COMPUTAEX </a:t>
            </a:r>
            <a:endParaRPr sz="2400">
              <a:solidFill>
                <a:srgbClr val="000000"/>
              </a:solidFill>
              <a:latin typeface="EB Garamond"/>
              <a:ea typeface="EB Garamond"/>
              <a:cs typeface="EB Garamond"/>
              <a:sym typeface="EB Garamond"/>
            </a:endParaRPr>
          </a:p>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Parque eólico con 25 turbinas eólicas </a:t>
            </a:r>
            <a:r>
              <a:rPr i="1" lang="es" sz="2400">
                <a:solidFill>
                  <a:srgbClr val="000000"/>
                </a:solidFill>
                <a:latin typeface="EB Garamond"/>
                <a:ea typeface="EB Garamond"/>
                <a:cs typeface="EB Garamond"/>
                <a:sym typeface="EB Garamond"/>
              </a:rPr>
              <a:t>onshore</a:t>
            </a:r>
            <a:endParaRPr sz="2400">
              <a:solidFill>
                <a:srgbClr val="000000"/>
              </a:solidFill>
              <a:latin typeface="EB Garamond"/>
              <a:ea typeface="EB Garamond"/>
              <a:cs typeface="EB Garamond"/>
              <a:sym typeface="EB Garamond"/>
            </a:endParaRPr>
          </a:p>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Sistema SCADA</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2009 - 2017</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132 variables cada 10’</a:t>
            </a:r>
            <a:endParaRPr sz="2400">
              <a:solidFill>
                <a:srgbClr val="000000"/>
              </a:solidFill>
              <a:latin typeface="EB Garamond"/>
              <a:ea typeface="EB Garamond"/>
              <a:cs typeface="EB Garamond"/>
              <a:sym typeface="EB Garamond"/>
            </a:endParaRPr>
          </a:p>
        </p:txBody>
      </p:sp>
      <p:sp>
        <p:nvSpPr>
          <p:cNvPr id="222" name="Google Shape;222;p18"/>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1</a:t>
            </a:r>
            <a:r>
              <a:rPr lang="es" sz="1800">
                <a:solidFill>
                  <a:schemeClr val="dk2"/>
                </a:solidFill>
                <a:latin typeface="EB Garamond"/>
                <a:ea typeface="EB Garamond"/>
                <a:cs typeface="EB Garamond"/>
                <a:sym typeface="EB Garamond"/>
              </a:rPr>
              <a:t>7</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311700" y="0"/>
            <a:ext cx="8715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4. Conocimiento del dominio.</a:t>
            </a:r>
            <a:r>
              <a:rPr b="0" lang="es" sz="4540"/>
              <a:t> </a:t>
            </a:r>
            <a:r>
              <a:rPr b="0" lang="es" sz="4240">
                <a:solidFill>
                  <a:schemeClr val="accent4"/>
                </a:solidFill>
              </a:rPr>
              <a:t>Modelo físico</a:t>
            </a:r>
            <a:endParaRPr b="0" sz="4240">
              <a:solidFill>
                <a:schemeClr val="accent4"/>
              </a:solidFill>
            </a:endParaRPr>
          </a:p>
          <a:p>
            <a:pPr indent="0" lvl="0" marL="0" rtl="0" algn="l">
              <a:lnSpc>
                <a:spcPct val="100000"/>
              </a:lnSpc>
              <a:spcBef>
                <a:spcPts val="0"/>
              </a:spcBef>
              <a:spcAft>
                <a:spcPts val="0"/>
              </a:spcAft>
              <a:buSzPts val="3600"/>
              <a:buNone/>
            </a:pPr>
            <a:r>
              <a:t/>
            </a:r>
            <a:endParaRPr b="0" sz="4440"/>
          </a:p>
        </p:txBody>
      </p:sp>
      <p:sp>
        <p:nvSpPr>
          <p:cNvPr id="228" name="Google Shape;228;p19"/>
          <p:cNvSpPr txBox="1"/>
          <p:nvPr>
            <p:ph idx="1" type="body"/>
          </p:nvPr>
        </p:nvSpPr>
        <p:spPr>
          <a:xfrm>
            <a:off x="311700" y="816525"/>
            <a:ext cx="8520600" cy="40968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¿Cuáles son las variables </a:t>
            </a:r>
            <a:r>
              <a:rPr b="1" lang="es" sz="2400">
                <a:solidFill>
                  <a:srgbClr val="000000"/>
                </a:solidFill>
                <a:latin typeface="EB Garamond"/>
                <a:ea typeface="EB Garamond"/>
                <a:cs typeface="EB Garamond"/>
                <a:sym typeface="EB Garamond"/>
              </a:rPr>
              <a:t>más relevantes</a:t>
            </a:r>
            <a:r>
              <a:rPr lang="es" sz="2400">
                <a:solidFill>
                  <a:srgbClr val="000000"/>
                </a:solidFill>
                <a:latin typeface="EB Garamond"/>
                <a:ea typeface="EB Garamond"/>
                <a:cs typeface="EB Garamond"/>
                <a:sym typeface="EB Garamond"/>
              </a:rPr>
              <a:t> en la detección y predicción de anomalías en una turbina eólica?</a:t>
            </a:r>
            <a:endParaRPr sz="2400">
              <a:solidFill>
                <a:srgbClr val="000000"/>
              </a:solidFill>
              <a:latin typeface="EB Garamond"/>
              <a:ea typeface="EB Garamond"/>
              <a:cs typeface="EB Garamond"/>
              <a:sym typeface="EB Garamond"/>
            </a:endParaRPr>
          </a:p>
          <a:p>
            <a:pPr indent="0" lvl="0" marL="0" rtl="0" algn="l">
              <a:lnSpc>
                <a:spcPct val="115000"/>
              </a:lnSpc>
              <a:spcBef>
                <a:spcPts val="1200"/>
              </a:spcBef>
              <a:spcAft>
                <a:spcPts val="0"/>
              </a:spcAft>
              <a:buSzPts val="1800"/>
              <a:buNone/>
            </a:pPr>
            <a:r>
              <a:t/>
            </a:r>
            <a:endParaRPr sz="2600">
              <a:solidFill>
                <a:srgbClr val="000000"/>
              </a:solidFill>
              <a:latin typeface="EB Garamond"/>
              <a:ea typeface="EB Garamond"/>
              <a:cs typeface="EB Garamond"/>
              <a:sym typeface="EB Garamond"/>
            </a:endParaRPr>
          </a:p>
          <a:p>
            <a:pPr indent="0" lvl="0" marL="0" rtl="0" algn="l">
              <a:lnSpc>
                <a:spcPct val="115000"/>
              </a:lnSpc>
              <a:spcBef>
                <a:spcPts val="1200"/>
              </a:spcBef>
              <a:spcAft>
                <a:spcPts val="0"/>
              </a:spcAft>
              <a:buSzPts val="1800"/>
              <a:buNone/>
            </a:pPr>
            <a:r>
              <a:t/>
            </a:r>
            <a:endParaRPr sz="2600">
              <a:solidFill>
                <a:srgbClr val="000000"/>
              </a:solidFill>
              <a:latin typeface="EB Garamond"/>
              <a:ea typeface="EB Garamond"/>
              <a:cs typeface="EB Garamond"/>
              <a:sym typeface="EB Garamond"/>
            </a:endParaRPr>
          </a:p>
          <a:p>
            <a:pPr indent="0" lvl="0" marL="0" rtl="0" algn="l">
              <a:lnSpc>
                <a:spcPct val="115000"/>
              </a:lnSpc>
              <a:spcBef>
                <a:spcPts val="1200"/>
              </a:spcBef>
              <a:spcAft>
                <a:spcPts val="0"/>
              </a:spcAft>
              <a:buSzPts val="1800"/>
              <a:buNone/>
            </a:pPr>
            <a:r>
              <a:t/>
            </a:r>
            <a:endParaRPr sz="2600">
              <a:solidFill>
                <a:srgbClr val="000000"/>
              </a:solidFill>
              <a:latin typeface="EB Garamond"/>
              <a:ea typeface="EB Garamond"/>
              <a:cs typeface="EB Garamond"/>
              <a:sym typeface="EB Garamond"/>
            </a:endParaRPr>
          </a:p>
          <a:p>
            <a:pPr indent="0" lvl="0" marL="0" rtl="0" algn="l">
              <a:lnSpc>
                <a:spcPct val="115000"/>
              </a:lnSpc>
              <a:spcBef>
                <a:spcPts val="1200"/>
              </a:spcBef>
              <a:spcAft>
                <a:spcPts val="0"/>
              </a:spcAft>
              <a:buSzPts val="1800"/>
              <a:buNone/>
            </a:pPr>
            <a:r>
              <a:t/>
            </a:r>
            <a:endParaRPr sz="200">
              <a:solidFill>
                <a:srgbClr val="000000"/>
              </a:solidFill>
              <a:latin typeface="EB Garamond"/>
              <a:ea typeface="EB Garamond"/>
              <a:cs typeface="EB Garamond"/>
              <a:sym typeface="EB Garamond"/>
            </a:endParaRPr>
          </a:p>
          <a:p>
            <a:pPr indent="-355600" lvl="0" marL="914400" rtl="0" algn="l">
              <a:lnSpc>
                <a:spcPct val="115000"/>
              </a:lnSpc>
              <a:spcBef>
                <a:spcPts val="12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Límite de Betz → 59%</a:t>
            </a:r>
            <a:endParaRPr sz="2400">
              <a:solidFill>
                <a:srgbClr val="000000"/>
              </a:solidFill>
              <a:latin typeface="EB Garamond"/>
              <a:ea typeface="EB Garamond"/>
              <a:cs typeface="EB Garamond"/>
              <a:sym typeface="EB Garamond"/>
            </a:endParaRPr>
          </a:p>
        </p:txBody>
      </p:sp>
      <p:sp>
        <p:nvSpPr>
          <p:cNvPr id="229" name="Google Shape;229;p19"/>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1</a:t>
            </a:r>
            <a:r>
              <a:rPr lang="es" sz="1800">
                <a:solidFill>
                  <a:schemeClr val="dk2"/>
                </a:solidFill>
                <a:latin typeface="EB Garamond"/>
                <a:ea typeface="EB Garamond"/>
                <a:cs typeface="EB Garamond"/>
                <a:sym typeface="EB Garamond"/>
              </a:rPr>
              <a:t>8</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230" name="Google Shape;230;p19"/>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
        <p:nvSpPr>
          <p:cNvPr id="231" name="Google Shape;231;p19"/>
          <p:cNvSpPr/>
          <p:nvPr/>
        </p:nvSpPr>
        <p:spPr>
          <a:xfrm>
            <a:off x="725500" y="2457600"/>
            <a:ext cx="3967500" cy="1117500"/>
          </a:xfrm>
          <a:prstGeom prst="snip1Rect">
            <a:avLst>
              <a:gd fmla="val 16667" name="adj"/>
            </a:avLst>
          </a:prstGeom>
          <a:solidFill>
            <a:srgbClr val="FFDA95">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32" name="Google Shape;232;p19"/>
          <p:cNvSpPr txBox="1"/>
          <p:nvPr/>
        </p:nvSpPr>
        <p:spPr>
          <a:xfrm>
            <a:off x="679150" y="1820000"/>
            <a:ext cx="4556400" cy="52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s" sz="2400" u="none" cap="none" strike="noStrike">
                <a:solidFill>
                  <a:srgbClr val="000000"/>
                </a:solidFill>
                <a:latin typeface="EB Garamond"/>
                <a:ea typeface="EB Garamond"/>
                <a:cs typeface="EB Garamond"/>
                <a:sym typeface="EB Garamond"/>
              </a:rPr>
              <a:t>1º) </a:t>
            </a:r>
            <a:r>
              <a:rPr b="1" i="0" lang="es" sz="2400" u="none" cap="none" strike="noStrike">
                <a:solidFill>
                  <a:schemeClr val="accent1"/>
                </a:solidFill>
                <a:latin typeface="EB Garamond"/>
                <a:ea typeface="EB Garamond"/>
                <a:cs typeface="EB Garamond"/>
                <a:sym typeface="EB Garamond"/>
              </a:rPr>
              <a:t>Potencia</a:t>
            </a:r>
            <a:r>
              <a:rPr b="1" i="0" lang="es" sz="2400" u="none" cap="none" strike="noStrike">
                <a:solidFill>
                  <a:srgbClr val="000000"/>
                </a:solidFill>
                <a:latin typeface="EB Garamond"/>
                <a:ea typeface="EB Garamond"/>
                <a:cs typeface="EB Garamond"/>
                <a:sym typeface="EB Garamond"/>
              </a:rPr>
              <a:t> eléctrica generada</a:t>
            </a:r>
            <a:endParaRPr b="1" i="0" sz="2400" u="none" cap="none" strike="noStrike">
              <a:solidFill>
                <a:srgbClr val="000000"/>
              </a:solidFill>
              <a:latin typeface="EB Garamond"/>
              <a:ea typeface="EB Garamond"/>
              <a:cs typeface="EB Garamond"/>
              <a:sym typeface="EB Garamond"/>
            </a:endParaRPr>
          </a:p>
        </p:txBody>
      </p:sp>
      <p:sp>
        <p:nvSpPr>
          <p:cNvPr id="233" name="Google Shape;233;p19"/>
          <p:cNvSpPr txBox="1"/>
          <p:nvPr/>
        </p:nvSpPr>
        <p:spPr>
          <a:xfrm>
            <a:off x="5572575" y="2679950"/>
            <a:ext cx="3504000" cy="5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s" sz="2400" u="none" cap="none" strike="noStrike">
                <a:solidFill>
                  <a:srgbClr val="000000"/>
                </a:solidFill>
                <a:latin typeface="EB Garamond"/>
                <a:ea typeface="EB Garamond"/>
                <a:cs typeface="EB Garamond"/>
                <a:sym typeface="EB Garamond"/>
              </a:rPr>
              <a:t>2ª)</a:t>
            </a:r>
            <a:r>
              <a:rPr b="1" i="0" lang="es" sz="2400" u="none" cap="none" strike="noStrike">
                <a:solidFill>
                  <a:srgbClr val="000000"/>
                </a:solidFill>
                <a:latin typeface="EB Garamond"/>
                <a:ea typeface="EB Garamond"/>
                <a:cs typeface="EB Garamond"/>
                <a:sym typeface="EB Garamond"/>
              </a:rPr>
              <a:t> </a:t>
            </a:r>
            <a:r>
              <a:rPr b="1" i="0" lang="es" sz="2400" u="none" cap="none" strike="noStrike">
                <a:solidFill>
                  <a:schemeClr val="accent1"/>
                </a:solidFill>
                <a:latin typeface="EB Garamond"/>
                <a:ea typeface="EB Garamond"/>
                <a:cs typeface="EB Garamond"/>
                <a:sym typeface="EB Garamond"/>
              </a:rPr>
              <a:t>Velocidad </a:t>
            </a:r>
            <a:r>
              <a:rPr b="1" i="0" lang="es" sz="2400" u="none" cap="none" strike="noStrike">
                <a:solidFill>
                  <a:srgbClr val="000000"/>
                </a:solidFill>
                <a:latin typeface="EB Garamond"/>
                <a:ea typeface="EB Garamond"/>
                <a:cs typeface="EB Garamond"/>
                <a:sym typeface="EB Garamond"/>
              </a:rPr>
              <a:t>del viento</a:t>
            </a:r>
            <a:endParaRPr b="1" i="0" sz="2400" u="none" cap="none" strike="noStrike">
              <a:solidFill>
                <a:srgbClr val="000000"/>
              </a:solidFill>
              <a:latin typeface="EB Garamond"/>
              <a:ea typeface="EB Garamond"/>
              <a:cs typeface="EB Garamond"/>
              <a:sym typeface="EB Garamond"/>
            </a:endParaRPr>
          </a:p>
        </p:txBody>
      </p:sp>
      <p:pic>
        <p:nvPicPr>
          <p:cNvPr id="234" name="Google Shape;234;p19"/>
          <p:cNvPicPr preferRelativeResize="0"/>
          <p:nvPr/>
        </p:nvPicPr>
        <p:blipFill rotWithShape="1">
          <a:blip r:embed="rId4">
            <a:alphaModFix/>
          </a:blip>
          <a:srcRect b="0" l="0" r="0" t="0"/>
          <a:stretch/>
        </p:blipFill>
        <p:spPr>
          <a:xfrm>
            <a:off x="782388" y="2518038"/>
            <a:ext cx="3762525" cy="711525"/>
          </a:xfrm>
          <a:prstGeom prst="rect">
            <a:avLst/>
          </a:prstGeom>
          <a:noFill/>
          <a:ln>
            <a:noFill/>
          </a:ln>
        </p:spPr>
      </p:pic>
      <p:sp>
        <p:nvSpPr>
          <p:cNvPr id="235" name="Google Shape;235;p19"/>
          <p:cNvSpPr/>
          <p:nvPr/>
        </p:nvSpPr>
        <p:spPr>
          <a:xfrm>
            <a:off x="4854363" y="2706350"/>
            <a:ext cx="718200" cy="5232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36" name="Google Shape;236;p19"/>
          <p:cNvSpPr txBox="1"/>
          <p:nvPr/>
        </p:nvSpPr>
        <p:spPr>
          <a:xfrm>
            <a:off x="1258300" y="3093875"/>
            <a:ext cx="2844600" cy="43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s" sz="1900" u="none" cap="none" strike="noStrike">
                <a:solidFill>
                  <a:schemeClr val="dk2"/>
                </a:solidFill>
                <a:latin typeface="Open Sans"/>
                <a:ea typeface="Open Sans"/>
                <a:cs typeface="Open Sans"/>
                <a:sym typeface="Open Sans"/>
              </a:rPr>
              <a:t>{ </a:t>
            </a:r>
            <a:r>
              <a:rPr b="0" i="0" lang="es" sz="1900" u="none" cap="none" strike="noStrike">
                <a:solidFill>
                  <a:schemeClr val="dk2"/>
                </a:solidFill>
                <a:latin typeface="EB Garamond"/>
                <a:ea typeface="EB Garamond"/>
                <a:cs typeface="EB Garamond"/>
                <a:sym typeface="EB Garamond"/>
              </a:rPr>
              <a:t>Potencia máxima teórica </a:t>
            </a:r>
            <a:r>
              <a:rPr b="0" i="0" lang="es" sz="1900" u="none" cap="none" strike="noStrike">
                <a:solidFill>
                  <a:schemeClr val="dk2"/>
                </a:solidFill>
                <a:latin typeface="Open Sans"/>
                <a:ea typeface="Open Sans"/>
                <a:cs typeface="Open Sans"/>
                <a:sym typeface="Open Sans"/>
              </a:rPr>
              <a:t>}</a:t>
            </a:r>
            <a:endParaRPr b="0" i="0" sz="1900" u="none" cap="none" strike="noStrike">
              <a:solidFill>
                <a:schemeClr val="dk2"/>
              </a:solidFill>
              <a:latin typeface="Open Sans"/>
              <a:ea typeface="Open Sans"/>
              <a:cs typeface="Open Sans"/>
              <a:sym typeface="Open Sans"/>
            </a:endParaRPr>
          </a:p>
        </p:txBody>
      </p:sp>
      <p:sp>
        <p:nvSpPr>
          <p:cNvPr id="237" name="Google Shape;237;p19"/>
          <p:cNvSpPr/>
          <p:nvPr/>
        </p:nvSpPr>
        <p:spPr>
          <a:xfrm>
            <a:off x="4511775" y="3899363"/>
            <a:ext cx="3594000" cy="647100"/>
          </a:xfrm>
          <a:prstGeom prst="snip1Rect">
            <a:avLst>
              <a:gd fmla="val 16667" name="adj"/>
            </a:avLst>
          </a:prstGeom>
          <a:solidFill>
            <a:srgbClr val="FFDA95">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238" name="Google Shape;238;p19"/>
          <p:cNvPicPr preferRelativeResize="0"/>
          <p:nvPr/>
        </p:nvPicPr>
        <p:blipFill rotWithShape="1">
          <a:blip r:embed="rId5">
            <a:alphaModFix/>
          </a:blip>
          <a:srcRect b="0" l="0" r="0" t="0"/>
          <a:stretch/>
        </p:blipFill>
        <p:spPr>
          <a:xfrm>
            <a:off x="4649377" y="3991500"/>
            <a:ext cx="3296798" cy="43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s" sz="4440"/>
              <a:t>Índice</a:t>
            </a:r>
            <a:endParaRPr b="0" sz="4440"/>
          </a:p>
        </p:txBody>
      </p:sp>
      <p:sp>
        <p:nvSpPr>
          <p:cNvPr id="77" name="Google Shape;77;p2"/>
          <p:cNvSpPr txBox="1"/>
          <p:nvPr>
            <p:ph idx="1" type="body"/>
          </p:nvPr>
        </p:nvSpPr>
        <p:spPr>
          <a:xfrm>
            <a:off x="311700" y="816525"/>
            <a:ext cx="8520600" cy="37830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Clr>
                <a:srgbClr val="000000"/>
              </a:buClr>
              <a:buSzPts val="2400"/>
              <a:buFont typeface="EB Garamond"/>
              <a:buAutoNum type="arabicPeriod"/>
            </a:pPr>
            <a:r>
              <a:rPr lang="es" sz="2400">
                <a:solidFill>
                  <a:srgbClr val="000000"/>
                </a:solidFill>
                <a:latin typeface="EB Garamond"/>
                <a:ea typeface="EB Garamond"/>
                <a:cs typeface="EB Garamond"/>
                <a:sym typeface="EB Garamond"/>
              </a:rPr>
              <a:t>Introducción</a:t>
            </a:r>
            <a:endParaRPr sz="2400">
              <a:solidFill>
                <a:srgbClr val="000000"/>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000000"/>
              </a:buClr>
              <a:buSzPts val="2400"/>
              <a:buFont typeface="EB Garamond"/>
              <a:buAutoNum type="arabicPeriod"/>
            </a:pPr>
            <a:r>
              <a:rPr lang="es" sz="2400">
                <a:solidFill>
                  <a:srgbClr val="000000"/>
                </a:solidFill>
                <a:latin typeface="EB Garamond"/>
                <a:ea typeface="EB Garamond"/>
                <a:cs typeface="EB Garamond"/>
                <a:sym typeface="EB Garamond"/>
              </a:rPr>
              <a:t>Antecedentes</a:t>
            </a:r>
            <a:endParaRPr sz="2400">
              <a:solidFill>
                <a:srgbClr val="000000"/>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000000"/>
              </a:buClr>
              <a:buSzPts val="2400"/>
              <a:buFont typeface="EB Garamond"/>
              <a:buAutoNum type="arabicPeriod"/>
            </a:pPr>
            <a:r>
              <a:rPr lang="es" sz="2400">
                <a:solidFill>
                  <a:srgbClr val="000000"/>
                </a:solidFill>
                <a:latin typeface="EB Garamond"/>
                <a:ea typeface="EB Garamond"/>
                <a:cs typeface="EB Garamond"/>
                <a:sym typeface="EB Garamond"/>
              </a:rPr>
              <a:t>Entorno de trabajo</a:t>
            </a:r>
            <a:endParaRPr sz="2400">
              <a:solidFill>
                <a:srgbClr val="000000"/>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000000"/>
              </a:buClr>
              <a:buSzPts val="2400"/>
              <a:buFont typeface="EB Garamond"/>
              <a:buAutoNum type="arabicPeriod"/>
            </a:pPr>
            <a:r>
              <a:rPr lang="es" sz="2400">
                <a:solidFill>
                  <a:srgbClr val="000000"/>
                </a:solidFill>
                <a:latin typeface="EB Garamond"/>
                <a:ea typeface="EB Garamond"/>
                <a:cs typeface="EB Garamond"/>
                <a:sym typeface="EB Garamond"/>
              </a:rPr>
              <a:t>Conocimiento del dominio</a:t>
            </a:r>
            <a:endParaRPr sz="2400">
              <a:solidFill>
                <a:srgbClr val="000000"/>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000000"/>
              </a:buClr>
              <a:buSzPts val="2400"/>
              <a:buFont typeface="EB Garamond"/>
              <a:buAutoNum type="arabicPeriod"/>
            </a:pPr>
            <a:r>
              <a:rPr lang="es" sz="2400">
                <a:solidFill>
                  <a:srgbClr val="000000"/>
                </a:solidFill>
                <a:latin typeface="EB Garamond"/>
                <a:ea typeface="EB Garamond"/>
                <a:cs typeface="EB Garamond"/>
                <a:sym typeface="EB Garamond"/>
              </a:rPr>
              <a:t>Implementación</a:t>
            </a:r>
            <a:endParaRPr sz="2400">
              <a:solidFill>
                <a:srgbClr val="000000"/>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000000"/>
              </a:buClr>
              <a:buSzPts val="2400"/>
              <a:buFont typeface="EB Garamond"/>
              <a:buAutoNum type="arabicPeriod"/>
            </a:pPr>
            <a:r>
              <a:rPr lang="es" sz="2400">
                <a:solidFill>
                  <a:srgbClr val="000000"/>
                </a:solidFill>
                <a:latin typeface="EB Garamond"/>
                <a:ea typeface="EB Garamond"/>
                <a:cs typeface="EB Garamond"/>
                <a:sym typeface="EB Garamond"/>
              </a:rPr>
              <a:t>Resultados</a:t>
            </a:r>
            <a:endParaRPr sz="2400">
              <a:solidFill>
                <a:srgbClr val="000000"/>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000000"/>
              </a:buClr>
              <a:buSzPts val="2400"/>
              <a:buFont typeface="EB Garamond"/>
              <a:buAutoNum type="arabicPeriod"/>
            </a:pPr>
            <a:r>
              <a:rPr lang="es" sz="2400">
                <a:solidFill>
                  <a:srgbClr val="000000"/>
                </a:solidFill>
                <a:latin typeface="EB Garamond"/>
                <a:ea typeface="EB Garamond"/>
                <a:cs typeface="EB Garamond"/>
                <a:sym typeface="EB Garamond"/>
              </a:rPr>
              <a:t>Conclusiones y trabajos futuros</a:t>
            </a:r>
            <a:endParaRPr sz="2400">
              <a:solidFill>
                <a:srgbClr val="000000"/>
              </a:solidFill>
              <a:latin typeface="EB Garamond"/>
              <a:ea typeface="EB Garamond"/>
              <a:cs typeface="EB Garamond"/>
              <a:sym typeface="EB Garamond"/>
            </a:endParaRPr>
          </a:p>
        </p:txBody>
      </p:sp>
      <p:sp>
        <p:nvSpPr>
          <p:cNvPr id="78" name="Google Shape;78;p2"/>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1/</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79" name="Google Shape;79;p2"/>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311700" y="0"/>
            <a:ext cx="8715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4. Conocimiento del dominio.</a:t>
            </a:r>
            <a:r>
              <a:rPr b="0" lang="es" sz="4540"/>
              <a:t> </a:t>
            </a:r>
            <a:r>
              <a:rPr b="0" lang="es" sz="4240">
                <a:solidFill>
                  <a:schemeClr val="accent4"/>
                </a:solidFill>
              </a:rPr>
              <a:t>Modelo físico</a:t>
            </a:r>
            <a:endParaRPr b="0" sz="4240">
              <a:solidFill>
                <a:schemeClr val="accent4"/>
              </a:solidFill>
            </a:endParaRPr>
          </a:p>
          <a:p>
            <a:pPr indent="0" lvl="0" marL="0" rtl="0" algn="l">
              <a:lnSpc>
                <a:spcPct val="100000"/>
              </a:lnSpc>
              <a:spcBef>
                <a:spcPts val="0"/>
              </a:spcBef>
              <a:spcAft>
                <a:spcPts val="0"/>
              </a:spcAft>
              <a:buSzPts val="3600"/>
              <a:buNone/>
            </a:pPr>
            <a:r>
              <a:t/>
            </a:r>
            <a:endParaRPr b="0" sz="4440"/>
          </a:p>
        </p:txBody>
      </p:sp>
      <p:sp>
        <p:nvSpPr>
          <p:cNvPr id="244" name="Google Shape;244;p20"/>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19</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sp>
        <p:nvSpPr>
          <p:cNvPr id="245" name="Google Shape;245;p20"/>
          <p:cNvSpPr txBox="1"/>
          <p:nvPr>
            <p:ph idx="1" type="body"/>
          </p:nvPr>
        </p:nvSpPr>
        <p:spPr>
          <a:xfrm>
            <a:off x="311700" y="816525"/>
            <a:ext cx="8520600" cy="1086300"/>
          </a:xfrm>
          <a:prstGeom prst="rect">
            <a:avLst/>
          </a:prstGeom>
          <a:noFill/>
          <a:ln>
            <a:noFill/>
          </a:ln>
        </p:spPr>
        <p:txBody>
          <a:bodyPr anchorCtr="0" anchor="t" bIns="91425" lIns="91425" spcFirstLastPara="1" rIns="91425" wrap="square" tIns="91425">
            <a:normAutofit/>
          </a:bodyPr>
          <a:lstStyle/>
          <a:p>
            <a:pPr indent="-355600" lvl="0"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3º) </a:t>
            </a:r>
            <a:r>
              <a:rPr b="1" lang="es" sz="2400">
                <a:solidFill>
                  <a:schemeClr val="accent1"/>
                </a:solidFill>
                <a:latin typeface="EB Garamond"/>
                <a:ea typeface="EB Garamond"/>
                <a:cs typeface="EB Garamond"/>
                <a:sym typeface="EB Garamond"/>
              </a:rPr>
              <a:t>Ángulo </a:t>
            </a:r>
            <a:r>
              <a:rPr b="1" lang="es" sz="2400">
                <a:solidFill>
                  <a:srgbClr val="000000"/>
                </a:solidFill>
                <a:latin typeface="EB Garamond"/>
                <a:ea typeface="EB Garamond"/>
                <a:cs typeface="EB Garamond"/>
                <a:sym typeface="EB Garamond"/>
              </a:rPr>
              <a:t>de las palas</a:t>
            </a:r>
            <a:endParaRPr b="1" sz="2400">
              <a:solidFill>
                <a:srgbClr val="000000"/>
              </a:solidFill>
              <a:latin typeface="EB Garamond"/>
              <a:ea typeface="EB Garamond"/>
              <a:cs typeface="EB Garamond"/>
              <a:sym typeface="EB Garamond"/>
            </a:endParaRPr>
          </a:p>
        </p:txBody>
      </p:sp>
      <p:pic>
        <p:nvPicPr>
          <p:cNvPr id="246" name="Google Shape;246;p20"/>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pic>
        <p:nvPicPr>
          <p:cNvPr id="247" name="Google Shape;247;p20"/>
          <p:cNvPicPr preferRelativeResize="0"/>
          <p:nvPr/>
        </p:nvPicPr>
        <p:blipFill rotWithShape="1">
          <a:blip r:embed="rId4">
            <a:alphaModFix/>
          </a:blip>
          <a:srcRect b="2223" l="1596" r="973" t="3977"/>
          <a:stretch/>
        </p:blipFill>
        <p:spPr>
          <a:xfrm>
            <a:off x="1121325" y="1378400"/>
            <a:ext cx="6641476" cy="3306575"/>
          </a:xfrm>
          <a:prstGeom prst="rect">
            <a:avLst/>
          </a:prstGeom>
          <a:noFill/>
          <a:ln>
            <a:noFill/>
          </a:ln>
        </p:spPr>
      </p:pic>
      <p:sp>
        <p:nvSpPr>
          <p:cNvPr id="248" name="Google Shape;248;p20"/>
          <p:cNvSpPr txBox="1"/>
          <p:nvPr/>
        </p:nvSpPr>
        <p:spPr>
          <a:xfrm>
            <a:off x="3817025" y="4684975"/>
            <a:ext cx="20214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dk2"/>
                </a:solidFill>
                <a:latin typeface="Open Sans"/>
                <a:ea typeface="Open Sans"/>
                <a:cs typeface="Open Sans"/>
                <a:sym typeface="Open Sans"/>
              </a:rPr>
              <a:t>Fuente: Petkovic y cols. (2013)</a:t>
            </a:r>
            <a:endParaRPr sz="1000">
              <a:solidFill>
                <a:schemeClr val="dk2"/>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ph type="title"/>
          </p:nvPr>
        </p:nvSpPr>
        <p:spPr>
          <a:xfrm>
            <a:off x="311700" y="0"/>
            <a:ext cx="8715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4. Conocimiento del dominio.</a:t>
            </a:r>
            <a:r>
              <a:rPr b="0" lang="es" sz="4540"/>
              <a:t> </a:t>
            </a:r>
            <a:r>
              <a:rPr b="0" lang="es" sz="4240">
                <a:solidFill>
                  <a:schemeClr val="accent4"/>
                </a:solidFill>
              </a:rPr>
              <a:t>Modelo físico</a:t>
            </a:r>
            <a:endParaRPr b="0" sz="4240">
              <a:solidFill>
                <a:schemeClr val="accent4"/>
              </a:solidFill>
            </a:endParaRPr>
          </a:p>
          <a:p>
            <a:pPr indent="0" lvl="0" marL="0" rtl="0" algn="l">
              <a:lnSpc>
                <a:spcPct val="100000"/>
              </a:lnSpc>
              <a:spcBef>
                <a:spcPts val="0"/>
              </a:spcBef>
              <a:spcAft>
                <a:spcPts val="0"/>
              </a:spcAft>
              <a:buSzPts val="3600"/>
              <a:buNone/>
            </a:pPr>
            <a:r>
              <a:t/>
            </a:r>
            <a:endParaRPr b="0" sz="4440"/>
          </a:p>
        </p:txBody>
      </p:sp>
      <p:sp>
        <p:nvSpPr>
          <p:cNvPr id="254" name="Google Shape;254;p21"/>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20</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sp>
        <p:nvSpPr>
          <p:cNvPr id="255" name="Google Shape;255;p21"/>
          <p:cNvSpPr txBox="1"/>
          <p:nvPr>
            <p:ph idx="1" type="body"/>
          </p:nvPr>
        </p:nvSpPr>
        <p:spPr>
          <a:xfrm>
            <a:off x="311700" y="816525"/>
            <a:ext cx="8520600" cy="10863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Curva teórica de potencia</a:t>
            </a:r>
            <a:endParaRPr sz="2400">
              <a:solidFill>
                <a:srgbClr val="000000"/>
              </a:solidFill>
              <a:latin typeface="EB Garamond"/>
              <a:ea typeface="EB Garamond"/>
              <a:cs typeface="EB Garamond"/>
              <a:sym typeface="EB Garamond"/>
            </a:endParaRPr>
          </a:p>
        </p:txBody>
      </p:sp>
      <p:pic>
        <p:nvPicPr>
          <p:cNvPr id="256" name="Google Shape;256;p21"/>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pic>
        <p:nvPicPr>
          <p:cNvPr id="257" name="Google Shape;257;p21"/>
          <p:cNvPicPr preferRelativeResize="0"/>
          <p:nvPr/>
        </p:nvPicPr>
        <p:blipFill rotWithShape="1">
          <a:blip r:embed="rId4">
            <a:alphaModFix/>
          </a:blip>
          <a:srcRect b="0" l="0" r="0" t="0"/>
          <a:stretch/>
        </p:blipFill>
        <p:spPr>
          <a:xfrm>
            <a:off x="1318000" y="1310075"/>
            <a:ext cx="6259199" cy="3358751"/>
          </a:xfrm>
          <a:prstGeom prst="rect">
            <a:avLst/>
          </a:prstGeom>
          <a:noFill/>
          <a:ln>
            <a:noFill/>
          </a:ln>
        </p:spPr>
      </p:pic>
      <p:sp>
        <p:nvSpPr>
          <p:cNvPr id="258" name="Google Shape;258;p21"/>
          <p:cNvSpPr txBox="1"/>
          <p:nvPr/>
        </p:nvSpPr>
        <p:spPr>
          <a:xfrm>
            <a:off x="3817025" y="4684975"/>
            <a:ext cx="20727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dk2"/>
                </a:solidFill>
                <a:latin typeface="Open Sans"/>
                <a:ea typeface="Open Sans"/>
                <a:cs typeface="Open Sans"/>
                <a:sym typeface="Open Sans"/>
              </a:rPr>
              <a:t>Fuente: Bilendo y cols.(2022)</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22"/>
          <p:cNvPicPr preferRelativeResize="0"/>
          <p:nvPr/>
        </p:nvPicPr>
        <p:blipFill rotWithShape="1">
          <a:blip r:embed="rId3">
            <a:alphaModFix/>
          </a:blip>
          <a:srcRect b="0" l="0" r="0" t="0"/>
          <a:stretch/>
        </p:blipFill>
        <p:spPr>
          <a:xfrm>
            <a:off x="402825" y="1498100"/>
            <a:ext cx="7907450" cy="3132155"/>
          </a:xfrm>
          <a:prstGeom prst="rect">
            <a:avLst/>
          </a:prstGeom>
          <a:noFill/>
          <a:ln>
            <a:noFill/>
          </a:ln>
        </p:spPr>
      </p:pic>
      <p:sp>
        <p:nvSpPr>
          <p:cNvPr id="264" name="Google Shape;264;p22"/>
          <p:cNvSpPr txBox="1"/>
          <p:nvPr>
            <p:ph type="title"/>
          </p:nvPr>
        </p:nvSpPr>
        <p:spPr>
          <a:xfrm>
            <a:off x="311700" y="0"/>
            <a:ext cx="8715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4. Conocimiento del dominio.</a:t>
            </a:r>
            <a:r>
              <a:rPr b="0" lang="es" sz="4540"/>
              <a:t> </a:t>
            </a:r>
            <a:r>
              <a:rPr b="0" lang="es" sz="4240">
                <a:solidFill>
                  <a:schemeClr val="accent4"/>
                </a:solidFill>
              </a:rPr>
              <a:t>Análisis</a:t>
            </a:r>
            <a:endParaRPr b="0" sz="4240">
              <a:solidFill>
                <a:schemeClr val="accent4"/>
              </a:solidFill>
            </a:endParaRPr>
          </a:p>
          <a:p>
            <a:pPr indent="0" lvl="0" marL="0" rtl="0" algn="l">
              <a:lnSpc>
                <a:spcPct val="100000"/>
              </a:lnSpc>
              <a:spcBef>
                <a:spcPts val="0"/>
              </a:spcBef>
              <a:spcAft>
                <a:spcPts val="0"/>
              </a:spcAft>
              <a:buSzPts val="3600"/>
              <a:buNone/>
            </a:pPr>
            <a:r>
              <a:t/>
            </a:r>
            <a:endParaRPr b="0" sz="4440"/>
          </a:p>
        </p:txBody>
      </p:sp>
      <p:sp>
        <p:nvSpPr>
          <p:cNvPr id="265" name="Google Shape;265;p22"/>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21</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sp>
        <p:nvSpPr>
          <p:cNvPr id="266" name="Google Shape;266;p22"/>
          <p:cNvSpPr txBox="1"/>
          <p:nvPr>
            <p:ph idx="1" type="body"/>
          </p:nvPr>
        </p:nvSpPr>
        <p:spPr>
          <a:xfrm>
            <a:off x="311700" y="816525"/>
            <a:ext cx="8520600" cy="10863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Análisis visual de los datos</a:t>
            </a:r>
            <a:endParaRPr sz="2400">
              <a:solidFill>
                <a:srgbClr val="000000"/>
              </a:solidFill>
              <a:latin typeface="EB Garamond"/>
              <a:ea typeface="EB Garamond"/>
              <a:cs typeface="EB Garamond"/>
              <a:sym typeface="EB Garamond"/>
            </a:endParaRPr>
          </a:p>
        </p:txBody>
      </p:sp>
      <p:pic>
        <p:nvPicPr>
          <p:cNvPr id="267" name="Google Shape;267;p22"/>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23"/>
          <p:cNvPicPr preferRelativeResize="0"/>
          <p:nvPr/>
        </p:nvPicPr>
        <p:blipFill rotWithShape="1">
          <a:blip r:embed="rId3">
            <a:alphaModFix/>
          </a:blip>
          <a:srcRect b="0" l="0" r="0" t="0"/>
          <a:stretch/>
        </p:blipFill>
        <p:spPr>
          <a:xfrm>
            <a:off x="1514750" y="633325"/>
            <a:ext cx="5070849" cy="4401349"/>
          </a:xfrm>
          <a:prstGeom prst="rect">
            <a:avLst/>
          </a:prstGeom>
          <a:noFill/>
          <a:ln>
            <a:noFill/>
          </a:ln>
        </p:spPr>
      </p:pic>
      <p:sp>
        <p:nvSpPr>
          <p:cNvPr id="273" name="Google Shape;273;p23"/>
          <p:cNvSpPr txBox="1"/>
          <p:nvPr>
            <p:ph type="title"/>
          </p:nvPr>
        </p:nvSpPr>
        <p:spPr>
          <a:xfrm>
            <a:off x="311700" y="0"/>
            <a:ext cx="8715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4. Conocimiento del dominio.</a:t>
            </a:r>
            <a:r>
              <a:rPr b="0" lang="es" sz="4540"/>
              <a:t> </a:t>
            </a:r>
            <a:r>
              <a:rPr b="0" lang="es" sz="4240">
                <a:solidFill>
                  <a:schemeClr val="accent4"/>
                </a:solidFill>
              </a:rPr>
              <a:t>Análisis</a:t>
            </a:r>
            <a:endParaRPr b="0" sz="4240">
              <a:solidFill>
                <a:schemeClr val="accent4"/>
              </a:solidFill>
            </a:endParaRPr>
          </a:p>
          <a:p>
            <a:pPr indent="0" lvl="0" marL="0" rtl="0" algn="l">
              <a:lnSpc>
                <a:spcPct val="100000"/>
              </a:lnSpc>
              <a:spcBef>
                <a:spcPts val="0"/>
              </a:spcBef>
              <a:spcAft>
                <a:spcPts val="0"/>
              </a:spcAft>
              <a:buSzPts val="3600"/>
              <a:buNone/>
            </a:pPr>
            <a:r>
              <a:t/>
            </a:r>
            <a:endParaRPr b="0" sz="4440"/>
          </a:p>
        </p:txBody>
      </p:sp>
      <p:sp>
        <p:nvSpPr>
          <p:cNvPr id="274" name="Google Shape;274;p23"/>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2</a:t>
            </a:r>
            <a:r>
              <a:rPr lang="es" sz="1800">
                <a:solidFill>
                  <a:schemeClr val="dk2"/>
                </a:solidFill>
                <a:latin typeface="EB Garamond"/>
                <a:ea typeface="EB Garamond"/>
                <a:cs typeface="EB Garamond"/>
                <a:sym typeface="EB Garamond"/>
              </a:rPr>
              <a:t>2</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275" name="Google Shape;275;p23"/>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4"/>
          <p:cNvSpPr txBox="1"/>
          <p:nvPr>
            <p:ph idx="1" type="body"/>
          </p:nvPr>
        </p:nvSpPr>
        <p:spPr>
          <a:xfrm>
            <a:off x="311700" y="816375"/>
            <a:ext cx="4895700" cy="3783000"/>
          </a:xfrm>
          <a:prstGeom prst="rect">
            <a:avLst/>
          </a:prstGeom>
          <a:noFill/>
          <a:ln>
            <a:noFill/>
          </a:ln>
        </p:spPr>
        <p:txBody>
          <a:bodyPr anchorCtr="0" anchor="t" bIns="91425" lIns="91425" spcFirstLastPara="1" rIns="91425" wrap="square" tIns="91425">
            <a:normAutofit/>
          </a:bodyPr>
          <a:lstStyle/>
          <a:p>
            <a:pPr indent="-393700" lvl="0" marL="457200" rtl="0" algn="l">
              <a:lnSpc>
                <a:spcPct val="115000"/>
              </a:lnSpc>
              <a:spcBef>
                <a:spcPts val="0"/>
              </a:spcBef>
              <a:spcAft>
                <a:spcPts val="0"/>
              </a:spcAft>
              <a:buClr>
                <a:srgbClr val="999999"/>
              </a:buClr>
              <a:buSzPts val="2600"/>
              <a:buFont typeface="EB Garamond"/>
              <a:buAutoNum type="arabicPeriod"/>
            </a:pPr>
            <a:r>
              <a:rPr lang="es" sz="2600">
                <a:solidFill>
                  <a:srgbClr val="999999"/>
                </a:solidFill>
                <a:latin typeface="EB Garamond"/>
                <a:ea typeface="EB Garamond"/>
                <a:cs typeface="EB Garamond"/>
                <a:sym typeface="EB Garamond"/>
              </a:rPr>
              <a:t>Introducción</a:t>
            </a:r>
            <a:endParaRPr sz="26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Antecedentes</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Entorno de trabajo</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Conocimiento del dominio</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000000"/>
              </a:buClr>
              <a:buSzPts val="2400"/>
              <a:buFont typeface="EB Garamond"/>
              <a:buAutoNum type="arabicPeriod"/>
            </a:pPr>
            <a:r>
              <a:rPr b="1" lang="es" sz="2400">
                <a:solidFill>
                  <a:srgbClr val="000000"/>
                </a:solidFill>
                <a:latin typeface="EB Garamond"/>
                <a:ea typeface="EB Garamond"/>
                <a:cs typeface="EB Garamond"/>
                <a:sym typeface="EB Garamond"/>
              </a:rPr>
              <a:t>Implementación</a:t>
            </a:r>
            <a:endParaRPr b="1" sz="2400">
              <a:solidFill>
                <a:srgbClr val="000000"/>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Resultados</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Conclusiones y trabajos futuros</a:t>
            </a:r>
            <a:endParaRPr sz="2400">
              <a:solidFill>
                <a:srgbClr val="999999"/>
              </a:solidFill>
              <a:latin typeface="EB Garamond"/>
              <a:ea typeface="EB Garamond"/>
              <a:cs typeface="EB Garamond"/>
              <a:sym typeface="EB Garamond"/>
            </a:endParaRPr>
          </a:p>
        </p:txBody>
      </p:sp>
      <p:sp>
        <p:nvSpPr>
          <p:cNvPr id="281" name="Google Shape;281;p24"/>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s" sz="4540"/>
              <a:t>Índice</a:t>
            </a:r>
            <a:endParaRPr b="0" sz="4540"/>
          </a:p>
        </p:txBody>
      </p:sp>
      <p:sp>
        <p:nvSpPr>
          <p:cNvPr id="282" name="Google Shape;282;p24"/>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2</a:t>
            </a:r>
            <a:r>
              <a:rPr lang="es" sz="1800">
                <a:solidFill>
                  <a:schemeClr val="dk2"/>
                </a:solidFill>
                <a:latin typeface="EB Garamond"/>
                <a:ea typeface="EB Garamond"/>
                <a:cs typeface="EB Garamond"/>
                <a:sym typeface="EB Garamond"/>
              </a:rPr>
              <a:t>3</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283" name="Google Shape;283;p24"/>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cxnSp>
        <p:nvCxnSpPr>
          <p:cNvPr id="284" name="Google Shape;284;p24"/>
          <p:cNvCxnSpPr>
            <a:stCxn id="285" idx="6"/>
            <a:endCxn id="286" idx="2"/>
          </p:cNvCxnSpPr>
          <p:nvPr/>
        </p:nvCxnSpPr>
        <p:spPr>
          <a:xfrm flipH="1" rot="10800000">
            <a:off x="3393188" y="2389150"/>
            <a:ext cx="2290500" cy="468000"/>
          </a:xfrm>
          <a:prstGeom prst="bentConnector3">
            <a:avLst>
              <a:gd fmla="val 69503" name="adj1"/>
            </a:avLst>
          </a:prstGeom>
          <a:noFill/>
          <a:ln cap="flat" cmpd="sng" w="9525">
            <a:solidFill>
              <a:srgbClr val="C2C2C2"/>
            </a:solidFill>
            <a:prstDash val="solid"/>
            <a:round/>
            <a:headEnd len="sm" w="sm" type="none"/>
            <a:tailEnd len="sm" w="sm" type="none"/>
          </a:ln>
        </p:spPr>
      </p:cxnSp>
      <p:cxnSp>
        <p:nvCxnSpPr>
          <p:cNvPr id="287" name="Google Shape;287;p24"/>
          <p:cNvCxnSpPr>
            <a:stCxn id="285" idx="6"/>
            <a:endCxn id="288" idx="2"/>
          </p:cNvCxnSpPr>
          <p:nvPr/>
        </p:nvCxnSpPr>
        <p:spPr>
          <a:xfrm>
            <a:off x="3393188" y="2857150"/>
            <a:ext cx="2290800" cy="468000"/>
          </a:xfrm>
          <a:prstGeom prst="bentConnector3">
            <a:avLst>
              <a:gd fmla="val 69523" name="adj1"/>
            </a:avLst>
          </a:prstGeom>
          <a:noFill/>
          <a:ln cap="flat" cmpd="sng" w="9525">
            <a:solidFill>
              <a:srgbClr val="C2C2C2"/>
            </a:solidFill>
            <a:prstDash val="solid"/>
            <a:round/>
            <a:headEnd len="sm" w="sm" type="none"/>
            <a:tailEnd len="sm" w="sm" type="none"/>
          </a:ln>
        </p:spPr>
      </p:cxnSp>
      <p:cxnSp>
        <p:nvCxnSpPr>
          <p:cNvPr id="289" name="Google Shape;289;p24"/>
          <p:cNvCxnSpPr>
            <a:stCxn id="285" idx="6"/>
            <a:endCxn id="290" idx="2"/>
          </p:cNvCxnSpPr>
          <p:nvPr/>
        </p:nvCxnSpPr>
        <p:spPr>
          <a:xfrm flipH="1" rot="10800000">
            <a:off x="3393188" y="1921150"/>
            <a:ext cx="2290800" cy="936000"/>
          </a:xfrm>
          <a:prstGeom prst="bentConnector3">
            <a:avLst>
              <a:gd fmla="val 69453" name="adj1"/>
            </a:avLst>
          </a:prstGeom>
          <a:noFill/>
          <a:ln cap="flat" cmpd="sng" w="9525">
            <a:solidFill>
              <a:srgbClr val="C2C2C2"/>
            </a:solidFill>
            <a:prstDash val="solid"/>
            <a:round/>
            <a:headEnd len="sm" w="sm" type="none"/>
            <a:tailEnd len="sm" w="sm" type="none"/>
          </a:ln>
        </p:spPr>
      </p:cxnSp>
      <p:grpSp>
        <p:nvGrpSpPr>
          <p:cNvPr id="291" name="Google Shape;291;p24"/>
          <p:cNvGrpSpPr/>
          <p:nvPr/>
        </p:nvGrpSpPr>
        <p:grpSpPr>
          <a:xfrm>
            <a:off x="5683900" y="1761550"/>
            <a:ext cx="2220300" cy="319200"/>
            <a:chOff x="3650050" y="1476150"/>
            <a:chExt cx="2220300" cy="319200"/>
          </a:xfrm>
        </p:grpSpPr>
        <p:sp>
          <p:nvSpPr>
            <p:cNvPr id="292" name="Google Shape;292;p24"/>
            <p:cNvSpPr/>
            <p:nvPr/>
          </p:nvSpPr>
          <p:spPr>
            <a:xfrm>
              <a:off x="3824050" y="1476150"/>
              <a:ext cx="2046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s" sz="2200" u="none" cap="none" strike="noStrike">
                  <a:solidFill>
                    <a:srgbClr val="3D3D3D"/>
                  </a:solidFill>
                  <a:latin typeface="EB Garamond"/>
                  <a:ea typeface="EB Garamond"/>
                  <a:cs typeface="EB Garamond"/>
                  <a:sym typeface="EB Garamond"/>
                </a:rPr>
                <a:t>Preprocesado</a:t>
              </a:r>
              <a:endParaRPr b="0" i="0" sz="2200" u="none" cap="none" strike="noStrike">
                <a:solidFill>
                  <a:srgbClr val="3D3D3D"/>
                </a:solidFill>
                <a:latin typeface="EB Garamond"/>
                <a:ea typeface="EB Garamond"/>
                <a:cs typeface="EB Garamond"/>
                <a:sym typeface="EB Garamond"/>
              </a:endParaRPr>
            </a:p>
          </p:txBody>
        </p:sp>
        <p:sp>
          <p:nvSpPr>
            <p:cNvPr id="290" name="Google Shape;290;p24"/>
            <p:cNvSpPr/>
            <p:nvPr/>
          </p:nvSpPr>
          <p:spPr>
            <a:xfrm>
              <a:off x="3650050" y="1548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grpSp>
      <p:grpSp>
        <p:nvGrpSpPr>
          <p:cNvPr id="293" name="Google Shape;293;p24"/>
          <p:cNvGrpSpPr/>
          <p:nvPr/>
        </p:nvGrpSpPr>
        <p:grpSpPr>
          <a:xfrm>
            <a:off x="5683975" y="3165550"/>
            <a:ext cx="3676200" cy="319200"/>
            <a:chOff x="3650050" y="3348150"/>
            <a:chExt cx="3676200" cy="319200"/>
          </a:xfrm>
        </p:grpSpPr>
        <p:sp>
          <p:nvSpPr>
            <p:cNvPr id="294" name="Google Shape;294;p24"/>
            <p:cNvSpPr/>
            <p:nvPr/>
          </p:nvSpPr>
          <p:spPr>
            <a:xfrm>
              <a:off x="3824050" y="3348150"/>
              <a:ext cx="35022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s" sz="2200" u="none" cap="none" strike="noStrike">
                  <a:solidFill>
                    <a:srgbClr val="3D3D3D"/>
                  </a:solidFill>
                  <a:latin typeface="EB Garamond"/>
                  <a:ea typeface="EB Garamond"/>
                  <a:cs typeface="EB Garamond"/>
                  <a:sym typeface="EB Garamond"/>
                </a:rPr>
                <a:t>Arquitectura U-Net + Lstm</a:t>
              </a:r>
              <a:endParaRPr b="0" i="1" sz="2200" u="none" cap="none" strike="noStrike">
                <a:solidFill>
                  <a:srgbClr val="3D3D3D"/>
                </a:solidFill>
                <a:latin typeface="EB Garamond"/>
                <a:ea typeface="EB Garamond"/>
                <a:cs typeface="EB Garamond"/>
                <a:sym typeface="EB Garamond"/>
              </a:endParaRPr>
            </a:p>
          </p:txBody>
        </p:sp>
        <p:sp>
          <p:nvSpPr>
            <p:cNvPr id="288" name="Google Shape;288;p24"/>
            <p:cNvSpPr/>
            <p:nvPr/>
          </p:nvSpPr>
          <p:spPr>
            <a:xfrm>
              <a:off x="3650050" y="3420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grpSp>
      <p:grpSp>
        <p:nvGrpSpPr>
          <p:cNvPr id="295" name="Google Shape;295;p24"/>
          <p:cNvGrpSpPr/>
          <p:nvPr/>
        </p:nvGrpSpPr>
        <p:grpSpPr>
          <a:xfrm>
            <a:off x="5683794" y="2229550"/>
            <a:ext cx="3175341" cy="319200"/>
            <a:chOff x="3650050" y="1476150"/>
            <a:chExt cx="3439494" cy="319200"/>
          </a:xfrm>
        </p:grpSpPr>
        <p:sp>
          <p:nvSpPr>
            <p:cNvPr id="296" name="Google Shape;296;p24"/>
            <p:cNvSpPr/>
            <p:nvPr/>
          </p:nvSpPr>
          <p:spPr>
            <a:xfrm>
              <a:off x="3824044" y="1476150"/>
              <a:ext cx="32655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s" sz="2200" u="none" cap="none" strike="noStrike">
                  <a:solidFill>
                    <a:srgbClr val="3D3D3D"/>
                  </a:solidFill>
                  <a:latin typeface="EB Garamond"/>
                  <a:ea typeface="EB Garamond"/>
                  <a:cs typeface="EB Garamond"/>
                  <a:sym typeface="EB Garamond"/>
                </a:rPr>
                <a:t>Sistema autoetiquetado</a:t>
              </a:r>
              <a:endParaRPr b="0" i="0" sz="2200" u="none" cap="none" strike="noStrike">
                <a:solidFill>
                  <a:srgbClr val="3D3D3D"/>
                </a:solidFill>
                <a:latin typeface="EB Garamond"/>
                <a:ea typeface="EB Garamond"/>
                <a:cs typeface="EB Garamond"/>
                <a:sym typeface="EB Garamond"/>
              </a:endParaRPr>
            </a:p>
          </p:txBody>
        </p:sp>
        <p:sp>
          <p:nvSpPr>
            <p:cNvPr id="286" name="Google Shape;286;p24"/>
            <p:cNvSpPr/>
            <p:nvPr/>
          </p:nvSpPr>
          <p:spPr>
            <a:xfrm>
              <a:off x="3650050" y="1548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grpSp>
      <p:grpSp>
        <p:nvGrpSpPr>
          <p:cNvPr id="297" name="Google Shape;297;p24"/>
          <p:cNvGrpSpPr/>
          <p:nvPr/>
        </p:nvGrpSpPr>
        <p:grpSpPr>
          <a:xfrm>
            <a:off x="2030913" y="2697550"/>
            <a:ext cx="1362275" cy="319200"/>
            <a:chOff x="1596750" y="2412150"/>
            <a:chExt cx="1362275" cy="319200"/>
          </a:xfrm>
        </p:grpSpPr>
        <p:sp>
          <p:nvSpPr>
            <p:cNvPr id="298" name="Google Shape;298;p24"/>
            <p:cNvSpPr/>
            <p:nvPr/>
          </p:nvSpPr>
          <p:spPr>
            <a:xfrm>
              <a:off x="1596750" y="24121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3D3D3D"/>
                </a:solidFill>
                <a:latin typeface="Roboto"/>
                <a:ea typeface="Roboto"/>
                <a:cs typeface="Roboto"/>
                <a:sym typeface="Roboto"/>
              </a:endParaRPr>
            </a:p>
          </p:txBody>
        </p:sp>
        <p:sp>
          <p:nvSpPr>
            <p:cNvPr id="285" name="Google Shape;285;p24"/>
            <p:cNvSpPr/>
            <p:nvPr/>
          </p:nvSpPr>
          <p:spPr>
            <a:xfrm>
              <a:off x="2785025" y="2484750"/>
              <a:ext cx="174000" cy="174000"/>
            </a:xfrm>
            <a:prstGeom prst="ellipse">
              <a:avLst/>
            </a:prstGeom>
            <a:solidFill>
              <a:srgbClr val="2F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9" name="Google Shape;299;p24"/>
          <p:cNvCxnSpPr>
            <a:stCxn id="285" idx="6"/>
            <a:endCxn id="300" idx="2"/>
          </p:cNvCxnSpPr>
          <p:nvPr/>
        </p:nvCxnSpPr>
        <p:spPr>
          <a:xfrm>
            <a:off x="3393188" y="2857150"/>
            <a:ext cx="2290800" cy="600"/>
          </a:xfrm>
          <a:prstGeom prst="bentConnector3">
            <a:avLst>
              <a:gd fmla="val 49998" name="adj1"/>
            </a:avLst>
          </a:prstGeom>
          <a:noFill/>
          <a:ln cap="flat" cmpd="sng" w="9525">
            <a:solidFill>
              <a:srgbClr val="C2C2C2"/>
            </a:solidFill>
            <a:prstDash val="solid"/>
            <a:round/>
            <a:headEnd len="sm" w="sm" type="none"/>
            <a:tailEnd len="sm" w="sm" type="none"/>
          </a:ln>
        </p:spPr>
      </p:cxnSp>
      <p:grpSp>
        <p:nvGrpSpPr>
          <p:cNvPr id="301" name="Google Shape;301;p24"/>
          <p:cNvGrpSpPr/>
          <p:nvPr/>
        </p:nvGrpSpPr>
        <p:grpSpPr>
          <a:xfrm>
            <a:off x="5683900" y="2697550"/>
            <a:ext cx="3850200" cy="319200"/>
            <a:chOff x="3650050" y="1476150"/>
            <a:chExt cx="3850200" cy="319200"/>
          </a:xfrm>
        </p:grpSpPr>
        <p:sp>
          <p:nvSpPr>
            <p:cNvPr id="302" name="Google Shape;302;p24"/>
            <p:cNvSpPr/>
            <p:nvPr/>
          </p:nvSpPr>
          <p:spPr>
            <a:xfrm>
              <a:off x="3824050" y="1476150"/>
              <a:ext cx="36762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s" sz="2200" u="none" cap="none" strike="noStrike">
                  <a:solidFill>
                    <a:srgbClr val="3D3D3D"/>
                  </a:solidFill>
                  <a:latin typeface="EB Garamond"/>
                  <a:ea typeface="EB Garamond"/>
                  <a:cs typeface="EB Garamond"/>
                  <a:sym typeface="EB Garamond"/>
                </a:rPr>
                <a:t>Modelos </a:t>
              </a:r>
              <a:r>
                <a:rPr b="0" i="1" lang="es" sz="2200" u="none" cap="none" strike="noStrike">
                  <a:solidFill>
                    <a:srgbClr val="3D3D3D"/>
                  </a:solidFill>
                  <a:latin typeface="EB Garamond"/>
                  <a:ea typeface="EB Garamond"/>
                  <a:cs typeface="EB Garamond"/>
                  <a:sym typeface="EB Garamond"/>
                </a:rPr>
                <a:t>baseline</a:t>
              </a:r>
              <a:endParaRPr b="0" i="1" sz="2200" u="none" cap="none" strike="noStrike">
                <a:solidFill>
                  <a:srgbClr val="3D3D3D"/>
                </a:solidFill>
                <a:latin typeface="EB Garamond"/>
                <a:ea typeface="EB Garamond"/>
                <a:cs typeface="EB Garamond"/>
                <a:sym typeface="EB Garamond"/>
              </a:endParaRPr>
            </a:p>
          </p:txBody>
        </p:sp>
        <p:sp>
          <p:nvSpPr>
            <p:cNvPr id="300" name="Google Shape;300;p24"/>
            <p:cNvSpPr/>
            <p:nvPr/>
          </p:nvSpPr>
          <p:spPr>
            <a:xfrm>
              <a:off x="3650050" y="1548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grpSp>
      <p:cxnSp>
        <p:nvCxnSpPr>
          <p:cNvPr id="303" name="Google Shape;303;p24"/>
          <p:cNvCxnSpPr>
            <a:stCxn id="285" idx="6"/>
            <a:endCxn id="304" idx="2"/>
          </p:cNvCxnSpPr>
          <p:nvPr/>
        </p:nvCxnSpPr>
        <p:spPr>
          <a:xfrm>
            <a:off x="3393188" y="2857150"/>
            <a:ext cx="2290800" cy="936000"/>
          </a:xfrm>
          <a:prstGeom prst="bentConnector3">
            <a:avLst>
              <a:gd fmla="val 69494" name="adj1"/>
            </a:avLst>
          </a:prstGeom>
          <a:noFill/>
          <a:ln cap="flat" cmpd="sng" w="9525">
            <a:solidFill>
              <a:srgbClr val="C2C2C2"/>
            </a:solidFill>
            <a:prstDash val="solid"/>
            <a:round/>
            <a:headEnd len="sm" w="sm" type="none"/>
            <a:tailEnd len="sm" w="sm" type="none"/>
          </a:ln>
        </p:spPr>
      </p:cxnSp>
      <p:grpSp>
        <p:nvGrpSpPr>
          <p:cNvPr id="305" name="Google Shape;305;p24"/>
          <p:cNvGrpSpPr/>
          <p:nvPr/>
        </p:nvGrpSpPr>
        <p:grpSpPr>
          <a:xfrm>
            <a:off x="5683975" y="3633550"/>
            <a:ext cx="3782100" cy="319200"/>
            <a:chOff x="3650050" y="3348150"/>
            <a:chExt cx="3782100" cy="319200"/>
          </a:xfrm>
        </p:grpSpPr>
        <p:sp>
          <p:nvSpPr>
            <p:cNvPr id="306" name="Google Shape;306;p24"/>
            <p:cNvSpPr/>
            <p:nvPr/>
          </p:nvSpPr>
          <p:spPr>
            <a:xfrm>
              <a:off x="3824050" y="3348150"/>
              <a:ext cx="36081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s" sz="2200" u="none" cap="none" strike="noStrike">
                  <a:solidFill>
                    <a:srgbClr val="3D3D3D"/>
                  </a:solidFill>
                  <a:latin typeface="EB Garamond"/>
                  <a:ea typeface="EB Garamond"/>
                  <a:cs typeface="EB Garamond"/>
                  <a:sym typeface="EB Garamond"/>
                </a:rPr>
                <a:t>Arquitectura ConvLstm</a:t>
              </a:r>
              <a:endParaRPr b="0" i="1" sz="2200" u="none" cap="none" strike="noStrike">
                <a:solidFill>
                  <a:srgbClr val="3D3D3D"/>
                </a:solidFill>
                <a:latin typeface="EB Garamond"/>
                <a:ea typeface="EB Garamond"/>
                <a:cs typeface="EB Garamond"/>
                <a:sym typeface="EB Garamond"/>
              </a:endParaRPr>
            </a:p>
          </p:txBody>
        </p:sp>
        <p:sp>
          <p:nvSpPr>
            <p:cNvPr id="304" name="Google Shape;304;p24"/>
            <p:cNvSpPr/>
            <p:nvPr/>
          </p:nvSpPr>
          <p:spPr>
            <a:xfrm>
              <a:off x="3650050" y="3420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25"/>
          <p:cNvPicPr preferRelativeResize="0"/>
          <p:nvPr/>
        </p:nvPicPr>
        <p:blipFill rotWithShape="1">
          <a:blip r:embed="rId3">
            <a:alphaModFix/>
          </a:blip>
          <a:srcRect b="2089" l="0" r="0" t="7067"/>
          <a:stretch/>
        </p:blipFill>
        <p:spPr>
          <a:xfrm>
            <a:off x="1040050" y="1773250"/>
            <a:ext cx="6830396" cy="2911725"/>
          </a:xfrm>
          <a:prstGeom prst="rect">
            <a:avLst/>
          </a:prstGeom>
          <a:noFill/>
          <a:ln>
            <a:noFill/>
          </a:ln>
        </p:spPr>
      </p:pic>
      <p:sp>
        <p:nvSpPr>
          <p:cNvPr id="312" name="Google Shape;312;p25"/>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Preprocesado</a:t>
            </a:r>
            <a:endParaRPr b="0" sz="4240">
              <a:solidFill>
                <a:schemeClr val="accent4"/>
              </a:solidFill>
            </a:endParaRPr>
          </a:p>
        </p:txBody>
      </p:sp>
      <p:sp>
        <p:nvSpPr>
          <p:cNvPr id="313" name="Google Shape;313;p25"/>
          <p:cNvSpPr txBox="1"/>
          <p:nvPr>
            <p:ph idx="1" type="body"/>
          </p:nvPr>
        </p:nvSpPr>
        <p:spPr>
          <a:xfrm>
            <a:off x="311700" y="816525"/>
            <a:ext cx="8715600" cy="12981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Conversión de series temporales a imágenes.</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Una muestra son 3 imágenes de tamaño 8x8 (11 hras aprox.)</a:t>
            </a:r>
            <a:endParaRPr sz="2400">
              <a:solidFill>
                <a:srgbClr val="000000"/>
              </a:solidFill>
              <a:latin typeface="EB Garamond"/>
              <a:ea typeface="EB Garamond"/>
              <a:cs typeface="EB Garamond"/>
              <a:sym typeface="EB Garamond"/>
            </a:endParaRPr>
          </a:p>
        </p:txBody>
      </p:sp>
      <p:sp>
        <p:nvSpPr>
          <p:cNvPr id="314" name="Google Shape;314;p25"/>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2</a:t>
            </a:r>
            <a:r>
              <a:rPr lang="es" sz="1800">
                <a:solidFill>
                  <a:schemeClr val="dk2"/>
                </a:solidFill>
                <a:latin typeface="EB Garamond"/>
                <a:ea typeface="EB Garamond"/>
                <a:cs typeface="EB Garamond"/>
                <a:sym typeface="EB Garamond"/>
              </a:rPr>
              <a:t>4</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315" name="Google Shape;315;p25"/>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p:spPr>
      </p:pic>
      <p:sp>
        <p:nvSpPr>
          <p:cNvPr id="316" name="Google Shape;316;p25"/>
          <p:cNvSpPr txBox="1"/>
          <p:nvPr/>
        </p:nvSpPr>
        <p:spPr>
          <a:xfrm>
            <a:off x="3817025" y="4684975"/>
            <a:ext cx="20727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dk2"/>
                </a:solidFill>
                <a:latin typeface="Open Sans"/>
                <a:ea typeface="Open Sans"/>
                <a:cs typeface="Open Sans"/>
                <a:sym typeface="Open Sans"/>
              </a:rPr>
              <a:t>Fuente: Ruiz y cols. (2018)</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26"/>
          <p:cNvPicPr preferRelativeResize="0"/>
          <p:nvPr/>
        </p:nvPicPr>
        <p:blipFill rotWithShape="1">
          <a:blip r:embed="rId3">
            <a:alphaModFix/>
          </a:blip>
          <a:srcRect b="0" l="0" r="0" t="0"/>
          <a:stretch/>
        </p:blipFill>
        <p:spPr>
          <a:xfrm>
            <a:off x="2032025" y="1345500"/>
            <a:ext cx="4953975" cy="3689175"/>
          </a:xfrm>
          <a:prstGeom prst="rect">
            <a:avLst/>
          </a:prstGeom>
          <a:noFill/>
          <a:ln>
            <a:noFill/>
          </a:ln>
        </p:spPr>
      </p:pic>
      <p:sp>
        <p:nvSpPr>
          <p:cNvPr id="322" name="Google Shape;322;p26"/>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Preprocesado</a:t>
            </a:r>
            <a:endParaRPr b="0" sz="4240">
              <a:solidFill>
                <a:schemeClr val="accent4"/>
              </a:solidFill>
            </a:endParaRPr>
          </a:p>
        </p:txBody>
      </p:sp>
      <p:sp>
        <p:nvSpPr>
          <p:cNvPr id="323" name="Google Shape;323;p26"/>
          <p:cNvSpPr txBox="1"/>
          <p:nvPr>
            <p:ph idx="1" type="body"/>
          </p:nvPr>
        </p:nvSpPr>
        <p:spPr>
          <a:xfrm>
            <a:off x="311700" y="816525"/>
            <a:ext cx="8520600" cy="37830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Técnica de solapamiento de la ventana de tiempo deslizante.</a:t>
            </a:r>
            <a:endParaRPr sz="2400">
              <a:solidFill>
                <a:srgbClr val="000000"/>
              </a:solidFill>
              <a:latin typeface="EB Garamond"/>
              <a:ea typeface="EB Garamond"/>
              <a:cs typeface="EB Garamond"/>
              <a:sym typeface="EB Garamond"/>
            </a:endParaRPr>
          </a:p>
        </p:txBody>
      </p:sp>
      <p:sp>
        <p:nvSpPr>
          <p:cNvPr id="324" name="Google Shape;324;p26"/>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2</a:t>
            </a:r>
            <a:r>
              <a:rPr lang="es" sz="1800">
                <a:solidFill>
                  <a:schemeClr val="dk2"/>
                </a:solidFill>
                <a:latin typeface="EB Garamond"/>
                <a:ea typeface="EB Garamond"/>
                <a:cs typeface="EB Garamond"/>
                <a:sym typeface="EB Garamond"/>
              </a:rPr>
              <a:t>5</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325" name="Google Shape;325;p26"/>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7"/>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Sistema autoetiquetado</a:t>
            </a:r>
            <a:endParaRPr b="0" sz="4240">
              <a:solidFill>
                <a:schemeClr val="accent4"/>
              </a:solidFill>
            </a:endParaRPr>
          </a:p>
        </p:txBody>
      </p:sp>
      <p:pic>
        <p:nvPicPr>
          <p:cNvPr id="331" name="Google Shape;331;p27"/>
          <p:cNvPicPr preferRelativeResize="0"/>
          <p:nvPr/>
        </p:nvPicPr>
        <p:blipFill rotWithShape="1">
          <a:blip r:embed="rId3">
            <a:alphaModFix/>
          </a:blip>
          <a:srcRect b="1410" l="3508" r="1882" t="1294"/>
          <a:stretch/>
        </p:blipFill>
        <p:spPr>
          <a:xfrm rot="5400000">
            <a:off x="1110800" y="-161900"/>
            <a:ext cx="4104524" cy="6215725"/>
          </a:xfrm>
          <a:prstGeom prst="rect">
            <a:avLst/>
          </a:prstGeom>
          <a:noFill/>
          <a:ln>
            <a:noFill/>
          </a:ln>
        </p:spPr>
      </p:pic>
      <p:sp>
        <p:nvSpPr>
          <p:cNvPr id="332" name="Google Shape;332;p27"/>
          <p:cNvSpPr txBox="1"/>
          <p:nvPr>
            <p:ph idx="1" type="body"/>
          </p:nvPr>
        </p:nvSpPr>
        <p:spPr>
          <a:xfrm>
            <a:off x="6198000" y="831800"/>
            <a:ext cx="2946000" cy="40239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La curva de potencia de las 25 turbinas se divide en 6 clases.</a:t>
            </a:r>
            <a:endParaRPr sz="2400">
              <a:solidFill>
                <a:srgbClr val="000000"/>
              </a:solidFill>
              <a:latin typeface="EB Garamond"/>
              <a:ea typeface="EB Garamond"/>
              <a:cs typeface="EB Garamond"/>
              <a:sym typeface="EB Garamond"/>
            </a:endParaRPr>
          </a:p>
          <a:p>
            <a:pPr indent="0" lvl="0" marL="0" rtl="0" algn="l">
              <a:lnSpc>
                <a:spcPct val="115000"/>
              </a:lnSpc>
              <a:spcBef>
                <a:spcPts val="1200"/>
              </a:spcBef>
              <a:spcAft>
                <a:spcPts val="1200"/>
              </a:spcAft>
              <a:buSzPts val="1800"/>
              <a:buNone/>
            </a:pPr>
            <a:r>
              <a:t/>
            </a:r>
            <a:endParaRPr sz="2600">
              <a:solidFill>
                <a:srgbClr val="000000"/>
              </a:solidFill>
              <a:latin typeface="EB Garamond"/>
              <a:ea typeface="EB Garamond"/>
              <a:cs typeface="EB Garamond"/>
              <a:sym typeface="EB Garamond"/>
            </a:endParaRPr>
          </a:p>
        </p:txBody>
      </p:sp>
      <p:sp>
        <p:nvSpPr>
          <p:cNvPr id="333" name="Google Shape;333;p27"/>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2</a:t>
            </a:r>
            <a:r>
              <a:rPr lang="es" sz="1800">
                <a:solidFill>
                  <a:schemeClr val="dk2"/>
                </a:solidFill>
                <a:latin typeface="EB Garamond"/>
                <a:ea typeface="EB Garamond"/>
                <a:cs typeface="EB Garamond"/>
                <a:sym typeface="EB Garamond"/>
              </a:rPr>
              <a:t>6</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334" name="Google Shape;334;p27"/>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8"/>
          <p:cNvPicPr preferRelativeResize="0"/>
          <p:nvPr/>
        </p:nvPicPr>
        <p:blipFill rotWithShape="1">
          <a:blip r:embed="rId3">
            <a:alphaModFix/>
          </a:blip>
          <a:srcRect b="0" l="0" r="0" t="0"/>
          <a:stretch/>
        </p:blipFill>
        <p:spPr>
          <a:xfrm>
            <a:off x="162025" y="1060900"/>
            <a:ext cx="6469000" cy="3814900"/>
          </a:xfrm>
          <a:prstGeom prst="rect">
            <a:avLst/>
          </a:prstGeom>
          <a:noFill/>
          <a:ln>
            <a:noFill/>
          </a:ln>
        </p:spPr>
      </p:pic>
      <p:sp>
        <p:nvSpPr>
          <p:cNvPr id="340" name="Google Shape;340;p28"/>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Sistema autoetiquetado</a:t>
            </a:r>
            <a:endParaRPr b="0" sz="4240">
              <a:solidFill>
                <a:schemeClr val="accent4"/>
              </a:solidFill>
            </a:endParaRPr>
          </a:p>
        </p:txBody>
      </p:sp>
      <p:sp>
        <p:nvSpPr>
          <p:cNvPr id="341" name="Google Shape;341;p28"/>
          <p:cNvSpPr txBox="1"/>
          <p:nvPr>
            <p:ph idx="1" type="body"/>
          </p:nvPr>
        </p:nvSpPr>
        <p:spPr>
          <a:xfrm>
            <a:off x="6199200" y="831600"/>
            <a:ext cx="2847000" cy="37830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Se automatiza el proceso de etiquetado de las imágenes mediante la red U-net.</a:t>
            </a:r>
            <a:endParaRPr sz="2400">
              <a:solidFill>
                <a:srgbClr val="000000"/>
              </a:solidFill>
              <a:latin typeface="EB Garamond"/>
              <a:ea typeface="EB Garamond"/>
              <a:cs typeface="EB Garamond"/>
              <a:sym typeface="EB Garamond"/>
            </a:endParaRPr>
          </a:p>
        </p:txBody>
      </p:sp>
      <p:sp>
        <p:nvSpPr>
          <p:cNvPr id="342" name="Google Shape;342;p28"/>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2</a:t>
            </a:r>
            <a:r>
              <a:rPr lang="es" sz="1800">
                <a:solidFill>
                  <a:schemeClr val="dk2"/>
                </a:solidFill>
                <a:latin typeface="EB Garamond"/>
                <a:ea typeface="EB Garamond"/>
                <a:cs typeface="EB Garamond"/>
                <a:sym typeface="EB Garamond"/>
              </a:rPr>
              <a:t>7</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343" name="Google Shape;343;p28"/>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29"/>
          <p:cNvPicPr preferRelativeResize="0"/>
          <p:nvPr/>
        </p:nvPicPr>
        <p:blipFill rotWithShape="1">
          <a:blip r:embed="rId3">
            <a:alphaModFix/>
          </a:blip>
          <a:srcRect b="5680" l="2637" r="4148" t="2254"/>
          <a:stretch/>
        </p:blipFill>
        <p:spPr>
          <a:xfrm>
            <a:off x="5733275" y="1380350"/>
            <a:ext cx="2874350" cy="3302450"/>
          </a:xfrm>
          <a:prstGeom prst="rect">
            <a:avLst/>
          </a:prstGeom>
          <a:noFill/>
          <a:ln>
            <a:noFill/>
          </a:ln>
        </p:spPr>
      </p:pic>
      <p:sp>
        <p:nvSpPr>
          <p:cNvPr id="349" name="Google Shape;349;p29"/>
          <p:cNvSpPr txBox="1"/>
          <p:nvPr>
            <p:ph type="title"/>
          </p:nvPr>
        </p:nvSpPr>
        <p:spPr>
          <a:xfrm>
            <a:off x="311700" y="0"/>
            <a:ext cx="89763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Modelos baseline</a:t>
            </a:r>
            <a:endParaRPr b="0" sz="4240">
              <a:solidFill>
                <a:schemeClr val="accent4"/>
              </a:solidFill>
            </a:endParaRPr>
          </a:p>
        </p:txBody>
      </p:sp>
      <p:sp>
        <p:nvSpPr>
          <p:cNvPr id="350" name="Google Shape;350;p29"/>
          <p:cNvSpPr txBox="1"/>
          <p:nvPr>
            <p:ph idx="1" type="body"/>
          </p:nvPr>
        </p:nvSpPr>
        <p:spPr>
          <a:xfrm>
            <a:off x="311700" y="816525"/>
            <a:ext cx="8520600" cy="22131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Se trabaja con la serie temporal generada por el sistema autoetiquetado.</a:t>
            </a:r>
            <a:endParaRPr sz="2400">
              <a:solidFill>
                <a:srgbClr val="000000"/>
              </a:solidFill>
              <a:latin typeface="EB Garamond"/>
              <a:ea typeface="EB Garamond"/>
              <a:cs typeface="EB Garamond"/>
              <a:sym typeface="EB Garamond"/>
            </a:endParaRPr>
          </a:p>
          <a:p>
            <a:pPr indent="0" lvl="0" marL="0" rtl="0" algn="l">
              <a:lnSpc>
                <a:spcPct val="115000"/>
              </a:lnSpc>
              <a:spcBef>
                <a:spcPts val="1200"/>
              </a:spcBef>
              <a:spcAft>
                <a:spcPts val="1200"/>
              </a:spcAft>
              <a:buSzPts val="1800"/>
              <a:buNone/>
            </a:pPr>
            <a:r>
              <a:t/>
            </a:r>
            <a:endParaRPr sz="2600">
              <a:solidFill>
                <a:srgbClr val="000000"/>
              </a:solidFill>
              <a:latin typeface="EB Garamond"/>
              <a:ea typeface="EB Garamond"/>
              <a:cs typeface="EB Garamond"/>
              <a:sym typeface="EB Garamond"/>
            </a:endParaRPr>
          </a:p>
        </p:txBody>
      </p:sp>
      <p:sp>
        <p:nvSpPr>
          <p:cNvPr id="351" name="Google Shape;351;p29"/>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2</a:t>
            </a:r>
            <a:r>
              <a:rPr lang="es" sz="1800">
                <a:solidFill>
                  <a:schemeClr val="dk2"/>
                </a:solidFill>
                <a:latin typeface="EB Garamond"/>
                <a:ea typeface="EB Garamond"/>
                <a:cs typeface="EB Garamond"/>
                <a:sym typeface="EB Garamond"/>
              </a:rPr>
              <a:t>8</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352" name="Google Shape;352;p29"/>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p:spPr>
      </p:pic>
      <p:pic>
        <p:nvPicPr>
          <p:cNvPr id="353" name="Google Shape;353;p29"/>
          <p:cNvPicPr preferRelativeResize="0"/>
          <p:nvPr/>
        </p:nvPicPr>
        <p:blipFill rotWithShape="1">
          <a:blip r:embed="rId5">
            <a:alphaModFix/>
          </a:blip>
          <a:srcRect b="0" l="0" r="0" t="0"/>
          <a:stretch/>
        </p:blipFill>
        <p:spPr>
          <a:xfrm>
            <a:off x="276579" y="1809250"/>
            <a:ext cx="5506470" cy="2790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s" sz="4440"/>
              <a:t>Índice</a:t>
            </a:r>
            <a:endParaRPr b="0" sz="4440"/>
          </a:p>
        </p:txBody>
      </p:sp>
      <p:sp>
        <p:nvSpPr>
          <p:cNvPr id="85" name="Google Shape;85;p3"/>
          <p:cNvSpPr txBox="1"/>
          <p:nvPr>
            <p:ph idx="1" type="body"/>
          </p:nvPr>
        </p:nvSpPr>
        <p:spPr>
          <a:xfrm>
            <a:off x="311700" y="816525"/>
            <a:ext cx="8520600" cy="37830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Clr>
                <a:srgbClr val="000000"/>
              </a:buClr>
              <a:buSzPts val="2400"/>
              <a:buFont typeface="EB Garamond"/>
              <a:buAutoNum type="arabicPeriod"/>
            </a:pPr>
            <a:r>
              <a:rPr b="1" lang="es" sz="2400">
                <a:solidFill>
                  <a:srgbClr val="000000"/>
                </a:solidFill>
                <a:latin typeface="EB Garamond"/>
                <a:ea typeface="EB Garamond"/>
                <a:cs typeface="EB Garamond"/>
                <a:sym typeface="EB Garamond"/>
              </a:rPr>
              <a:t>Introducción</a:t>
            </a:r>
            <a:endParaRPr b="1" sz="2400">
              <a:solidFill>
                <a:srgbClr val="000000"/>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Antecedentes</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Entorno de trabajo</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Conocimiento del dominio</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Implementación</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Resultados</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Conclusiones y trabajos futuros</a:t>
            </a:r>
            <a:endParaRPr sz="2400">
              <a:solidFill>
                <a:srgbClr val="999999"/>
              </a:solidFill>
              <a:latin typeface="EB Garamond"/>
              <a:ea typeface="EB Garamond"/>
              <a:cs typeface="EB Garamond"/>
              <a:sym typeface="EB Garamond"/>
            </a:endParaRPr>
          </a:p>
        </p:txBody>
      </p:sp>
      <p:sp>
        <p:nvSpPr>
          <p:cNvPr id="86" name="Google Shape;86;p3"/>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2</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87" name="Google Shape;87;p3"/>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0"/>
          <p:cNvSpPr txBox="1"/>
          <p:nvPr>
            <p:ph type="title"/>
          </p:nvPr>
        </p:nvSpPr>
        <p:spPr>
          <a:xfrm>
            <a:off x="311700" y="0"/>
            <a:ext cx="89763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Modelos baseline</a:t>
            </a:r>
            <a:endParaRPr b="0" sz="4240">
              <a:solidFill>
                <a:schemeClr val="accent4"/>
              </a:solidFill>
            </a:endParaRPr>
          </a:p>
        </p:txBody>
      </p:sp>
      <p:sp>
        <p:nvSpPr>
          <p:cNvPr id="359" name="Google Shape;359;p30"/>
          <p:cNvSpPr txBox="1"/>
          <p:nvPr>
            <p:ph idx="1" type="body"/>
          </p:nvPr>
        </p:nvSpPr>
        <p:spPr>
          <a:xfrm>
            <a:off x="311700" y="816525"/>
            <a:ext cx="8520600" cy="37830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Particionamiento del conjunto de datos de la turbina con ID:2</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Conjunto de </a:t>
            </a:r>
            <a:r>
              <a:rPr b="1" lang="es" sz="2400">
                <a:solidFill>
                  <a:srgbClr val="000000"/>
                </a:solidFill>
                <a:latin typeface="EB Garamond"/>
                <a:ea typeface="EB Garamond"/>
                <a:cs typeface="EB Garamond"/>
                <a:sym typeface="EB Garamond"/>
              </a:rPr>
              <a:t>entrenamiento</a:t>
            </a:r>
            <a:r>
              <a:rPr lang="es" sz="2400">
                <a:solidFill>
                  <a:srgbClr val="000000"/>
                </a:solidFill>
                <a:latin typeface="EB Garamond"/>
                <a:ea typeface="EB Garamond"/>
                <a:cs typeface="EB Garamond"/>
                <a:sym typeface="EB Garamond"/>
              </a:rPr>
              <a:t>: 2009 - 2015</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Conjunto de </a:t>
            </a:r>
            <a:r>
              <a:rPr b="1" lang="es" sz="2400">
                <a:solidFill>
                  <a:srgbClr val="000000"/>
                </a:solidFill>
                <a:latin typeface="EB Garamond"/>
                <a:ea typeface="EB Garamond"/>
                <a:cs typeface="EB Garamond"/>
                <a:sym typeface="EB Garamond"/>
              </a:rPr>
              <a:t>prueba</a:t>
            </a:r>
            <a:r>
              <a:rPr lang="es" sz="2400">
                <a:solidFill>
                  <a:srgbClr val="000000"/>
                </a:solidFill>
                <a:latin typeface="EB Garamond"/>
                <a:ea typeface="EB Garamond"/>
                <a:cs typeface="EB Garamond"/>
                <a:sym typeface="EB Garamond"/>
              </a:rPr>
              <a:t>:</a:t>
            </a:r>
            <a:r>
              <a:rPr b="1" lang="es" sz="2400">
                <a:solidFill>
                  <a:srgbClr val="000000"/>
                </a:solidFill>
                <a:latin typeface="EB Garamond"/>
                <a:ea typeface="EB Garamond"/>
                <a:cs typeface="EB Garamond"/>
                <a:sym typeface="EB Garamond"/>
              </a:rPr>
              <a:t> </a:t>
            </a:r>
            <a:r>
              <a:rPr lang="es" sz="2400">
                <a:solidFill>
                  <a:srgbClr val="000000"/>
                </a:solidFill>
                <a:latin typeface="EB Garamond"/>
                <a:ea typeface="EB Garamond"/>
                <a:cs typeface="EB Garamond"/>
                <a:sym typeface="EB Garamond"/>
              </a:rPr>
              <a:t>2016</a:t>
            </a:r>
            <a:endParaRPr sz="2400">
              <a:solidFill>
                <a:srgbClr val="000000"/>
              </a:solidFill>
              <a:latin typeface="EB Garamond"/>
              <a:ea typeface="EB Garamond"/>
              <a:cs typeface="EB Garamond"/>
              <a:sym typeface="EB Garamond"/>
            </a:endParaRPr>
          </a:p>
        </p:txBody>
      </p:sp>
      <p:sp>
        <p:nvSpPr>
          <p:cNvPr id="360" name="Google Shape;360;p30"/>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2</a:t>
            </a:r>
            <a:r>
              <a:rPr lang="es" sz="1800">
                <a:solidFill>
                  <a:schemeClr val="dk2"/>
                </a:solidFill>
                <a:latin typeface="EB Garamond"/>
                <a:ea typeface="EB Garamond"/>
                <a:cs typeface="EB Garamond"/>
                <a:sym typeface="EB Garamond"/>
              </a:rPr>
              <a:t>9</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361" name="Google Shape;361;p30"/>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pic>
        <p:nvPicPr>
          <p:cNvPr id="362" name="Google Shape;362;p30"/>
          <p:cNvPicPr preferRelativeResize="0"/>
          <p:nvPr/>
        </p:nvPicPr>
        <p:blipFill rotWithShape="1">
          <a:blip r:embed="rId4">
            <a:alphaModFix/>
          </a:blip>
          <a:srcRect b="0" l="0" r="0" t="0"/>
          <a:stretch/>
        </p:blipFill>
        <p:spPr>
          <a:xfrm>
            <a:off x="1717575" y="2266641"/>
            <a:ext cx="5651375" cy="276803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31"/>
          <p:cNvPicPr preferRelativeResize="0"/>
          <p:nvPr/>
        </p:nvPicPr>
        <p:blipFill rotWithShape="1">
          <a:blip r:embed="rId3">
            <a:alphaModFix/>
          </a:blip>
          <a:srcRect b="0" l="0" r="0" t="0"/>
          <a:stretch/>
        </p:blipFill>
        <p:spPr>
          <a:xfrm>
            <a:off x="58038" y="1878802"/>
            <a:ext cx="8919476" cy="3119573"/>
          </a:xfrm>
          <a:prstGeom prst="rect">
            <a:avLst/>
          </a:prstGeom>
          <a:noFill/>
          <a:ln>
            <a:noFill/>
          </a:ln>
        </p:spPr>
      </p:pic>
      <p:sp>
        <p:nvSpPr>
          <p:cNvPr id="368" name="Google Shape;368;p31"/>
          <p:cNvSpPr txBox="1"/>
          <p:nvPr>
            <p:ph type="title"/>
          </p:nvPr>
        </p:nvSpPr>
        <p:spPr>
          <a:xfrm>
            <a:off x="311700" y="0"/>
            <a:ext cx="89763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Modelos baseline</a:t>
            </a:r>
            <a:endParaRPr b="0" sz="4240">
              <a:solidFill>
                <a:schemeClr val="accent4"/>
              </a:solidFill>
            </a:endParaRPr>
          </a:p>
        </p:txBody>
      </p:sp>
      <p:sp>
        <p:nvSpPr>
          <p:cNvPr id="369" name="Google Shape;369;p31"/>
          <p:cNvSpPr txBox="1"/>
          <p:nvPr>
            <p:ph idx="1" type="body"/>
          </p:nvPr>
        </p:nvSpPr>
        <p:spPr>
          <a:xfrm>
            <a:off x="311700" y="816525"/>
            <a:ext cx="8520600" cy="15786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1º)</a:t>
            </a:r>
            <a:r>
              <a:rPr b="1" lang="es" sz="2400">
                <a:solidFill>
                  <a:srgbClr val="000000"/>
                </a:solidFill>
                <a:latin typeface="EB Garamond"/>
                <a:ea typeface="EB Garamond"/>
                <a:cs typeface="EB Garamond"/>
                <a:sym typeface="EB Garamond"/>
              </a:rPr>
              <a:t> Modelo de regresión con WEKA</a:t>
            </a:r>
            <a:endParaRPr b="1"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Se predice 1 etiqueta futura a partir de las 12 anteriores.</a:t>
            </a:r>
            <a:endParaRPr sz="2400">
              <a:solidFill>
                <a:srgbClr val="000000"/>
              </a:solidFill>
              <a:latin typeface="EB Garamond"/>
              <a:ea typeface="EB Garamond"/>
              <a:cs typeface="EB Garamond"/>
              <a:sym typeface="EB Garamond"/>
            </a:endParaRPr>
          </a:p>
        </p:txBody>
      </p:sp>
      <p:sp>
        <p:nvSpPr>
          <p:cNvPr id="370" name="Google Shape;370;p31"/>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30</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371" name="Google Shape;371;p31"/>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2"/>
          <p:cNvSpPr txBox="1"/>
          <p:nvPr>
            <p:ph type="title"/>
          </p:nvPr>
        </p:nvSpPr>
        <p:spPr>
          <a:xfrm>
            <a:off x="311700" y="0"/>
            <a:ext cx="89763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Modelos baseline</a:t>
            </a:r>
            <a:endParaRPr b="0" sz="4240">
              <a:solidFill>
                <a:schemeClr val="accent4"/>
              </a:solidFill>
            </a:endParaRPr>
          </a:p>
        </p:txBody>
      </p:sp>
      <p:sp>
        <p:nvSpPr>
          <p:cNvPr id="377" name="Google Shape;377;p32"/>
          <p:cNvSpPr txBox="1"/>
          <p:nvPr>
            <p:ph idx="1" type="body"/>
          </p:nvPr>
        </p:nvSpPr>
        <p:spPr>
          <a:xfrm>
            <a:off x="311700" y="816525"/>
            <a:ext cx="8520600" cy="43269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2º)</a:t>
            </a:r>
            <a:r>
              <a:rPr b="1" lang="es" sz="2400">
                <a:solidFill>
                  <a:srgbClr val="000000"/>
                </a:solidFill>
                <a:latin typeface="EB Garamond"/>
                <a:ea typeface="EB Garamond"/>
                <a:cs typeface="EB Garamond"/>
                <a:sym typeface="EB Garamond"/>
              </a:rPr>
              <a:t> Modelo de regresión con una red neuronal LSTM </a:t>
            </a:r>
            <a:r>
              <a:rPr b="1" lang="es" sz="2400">
                <a:solidFill>
                  <a:schemeClr val="accent1"/>
                </a:solidFill>
                <a:latin typeface="EB Garamond"/>
                <a:ea typeface="EB Garamond"/>
                <a:cs typeface="EB Garamond"/>
                <a:sym typeface="EB Garamond"/>
              </a:rPr>
              <a:t>no stateful</a:t>
            </a:r>
            <a:endParaRPr b="1" sz="2400">
              <a:solidFill>
                <a:schemeClr val="accent1"/>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Las celdas LSTM → memoria interna.</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Se forman secuencias de 65 (15.25 días).</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i="1" lang="es" sz="2400">
                <a:solidFill>
                  <a:srgbClr val="000000"/>
                </a:solidFill>
                <a:latin typeface="EB Garamond"/>
                <a:ea typeface="EB Garamond"/>
                <a:cs typeface="EB Garamond"/>
                <a:sym typeface="EB Garamond"/>
              </a:rPr>
              <a:t>Dropout</a:t>
            </a:r>
            <a:r>
              <a:rPr lang="es" sz="2400">
                <a:solidFill>
                  <a:srgbClr val="000000"/>
                </a:solidFill>
                <a:latin typeface="EB Garamond"/>
                <a:ea typeface="EB Garamond"/>
                <a:cs typeface="EB Garamond"/>
                <a:sym typeface="EB Garamond"/>
              </a:rPr>
              <a:t> de 0.25.</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Normalización de las etiquetas.</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600"/>
              </a:spcAft>
              <a:buClr>
                <a:srgbClr val="000000"/>
              </a:buClr>
              <a:buSzPts val="2000"/>
              <a:buFont typeface="EB Garamond"/>
              <a:buChar char="○"/>
            </a:pPr>
            <a:r>
              <a:rPr lang="es" sz="2400">
                <a:solidFill>
                  <a:srgbClr val="000000"/>
                </a:solidFill>
                <a:latin typeface="EB Garamond"/>
                <a:ea typeface="EB Garamond"/>
                <a:cs typeface="EB Garamond"/>
                <a:sym typeface="EB Garamond"/>
              </a:rPr>
              <a:t>Parámetro </a:t>
            </a:r>
            <a:r>
              <a:rPr i="1" lang="es" sz="2400">
                <a:solidFill>
                  <a:srgbClr val="000000"/>
                </a:solidFill>
                <a:latin typeface="EB Garamond"/>
                <a:ea typeface="EB Garamond"/>
                <a:cs typeface="EB Garamond"/>
                <a:sym typeface="EB Garamond"/>
              </a:rPr>
              <a:t>stateful </a:t>
            </a:r>
            <a:r>
              <a:rPr lang="es" sz="2400">
                <a:solidFill>
                  <a:srgbClr val="000000"/>
                </a:solidFill>
                <a:latin typeface="EB Garamond"/>
                <a:ea typeface="EB Garamond"/>
                <a:cs typeface="EB Garamond"/>
                <a:sym typeface="EB Garamond"/>
              </a:rPr>
              <a:t>desactivado.</a:t>
            </a:r>
            <a:endParaRPr i="1" sz="2400">
              <a:solidFill>
                <a:srgbClr val="000000"/>
              </a:solidFill>
              <a:latin typeface="EB Garamond"/>
              <a:ea typeface="EB Garamond"/>
              <a:cs typeface="EB Garamond"/>
              <a:sym typeface="EB Garamond"/>
            </a:endParaRPr>
          </a:p>
        </p:txBody>
      </p:sp>
      <p:sp>
        <p:nvSpPr>
          <p:cNvPr id="378" name="Google Shape;378;p32"/>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31</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379" name="Google Shape;379;p32"/>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3"/>
          <p:cNvSpPr txBox="1"/>
          <p:nvPr>
            <p:ph type="title"/>
          </p:nvPr>
        </p:nvSpPr>
        <p:spPr>
          <a:xfrm>
            <a:off x="311700" y="0"/>
            <a:ext cx="89763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Modelos baseline</a:t>
            </a:r>
            <a:endParaRPr b="0" sz="4240">
              <a:solidFill>
                <a:schemeClr val="accent4"/>
              </a:solidFill>
            </a:endParaRPr>
          </a:p>
        </p:txBody>
      </p:sp>
      <p:sp>
        <p:nvSpPr>
          <p:cNvPr id="385" name="Google Shape;385;p33"/>
          <p:cNvSpPr txBox="1"/>
          <p:nvPr>
            <p:ph idx="1" type="body"/>
          </p:nvPr>
        </p:nvSpPr>
        <p:spPr>
          <a:xfrm>
            <a:off x="311700" y="816525"/>
            <a:ext cx="8520600" cy="15786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600"/>
              </a:spcAft>
              <a:buClr>
                <a:srgbClr val="000000"/>
              </a:buClr>
              <a:buSzPts val="2000"/>
              <a:buFont typeface="EB Garamond"/>
              <a:buChar char="●"/>
            </a:pPr>
            <a:r>
              <a:rPr lang="es" sz="2400">
                <a:solidFill>
                  <a:srgbClr val="000000"/>
                </a:solidFill>
                <a:latin typeface="EB Garamond"/>
                <a:ea typeface="EB Garamond"/>
                <a:cs typeface="EB Garamond"/>
                <a:sym typeface="EB Garamond"/>
              </a:rPr>
              <a:t>2º)</a:t>
            </a:r>
            <a:r>
              <a:rPr b="1" lang="es" sz="2400">
                <a:solidFill>
                  <a:srgbClr val="000000"/>
                </a:solidFill>
                <a:latin typeface="EB Garamond"/>
                <a:ea typeface="EB Garamond"/>
                <a:cs typeface="EB Garamond"/>
                <a:sym typeface="EB Garamond"/>
              </a:rPr>
              <a:t> Modelo de regresión con una red neuronal LSTM </a:t>
            </a:r>
            <a:r>
              <a:rPr b="1" lang="es" sz="2400">
                <a:solidFill>
                  <a:schemeClr val="accent1"/>
                </a:solidFill>
                <a:latin typeface="EB Garamond"/>
                <a:ea typeface="EB Garamond"/>
                <a:cs typeface="EB Garamond"/>
                <a:sym typeface="EB Garamond"/>
              </a:rPr>
              <a:t>no stateful</a:t>
            </a:r>
            <a:endParaRPr sz="2400">
              <a:solidFill>
                <a:srgbClr val="2F2F2F"/>
              </a:solidFill>
              <a:latin typeface="EB Garamond"/>
              <a:ea typeface="EB Garamond"/>
              <a:cs typeface="EB Garamond"/>
              <a:sym typeface="EB Garamond"/>
            </a:endParaRPr>
          </a:p>
        </p:txBody>
      </p:sp>
      <p:sp>
        <p:nvSpPr>
          <p:cNvPr id="386" name="Google Shape;386;p33"/>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3</a:t>
            </a:r>
            <a:r>
              <a:rPr lang="es" sz="1800">
                <a:solidFill>
                  <a:schemeClr val="dk2"/>
                </a:solidFill>
                <a:latin typeface="EB Garamond"/>
                <a:ea typeface="EB Garamond"/>
                <a:cs typeface="EB Garamond"/>
                <a:sym typeface="EB Garamond"/>
              </a:rPr>
              <a:t>2</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387" name="Google Shape;387;p33"/>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pic>
        <p:nvPicPr>
          <p:cNvPr id="388" name="Google Shape;388;p33"/>
          <p:cNvPicPr preferRelativeResize="0"/>
          <p:nvPr/>
        </p:nvPicPr>
        <p:blipFill rotWithShape="1">
          <a:blip r:embed="rId4">
            <a:alphaModFix/>
          </a:blip>
          <a:srcRect b="1652" l="764" r="1253" t="2753"/>
          <a:stretch/>
        </p:blipFill>
        <p:spPr>
          <a:xfrm>
            <a:off x="1138587" y="1763000"/>
            <a:ext cx="6707975" cy="3235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4"/>
          <p:cNvSpPr txBox="1"/>
          <p:nvPr>
            <p:ph type="title"/>
          </p:nvPr>
        </p:nvSpPr>
        <p:spPr>
          <a:xfrm>
            <a:off x="311700" y="0"/>
            <a:ext cx="89763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Modelos baseline</a:t>
            </a:r>
            <a:endParaRPr b="0" sz="4240">
              <a:solidFill>
                <a:schemeClr val="accent4"/>
              </a:solidFill>
            </a:endParaRPr>
          </a:p>
        </p:txBody>
      </p:sp>
      <p:sp>
        <p:nvSpPr>
          <p:cNvPr id="394" name="Google Shape;394;p34"/>
          <p:cNvSpPr txBox="1"/>
          <p:nvPr>
            <p:ph idx="1" type="body"/>
          </p:nvPr>
        </p:nvSpPr>
        <p:spPr>
          <a:xfrm>
            <a:off x="311700" y="816525"/>
            <a:ext cx="8520600" cy="40608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3º)</a:t>
            </a:r>
            <a:r>
              <a:rPr b="1" lang="es" sz="2400">
                <a:solidFill>
                  <a:srgbClr val="000000"/>
                </a:solidFill>
                <a:latin typeface="EB Garamond"/>
                <a:ea typeface="EB Garamond"/>
                <a:cs typeface="EB Garamond"/>
                <a:sym typeface="EB Garamond"/>
              </a:rPr>
              <a:t> Modelo de regresión con una red neuronal LSTM </a:t>
            </a:r>
            <a:r>
              <a:rPr b="1" lang="es" sz="2400">
                <a:solidFill>
                  <a:schemeClr val="accent1"/>
                </a:solidFill>
                <a:latin typeface="EB Garamond"/>
                <a:ea typeface="EB Garamond"/>
                <a:cs typeface="EB Garamond"/>
                <a:sym typeface="EB Garamond"/>
              </a:rPr>
              <a:t>stateful</a:t>
            </a:r>
            <a:endParaRPr b="1" sz="2400">
              <a:solidFill>
                <a:schemeClr val="accent1"/>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2F2F2F"/>
              </a:buClr>
              <a:buSzPts val="2000"/>
              <a:buFont typeface="EB Garamond"/>
              <a:buChar char="○"/>
            </a:pPr>
            <a:r>
              <a:rPr lang="es" sz="2400">
                <a:solidFill>
                  <a:srgbClr val="2F2F2F"/>
                </a:solidFill>
                <a:latin typeface="EB Garamond"/>
                <a:ea typeface="EB Garamond"/>
                <a:cs typeface="EB Garamond"/>
                <a:sym typeface="EB Garamond"/>
              </a:rPr>
              <a:t>Parámetro </a:t>
            </a:r>
            <a:r>
              <a:rPr i="1" lang="es" sz="2400">
                <a:solidFill>
                  <a:srgbClr val="2F2F2F"/>
                </a:solidFill>
                <a:latin typeface="EB Garamond"/>
                <a:ea typeface="EB Garamond"/>
                <a:cs typeface="EB Garamond"/>
                <a:sym typeface="EB Garamond"/>
              </a:rPr>
              <a:t>stateful </a:t>
            </a:r>
            <a:r>
              <a:rPr lang="es" sz="2400">
                <a:solidFill>
                  <a:srgbClr val="2F2F2F"/>
                </a:solidFill>
                <a:latin typeface="EB Garamond"/>
                <a:ea typeface="EB Garamond"/>
                <a:cs typeface="EB Garamond"/>
                <a:sym typeface="EB Garamond"/>
              </a:rPr>
              <a:t>activado</a:t>
            </a:r>
            <a:endParaRPr sz="2400">
              <a:solidFill>
                <a:srgbClr val="2F2F2F"/>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2F2F2F"/>
              </a:buClr>
              <a:buSzPts val="2000"/>
              <a:buFont typeface="EB Garamond"/>
              <a:buChar char="○"/>
            </a:pPr>
            <a:r>
              <a:rPr lang="es" sz="2400">
                <a:solidFill>
                  <a:srgbClr val="2F2F2F"/>
                </a:solidFill>
                <a:latin typeface="EB Garamond"/>
                <a:ea typeface="EB Garamond"/>
                <a:cs typeface="EB Garamond"/>
                <a:sym typeface="EB Garamond"/>
              </a:rPr>
              <a:t>Tamaño de lote de 1 secuencia</a:t>
            </a:r>
            <a:endParaRPr sz="2400">
              <a:solidFill>
                <a:srgbClr val="2F2F2F"/>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2F2F2F"/>
              </a:buClr>
              <a:buSzPts val="2000"/>
              <a:buFont typeface="EB Garamond"/>
              <a:buChar char="○"/>
            </a:pPr>
            <a:r>
              <a:rPr lang="es" sz="2400">
                <a:solidFill>
                  <a:srgbClr val="2F2F2F"/>
                </a:solidFill>
                <a:latin typeface="EB Garamond"/>
                <a:ea typeface="EB Garamond"/>
                <a:cs typeface="EB Garamond"/>
                <a:sym typeface="EB Garamond"/>
              </a:rPr>
              <a:t>En la fase de prueba, se emplea:</a:t>
            </a:r>
            <a:endParaRPr sz="2400">
              <a:solidFill>
                <a:srgbClr val="2F2F2F"/>
              </a:solidFill>
              <a:latin typeface="EB Garamond"/>
              <a:ea typeface="EB Garamond"/>
              <a:cs typeface="EB Garamond"/>
              <a:sym typeface="EB Garamond"/>
            </a:endParaRPr>
          </a:p>
          <a:p>
            <a:pPr indent="-381000" lvl="2" marL="1371600" rtl="0" algn="l">
              <a:lnSpc>
                <a:spcPct val="115000"/>
              </a:lnSpc>
              <a:spcBef>
                <a:spcPts val="600"/>
              </a:spcBef>
              <a:spcAft>
                <a:spcPts val="600"/>
              </a:spcAft>
              <a:buClr>
                <a:srgbClr val="2F2F2F"/>
              </a:buClr>
              <a:buSzPts val="2400"/>
              <a:buFont typeface="EB Garamond"/>
              <a:buChar char="■"/>
            </a:pPr>
            <a:r>
              <a:rPr lang="es" sz="2400">
                <a:solidFill>
                  <a:srgbClr val="2F2F2F"/>
                </a:solidFill>
                <a:latin typeface="EB Garamond"/>
                <a:ea typeface="EB Garamond"/>
                <a:cs typeface="EB Garamond"/>
                <a:sym typeface="EB Garamond"/>
              </a:rPr>
              <a:t>Validación hacia delante (</a:t>
            </a:r>
            <a:r>
              <a:rPr i="1" lang="es" sz="2400">
                <a:solidFill>
                  <a:srgbClr val="2F2F2F"/>
                </a:solidFill>
                <a:latin typeface="EB Garamond"/>
                <a:ea typeface="EB Garamond"/>
                <a:cs typeface="EB Garamond"/>
                <a:sym typeface="EB Garamond"/>
              </a:rPr>
              <a:t>walk-forward validation</a:t>
            </a:r>
            <a:r>
              <a:rPr lang="es" sz="2400">
                <a:solidFill>
                  <a:srgbClr val="2F2F2F"/>
                </a:solidFill>
                <a:latin typeface="EB Garamond"/>
                <a:ea typeface="EB Garamond"/>
                <a:cs typeface="EB Garamond"/>
                <a:sym typeface="EB Garamond"/>
              </a:rPr>
              <a:t>)</a:t>
            </a:r>
            <a:endParaRPr sz="2400">
              <a:solidFill>
                <a:srgbClr val="2F2F2F"/>
              </a:solidFill>
              <a:latin typeface="EB Garamond"/>
              <a:ea typeface="EB Garamond"/>
              <a:cs typeface="EB Garamond"/>
              <a:sym typeface="EB Garamond"/>
            </a:endParaRPr>
          </a:p>
        </p:txBody>
      </p:sp>
      <p:sp>
        <p:nvSpPr>
          <p:cNvPr id="395" name="Google Shape;395;p34"/>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3</a:t>
            </a:r>
            <a:r>
              <a:rPr lang="es" sz="1800">
                <a:solidFill>
                  <a:schemeClr val="dk2"/>
                </a:solidFill>
                <a:latin typeface="EB Garamond"/>
                <a:ea typeface="EB Garamond"/>
                <a:cs typeface="EB Garamond"/>
                <a:sym typeface="EB Garamond"/>
              </a:rPr>
              <a:t>3</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396" name="Google Shape;396;p34"/>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5"/>
          <p:cNvSpPr txBox="1"/>
          <p:nvPr>
            <p:ph type="title"/>
          </p:nvPr>
        </p:nvSpPr>
        <p:spPr>
          <a:xfrm>
            <a:off x="311700" y="0"/>
            <a:ext cx="89763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Modelos baseline</a:t>
            </a:r>
            <a:endParaRPr b="0" sz="4240">
              <a:solidFill>
                <a:schemeClr val="accent4"/>
              </a:solidFill>
            </a:endParaRPr>
          </a:p>
        </p:txBody>
      </p:sp>
      <p:sp>
        <p:nvSpPr>
          <p:cNvPr id="402" name="Google Shape;402;p35"/>
          <p:cNvSpPr txBox="1"/>
          <p:nvPr>
            <p:ph idx="1" type="body"/>
          </p:nvPr>
        </p:nvSpPr>
        <p:spPr>
          <a:xfrm>
            <a:off x="311700" y="816525"/>
            <a:ext cx="8520600" cy="15786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600"/>
              </a:spcAft>
              <a:buClr>
                <a:srgbClr val="000000"/>
              </a:buClr>
              <a:buSzPts val="2000"/>
              <a:buFont typeface="EB Garamond"/>
              <a:buChar char="●"/>
            </a:pPr>
            <a:r>
              <a:rPr lang="es" sz="2400">
                <a:solidFill>
                  <a:srgbClr val="000000"/>
                </a:solidFill>
                <a:latin typeface="EB Garamond"/>
                <a:ea typeface="EB Garamond"/>
                <a:cs typeface="EB Garamond"/>
                <a:sym typeface="EB Garamond"/>
              </a:rPr>
              <a:t>3º)</a:t>
            </a:r>
            <a:r>
              <a:rPr b="1" lang="es" sz="2400">
                <a:solidFill>
                  <a:srgbClr val="000000"/>
                </a:solidFill>
                <a:latin typeface="EB Garamond"/>
                <a:ea typeface="EB Garamond"/>
                <a:cs typeface="EB Garamond"/>
                <a:sym typeface="EB Garamond"/>
              </a:rPr>
              <a:t> Modelo de regresión con una red neuronal LSTM </a:t>
            </a:r>
            <a:r>
              <a:rPr b="1" lang="es" sz="2400">
                <a:solidFill>
                  <a:schemeClr val="accent1"/>
                </a:solidFill>
                <a:latin typeface="EB Garamond"/>
                <a:ea typeface="EB Garamond"/>
                <a:cs typeface="EB Garamond"/>
                <a:sym typeface="EB Garamond"/>
              </a:rPr>
              <a:t>stateful</a:t>
            </a:r>
            <a:endParaRPr sz="2400">
              <a:solidFill>
                <a:srgbClr val="000000"/>
              </a:solidFill>
              <a:latin typeface="EB Garamond"/>
              <a:ea typeface="EB Garamond"/>
              <a:cs typeface="EB Garamond"/>
              <a:sym typeface="EB Garamond"/>
            </a:endParaRPr>
          </a:p>
        </p:txBody>
      </p:sp>
      <p:sp>
        <p:nvSpPr>
          <p:cNvPr id="403" name="Google Shape;403;p35"/>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3</a:t>
            </a:r>
            <a:r>
              <a:rPr lang="es" sz="1800">
                <a:solidFill>
                  <a:schemeClr val="dk2"/>
                </a:solidFill>
                <a:latin typeface="EB Garamond"/>
                <a:ea typeface="EB Garamond"/>
                <a:cs typeface="EB Garamond"/>
                <a:sym typeface="EB Garamond"/>
              </a:rPr>
              <a:t>4</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404" name="Google Shape;404;p35"/>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pic>
        <p:nvPicPr>
          <p:cNvPr id="405" name="Google Shape;405;p35"/>
          <p:cNvPicPr preferRelativeResize="0"/>
          <p:nvPr/>
        </p:nvPicPr>
        <p:blipFill rotWithShape="1">
          <a:blip r:embed="rId4">
            <a:alphaModFix/>
          </a:blip>
          <a:srcRect b="1907" l="0" r="634" t="3197"/>
          <a:stretch/>
        </p:blipFill>
        <p:spPr>
          <a:xfrm>
            <a:off x="1136225" y="1764000"/>
            <a:ext cx="6706799" cy="32363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6"/>
          <p:cNvSpPr txBox="1"/>
          <p:nvPr>
            <p:ph type="title"/>
          </p:nvPr>
        </p:nvSpPr>
        <p:spPr>
          <a:xfrm>
            <a:off x="311700" y="0"/>
            <a:ext cx="89763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Modelos baseline</a:t>
            </a:r>
            <a:endParaRPr b="0" sz="4240">
              <a:solidFill>
                <a:schemeClr val="accent4"/>
              </a:solidFill>
            </a:endParaRPr>
          </a:p>
        </p:txBody>
      </p:sp>
      <p:sp>
        <p:nvSpPr>
          <p:cNvPr id="411" name="Google Shape;411;p36"/>
          <p:cNvSpPr txBox="1"/>
          <p:nvPr>
            <p:ph idx="1" type="body"/>
          </p:nvPr>
        </p:nvSpPr>
        <p:spPr>
          <a:xfrm>
            <a:off x="311700" y="816525"/>
            <a:ext cx="8520600" cy="39516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Los 3 modelos → WEKA, LSTM no </a:t>
            </a:r>
            <a:r>
              <a:rPr i="1" lang="es" sz="2400">
                <a:solidFill>
                  <a:srgbClr val="000000"/>
                </a:solidFill>
                <a:latin typeface="EB Garamond"/>
                <a:ea typeface="EB Garamond"/>
                <a:cs typeface="EB Garamond"/>
                <a:sym typeface="EB Garamond"/>
              </a:rPr>
              <a:t>stateful </a:t>
            </a:r>
            <a:r>
              <a:rPr lang="es" sz="2400">
                <a:solidFill>
                  <a:srgbClr val="000000"/>
                </a:solidFill>
                <a:latin typeface="EB Garamond"/>
                <a:ea typeface="EB Garamond"/>
                <a:cs typeface="EB Garamond"/>
                <a:sym typeface="EB Garamond"/>
              </a:rPr>
              <a:t>y </a:t>
            </a:r>
            <a:r>
              <a:rPr i="1" lang="es" sz="2400">
                <a:solidFill>
                  <a:srgbClr val="000000"/>
                </a:solidFill>
                <a:latin typeface="EB Garamond"/>
                <a:ea typeface="EB Garamond"/>
                <a:cs typeface="EB Garamond"/>
                <a:sym typeface="EB Garamond"/>
              </a:rPr>
              <a:t>stateful </a:t>
            </a:r>
            <a:r>
              <a:rPr lang="es" sz="2400">
                <a:solidFill>
                  <a:srgbClr val="000000"/>
                </a:solidFill>
                <a:latin typeface="EB Garamond"/>
                <a:ea typeface="EB Garamond"/>
                <a:cs typeface="EB Garamond"/>
                <a:sym typeface="EB Garamond"/>
              </a:rPr>
              <a:t>son </a:t>
            </a:r>
            <a:r>
              <a:rPr b="1" lang="es" sz="2400">
                <a:solidFill>
                  <a:srgbClr val="000000"/>
                </a:solidFill>
                <a:latin typeface="EB Garamond"/>
                <a:ea typeface="EB Garamond"/>
                <a:cs typeface="EB Garamond"/>
                <a:sym typeface="EB Garamond"/>
              </a:rPr>
              <a:t>insuficientes </a:t>
            </a:r>
            <a:r>
              <a:rPr lang="es" sz="2400">
                <a:solidFill>
                  <a:srgbClr val="000000"/>
                </a:solidFill>
                <a:latin typeface="EB Garamond"/>
                <a:ea typeface="EB Garamond"/>
                <a:cs typeface="EB Garamond"/>
                <a:sym typeface="EB Garamond"/>
              </a:rPr>
              <a:t>para predecir con precisión las anomalías.</a:t>
            </a:r>
            <a:endParaRPr sz="2400">
              <a:solidFill>
                <a:srgbClr val="000000"/>
              </a:solidFill>
              <a:latin typeface="EB Garamond"/>
              <a:ea typeface="EB Garamond"/>
              <a:cs typeface="EB Garamond"/>
              <a:sym typeface="EB Garamond"/>
            </a:endParaRPr>
          </a:p>
          <a:p>
            <a:pPr indent="-355600" lvl="0" marL="457200" rtl="0" algn="l">
              <a:lnSpc>
                <a:spcPct val="115000"/>
              </a:lnSpc>
              <a:spcBef>
                <a:spcPts val="8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Presentan un problema en la </a:t>
            </a:r>
            <a:r>
              <a:rPr b="1" lang="es" sz="2400">
                <a:solidFill>
                  <a:srgbClr val="000000"/>
                </a:solidFill>
                <a:latin typeface="EB Garamond"/>
                <a:ea typeface="EB Garamond"/>
                <a:cs typeface="EB Garamond"/>
                <a:sym typeface="EB Garamond"/>
              </a:rPr>
              <a:t>simplicidad </a:t>
            </a:r>
            <a:r>
              <a:rPr lang="es" sz="2400">
                <a:solidFill>
                  <a:srgbClr val="000000"/>
                </a:solidFill>
                <a:latin typeface="EB Garamond"/>
                <a:ea typeface="EB Garamond"/>
                <a:cs typeface="EB Garamond"/>
                <a:sym typeface="EB Garamond"/>
              </a:rPr>
              <a:t>de los datos.</a:t>
            </a:r>
            <a:endParaRPr sz="2400">
              <a:solidFill>
                <a:srgbClr val="000000"/>
              </a:solidFill>
              <a:latin typeface="EB Garamond"/>
              <a:ea typeface="EB Garamond"/>
              <a:cs typeface="EB Garamond"/>
              <a:sym typeface="EB Garamond"/>
            </a:endParaRPr>
          </a:p>
          <a:p>
            <a:pPr indent="-355600" lvl="0" marL="457200" rtl="0" algn="l">
              <a:lnSpc>
                <a:spcPct val="115000"/>
              </a:lnSpc>
              <a:spcBef>
                <a:spcPts val="800"/>
              </a:spcBef>
              <a:spcAft>
                <a:spcPts val="800"/>
              </a:spcAft>
              <a:buClr>
                <a:srgbClr val="000000"/>
              </a:buClr>
              <a:buSzPts val="2000"/>
              <a:buFont typeface="EB Garamond"/>
              <a:buChar char="●"/>
            </a:pPr>
            <a:r>
              <a:rPr lang="es" sz="2400">
                <a:solidFill>
                  <a:srgbClr val="000000"/>
                </a:solidFill>
                <a:latin typeface="EB Garamond"/>
                <a:ea typeface="EB Garamond"/>
                <a:cs typeface="EB Garamond"/>
                <a:sym typeface="EB Garamond"/>
              </a:rPr>
              <a:t>A la vista de los resultados, se exploran modelos más complejos</a:t>
            </a:r>
            <a:r>
              <a:rPr lang="es" sz="2600">
                <a:solidFill>
                  <a:srgbClr val="000000"/>
                </a:solidFill>
                <a:latin typeface="EB Garamond"/>
                <a:ea typeface="EB Garamond"/>
                <a:cs typeface="EB Garamond"/>
                <a:sym typeface="EB Garamond"/>
              </a:rPr>
              <a:t> </a:t>
            </a:r>
            <a:endParaRPr sz="2600">
              <a:solidFill>
                <a:srgbClr val="000000"/>
              </a:solidFill>
              <a:latin typeface="EB Garamond"/>
              <a:ea typeface="EB Garamond"/>
              <a:cs typeface="EB Garamond"/>
              <a:sym typeface="EB Garamond"/>
            </a:endParaRPr>
          </a:p>
        </p:txBody>
      </p:sp>
      <p:sp>
        <p:nvSpPr>
          <p:cNvPr id="412" name="Google Shape;412;p36"/>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3</a:t>
            </a:r>
            <a:r>
              <a:rPr lang="es" sz="1800">
                <a:solidFill>
                  <a:schemeClr val="dk2"/>
                </a:solidFill>
                <a:latin typeface="EB Garamond"/>
                <a:ea typeface="EB Garamond"/>
                <a:cs typeface="EB Garamond"/>
                <a:sym typeface="EB Garamond"/>
              </a:rPr>
              <a:t>5</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413" name="Google Shape;413;p36"/>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pic>
        <p:nvPicPr>
          <p:cNvPr id="414" name="Google Shape;414;p36"/>
          <p:cNvPicPr preferRelativeResize="0"/>
          <p:nvPr/>
        </p:nvPicPr>
        <p:blipFill rotWithShape="1">
          <a:blip r:embed="rId4">
            <a:alphaModFix/>
          </a:blip>
          <a:srcRect b="0" l="0" r="0" t="0"/>
          <a:stretch/>
        </p:blipFill>
        <p:spPr>
          <a:xfrm>
            <a:off x="3934387" y="3538625"/>
            <a:ext cx="1275225" cy="1229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37"/>
          <p:cNvPicPr preferRelativeResize="0"/>
          <p:nvPr/>
        </p:nvPicPr>
        <p:blipFill rotWithShape="1">
          <a:blip r:embed="rId3">
            <a:alphaModFix/>
          </a:blip>
          <a:srcRect b="2535" l="1887" r="1819" t="2144"/>
          <a:stretch/>
        </p:blipFill>
        <p:spPr>
          <a:xfrm>
            <a:off x="5550775" y="816525"/>
            <a:ext cx="3153230" cy="4181850"/>
          </a:xfrm>
          <a:prstGeom prst="rect">
            <a:avLst/>
          </a:prstGeom>
          <a:noFill/>
          <a:ln>
            <a:noFill/>
          </a:ln>
        </p:spPr>
      </p:pic>
      <p:sp>
        <p:nvSpPr>
          <p:cNvPr id="420" name="Google Shape;420;p37"/>
          <p:cNvSpPr txBox="1"/>
          <p:nvPr>
            <p:ph type="title"/>
          </p:nvPr>
        </p:nvSpPr>
        <p:spPr>
          <a:xfrm>
            <a:off x="311700" y="0"/>
            <a:ext cx="89763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Arq. U-net + LSTM</a:t>
            </a:r>
            <a:endParaRPr b="0" sz="4240">
              <a:solidFill>
                <a:schemeClr val="accent4"/>
              </a:solidFill>
            </a:endParaRPr>
          </a:p>
        </p:txBody>
      </p:sp>
      <p:sp>
        <p:nvSpPr>
          <p:cNvPr id="421" name="Google Shape;421;p37"/>
          <p:cNvSpPr txBox="1"/>
          <p:nvPr>
            <p:ph idx="1" type="body"/>
          </p:nvPr>
        </p:nvSpPr>
        <p:spPr>
          <a:xfrm>
            <a:off x="311700" y="816525"/>
            <a:ext cx="5156100" cy="39516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La arquitectura propuesta consta de dos partes:</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1ª parte: red </a:t>
            </a:r>
            <a:r>
              <a:rPr b="1" lang="es" sz="2400">
                <a:solidFill>
                  <a:srgbClr val="000000"/>
                </a:solidFill>
                <a:latin typeface="EB Garamond"/>
                <a:ea typeface="EB Garamond"/>
                <a:cs typeface="EB Garamond"/>
                <a:sym typeface="EB Garamond"/>
              </a:rPr>
              <a:t>U-net</a:t>
            </a:r>
            <a:r>
              <a:rPr lang="es" sz="2400">
                <a:solidFill>
                  <a:srgbClr val="000000"/>
                </a:solidFill>
                <a:latin typeface="EB Garamond"/>
                <a:ea typeface="EB Garamond"/>
                <a:cs typeface="EB Garamond"/>
                <a:sym typeface="EB Garamond"/>
              </a:rPr>
              <a:t> similar al sistema autoetiquetado (</a:t>
            </a:r>
            <a:r>
              <a:rPr i="1" lang="es" sz="2400">
                <a:solidFill>
                  <a:srgbClr val="000000"/>
                </a:solidFill>
                <a:latin typeface="EB Garamond"/>
                <a:ea typeface="EB Garamond"/>
                <a:cs typeface="EB Garamond"/>
                <a:sym typeface="EB Garamond"/>
              </a:rPr>
              <a:t>transfer learning</a:t>
            </a:r>
            <a:r>
              <a:rPr lang="es" sz="2400">
                <a:solidFill>
                  <a:srgbClr val="000000"/>
                </a:solidFill>
                <a:latin typeface="EB Garamond"/>
                <a:ea typeface="EB Garamond"/>
                <a:cs typeface="EB Garamond"/>
                <a:sym typeface="EB Garamond"/>
              </a:rPr>
              <a:t>).</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600"/>
              </a:spcAft>
              <a:buClr>
                <a:srgbClr val="000000"/>
              </a:buClr>
              <a:buSzPts val="2000"/>
              <a:buFont typeface="EB Garamond"/>
              <a:buChar char="○"/>
            </a:pPr>
            <a:r>
              <a:rPr lang="es" sz="2400">
                <a:solidFill>
                  <a:srgbClr val="000000"/>
                </a:solidFill>
                <a:latin typeface="EB Garamond"/>
                <a:ea typeface="EB Garamond"/>
                <a:cs typeface="EB Garamond"/>
                <a:sym typeface="EB Garamond"/>
              </a:rPr>
              <a:t>2ª parte: red </a:t>
            </a:r>
            <a:r>
              <a:rPr b="1" lang="es" sz="2400">
                <a:solidFill>
                  <a:srgbClr val="000000"/>
                </a:solidFill>
                <a:latin typeface="EB Garamond"/>
                <a:ea typeface="EB Garamond"/>
                <a:cs typeface="EB Garamond"/>
                <a:sym typeface="EB Garamond"/>
              </a:rPr>
              <a:t>LSTM</a:t>
            </a:r>
            <a:r>
              <a:rPr lang="es" sz="2400">
                <a:solidFill>
                  <a:srgbClr val="000000"/>
                </a:solidFill>
                <a:latin typeface="EB Garamond"/>
                <a:ea typeface="EB Garamond"/>
                <a:cs typeface="EB Garamond"/>
                <a:sym typeface="EB Garamond"/>
              </a:rPr>
              <a:t> que captura patrones temporales sobre los mapas de características.</a:t>
            </a:r>
            <a:endParaRPr sz="2400">
              <a:solidFill>
                <a:srgbClr val="000000"/>
              </a:solidFill>
              <a:latin typeface="EB Garamond"/>
              <a:ea typeface="EB Garamond"/>
              <a:cs typeface="EB Garamond"/>
              <a:sym typeface="EB Garamond"/>
            </a:endParaRPr>
          </a:p>
        </p:txBody>
      </p:sp>
      <p:sp>
        <p:nvSpPr>
          <p:cNvPr id="422" name="Google Shape;422;p37"/>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3</a:t>
            </a:r>
            <a:r>
              <a:rPr lang="es" sz="1800">
                <a:solidFill>
                  <a:schemeClr val="dk2"/>
                </a:solidFill>
                <a:latin typeface="EB Garamond"/>
                <a:ea typeface="EB Garamond"/>
                <a:cs typeface="EB Garamond"/>
                <a:sym typeface="EB Garamond"/>
              </a:rPr>
              <a:t>6</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423" name="Google Shape;423;p37"/>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8"/>
          <p:cNvSpPr txBox="1"/>
          <p:nvPr>
            <p:ph type="title"/>
          </p:nvPr>
        </p:nvSpPr>
        <p:spPr>
          <a:xfrm>
            <a:off x="311700" y="0"/>
            <a:ext cx="89763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Arq. U-net + LSTM</a:t>
            </a:r>
            <a:endParaRPr b="0" sz="4240">
              <a:solidFill>
                <a:schemeClr val="accent4"/>
              </a:solidFill>
            </a:endParaRPr>
          </a:p>
        </p:txBody>
      </p:sp>
      <p:sp>
        <p:nvSpPr>
          <p:cNvPr id="429" name="Google Shape;429;p38"/>
          <p:cNvSpPr txBox="1"/>
          <p:nvPr>
            <p:ph idx="1" type="body"/>
          </p:nvPr>
        </p:nvSpPr>
        <p:spPr>
          <a:xfrm>
            <a:off x="311700" y="816525"/>
            <a:ext cx="8715600" cy="39516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Configuración de los hiperparámetros:</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Parámetro </a:t>
            </a:r>
            <a:r>
              <a:rPr i="1" lang="es" sz="2400">
                <a:solidFill>
                  <a:srgbClr val="000000"/>
                </a:solidFill>
                <a:latin typeface="EB Garamond"/>
                <a:ea typeface="EB Garamond"/>
                <a:cs typeface="EB Garamond"/>
                <a:sym typeface="EB Garamond"/>
              </a:rPr>
              <a:t>stateful</a:t>
            </a:r>
            <a:r>
              <a:rPr lang="es" sz="2400">
                <a:solidFill>
                  <a:srgbClr val="000000"/>
                </a:solidFill>
                <a:latin typeface="EB Garamond"/>
                <a:ea typeface="EB Garamond"/>
                <a:cs typeface="EB Garamond"/>
                <a:sym typeface="EB Garamond"/>
              </a:rPr>
              <a:t> activado.</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Tamaño de lote de 1 secuencia de imágenes.</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Número de </a:t>
            </a:r>
            <a:r>
              <a:rPr i="1" lang="es" sz="2400">
                <a:solidFill>
                  <a:srgbClr val="000000"/>
                </a:solidFill>
                <a:latin typeface="EB Garamond"/>
                <a:ea typeface="EB Garamond"/>
                <a:cs typeface="EB Garamond"/>
                <a:sym typeface="EB Garamond"/>
              </a:rPr>
              <a:t>epochs</a:t>
            </a:r>
            <a:r>
              <a:rPr lang="es" sz="2400">
                <a:solidFill>
                  <a:srgbClr val="000000"/>
                </a:solidFill>
                <a:latin typeface="EB Garamond"/>
                <a:ea typeface="EB Garamond"/>
                <a:cs typeface="EB Garamond"/>
                <a:sym typeface="EB Garamond"/>
              </a:rPr>
              <a:t>: 1, 2, 4 y 10.</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Optimizador </a:t>
            </a:r>
            <a:r>
              <a:rPr i="1" lang="es" sz="2400">
                <a:solidFill>
                  <a:srgbClr val="000000"/>
                </a:solidFill>
                <a:latin typeface="EB Garamond"/>
                <a:ea typeface="EB Garamond"/>
                <a:cs typeface="EB Garamond"/>
                <a:sym typeface="EB Garamond"/>
              </a:rPr>
              <a:t>RMSprop</a:t>
            </a:r>
            <a:r>
              <a:rPr lang="es" sz="2400">
                <a:solidFill>
                  <a:srgbClr val="000000"/>
                </a:solidFill>
                <a:latin typeface="EB Garamond"/>
                <a:ea typeface="EB Garamond"/>
                <a:cs typeface="EB Garamond"/>
                <a:sym typeface="EB Garamond"/>
              </a:rPr>
              <a:t>: acelera la convergencia del modelo.</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Función pérdida: error cuadrático medio (</a:t>
            </a:r>
            <a:r>
              <a:rPr i="1" lang="es" sz="2400">
                <a:solidFill>
                  <a:srgbClr val="000000"/>
                </a:solidFill>
                <a:latin typeface="EB Garamond"/>
                <a:ea typeface="EB Garamond"/>
                <a:cs typeface="EB Garamond"/>
                <a:sym typeface="EB Garamond"/>
              </a:rPr>
              <a:t>MSE</a:t>
            </a:r>
            <a:r>
              <a:rPr lang="es" sz="2400">
                <a:solidFill>
                  <a:srgbClr val="000000"/>
                </a:solidFill>
                <a:latin typeface="EB Garamond"/>
                <a:ea typeface="EB Garamond"/>
                <a:cs typeface="EB Garamond"/>
                <a:sym typeface="EB Garamond"/>
              </a:rPr>
              <a:t>).</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600"/>
              </a:spcAft>
              <a:buClr>
                <a:srgbClr val="000000"/>
              </a:buClr>
              <a:buSzPts val="2000"/>
              <a:buFont typeface="EB Garamond"/>
              <a:buChar char="○"/>
            </a:pPr>
            <a:r>
              <a:rPr i="1" lang="es" sz="2400">
                <a:solidFill>
                  <a:srgbClr val="000000"/>
                </a:solidFill>
                <a:latin typeface="EB Garamond"/>
                <a:ea typeface="EB Garamond"/>
                <a:cs typeface="EB Garamond"/>
                <a:sym typeface="EB Garamond"/>
              </a:rPr>
              <a:t>Dropout</a:t>
            </a:r>
            <a:r>
              <a:rPr lang="es" sz="2400">
                <a:solidFill>
                  <a:srgbClr val="000000"/>
                </a:solidFill>
                <a:latin typeface="EB Garamond"/>
                <a:ea typeface="EB Garamond"/>
                <a:cs typeface="EB Garamond"/>
                <a:sym typeface="EB Garamond"/>
              </a:rPr>
              <a:t> de 0.25.</a:t>
            </a:r>
            <a:endParaRPr sz="2400">
              <a:solidFill>
                <a:srgbClr val="000000"/>
              </a:solidFill>
              <a:latin typeface="EB Garamond"/>
              <a:ea typeface="EB Garamond"/>
              <a:cs typeface="EB Garamond"/>
              <a:sym typeface="EB Garamond"/>
            </a:endParaRPr>
          </a:p>
        </p:txBody>
      </p:sp>
      <p:sp>
        <p:nvSpPr>
          <p:cNvPr id="430" name="Google Shape;430;p38"/>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3</a:t>
            </a:r>
            <a:r>
              <a:rPr lang="es" sz="1800">
                <a:solidFill>
                  <a:schemeClr val="dk2"/>
                </a:solidFill>
                <a:latin typeface="EB Garamond"/>
                <a:ea typeface="EB Garamond"/>
                <a:cs typeface="EB Garamond"/>
                <a:sym typeface="EB Garamond"/>
              </a:rPr>
              <a:t>7</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431" name="Google Shape;431;p38"/>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39"/>
          <p:cNvPicPr preferRelativeResize="0"/>
          <p:nvPr/>
        </p:nvPicPr>
        <p:blipFill rotWithShape="1">
          <a:blip r:embed="rId3">
            <a:alphaModFix/>
          </a:blip>
          <a:srcRect b="0" l="0" r="0" t="0"/>
          <a:stretch/>
        </p:blipFill>
        <p:spPr>
          <a:xfrm>
            <a:off x="5013097" y="816525"/>
            <a:ext cx="3719528" cy="4181851"/>
          </a:xfrm>
          <a:prstGeom prst="rect">
            <a:avLst/>
          </a:prstGeom>
          <a:noFill/>
          <a:ln>
            <a:noFill/>
          </a:ln>
        </p:spPr>
      </p:pic>
      <p:sp>
        <p:nvSpPr>
          <p:cNvPr id="437" name="Google Shape;437;p39"/>
          <p:cNvSpPr txBox="1"/>
          <p:nvPr>
            <p:ph type="title"/>
          </p:nvPr>
        </p:nvSpPr>
        <p:spPr>
          <a:xfrm>
            <a:off x="311700" y="0"/>
            <a:ext cx="89763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Arq. ConvLSTM</a:t>
            </a:r>
            <a:endParaRPr b="0" sz="4240">
              <a:solidFill>
                <a:schemeClr val="accent4"/>
              </a:solidFill>
            </a:endParaRPr>
          </a:p>
        </p:txBody>
      </p:sp>
      <p:sp>
        <p:nvSpPr>
          <p:cNvPr id="438" name="Google Shape;438;p39"/>
          <p:cNvSpPr txBox="1"/>
          <p:nvPr>
            <p:ph idx="1" type="body"/>
          </p:nvPr>
        </p:nvSpPr>
        <p:spPr>
          <a:xfrm>
            <a:off x="311700" y="816525"/>
            <a:ext cx="4302900" cy="39516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Capas </a:t>
            </a:r>
            <a:r>
              <a:rPr b="1" lang="es" sz="2400">
                <a:solidFill>
                  <a:srgbClr val="000000"/>
                </a:solidFill>
                <a:latin typeface="EB Garamond"/>
                <a:ea typeface="EB Garamond"/>
                <a:cs typeface="EB Garamond"/>
                <a:sym typeface="EB Garamond"/>
              </a:rPr>
              <a:t>ConvLSTM</a:t>
            </a:r>
            <a:r>
              <a:rPr lang="es" sz="2400">
                <a:solidFill>
                  <a:srgbClr val="000000"/>
                </a:solidFill>
                <a:latin typeface="EB Garamond"/>
                <a:ea typeface="EB Garamond"/>
                <a:cs typeface="EB Garamond"/>
                <a:sym typeface="EB Garamond"/>
              </a:rPr>
              <a:t>: incorporan operaciones de convolución dentro de la memoria interna LSTM.</a:t>
            </a:r>
            <a:endParaRPr sz="2400">
              <a:solidFill>
                <a:srgbClr val="000000"/>
              </a:solidFill>
              <a:latin typeface="EB Garamond"/>
              <a:ea typeface="EB Garamond"/>
              <a:cs typeface="EB Garamond"/>
              <a:sym typeface="EB Garamond"/>
            </a:endParaRPr>
          </a:p>
          <a:p>
            <a:pPr indent="-355600" lvl="0" marL="457200" rtl="0" algn="l">
              <a:lnSpc>
                <a:spcPct val="115000"/>
              </a:lnSpc>
              <a:spcBef>
                <a:spcPts val="8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Punto de partida: modelos </a:t>
            </a:r>
            <a:r>
              <a:rPr i="1" lang="es" sz="2400">
                <a:solidFill>
                  <a:srgbClr val="000000"/>
                </a:solidFill>
                <a:latin typeface="EB Garamond"/>
                <a:ea typeface="EB Garamond"/>
                <a:cs typeface="EB Garamond"/>
                <a:sym typeface="EB Garamond"/>
              </a:rPr>
              <a:t>baseline </a:t>
            </a:r>
            <a:r>
              <a:rPr lang="es" sz="2400">
                <a:solidFill>
                  <a:srgbClr val="000000"/>
                </a:solidFill>
                <a:latin typeface="EB Garamond"/>
                <a:ea typeface="EB Garamond"/>
                <a:cs typeface="EB Garamond"/>
                <a:sym typeface="EB Garamond"/>
              </a:rPr>
              <a:t>/ LSTM stateful.</a:t>
            </a:r>
            <a:endParaRPr sz="2400">
              <a:solidFill>
                <a:srgbClr val="000000"/>
              </a:solidFill>
              <a:latin typeface="EB Garamond"/>
              <a:ea typeface="EB Garamond"/>
              <a:cs typeface="EB Garamond"/>
              <a:sym typeface="EB Garamond"/>
            </a:endParaRPr>
          </a:p>
          <a:p>
            <a:pPr indent="0" lvl="0" marL="0" rtl="0" algn="l">
              <a:lnSpc>
                <a:spcPct val="115000"/>
              </a:lnSpc>
              <a:spcBef>
                <a:spcPts val="800"/>
              </a:spcBef>
              <a:spcAft>
                <a:spcPts val="600"/>
              </a:spcAft>
              <a:buSzPts val="1800"/>
              <a:buNone/>
            </a:pPr>
            <a:r>
              <a:t/>
            </a:r>
            <a:endParaRPr sz="2600">
              <a:solidFill>
                <a:srgbClr val="000000"/>
              </a:solidFill>
              <a:latin typeface="EB Garamond"/>
              <a:ea typeface="EB Garamond"/>
              <a:cs typeface="EB Garamond"/>
              <a:sym typeface="EB Garamond"/>
            </a:endParaRPr>
          </a:p>
        </p:txBody>
      </p:sp>
      <p:sp>
        <p:nvSpPr>
          <p:cNvPr id="439" name="Google Shape;439;p39"/>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3</a:t>
            </a:r>
            <a:r>
              <a:rPr lang="es" sz="1800">
                <a:solidFill>
                  <a:schemeClr val="dk2"/>
                </a:solidFill>
                <a:latin typeface="EB Garamond"/>
                <a:ea typeface="EB Garamond"/>
                <a:cs typeface="EB Garamond"/>
                <a:sym typeface="EB Garamond"/>
              </a:rPr>
              <a:t>8</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440" name="Google Shape;440;p39"/>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1. Introducción</a:t>
            </a:r>
            <a:endParaRPr b="0" sz="4440"/>
          </a:p>
        </p:txBody>
      </p:sp>
      <p:sp>
        <p:nvSpPr>
          <p:cNvPr id="93" name="Google Shape;93;p4"/>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3</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94" name="Google Shape;94;p4"/>
          <p:cNvPicPr preferRelativeResize="0"/>
          <p:nvPr/>
        </p:nvPicPr>
        <p:blipFill rotWithShape="1">
          <a:blip r:embed="rId3">
            <a:alphaModFix/>
          </a:blip>
          <a:srcRect b="0" l="0" r="0" t="16478"/>
          <a:stretch/>
        </p:blipFill>
        <p:spPr>
          <a:xfrm>
            <a:off x="996650" y="747300"/>
            <a:ext cx="7150700" cy="3798150"/>
          </a:xfrm>
          <a:prstGeom prst="rect">
            <a:avLst/>
          </a:prstGeom>
          <a:noFill/>
          <a:ln>
            <a:noFill/>
          </a:ln>
        </p:spPr>
      </p:pic>
      <p:pic>
        <p:nvPicPr>
          <p:cNvPr id="95" name="Google Shape;95;p4"/>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p:spPr>
      </p:pic>
      <p:sp>
        <p:nvSpPr>
          <p:cNvPr id="96" name="Google Shape;96;p4"/>
          <p:cNvSpPr txBox="1"/>
          <p:nvPr/>
        </p:nvSpPr>
        <p:spPr>
          <a:xfrm>
            <a:off x="3875566" y="4668750"/>
            <a:ext cx="17070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dk2"/>
                </a:solidFill>
                <a:latin typeface="Open Sans"/>
                <a:ea typeface="Open Sans"/>
                <a:cs typeface="Open Sans"/>
                <a:sym typeface="Open Sans"/>
              </a:rPr>
              <a:t>Fuente:  Statista (2023b)</a:t>
            </a:r>
            <a:endParaRPr sz="1000">
              <a:solidFill>
                <a:schemeClr val="dk2"/>
              </a:solidFill>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0"/>
          <p:cNvSpPr txBox="1"/>
          <p:nvPr>
            <p:ph type="title"/>
          </p:nvPr>
        </p:nvSpPr>
        <p:spPr>
          <a:xfrm>
            <a:off x="311700" y="0"/>
            <a:ext cx="89763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5. Implementación. </a:t>
            </a:r>
            <a:r>
              <a:rPr b="0" lang="es" sz="4240">
                <a:solidFill>
                  <a:schemeClr val="accent4"/>
                </a:solidFill>
              </a:rPr>
              <a:t>Arq. ConvLSTM</a:t>
            </a:r>
            <a:endParaRPr b="0" sz="4240">
              <a:solidFill>
                <a:schemeClr val="accent4"/>
              </a:solidFill>
            </a:endParaRPr>
          </a:p>
        </p:txBody>
      </p:sp>
      <p:sp>
        <p:nvSpPr>
          <p:cNvPr id="446" name="Google Shape;446;p40"/>
          <p:cNvSpPr txBox="1"/>
          <p:nvPr>
            <p:ph idx="1" type="body"/>
          </p:nvPr>
        </p:nvSpPr>
        <p:spPr>
          <a:xfrm>
            <a:off x="311700" y="816525"/>
            <a:ext cx="8520600" cy="39516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Configuración de los hiperparámetros:</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Parámetro </a:t>
            </a:r>
            <a:r>
              <a:rPr i="1" lang="es" sz="2400">
                <a:solidFill>
                  <a:srgbClr val="000000"/>
                </a:solidFill>
                <a:latin typeface="EB Garamond"/>
                <a:ea typeface="EB Garamond"/>
                <a:cs typeface="EB Garamond"/>
                <a:sym typeface="EB Garamond"/>
              </a:rPr>
              <a:t>stateful </a:t>
            </a:r>
            <a:r>
              <a:rPr lang="es" sz="2400">
                <a:solidFill>
                  <a:srgbClr val="000000"/>
                </a:solidFill>
                <a:latin typeface="EB Garamond"/>
                <a:ea typeface="EB Garamond"/>
                <a:cs typeface="EB Garamond"/>
                <a:sym typeface="EB Garamond"/>
              </a:rPr>
              <a:t>activado.</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Optimizador </a:t>
            </a:r>
            <a:r>
              <a:rPr i="1" lang="es" sz="2400">
                <a:solidFill>
                  <a:srgbClr val="000000"/>
                </a:solidFill>
                <a:latin typeface="EB Garamond"/>
                <a:ea typeface="EB Garamond"/>
                <a:cs typeface="EB Garamond"/>
                <a:sym typeface="EB Garamond"/>
              </a:rPr>
              <a:t>RMSprop.</a:t>
            </a:r>
            <a:endParaRPr i="1"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En las operaciones de convolución: tamaño de </a:t>
            </a:r>
            <a:r>
              <a:rPr i="1" lang="es" sz="2400">
                <a:solidFill>
                  <a:srgbClr val="000000"/>
                </a:solidFill>
                <a:latin typeface="EB Garamond"/>
                <a:ea typeface="EB Garamond"/>
                <a:cs typeface="EB Garamond"/>
                <a:sym typeface="EB Garamond"/>
              </a:rPr>
              <a:t>kernel </a:t>
            </a:r>
            <a:r>
              <a:rPr lang="es" sz="2400">
                <a:solidFill>
                  <a:srgbClr val="000000"/>
                </a:solidFill>
                <a:latin typeface="EB Garamond"/>
                <a:ea typeface="EB Garamond"/>
                <a:cs typeface="EB Garamond"/>
                <a:sym typeface="EB Garamond"/>
              </a:rPr>
              <a:t>3×3.</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Número de </a:t>
            </a:r>
            <a:r>
              <a:rPr i="1" lang="es" sz="2400">
                <a:solidFill>
                  <a:srgbClr val="000000"/>
                </a:solidFill>
                <a:latin typeface="EB Garamond"/>
                <a:ea typeface="EB Garamond"/>
                <a:cs typeface="EB Garamond"/>
                <a:sym typeface="EB Garamond"/>
              </a:rPr>
              <a:t>epochs</a:t>
            </a:r>
            <a:r>
              <a:rPr lang="es" sz="2400">
                <a:solidFill>
                  <a:srgbClr val="000000"/>
                </a:solidFill>
                <a:latin typeface="EB Garamond"/>
                <a:ea typeface="EB Garamond"/>
                <a:cs typeface="EB Garamond"/>
                <a:sym typeface="EB Garamond"/>
              </a:rPr>
              <a:t>: 1.</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6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Función pérdida: error cuadrático medio (</a:t>
            </a:r>
            <a:r>
              <a:rPr i="1" lang="es" sz="2400">
                <a:solidFill>
                  <a:srgbClr val="000000"/>
                </a:solidFill>
                <a:latin typeface="EB Garamond"/>
                <a:ea typeface="EB Garamond"/>
                <a:cs typeface="EB Garamond"/>
                <a:sym typeface="EB Garamond"/>
              </a:rPr>
              <a:t>MSE</a:t>
            </a:r>
            <a:r>
              <a:rPr lang="es" sz="2400">
                <a:solidFill>
                  <a:srgbClr val="000000"/>
                </a:solidFill>
                <a:latin typeface="EB Garamond"/>
                <a:ea typeface="EB Garamond"/>
                <a:cs typeface="EB Garamond"/>
                <a:sym typeface="EB Garamond"/>
              </a:rPr>
              <a:t>).</a:t>
            </a:r>
            <a:endParaRPr sz="2400">
              <a:solidFill>
                <a:srgbClr val="000000"/>
              </a:solidFill>
              <a:latin typeface="EB Garamond"/>
              <a:ea typeface="EB Garamond"/>
              <a:cs typeface="EB Garamond"/>
              <a:sym typeface="EB Garamond"/>
            </a:endParaRPr>
          </a:p>
        </p:txBody>
      </p:sp>
      <p:sp>
        <p:nvSpPr>
          <p:cNvPr id="447" name="Google Shape;447;p40"/>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EB Garamond"/>
                <a:ea typeface="EB Garamond"/>
                <a:cs typeface="EB Garamond"/>
                <a:sym typeface="EB Garamond"/>
              </a:rPr>
              <a:t>3</a:t>
            </a:r>
            <a:r>
              <a:rPr lang="es" sz="1800">
                <a:solidFill>
                  <a:schemeClr val="dk2"/>
                </a:solidFill>
                <a:latin typeface="EB Garamond"/>
                <a:ea typeface="EB Garamond"/>
                <a:cs typeface="EB Garamond"/>
                <a:sym typeface="EB Garamond"/>
              </a:rPr>
              <a:t>9</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448" name="Google Shape;448;p40"/>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1"/>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s" sz="4540"/>
              <a:t>Índice</a:t>
            </a:r>
            <a:endParaRPr b="0" sz="4540"/>
          </a:p>
        </p:txBody>
      </p:sp>
      <p:sp>
        <p:nvSpPr>
          <p:cNvPr id="454" name="Google Shape;454;p41"/>
          <p:cNvSpPr txBox="1"/>
          <p:nvPr>
            <p:ph idx="1" type="body"/>
          </p:nvPr>
        </p:nvSpPr>
        <p:spPr>
          <a:xfrm>
            <a:off x="368400" y="816375"/>
            <a:ext cx="8520600" cy="37830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Introducción</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Antecedentes</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Entorno de trabajo</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Conocimiento del dominio</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Implementación y desarrollo</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000000"/>
              </a:buClr>
              <a:buSzPts val="2400"/>
              <a:buFont typeface="EB Garamond"/>
              <a:buAutoNum type="arabicPeriod"/>
            </a:pPr>
            <a:r>
              <a:rPr b="1" lang="es" sz="2400">
                <a:solidFill>
                  <a:srgbClr val="000000"/>
                </a:solidFill>
                <a:latin typeface="EB Garamond"/>
                <a:ea typeface="EB Garamond"/>
                <a:cs typeface="EB Garamond"/>
                <a:sym typeface="EB Garamond"/>
              </a:rPr>
              <a:t>Resultados</a:t>
            </a:r>
            <a:endParaRPr b="1" sz="2400">
              <a:solidFill>
                <a:srgbClr val="000000"/>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Conclusiones y trabajos futuros</a:t>
            </a:r>
            <a:endParaRPr sz="2400">
              <a:solidFill>
                <a:srgbClr val="999999"/>
              </a:solidFill>
              <a:latin typeface="EB Garamond"/>
              <a:ea typeface="EB Garamond"/>
              <a:cs typeface="EB Garamond"/>
              <a:sym typeface="EB Garamond"/>
            </a:endParaRPr>
          </a:p>
        </p:txBody>
      </p:sp>
      <p:sp>
        <p:nvSpPr>
          <p:cNvPr id="455" name="Google Shape;455;p41"/>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40</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456" name="Google Shape;456;p41"/>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2"/>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6. Resultados</a:t>
            </a:r>
            <a:endParaRPr b="0" sz="4240">
              <a:solidFill>
                <a:schemeClr val="accent4"/>
              </a:solidFill>
            </a:endParaRPr>
          </a:p>
        </p:txBody>
      </p:sp>
      <p:sp>
        <p:nvSpPr>
          <p:cNvPr id="462" name="Google Shape;462;p42"/>
          <p:cNvSpPr txBox="1"/>
          <p:nvPr>
            <p:ph idx="1" type="body"/>
          </p:nvPr>
        </p:nvSpPr>
        <p:spPr>
          <a:xfrm>
            <a:off x="311700" y="816525"/>
            <a:ext cx="8520600" cy="37830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La fase de prueba difiere del procedimiento seguido en los modelos </a:t>
            </a:r>
            <a:r>
              <a:rPr i="1" lang="es" sz="2400">
                <a:solidFill>
                  <a:srgbClr val="000000"/>
                </a:solidFill>
                <a:latin typeface="EB Garamond"/>
                <a:ea typeface="EB Garamond"/>
                <a:cs typeface="EB Garamond"/>
                <a:sym typeface="EB Garamond"/>
              </a:rPr>
              <a:t>baseline</a:t>
            </a:r>
            <a:r>
              <a:rPr lang="es" sz="2400">
                <a:solidFill>
                  <a:srgbClr val="000000"/>
                </a:solidFill>
                <a:latin typeface="EB Garamond"/>
                <a:ea typeface="EB Garamond"/>
                <a:cs typeface="EB Garamond"/>
                <a:sym typeface="EB Garamond"/>
              </a:rPr>
              <a:t>.</a:t>
            </a:r>
            <a:endParaRPr sz="2400">
              <a:solidFill>
                <a:srgbClr val="000000"/>
              </a:solidFill>
              <a:latin typeface="EB Garamond"/>
              <a:ea typeface="EB Garamond"/>
              <a:cs typeface="EB Garamond"/>
              <a:sym typeface="EB Garamond"/>
            </a:endParaRPr>
          </a:p>
          <a:p>
            <a:pPr indent="-355600" lvl="0" marL="457200" rtl="0" algn="l">
              <a:lnSpc>
                <a:spcPct val="115000"/>
              </a:lnSpc>
              <a:spcBef>
                <a:spcPts val="80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Problema de compatibilidad entre la estructura de datos entre la predicción y la secuencia de entrada.</a:t>
            </a:r>
            <a:endParaRPr sz="2400">
              <a:solidFill>
                <a:srgbClr val="000000"/>
              </a:solidFill>
              <a:latin typeface="EB Garamond"/>
              <a:ea typeface="EB Garamond"/>
              <a:cs typeface="EB Garamond"/>
              <a:sym typeface="EB Garamond"/>
            </a:endParaRPr>
          </a:p>
          <a:p>
            <a:pPr indent="-355600" lvl="0" marL="457200" rtl="0" algn="l">
              <a:lnSpc>
                <a:spcPct val="115000"/>
              </a:lnSpc>
              <a:spcBef>
                <a:spcPts val="800"/>
              </a:spcBef>
              <a:spcAft>
                <a:spcPts val="800"/>
              </a:spcAft>
              <a:buClr>
                <a:srgbClr val="000000"/>
              </a:buClr>
              <a:buSzPts val="2000"/>
              <a:buFont typeface="EB Garamond"/>
              <a:buChar char="●"/>
            </a:pPr>
            <a:r>
              <a:rPr lang="es" sz="2400">
                <a:solidFill>
                  <a:srgbClr val="000000"/>
                </a:solidFill>
                <a:latin typeface="EB Garamond"/>
                <a:ea typeface="EB Garamond"/>
                <a:cs typeface="EB Garamond"/>
                <a:sym typeface="EB Garamond"/>
              </a:rPr>
              <a:t>Predicción de la etiqueta de rendimiento en 24 horas.</a:t>
            </a:r>
            <a:endParaRPr sz="2400">
              <a:solidFill>
                <a:srgbClr val="000000"/>
              </a:solidFill>
              <a:latin typeface="EB Garamond"/>
              <a:ea typeface="EB Garamond"/>
              <a:cs typeface="EB Garamond"/>
              <a:sym typeface="EB Garamond"/>
            </a:endParaRPr>
          </a:p>
        </p:txBody>
      </p:sp>
      <p:sp>
        <p:nvSpPr>
          <p:cNvPr id="463" name="Google Shape;463;p42"/>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41</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464" name="Google Shape;464;p42"/>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43"/>
          <p:cNvPicPr preferRelativeResize="0"/>
          <p:nvPr/>
        </p:nvPicPr>
        <p:blipFill rotWithShape="1">
          <a:blip r:embed="rId3">
            <a:alphaModFix/>
          </a:blip>
          <a:srcRect b="0" l="0" r="0" t="12579"/>
          <a:stretch/>
        </p:blipFill>
        <p:spPr>
          <a:xfrm>
            <a:off x="545913" y="1319956"/>
            <a:ext cx="7438001" cy="3714719"/>
          </a:xfrm>
          <a:prstGeom prst="rect">
            <a:avLst/>
          </a:prstGeom>
          <a:noFill/>
          <a:ln>
            <a:noFill/>
          </a:ln>
        </p:spPr>
      </p:pic>
      <p:sp>
        <p:nvSpPr>
          <p:cNvPr id="470" name="Google Shape;470;p43"/>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6. Resultados. </a:t>
            </a:r>
            <a:r>
              <a:rPr b="0" lang="es" sz="4240">
                <a:solidFill>
                  <a:schemeClr val="accent4"/>
                </a:solidFill>
              </a:rPr>
              <a:t>Arq. U-net + LSTM</a:t>
            </a:r>
            <a:endParaRPr b="0" sz="4240">
              <a:solidFill>
                <a:schemeClr val="accent4"/>
              </a:solidFill>
            </a:endParaRPr>
          </a:p>
        </p:txBody>
      </p:sp>
      <p:sp>
        <p:nvSpPr>
          <p:cNvPr id="471" name="Google Shape;471;p43"/>
          <p:cNvSpPr txBox="1"/>
          <p:nvPr>
            <p:ph idx="1" type="body"/>
          </p:nvPr>
        </p:nvSpPr>
        <p:spPr>
          <a:xfrm>
            <a:off x="311700" y="816525"/>
            <a:ext cx="8520600" cy="8706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Entrenamiento con </a:t>
            </a:r>
            <a:r>
              <a:rPr b="1" lang="es" sz="2400">
                <a:solidFill>
                  <a:srgbClr val="000000"/>
                </a:solidFill>
                <a:latin typeface="EB Garamond"/>
                <a:ea typeface="EB Garamond"/>
                <a:cs typeface="EB Garamond"/>
                <a:sym typeface="EB Garamond"/>
              </a:rPr>
              <a:t>1 etapa</a:t>
            </a:r>
            <a:r>
              <a:rPr lang="es" sz="2400">
                <a:solidFill>
                  <a:srgbClr val="000000"/>
                </a:solidFill>
                <a:latin typeface="EB Garamond"/>
                <a:ea typeface="EB Garamond"/>
                <a:cs typeface="EB Garamond"/>
                <a:sym typeface="EB Garamond"/>
              </a:rPr>
              <a:t>.</a:t>
            </a:r>
            <a:endParaRPr sz="2400">
              <a:solidFill>
                <a:srgbClr val="000000"/>
              </a:solidFill>
              <a:latin typeface="EB Garamond"/>
              <a:ea typeface="EB Garamond"/>
              <a:cs typeface="EB Garamond"/>
              <a:sym typeface="EB Garamond"/>
            </a:endParaRPr>
          </a:p>
        </p:txBody>
      </p:sp>
      <p:sp>
        <p:nvSpPr>
          <p:cNvPr id="472" name="Google Shape;472;p43"/>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42</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473" name="Google Shape;473;p43"/>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44"/>
          <p:cNvPicPr preferRelativeResize="0"/>
          <p:nvPr/>
        </p:nvPicPr>
        <p:blipFill rotWithShape="1">
          <a:blip r:embed="rId3">
            <a:alphaModFix/>
          </a:blip>
          <a:srcRect b="0" l="0" r="0" t="12463"/>
          <a:stretch/>
        </p:blipFill>
        <p:spPr>
          <a:xfrm>
            <a:off x="547200" y="1321200"/>
            <a:ext cx="7437601" cy="3715200"/>
          </a:xfrm>
          <a:prstGeom prst="rect">
            <a:avLst/>
          </a:prstGeom>
          <a:noFill/>
          <a:ln>
            <a:noFill/>
          </a:ln>
        </p:spPr>
      </p:pic>
      <p:sp>
        <p:nvSpPr>
          <p:cNvPr id="479" name="Google Shape;479;p44"/>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6. Resultados. </a:t>
            </a:r>
            <a:r>
              <a:rPr b="0" lang="es" sz="4240">
                <a:solidFill>
                  <a:schemeClr val="accent4"/>
                </a:solidFill>
              </a:rPr>
              <a:t>Arq. U-net + LSTM</a:t>
            </a:r>
            <a:endParaRPr b="0" sz="4240">
              <a:solidFill>
                <a:schemeClr val="accent4"/>
              </a:solidFill>
            </a:endParaRPr>
          </a:p>
        </p:txBody>
      </p:sp>
      <p:sp>
        <p:nvSpPr>
          <p:cNvPr id="480" name="Google Shape;480;p44"/>
          <p:cNvSpPr txBox="1"/>
          <p:nvPr>
            <p:ph idx="1" type="body"/>
          </p:nvPr>
        </p:nvSpPr>
        <p:spPr>
          <a:xfrm>
            <a:off x="311700" y="816525"/>
            <a:ext cx="8520600" cy="7923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Entrenamiento con </a:t>
            </a:r>
            <a:r>
              <a:rPr b="1" lang="es" sz="2400">
                <a:solidFill>
                  <a:srgbClr val="000000"/>
                </a:solidFill>
                <a:latin typeface="EB Garamond"/>
                <a:ea typeface="EB Garamond"/>
                <a:cs typeface="EB Garamond"/>
                <a:sym typeface="EB Garamond"/>
              </a:rPr>
              <a:t>2 etapas</a:t>
            </a:r>
            <a:r>
              <a:rPr lang="es" sz="2400">
                <a:solidFill>
                  <a:srgbClr val="000000"/>
                </a:solidFill>
                <a:latin typeface="EB Garamond"/>
                <a:ea typeface="EB Garamond"/>
                <a:cs typeface="EB Garamond"/>
                <a:sym typeface="EB Garamond"/>
              </a:rPr>
              <a:t>.</a:t>
            </a:r>
            <a:endParaRPr sz="2400">
              <a:solidFill>
                <a:srgbClr val="000000"/>
              </a:solidFill>
              <a:latin typeface="EB Garamond"/>
              <a:ea typeface="EB Garamond"/>
              <a:cs typeface="EB Garamond"/>
              <a:sym typeface="EB Garamond"/>
            </a:endParaRPr>
          </a:p>
        </p:txBody>
      </p:sp>
      <p:sp>
        <p:nvSpPr>
          <p:cNvPr id="481" name="Google Shape;481;p44"/>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43</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482" name="Google Shape;482;p44"/>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id="487" name="Google Shape;487;p45"/>
          <p:cNvPicPr preferRelativeResize="0"/>
          <p:nvPr/>
        </p:nvPicPr>
        <p:blipFill rotWithShape="1">
          <a:blip r:embed="rId3">
            <a:alphaModFix/>
          </a:blip>
          <a:srcRect b="3061" l="0" r="0" t="17186"/>
          <a:stretch/>
        </p:blipFill>
        <p:spPr>
          <a:xfrm>
            <a:off x="612975" y="1364800"/>
            <a:ext cx="7371824" cy="3633574"/>
          </a:xfrm>
          <a:prstGeom prst="rect">
            <a:avLst/>
          </a:prstGeom>
          <a:noFill/>
          <a:ln>
            <a:noFill/>
          </a:ln>
        </p:spPr>
      </p:pic>
      <p:sp>
        <p:nvSpPr>
          <p:cNvPr id="488" name="Google Shape;488;p45"/>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6. Resultados. </a:t>
            </a:r>
            <a:r>
              <a:rPr b="0" lang="es" sz="4240">
                <a:solidFill>
                  <a:schemeClr val="accent4"/>
                </a:solidFill>
              </a:rPr>
              <a:t>Arq. U-net + LSTM</a:t>
            </a:r>
            <a:endParaRPr b="0" sz="4240">
              <a:solidFill>
                <a:schemeClr val="accent4"/>
              </a:solidFill>
            </a:endParaRPr>
          </a:p>
        </p:txBody>
      </p:sp>
      <p:sp>
        <p:nvSpPr>
          <p:cNvPr id="489" name="Google Shape;489;p45"/>
          <p:cNvSpPr txBox="1"/>
          <p:nvPr>
            <p:ph idx="1" type="body"/>
          </p:nvPr>
        </p:nvSpPr>
        <p:spPr>
          <a:xfrm>
            <a:off x="311700" y="816525"/>
            <a:ext cx="8520600" cy="7473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Entrenamiento con </a:t>
            </a:r>
            <a:r>
              <a:rPr b="1" lang="es" sz="2400">
                <a:solidFill>
                  <a:srgbClr val="000000"/>
                </a:solidFill>
                <a:latin typeface="EB Garamond"/>
                <a:ea typeface="EB Garamond"/>
                <a:cs typeface="EB Garamond"/>
                <a:sym typeface="EB Garamond"/>
              </a:rPr>
              <a:t>4 etapas</a:t>
            </a:r>
            <a:r>
              <a:rPr lang="es" sz="2400">
                <a:solidFill>
                  <a:srgbClr val="000000"/>
                </a:solidFill>
                <a:latin typeface="EB Garamond"/>
                <a:ea typeface="EB Garamond"/>
                <a:cs typeface="EB Garamond"/>
                <a:sym typeface="EB Garamond"/>
              </a:rPr>
              <a:t>.</a:t>
            </a:r>
            <a:endParaRPr sz="2400">
              <a:solidFill>
                <a:srgbClr val="000000"/>
              </a:solidFill>
              <a:latin typeface="EB Garamond"/>
              <a:ea typeface="EB Garamond"/>
              <a:cs typeface="EB Garamond"/>
              <a:sym typeface="EB Garamond"/>
            </a:endParaRPr>
          </a:p>
        </p:txBody>
      </p:sp>
      <p:sp>
        <p:nvSpPr>
          <p:cNvPr id="490" name="Google Shape;490;p45"/>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44</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491" name="Google Shape;491;p45"/>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46"/>
          <p:cNvPicPr preferRelativeResize="0"/>
          <p:nvPr/>
        </p:nvPicPr>
        <p:blipFill rotWithShape="1">
          <a:blip r:embed="rId3">
            <a:alphaModFix/>
          </a:blip>
          <a:srcRect b="2092" l="0" r="4997" t="17058"/>
          <a:stretch/>
        </p:blipFill>
        <p:spPr>
          <a:xfrm>
            <a:off x="588050" y="1363825"/>
            <a:ext cx="7329050" cy="3670850"/>
          </a:xfrm>
          <a:prstGeom prst="rect">
            <a:avLst/>
          </a:prstGeom>
          <a:noFill/>
          <a:ln>
            <a:noFill/>
          </a:ln>
        </p:spPr>
      </p:pic>
      <p:sp>
        <p:nvSpPr>
          <p:cNvPr id="497" name="Google Shape;497;p46"/>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6. Resultados. </a:t>
            </a:r>
            <a:r>
              <a:rPr b="0" lang="es" sz="4240">
                <a:solidFill>
                  <a:schemeClr val="accent4"/>
                </a:solidFill>
              </a:rPr>
              <a:t>Arq. U-net + LSTM</a:t>
            </a:r>
            <a:endParaRPr b="0" sz="4240">
              <a:solidFill>
                <a:schemeClr val="accent4"/>
              </a:solidFill>
            </a:endParaRPr>
          </a:p>
        </p:txBody>
      </p:sp>
      <p:sp>
        <p:nvSpPr>
          <p:cNvPr id="498" name="Google Shape;498;p46"/>
          <p:cNvSpPr txBox="1"/>
          <p:nvPr>
            <p:ph idx="1" type="body"/>
          </p:nvPr>
        </p:nvSpPr>
        <p:spPr>
          <a:xfrm>
            <a:off x="311700" y="816525"/>
            <a:ext cx="8520600" cy="7923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Entrenamiento con </a:t>
            </a:r>
            <a:r>
              <a:rPr b="1" lang="es" sz="2400">
                <a:solidFill>
                  <a:srgbClr val="000000"/>
                </a:solidFill>
                <a:latin typeface="EB Garamond"/>
                <a:ea typeface="EB Garamond"/>
                <a:cs typeface="EB Garamond"/>
                <a:sym typeface="EB Garamond"/>
              </a:rPr>
              <a:t>10 etapas</a:t>
            </a:r>
            <a:r>
              <a:rPr lang="es" sz="2400">
                <a:solidFill>
                  <a:srgbClr val="000000"/>
                </a:solidFill>
                <a:latin typeface="EB Garamond"/>
                <a:ea typeface="EB Garamond"/>
                <a:cs typeface="EB Garamond"/>
                <a:sym typeface="EB Garamond"/>
              </a:rPr>
              <a:t>.</a:t>
            </a:r>
            <a:endParaRPr sz="2400">
              <a:solidFill>
                <a:srgbClr val="000000"/>
              </a:solidFill>
              <a:latin typeface="EB Garamond"/>
              <a:ea typeface="EB Garamond"/>
              <a:cs typeface="EB Garamond"/>
              <a:sym typeface="EB Garamond"/>
            </a:endParaRPr>
          </a:p>
        </p:txBody>
      </p:sp>
      <p:sp>
        <p:nvSpPr>
          <p:cNvPr id="499" name="Google Shape;499;p46"/>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45</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500" name="Google Shape;500;p46"/>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p47"/>
          <p:cNvPicPr preferRelativeResize="0"/>
          <p:nvPr/>
        </p:nvPicPr>
        <p:blipFill rotWithShape="1">
          <a:blip r:embed="rId3">
            <a:alphaModFix/>
          </a:blip>
          <a:srcRect b="0" l="0" r="0" t="14089"/>
          <a:stretch/>
        </p:blipFill>
        <p:spPr>
          <a:xfrm>
            <a:off x="157750" y="1804700"/>
            <a:ext cx="8869426" cy="3193675"/>
          </a:xfrm>
          <a:prstGeom prst="rect">
            <a:avLst/>
          </a:prstGeom>
          <a:noFill/>
          <a:ln>
            <a:noFill/>
          </a:ln>
        </p:spPr>
      </p:pic>
      <p:sp>
        <p:nvSpPr>
          <p:cNvPr id="506" name="Google Shape;506;p47"/>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6. Resultados. </a:t>
            </a:r>
            <a:r>
              <a:rPr b="0" lang="es" sz="4240">
                <a:solidFill>
                  <a:schemeClr val="accent4"/>
                </a:solidFill>
              </a:rPr>
              <a:t>Arq. ConvLSTM</a:t>
            </a:r>
            <a:endParaRPr b="0" sz="4240">
              <a:solidFill>
                <a:schemeClr val="accent4"/>
              </a:solidFill>
            </a:endParaRPr>
          </a:p>
        </p:txBody>
      </p:sp>
      <p:sp>
        <p:nvSpPr>
          <p:cNvPr id="507" name="Google Shape;507;p47"/>
          <p:cNvSpPr txBox="1"/>
          <p:nvPr>
            <p:ph idx="1" type="body"/>
          </p:nvPr>
        </p:nvSpPr>
        <p:spPr>
          <a:xfrm>
            <a:off x="311700" y="816525"/>
            <a:ext cx="8520600" cy="11841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Entrenamiento con </a:t>
            </a:r>
            <a:r>
              <a:rPr b="1" lang="es" sz="2400">
                <a:solidFill>
                  <a:srgbClr val="000000"/>
                </a:solidFill>
                <a:latin typeface="EB Garamond"/>
                <a:ea typeface="EB Garamond"/>
                <a:cs typeface="EB Garamond"/>
                <a:sym typeface="EB Garamond"/>
              </a:rPr>
              <a:t>1 etapa</a:t>
            </a:r>
            <a:r>
              <a:rPr lang="es" sz="2400">
                <a:solidFill>
                  <a:srgbClr val="000000"/>
                </a:solidFill>
                <a:latin typeface="EB Garamond"/>
                <a:ea typeface="EB Garamond"/>
                <a:cs typeface="EB Garamond"/>
                <a:sym typeface="EB Garamond"/>
              </a:rPr>
              <a:t>.</a:t>
            </a:r>
            <a:endParaRPr sz="2400">
              <a:solidFill>
                <a:srgbClr val="000000"/>
              </a:solidFill>
              <a:latin typeface="EB Garamond"/>
              <a:ea typeface="EB Garamond"/>
              <a:cs typeface="EB Garamond"/>
              <a:sym typeface="EB Garamond"/>
            </a:endParaRPr>
          </a:p>
          <a:p>
            <a:pPr indent="-381000" lvl="1" marL="914400" rtl="0" algn="l">
              <a:lnSpc>
                <a:spcPct val="115000"/>
              </a:lnSpc>
              <a:spcBef>
                <a:spcPts val="0"/>
              </a:spcBef>
              <a:spcAft>
                <a:spcPts val="0"/>
              </a:spcAft>
              <a:buClr>
                <a:srgbClr val="000000"/>
              </a:buClr>
              <a:buSzPts val="2400"/>
              <a:buFont typeface="EB Garamond"/>
              <a:buChar char="○"/>
            </a:pPr>
            <a:r>
              <a:rPr lang="es" sz="2400">
                <a:solidFill>
                  <a:srgbClr val="000000"/>
                </a:solidFill>
                <a:latin typeface="EB Garamond"/>
                <a:ea typeface="EB Garamond"/>
                <a:cs typeface="EB Garamond"/>
                <a:sym typeface="EB Garamond"/>
              </a:rPr>
              <a:t>Irregularidad en la predicción de etiq. 5</a:t>
            </a:r>
            <a:r>
              <a:rPr lang="es" sz="2600">
                <a:solidFill>
                  <a:srgbClr val="000000"/>
                </a:solidFill>
                <a:latin typeface="EB Garamond"/>
                <a:ea typeface="EB Garamond"/>
                <a:cs typeface="EB Garamond"/>
                <a:sym typeface="EB Garamond"/>
              </a:rPr>
              <a:t> </a:t>
            </a:r>
            <a:endParaRPr sz="2600">
              <a:solidFill>
                <a:srgbClr val="000000"/>
              </a:solidFill>
              <a:latin typeface="EB Garamond"/>
              <a:ea typeface="EB Garamond"/>
              <a:cs typeface="EB Garamond"/>
              <a:sym typeface="EB Garamond"/>
            </a:endParaRPr>
          </a:p>
        </p:txBody>
      </p:sp>
      <p:sp>
        <p:nvSpPr>
          <p:cNvPr id="508" name="Google Shape;508;p47"/>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46</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509" name="Google Shape;509;p47"/>
          <p:cNvPicPr preferRelativeResize="0"/>
          <p:nvPr/>
        </p:nvPicPr>
        <p:blipFill rotWithShape="1">
          <a:blip r:embed="rId4">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8"/>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s" sz="4540"/>
              <a:t>Índice</a:t>
            </a:r>
            <a:endParaRPr b="0" sz="4540"/>
          </a:p>
        </p:txBody>
      </p:sp>
      <p:sp>
        <p:nvSpPr>
          <p:cNvPr id="515" name="Google Shape;515;p48"/>
          <p:cNvSpPr txBox="1"/>
          <p:nvPr>
            <p:ph idx="1" type="body"/>
          </p:nvPr>
        </p:nvSpPr>
        <p:spPr>
          <a:xfrm>
            <a:off x="311700" y="816525"/>
            <a:ext cx="8520600" cy="37830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Introducción</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Antecedentes</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Entorno de trabajo</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Conocimiento del dominio</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Implementación y desarrollo</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Resultados</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000000"/>
              </a:buClr>
              <a:buSzPts val="2400"/>
              <a:buFont typeface="EB Garamond"/>
              <a:buAutoNum type="arabicPeriod"/>
            </a:pPr>
            <a:r>
              <a:rPr b="1" lang="es" sz="2400">
                <a:solidFill>
                  <a:srgbClr val="000000"/>
                </a:solidFill>
                <a:latin typeface="EB Garamond"/>
                <a:ea typeface="EB Garamond"/>
                <a:cs typeface="EB Garamond"/>
                <a:sym typeface="EB Garamond"/>
              </a:rPr>
              <a:t>Conclusiones y trabajos futuros</a:t>
            </a:r>
            <a:endParaRPr b="1" sz="2400">
              <a:solidFill>
                <a:srgbClr val="000000"/>
              </a:solidFill>
              <a:latin typeface="EB Garamond"/>
              <a:ea typeface="EB Garamond"/>
              <a:cs typeface="EB Garamond"/>
              <a:sym typeface="EB Garamond"/>
            </a:endParaRPr>
          </a:p>
        </p:txBody>
      </p:sp>
      <p:sp>
        <p:nvSpPr>
          <p:cNvPr id="516" name="Google Shape;516;p48"/>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47</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517" name="Google Shape;517;p48"/>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9"/>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7. Conclusiones y trabajos futuros</a:t>
            </a:r>
            <a:endParaRPr b="0" sz="4540"/>
          </a:p>
        </p:txBody>
      </p:sp>
      <p:sp>
        <p:nvSpPr>
          <p:cNvPr id="523" name="Google Shape;523;p49"/>
          <p:cNvSpPr txBox="1"/>
          <p:nvPr>
            <p:ph idx="1" type="body"/>
          </p:nvPr>
        </p:nvSpPr>
        <p:spPr>
          <a:xfrm>
            <a:off x="311700" y="816525"/>
            <a:ext cx="8220300" cy="41076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b="1" lang="es" sz="2400">
                <a:solidFill>
                  <a:srgbClr val="000000"/>
                </a:solidFill>
                <a:latin typeface="EB Garamond"/>
                <a:ea typeface="EB Garamond"/>
                <a:cs typeface="EB Garamond"/>
                <a:sym typeface="EB Garamond"/>
              </a:rPr>
              <a:t>Conclusiones relacionadas con el proyecto</a:t>
            </a:r>
            <a:endParaRPr b="1"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Los modelos iniciales básicos son </a:t>
            </a:r>
            <a:r>
              <a:rPr b="1" lang="es" sz="2400">
                <a:solidFill>
                  <a:schemeClr val="accent1"/>
                </a:solidFill>
                <a:latin typeface="EB Garamond"/>
                <a:ea typeface="EB Garamond"/>
                <a:cs typeface="EB Garamond"/>
                <a:sym typeface="EB Garamond"/>
              </a:rPr>
              <a:t>insuficientes</a:t>
            </a:r>
            <a:r>
              <a:rPr lang="es" sz="2400">
                <a:solidFill>
                  <a:srgbClr val="000000"/>
                </a:solidFill>
                <a:latin typeface="EB Garamond"/>
                <a:ea typeface="EB Garamond"/>
                <a:cs typeface="EB Garamond"/>
                <a:sym typeface="EB Garamond"/>
              </a:rPr>
              <a:t> ante la complejidad del problema.</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La arquitectura ConvLSTM → resultados </a:t>
            </a:r>
            <a:r>
              <a:rPr b="1" lang="es" sz="2400">
                <a:solidFill>
                  <a:schemeClr val="accent1"/>
                </a:solidFill>
                <a:latin typeface="EB Garamond"/>
                <a:ea typeface="EB Garamond"/>
                <a:cs typeface="EB Garamond"/>
                <a:sym typeface="EB Garamond"/>
              </a:rPr>
              <a:t>no deseados</a:t>
            </a:r>
            <a:endParaRPr b="1" sz="2400">
              <a:solidFill>
                <a:schemeClr val="accent1"/>
              </a:solidFill>
              <a:latin typeface="EB Garamond"/>
              <a:ea typeface="EB Garamond"/>
              <a:cs typeface="EB Garamond"/>
              <a:sym typeface="EB Garamond"/>
            </a:endParaRPr>
          </a:p>
          <a:p>
            <a:pPr indent="-381000" lvl="2" marL="1371600" rtl="0" algn="l">
              <a:lnSpc>
                <a:spcPct val="115000"/>
              </a:lnSpc>
              <a:spcBef>
                <a:spcPts val="0"/>
              </a:spcBef>
              <a:spcAft>
                <a:spcPts val="0"/>
              </a:spcAft>
              <a:buClr>
                <a:srgbClr val="000000"/>
              </a:buClr>
              <a:buSzPts val="2400"/>
              <a:buFont typeface="EB Garamond"/>
              <a:buChar char="■"/>
            </a:pPr>
            <a:r>
              <a:rPr lang="es" sz="2400">
                <a:solidFill>
                  <a:srgbClr val="000000"/>
                </a:solidFill>
                <a:latin typeface="EB Garamond"/>
                <a:ea typeface="EB Garamond"/>
                <a:cs typeface="EB Garamond"/>
                <a:sym typeface="EB Garamond"/>
              </a:rPr>
              <a:t>La arquitectura U-net + LSTM → guía para </a:t>
            </a:r>
            <a:r>
              <a:rPr b="1" lang="es" sz="2400">
                <a:solidFill>
                  <a:schemeClr val="accent1"/>
                </a:solidFill>
                <a:latin typeface="EB Garamond"/>
                <a:ea typeface="EB Garamond"/>
                <a:cs typeface="EB Garamond"/>
                <a:sym typeface="EB Garamond"/>
              </a:rPr>
              <a:t>trabajos futuros</a:t>
            </a:r>
            <a:r>
              <a:rPr lang="es" sz="2400">
                <a:solidFill>
                  <a:srgbClr val="000000"/>
                </a:solidFill>
                <a:latin typeface="EB Garamond"/>
                <a:ea typeface="EB Garamond"/>
                <a:cs typeface="EB Garamond"/>
                <a:sym typeface="EB Garamond"/>
              </a:rPr>
              <a:t>.</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Se completan los objetivos específicos inicialmente propuestos.</a:t>
            </a:r>
            <a:endParaRPr sz="2400">
              <a:solidFill>
                <a:srgbClr val="000000"/>
              </a:solidFill>
              <a:latin typeface="EB Garamond"/>
              <a:ea typeface="EB Garamond"/>
              <a:cs typeface="EB Garamond"/>
              <a:sym typeface="EB Garamond"/>
            </a:endParaRPr>
          </a:p>
          <a:p>
            <a:pPr indent="-381000" lvl="2" marL="1371600" rtl="0" algn="l">
              <a:lnSpc>
                <a:spcPct val="115000"/>
              </a:lnSpc>
              <a:spcBef>
                <a:spcPts val="0"/>
              </a:spcBef>
              <a:spcAft>
                <a:spcPts val="0"/>
              </a:spcAft>
              <a:buClr>
                <a:srgbClr val="000000"/>
              </a:buClr>
              <a:buSzPts val="2400"/>
              <a:buFont typeface="EB Garamond"/>
              <a:buChar char="■"/>
            </a:pPr>
            <a:r>
              <a:rPr b="1" lang="es" sz="2400">
                <a:solidFill>
                  <a:srgbClr val="CC0000"/>
                </a:solidFill>
                <a:latin typeface="EB Garamond"/>
                <a:ea typeface="EB Garamond"/>
                <a:cs typeface="EB Garamond"/>
                <a:sym typeface="EB Garamond"/>
              </a:rPr>
              <a:t>No</a:t>
            </a:r>
            <a:r>
              <a:rPr lang="es" sz="2400">
                <a:solidFill>
                  <a:srgbClr val="CC0000"/>
                </a:solidFill>
                <a:latin typeface="EB Garamond"/>
                <a:ea typeface="EB Garamond"/>
                <a:cs typeface="EB Garamond"/>
                <a:sym typeface="EB Garamond"/>
              </a:rPr>
              <a:t> </a:t>
            </a:r>
            <a:r>
              <a:rPr lang="es" sz="2400">
                <a:solidFill>
                  <a:srgbClr val="000000"/>
                </a:solidFill>
                <a:latin typeface="EB Garamond"/>
                <a:ea typeface="EB Garamond"/>
                <a:cs typeface="EB Garamond"/>
                <a:sym typeface="EB Garamond"/>
              </a:rPr>
              <a:t>se alcanza la etapa deseada.</a:t>
            </a:r>
            <a:endParaRPr sz="2400">
              <a:solidFill>
                <a:srgbClr val="000000"/>
              </a:solidFill>
              <a:latin typeface="EB Garamond"/>
              <a:ea typeface="EB Garamond"/>
              <a:cs typeface="EB Garamond"/>
              <a:sym typeface="EB Garamond"/>
            </a:endParaRPr>
          </a:p>
        </p:txBody>
      </p:sp>
      <p:sp>
        <p:nvSpPr>
          <p:cNvPr id="524" name="Google Shape;524;p49"/>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48</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525" name="Google Shape;525;p49"/>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1. Introducción.</a:t>
            </a:r>
            <a:r>
              <a:rPr b="0" lang="es" sz="4540"/>
              <a:t> </a:t>
            </a:r>
            <a:r>
              <a:rPr b="0" lang="es" sz="4240">
                <a:solidFill>
                  <a:schemeClr val="accent4"/>
                </a:solidFill>
              </a:rPr>
              <a:t>Motivación</a:t>
            </a:r>
            <a:endParaRPr b="0" sz="4240">
              <a:solidFill>
                <a:schemeClr val="accent4"/>
              </a:solidFill>
            </a:endParaRPr>
          </a:p>
        </p:txBody>
      </p:sp>
      <p:sp>
        <p:nvSpPr>
          <p:cNvPr id="102" name="Google Shape;102;p5"/>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4</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sp>
        <p:nvSpPr>
          <p:cNvPr id="103" name="Google Shape;103;p5"/>
          <p:cNvSpPr txBox="1"/>
          <p:nvPr>
            <p:ph idx="1" type="body"/>
          </p:nvPr>
        </p:nvSpPr>
        <p:spPr>
          <a:xfrm>
            <a:off x="311700" y="816525"/>
            <a:ext cx="8520600" cy="37830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Clr>
                <a:srgbClr val="000000"/>
              </a:buClr>
              <a:buSzPts val="1900"/>
              <a:buFont typeface="EB Garamond"/>
              <a:buChar char="●"/>
            </a:pPr>
            <a:r>
              <a:rPr lang="es" sz="2400">
                <a:solidFill>
                  <a:srgbClr val="000000"/>
                </a:solidFill>
                <a:latin typeface="EB Garamond"/>
                <a:ea typeface="EB Garamond"/>
                <a:cs typeface="EB Garamond"/>
                <a:sym typeface="EB Garamond"/>
              </a:rPr>
              <a:t>Distribución de la energía eléctrica en España (2022) </a:t>
            </a:r>
            <a:endParaRPr sz="2400">
              <a:solidFill>
                <a:srgbClr val="000000"/>
              </a:solidFill>
              <a:latin typeface="EB Garamond"/>
              <a:ea typeface="EB Garamond"/>
              <a:cs typeface="EB Garamond"/>
              <a:sym typeface="EB Garamond"/>
            </a:endParaRPr>
          </a:p>
        </p:txBody>
      </p:sp>
      <p:pic>
        <p:nvPicPr>
          <p:cNvPr id="104" name="Google Shape;104;p5"/>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pic>
        <p:nvPicPr>
          <p:cNvPr id="105" name="Google Shape;105;p5"/>
          <p:cNvPicPr preferRelativeResize="0"/>
          <p:nvPr/>
        </p:nvPicPr>
        <p:blipFill rotWithShape="1">
          <a:blip r:embed="rId4">
            <a:alphaModFix/>
          </a:blip>
          <a:srcRect b="2236" l="2123" r="0" t="3388"/>
          <a:stretch/>
        </p:blipFill>
        <p:spPr>
          <a:xfrm>
            <a:off x="1636725" y="1330089"/>
            <a:ext cx="5661900" cy="3338661"/>
          </a:xfrm>
          <a:prstGeom prst="rect">
            <a:avLst/>
          </a:prstGeom>
          <a:noFill/>
          <a:ln>
            <a:noFill/>
          </a:ln>
        </p:spPr>
      </p:pic>
      <p:sp>
        <p:nvSpPr>
          <p:cNvPr id="106" name="Google Shape;106;p5"/>
          <p:cNvSpPr txBox="1"/>
          <p:nvPr/>
        </p:nvSpPr>
        <p:spPr>
          <a:xfrm>
            <a:off x="3875566" y="4668750"/>
            <a:ext cx="17070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dk2"/>
                </a:solidFill>
                <a:latin typeface="Open Sans"/>
                <a:ea typeface="Open Sans"/>
                <a:cs typeface="Open Sans"/>
                <a:sym typeface="Open Sans"/>
              </a:rPr>
              <a:t>Fuente:  Statista (2023a)</a:t>
            </a:r>
            <a:endParaRPr sz="1000">
              <a:solidFill>
                <a:schemeClr val="dk2"/>
              </a:solidFill>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9" name="Shape 529"/>
        <p:cNvGrpSpPr/>
        <p:nvPr/>
      </p:nvGrpSpPr>
      <p:grpSpPr>
        <a:xfrm>
          <a:off x="0" y="0"/>
          <a:ext cx="0" cy="0"/>
          <a:chOff x="0" y="0"/>
          <a:chExt cx="0" cy="0"/>
        </a:xfrm>
      </p:grpSpPr>
      <p:sp>
        <p:nvSpPr>
          <p:cNvPr id="530" name="Google Shape;530;p50"/>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7. Conclusiones y trabajos futuros</a:t>
            </a:r>
            <a:endParaRPr b="0" sz="4540"/>
          </a:p>
        </p:txBody>
      </p:sp>
      <p:sp>
        <p:nvSpPr>
          <p:cNvPr id="531" name="Google Shape;531;p50"/>
          <p:cNvSpPr txBox="1"/>
          <p:nvPr>
            <p:ph idx="1" type="body"/>
          </p:nvPr>
        </p:nvSpPr>
        <p:spPr>
          <a:xfrm>
            <a:off x="311700" y="816525"/>
            <a:ext cx="8220300" cy="38898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b="1" lang="es" sz="2400">
                <a:solidFill>
                  <a:srgbClr val="000000"/>
                </a:solidFill>
                <a:latin typeface="EB Garamond"/>
                <a:ea typeface="EB Garamond"/>
                <a:cs typeface="EB Garamond"/>
                <a:sym typeface="EB Garamond"/>
              </a:rPr>
              <a:t>Conclusiones relacionadas con el proyecto</a:t>
            </a:r>
            <a:endParaRPr b="1"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Los modelos iniciales básicos son </a:t>
            </a:r>
            <a:r>
              <a:rPr b="1" lang="es" sz="2400">
                <a:solidFill>
                  <a:schemeClr val="accent1"/>
                </a:solidFill>
                <a:latin typeface="EB Garamond"/>
                <a:ea typeface="EB Garamond"/>
                <a:cs typeface="EB Garamond"/>
                <a:sym typeface="EB Garamond"/>
              </a:rPr>
              <a:t>insuficientes</a:t>
            </a:r>
            <a:r>
              <a:rPr lang="es" sz="2400">
                <a:solidFill>
                  <a:srgbClr val="000000"/>
                </a:solidFill>
                <a:latin typeface="EB Garamond"/>
                <a:ea typeface="EB Garamond"/>
                <a:cs typeface="EB Garamond"/>
                <a:sym typeface="EB Garamond"/>
              </a:rPr>
              <a:t> ante la complejidad del problema.</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La arquitectura ConvLSTM → resultados </a:t>
            </a:r>
            <a:r>
              <a:rPr b="1" lang="es" sz="2400">
                <a:solidFill>
                  <a:schemeClr val="accent1"/>
                </a:solidFill>
                <a:latin typeface="EB Garamond"/>
                <a:ea typeface="EB Garamond"/>
                <a:cs typeface="EB Garamond"/>
                <a:sym typeface="EB Garamond"/>
              </a:rPr>
              <a:t>no deseados</a:t>
            </a:r>
            <a:endParaRPr b="1" sz="2400">
              <a:solidFill>
                <a:schemeClr val="accent1"/>
              </a:solidFill>
              <a:latin typeface="EB Garamond"/>
              <a:ea typeface="EB Garamond"/>
              <a:cs typeface="EB Garamond"/>
              <a:sym typeface="EB Garamond"/>
            </a:endParaRPr>
          </a:p>
          <a:p>
            <a:pPr indent="-381000" lvl="2" marL="1371600" rtl="0" algn="l">
              <a:lnSpc>
                <a:spcPct val="115000"/>
              </a:lnSpc>
              <a:spcBef>
                <a:spcPts val="0"/>
              </a:spcBef>
              <a:spcAft>
                <a:spcPts val="0"/>
              </a:spcAft>
              <a:buClr>
                <a:srgbClr val="000000"/>
              </a:buClr>
              <a:buSzPts val="2400"/>
              <a:buFont typeface="EB Garamond"/>
              <a:buChar char="■"/>
            </a:pPr>
            <a:r>
              <a:rPr lang="es" sz="2400">
                <a:solidFill>
                  <a:srgbClr val="000000"/>
                </a:solidFill>
                <a:latin typeface="EB Garamond"/>
                <a:ea typeface="EB Garamond"/>
                <a:cs typeface="EB Garamond"/>
                <a:sym typeface="EB Garamond"/>
              </a:rPr>
              <a:t>La arquitectura U-net + LSTM → guía para </a:t>
            </a:r>
            <a:r>
              <a:rPr b="1" lang="es" sz="2400">
                <a:solidFill>
                  <a:schemeClr val="accent1"/>
                </a:solidFill>
                <a:latin typeface="EB Garamond"/>
                <a:ea typeface="EB Garamond"/>
                <a:cs typeface="EB Garamond"/>
                <a:sym typeface="EB Garamond"/>
              </a:rPr>
              <a:t>trabajos futuros</a:t>
            </a:r>
            <a:r>
              <a:rPr lang="es" sz="2400">
                <a:solidFill>
                  <a:srgbClr val="000000"/>
                </a:solidFill>
                <a:latin typeface="EB Garamond"/>
                <a:ea typeface="EB Garamond"/>
                <a:cs typeface="EB Garamond"/>
                <a:sym typeface="EB Garamond"/>
              </a:rPr>
              <a:t>.</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Se completan los objetivos inicialmente propuestos.</a:t>
            </a:r>
            <a:endParaRPr sz="2400">
              <a:solidFill>
                <a:srgbClr val="000000"/>
              </a:solidFill>
              <a:latin typeface="EB Garamond"/>
              <a:ea typeface="EB Garamond"/>
              <a:cs typeface="EB Garamond"/>
              <a:sym typeface="EB Garamond"/>
            </a:endParaRPr>
          </a:p>
          <a:p>
            <a:pPr indent="-381000" lvl="2" marL="1371600" rtl="0" algn="l">
              <a:lnSpc>
                <a:spcPct val="115000"/>
              </a:lnSpc>
              <a:spcBef>
                <a:spcPts val="0"/>
              </a:spcBef>
              <a:spcAft>
                <a:spcPts val="0"/>
              </a:spcAft>
              <a:buClr>
                <a:srgbClr val="000000"/>
              </a:buClr>
              <a:buSzPts val="2400"/>
              <a:buFont typeface="EB Garamond"/>
              <a:buChar char="■"/>
            </a:pPr>
            <a:r>
              <a:rPr b="1" lang="es" sz="2400">
                <a:solidFill>
                  <a:srgbClr val="CC0000"/>
                </a:solidFill>
                <a:latin typeface="EB Garamond"/>
                <a:ea typeface="EB Garamond"/>
                <a:cs typeface="EB Garamond"/>
                <a:sym typeface="EB Garamond"/>
              </a:rPr>
              <a:t>No</a:t>
            </a:r>
            <a:r>
              <a:rPr lang="es" sz="2400">
                <a:solidFill>
                  <a:srgbClr val="CC0000"/>
                </a:solidFill>
                <a:latin typeface="EB Garamond"/>
                <a:ea typeface="EB Garamond"/>
                <a:cs typeface="EB Garamond"/>
                <a:sym typeface="EB Garamond"/>
              </a:rPr>
              <a:t> </a:t>
            </a:r>
            <a:r>
              <a:rPr lang="es" sz="2400">
                <a:solidFill>
                  <a:srgbClr val="000000"/>
                </a:solidFill>
                <a:latin typeface="EB Garamond"/>
                <a:ea typeface="EB Garamond"/>
                <a:cs typeface="EB Garamond"/>
                <a:sym typeface="EB Garamond"/>
              </a:rPr>
              <a:t>se alcanza la etapa deseada.</a:t>
            </a:r>
            <a:endParaRPr sz="2400">
              <a:solidFill>
                <a:srgbClr val="000000"/>
              </a:solidFill>
              <a:latin typeface="EB Garamond"/>
              <a:ea typeface="EB Garamond"/>
              <a:cs typeface="EB Garamond"/>
              <a:sym typeface="EB Garamond"/>
            </a:endParaRPr>
          </a:p>
        </p:txBody>
      </p:sp>
      <p:sp>
        <p:nvSpPr>
          <p:cNvPr id="532" name="Google Shape;532;p50"/>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48</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533" name="Google Shape;533;p50"/>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pic>
        <p:nvPicPr>
          <p:cNvPr id="534" name="Google Shape;534;p50"/>
          <p:cNvPicPr preferRelativeResize="0"/>
          <p:nvPr/>
        </p:nvPicPr>
        <p:blipFill rotWithShape="1">
          <a:blip r:embed="rId4">
            <a:alphaModFix/>
          </a:blip>
          <a:srcRect b="0" l="0" r="0" t="0"/>
          <a:stretch/>
        </p:blipFill>
        <p:spPr>
          <a:xfrm>
            <a:off x="4100175" y="3174125"/>
            <a:ext cx="471836" cy="399000"/>
          </a:xfrm>
          <a:prstGeom prst="rect">
            <a:avLst/>
          </a:prstGeom>
          <a:noFill/>
          <a:ln>
            <a:noFill/>
          </a:ln>
        </p:spPr>
      </p:pic>
      <p:pic>
        <p:nvPicPr>
          <p:cNvPr id="535" name="Google Shape;535;p50"/>
          <p:cNvPicPr preferRelativeResize="0"/>
          <p:nvPr/>
        </p:nvPicPr>
        <p:blipFill rotWithShape="1">
          <a:blip r:embed="rId5">
            <a:alphaModFix/>
          </a:blip>
          <a:srcRect b="0" l="0" r="0" t="0"/>
          <a:stretch/>
        </p:blipFill>
        <p:spPr>
          <a:xfrm>
            <a:off x="4700825" y="1864425"/>
            <a:ext cx="370275" cy="357000"/>
          </a:xfrm>
          <a:prstGeom prst="rect">
            <a:avLst/>
          </a:prstGeom>
          <a:noFill/>
          <a:ln>
            <a:noFill/>
          </a:ln>
        </p:spPr>
      </p:pic>
      <p:pic>
        <p:nvPicPr>
          <p:cNvPr id="536" name="Google Shape;536;p50"/>
          <p:cNvPicPr preferRelativeResize="0"/>
          <p:nvPr/>
        </p:nvPicPr>
        <p:blipFill rotWithShape="1">
          <a:blip r:embed="rId5">
            <a:alphaModFix/>
          </a:blip>
          <a:srcRect b="0" l="0" r="0" t="0"/>
          <a:stretch/>
        </p:blipFill>
        <p:spPr>
          <a:xfrm>
            <a:off x="5623500" y="4145450"/>
            <a:ext cx="370275" cy="357000"/>
          </a:xfrm>
          <a:prstGeom prst="rect">
            <a:avLst/>
          </a:prstGeom>
          <a:noFill/>
          <a:ln>
            <a:noFill/>
          </a:ln>
        </p:spPr>
      </p:pic>
      <p:pic>
        <p:nvPicPr>
          <p:cNvPr id="537" name="Google Shape;537;p50"/>
          <p:cNvPicPr preferRelativeResize="0"/>
          <p:nvPr/>
        </p:nvPicPr>
        <p:blipFill rotWithShape="1">
          <a:blip r:embed="rId5">
            <a:alphaModFix/>
          </a:blip>
          <a:srcRect b="0" l="0" r="0" t="0"/>
          <a:stretch/>
        </p:blipFill>
        <p:spPr>
          <a:xfrm>
            <a:off x="8360475" y="2323300"/>
            <a:ext cx="370275" cy="357000"/>
          </a:xfrm>
          <a:prstGeom prst="rect">
            <a:avLst/>
          </a:prstGeom>
          <a:noFill/>
          <a:ln>
            <a:noFill/>
          </a:ln>
        </p:spPr>
      </p:pic>
      <p:pic>
        <p:nvPicPr>
          <p:cNvPr id="538" name="Google Shape;538;p50"/>
          <p:cNvPicPr preferRelativeResize="0"/>
          <p:nvPr/>
        </p:nvPicPr>
        <p:blipFill rotWithShape="1">
          <a:blip r:embed="rId4">
            <a:alphaModFix/>
          </a:blip>
          <a:srcRect b="0" l="0" r="0" t="0"/>
          <a:stretch/>
        </p:blipFill>
        <p:spPr>
          <a:xfrm>
            <a:off x="7888650" y="3670825"/>
            <a:ext cx="471836" cy="399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1"/>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7. Conclusiones y trabajos futuros</a:t>
            </a:r>
            <a:endParaRPr b="0" sz="4540"/>
          </a:p>
        </p:txBody>
      </p:sp>
      <p:sp>
        <p:nvSpPr>
          <p:cNvPr id="544" name="Google Shape;544;p51"/>
          <p:cNvSpPr txBox="1"/>
          <p:nvPr>
            <p:ph idx="1" type="body"/>
          </p:nvPr>
        </p:nvSpPr>
        <p:spPr>
          <a:xfrm>
            <a:off x="311700" y="816525"/>
            <a:ext cx="8220300" cy="38898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b="1" lang="es" sz="2400">
                <a:solidFill>
                  <a:srgbClr val="000000"/>
                </a:solidFill>
                <a:latin typeface="EB Garamond"/>
                <a:ea typeface="EB Garamond"/>
                <a:cs typeface="EB Garamond"/>
                <a:sym typeface="EB Garamond"/>
              </a:rPr>
              <a:t>Conclusiones personales</a:t>
            </a:r>
            <a:endParaRPr b="1"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b="1" lang="es" sz="2400">
                <a:solidFill>
                  <a:schemeClr val="accent1"/>
                </a:solidFill>
                <a:latin typeface="EB Garamond"/>
                <a:ea typeface="EB Garamond"/>
                <a:cs typeface="EB Garamond"/>
                <a:sym typeface="EB Garamond"/>
              </a:rPr>
              <a:t>Amplio conocimiento</a:t>
            </a:r>
            <a:r>
              <a:rPr lang="es" sz="2400">
                <a:solidFill>
                  <a:srgbClr val="000000"/>
                </a:solidFill>
                <a:latin typeface="EB Garamond"/>
                <a:ea typeface="EB Garamond"/>
                <a:cs typeface="EB Garamond"/>
                <a:sym typeface="EB Garamond"/>
              </a:rPr>
              <a:t> y curiosidad en el campo de Inteligencia Artificial.</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El enfrentamiento a un desafío sin precedentes en publicaciones académicas ha sido </a:t>
            </a:r>
            <a:r>
              <a:rPr b="1" lang="es" sz="2400">
                <a:solidFill>
                  <a:schemeClr val="accent1"/>
                </a:solidFill>
                <a:latin typeface="EB Garamond"/>
                <a:ea typeface="EB Garamond"/>
                <a:cs typeface="EB Garamond"/>
                <a:sym typeface="EB Garamond"/>
              </a:rPr>
              <a:t>enriquecedor</a:t>
            </a:r>
            <a:r>
              <a:rPr b="1" lang="es" sz="2400">
                <a:solidFill>
                  <a:srgbClr val="000000"/>
                </a:solidFill>
                <a:latin typeface="EB Garamond"/>
                <a:ea typeface="EB Garamond"/>
                <a:cs typeface="EB Garamond"/>
                <a:sym typeface="EB Garamond"/>
              </a:rPr>
              <a:t>.</a:t>
            </a:r>
            <a:endParaRPr b="1"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El proceso formativo + resolución de errores = salto </a:t>
            </a:r>
            <a:r>
              <a:rPr b="1" lang="es" sz="2400">
                <a:solidFill>
                  <a:schemeClr val="accent1"/>
                </a:solidFill>
                <a:latin typeface="EB Garamond"/>
                <a:ea typeface="EB Garamond"/>
                <a:cs typeface="EB Garamond"/>
                <a:sym typeface="EB Garamond"/>
              </a:rPr>
              <a:t>cualitativo </a:t>
            </a:r>
            <a:r>
              <a:rPr lang="es" sz="2400">
                <a:solidFill>
                  <a:srgbClr val="000000"/>
                </a:solidFill>
                <a:latin typeface="EB Garamond"/>
                <a:ea typeface="EB Garamond"/>
                <a:cs typeface="EB Garamond"/>
                <a:sym typeface="EB Garamond"/>
              </a:rPr>
              <a:t>y de ayuda en mi futuro laboral.</a:t>
            </a:r>
            <a:endParaRPr sz="2400">
              <a:solidFill>
                <a:srgbClr val="000000"/>
              </a:solidFill>
              <a:latin typeface="EB Garamond"/>
              <a:ea typeface="EB Garamond"/>
              <a:cs typeface="EB Garamond"/>
              <a:sym typeface="EB Garamond"/>
            </a:endParaRPr>
          </a:p>
        </p:txBody>
      </p:sp>
      <p:sp>
        <p:nvSpPr>
          <p:cNvPr id="545" name="Google Shape;545;p51"/>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49</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546" name="Google Shape;546;p51"/>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2"/>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540"/>
              <a:t>7. Conclusiones y trabajos futuros</a:t>
            </a:r>
            <a:endParaRPr b="0" sz="4540"/>
          </a:p>
        </p:txBody>
      </p:sp>
      <p:sp>
        <p:nvSpPr>
          <p:cNvPr id="552" name="Google Shape;552;p52"/>
          <p:cNvSpPr txBox="1"/>
          <p:nvPr>
            <p:ph idx="1" type="body"/>
          </p:nvPr>
        </p:nvSpPr>
        <p:spPr>
          <a:xfrm>
            <a:off x="311700" y="816525"/>
            <a:ext cx="8220300" cy="38898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EB Garamond"/>
              <a:buChar char="●"/>
            </a:pPr>
            <a:r>
              <a:rPr b="1" lang="es" sz="2400">
                <a:solidFill>
                  <a:srgbClr val="000000"/>
                </a:solidFill>
                <a:latin typeface="EB Garamond"/>
                <a:ea typeface="EB Garamond"/>
                <a:cs typeface="EB Garamond"/>
                <a:sym typeface="EB Garamond"/>
              </a:rPr>
              <a:t>Trabajos futuros</a:t>
            </a:r>
            <a:endParaRPr b="1"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Primera vía: Emplear las capas </a:t>
            </a:r>
            <a:r>
              <a:rPr b="1" lang="es" sz="2400">
                <a:solidFill>
                  <a:srgbClr val="000000"/>
                </a:solidFill>
                <a:latin typeface="EB Garamond"/>
                <a:ea typeface="EB Garamond"/>
                <a:cs typeface="EB Garamond"/>
                <a:sym typeface="EB Garamond"/>
              </a:rPr>
              <a:t>ConvLSTM </a:t>
            </a:r>
            <a:r>
              <a:rPr lang="es" sz="2400">
                <a:solidFill>
                  <a:srgbClr val="000000"/>
                </a:solidFill>
                <a:latin typeface="EB Garamond"/>
                <a:ea typeface="EB Garamond"/>
                <a:cs typeface="EB Garamond"/>
                <a:sym typeface="EB Garamond"/>
              </a:rPr>
              <a:t>en la arquitectura convolucional U-net (</a:t>
            </a:r>
            <a:r>
              <a:rPr i="1" lang="es" sz="2400">
                <a:solidFill>
                  <a:srgbClr val="000000"/>
                </a:solidFill>
                <a:latin typeface="EB Garamond"/>
                <a:ea typeface="EB Garamond"/>
                <a:cs typeface="EB Garamond"/>
                <a:sym typeface="EB Garamond"/>
              </a:rPr>
              <a:t>U-ConvLSTM</a:t>
            </a:r>
            <a:r>
              <a:rPr lang="es" sz="2400">
                <a:solidFill>
                  <a:srgbClr val="000000"/>
                </a:solidFill>
                <a:latin typeface="EB Garamond"/>
                <a:ea typeface="EB Garamond"/>
                <a:cs typeface="EB Garamond"/>
                <a:sym typeface="EB Garamond"/>
              </a:rPr>
              <a:t>).</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Segunda vía: Abordar modelos similares a los proporcionados mediante un enfoque de </a:t>
            </a:r>
            <a:r>
              <a:rPr b="1" lang="es" sz="2400">
                <a:solidFill>
                  <a:srgbClr val="000000"/>
                </a:solidFill>
                <a:latin typeface="EB Garamond"/>
                <a:ea typeface="EB Garamond"/>
                <a:cs typeface="EB Garamond"/>
                <a:sym typeface="EB Garamond"/>
              </a:rPr>
              <a:t>clasificación</a:t>
            </a:r>
            <a:r>
              <a:rPr lang="es" sz="2400">
                <a:solidFill>
                  <a:srgbClr val="000000"/>
                </a:solidFill>
                <a:latin typeface="EB Garamond"/>
                <a:ea typeface="EB Garamond"/>
                <a:cs typeface="EB Garamond"/>
                <a:sym typeface="EB Garamond"/>
              </a:rPr>
              <a:t>.</a:t>
            </a:r>
            <a:endParaRPr sz="2400">
              <a:solidFill>
                <a:srgbClr val="000000"/>
              </a:solidFill>
              <a:latin typeface="EB Garamond"/>
              <a:ea typeface="EB Garamond"/>
              <a:cs typeface="EB Garamond"/>
              <a:sym typeface="EB Garamond"/>
            </a:endParaRPr>
          </a:p>
          <a:p>
            <a:pPr indent="-381000" lvl="2" marL="1371600" rtl="0" algn="l">
              <a:lnSpc>
                <a:spcPct val="115000"/>
              </a:lnSpc>
              <a:spcBef>
                <a:spcPts val="0"/>
              </a:spcBef>
              <a:spcAft>
                <a:spcPts val="0"/>
              </a:spcAft>
              <a:buClr>
                <a:srgbClr val="000000"/>
              </a:buClr>
              <a:buSzPts val="2400"/>
              <a:buFont typeface="EB Garamond"/>
              <a:buChar char="■"/>
            </a:pPr>
            <a:r>
              <a:rPr lang="es" sz="2400">
                <a:solidFill>
                  <a:srgbClr val="000000"/>
                </a:solidFill>
                <a:latin typeface="EB Garamond"/>
                <a:ea typeface="EB Garamond"/>
                <a:cs typeface="EB Garamond"/>
                <a:sym typeface="EB Garamond"/>
              </a:rPr>
              <a:t>Analizar la evolución de las probabilidades en las predicciones.</a:t>
            </a:r>
            <a:endParaRPr sz="2400">
              <a:solidFill>
                <a:srgbClr val="000000"/>
              </a:solidFill>
              <a:latin typeface="EB Garamond"/>
              <a:ea typeface="EB Garamond"/>
              <a:cs typeface="EB Garamond"/>
              <a:sym typeface="EB Garamond"/>
            </a:endParaRPr>
          </a:p>
        </p:txBody>
      </p:sp>
      <p:sp>
        <p:nvSpPr>
          <p:cNvPr id="553" name="Google Shape;553;p52"/>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50/51</a:t>
            </a:r>
            <a:endParaRPr b="0" i="0" sz="1800" u="none" cap="none" strike="noStrike">
              <a:solidFill>
                <a:schemeClr val="dk2"/>
              </a:solidFill>
              <a:latin typeface="EB Garamond"/>
              <a:ea typeface="EB Garamond"/>
              <a:cs typeface="EB Garamond"/>
              <a:sym typeface="EB Garamond"/>
            </a:endParaRPr>
          </a:p>
        </p:txBody>
      </p:sp>
      <p:pic>
        <p:nvPicPr>
          <p:cNvPr id="554" name="Google Shape;554;p52"/>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3"/>
          <p:cNvSpPr txBox="1"/>
          <p:nvPr>
            <p:ph idx="1" type="body"/>
          </p:nvPr>
        </p:nvSpPr>
        <p:spPr>
          <a:xfrm>
            <a:off x="1755450" y="1289375"/>
            <a:ext cx="5633100" cy="8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800"/>
              <a:buNone/>
            </a:pPr>
            <a:r>
              <a:rPr lang="es" sz="4400">
                <a:solidFill>
                  <a:schemeClr val="accent1"/>
                </a:solidFill>
                <a:latin typeface="EB Garamond"/>
                <a:ea typeface="EB Garamond"/>
                <a:cs typeface="EB Garamond"/>
                <a:sym typeface="EB Garamond"/>
              </a:rPr>
              <a:t>Fin </a:t>
            </a:r>
            <a:r>
              <a:rPr lang="es" sz="4400">
                <a:solidFill>
                  <a:srgbClr val="000000"/>
                </a:solidFill>
                <a:latin typeface="EB Garamond"/>
                <a:ea typeface="EB Garamond"/>
                <a:cs typeface="EB Garamond"/>
                <a:sym typeface="EB Garamond"/>
              </a:rPr>
              <a:t>de la presentación</a:t>
            </a:r>
            <a:endParaRPr sz="4400">
              <a:solidFill>
                <a:srgbClr val="000000"/>
              </a:solidFill>
              <a:latin typeface="EB Garamond"/>
              <a:ea typeface="EB Garamond"/>
              <a:cs typeface="EB Garamond"/>
              <a:sym typeface="EB Garamond"/>
            </a:endParaRPr>
          </a:p>
        </p:txBody>
      </p:sp>
      <p:sp>
        <p:nvSpPr>
          <p:cNvPr id="560" name="Google Shape;560;p53"/>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51</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561" name="Google Shape;561;p53"/>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
        <p:nvSpPr>
          <p:cNvPr id="562" name="Google Shape;562;p53"/>
          <p:cNvSpPr txBox="1"/>
          <p:nvPr>
            <p:ph idx="1" type="body"/>
          </p:nvPr>
        </p:nvSpPr>
        <p:spPr>
          <a:xfrm>
            <a:off x="1755450" y="2149500"/>
            <a:ext cx="5479800" cy="8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800"/>
              <a:buNone/>
            </a:pPr>
            <a:r>
              <a:rPr b="1" lang="es" sz="4400">
                <a:solidFill>
                  <a:srgbClr val="000000"/>
                </a:solidFill>
                <a:latin typeface="EB Garamond"/>
                <a:ea typeface="EB Garamond"/>
                <a:cs typeface="EB Garamond"/>
                <a:sym typeface="EB Garamond"/>
              </a:rPr>
              <a:t>¿Cuestiones?</a:t>
            </a:r>
            <a:endParaRPr b="1" sz="4400">
              <a:solidFill>
                <a:srgbClr val="000000"/>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1. Introducción.</a:t>
            </a:r>
            <a:r>
              <a:rPr b="0" lang="es" sz="4540"/>
              <a:t> </a:t>
            </a:r>
            <a:r>
              <a:rPr b="0" lang="es" sz="4240">
                <a:solidFill>
                  <a:schemeClr val="accent4"/>
                </a:solidFill>
              </a:rPr>
              <a:t>Motivación</a:t>
            </a:r>
            <a:endParaRPr b="0" sz="4240">
              <a:solidFill>
                <a:schemeClr val="accent4"/>
              </a:solidFill>
            </a:endParaRPr>
          </a:p>
        </p:txBody>
      </p:sp>
      <p:sp>
        <p:nvSpPr>
          <p:cNvPr id="112" name="Google Shape;112;p6"/>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5</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sp>
        <p:nvSpPr>
          <p:cNvPr id="113" name="Google Shape;113;p6"/>
          <p:cNvSpPr txBox="1"/>
          <p:nvPr>
            <p:ph idx="1" type="body"/>
          </p:nvPr>
        </p:nvSpPr>
        <p:spPr>
          <a:xfrm>
            <a:off x="311700" y="816525"/>
            <a:ext cx="8520600" cy="19548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Clr>
                <a:srgbClr val="000000"/>
              </a:buClr>
              <a:buSzPts val="1900"/>
              <a:buFont typeface="EB Garamond"/>
              <a:buChar char="●"/>
            </a:pPr>
            <a:r>
              <a:rPr lang="es" sz="2400">
                <a:solidFill>
                  <a:srgbClr val="000000"/>
                </a:solidFill>
                <a:latin typeface="EB Garamond"/>
                <a:ea typeface="EB Garamond"/>
                <a:cs typeface="EB Garamond"/>
                <a:sym typeface="EB Garamond"/>
              </a:rPr>
              <a:t>Innes Murdo Black y Kolios (2021)</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Importancia de la monitorización estructural de las turbinas eólicas </a:t>
            </a:r>
            <a:r>
              <a:rPr i="1" lang="es" sz="2400">
                <a:solidFill>
                  <a:srgbClr val="000000"/>
                </a:solidFill>
                <a:latin typeface="EB Garamond"/>
                <a:ea typeface="EB Garamond"/>
                <a:cs typeface="EB Garamond"/>
                <a:sym typeface="EB Garamond"/>
              </a:rPr>
              <a:t>offshore</a:t>
            </a:r>
            <a:r>
              <a:rPr lang="es" sz="2400">
                <a:solidFill>
                  <a:srgbClr val="000000"/>
                </a:solidFill>
                <a:latin typeface="EB Garamond"/>
                <a:ea typeface="EB Garamond"/>
                <a:cs typeface="EB Garamond"/>
                <a:sym typeface="EB Garamond"/>
              </a:rPr>
              <a:t> → Propósito: inferir la salud de los componentes de la turbina eólica</a:t>
            </a:r>
            <a:endParaRPr sz="2400">
              <a:solidFill>
                <a:srgbClr val="000000"/>
              </a:solidFill>
              <a:latin typeface="EB Garamond"/>
              <a:ea typeface="EB Garamond"/>
              <a:cs typeface="EB Garamond"/>
              <a:sym typeface="EB Garamond"/>
            </a:endParaRPr>
          </a:p>
        </p:txBody>
      </p:sp>
      <p:pic>
        <p:nvPicPr>
          <p:cNvPr id="114" name="Google Shape;114;p6"/>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
        <p:nvSpPr>
          <p:cNvPr id="115" name="Google Shape;115;p6"/>
          <p:cNvSpPr/>
          <p:nvPr/>
        </p:nvSpPr>
        <p:spPr>
          <a:xfrm>
            <a:off x="2373900" y="3016025"/>
            <a:ext cx="4396200" cy="792600"/>
          </a:xfrm>
          <a:prstGeom prst="snip1Rect">
            <a:avLst>
              <a:gd fmla="val 16667" name="adj"/>
            </a:avLst>
          </a:prstGeom>
          <a:solidFill>
            <a:srgbClr val="FFDA95">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16" name="Google Shape;116;p6"/>
          <p:cNvSpPr txBox="1"/>
          <p:nvPr/>
        </p:nvSpPr>
        <p:spPr>
          <a:xfrm>
            <a:off x="2627975" y="3135275"/>
            <a:ext cx="4178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s" sz="2400" u="none" cap="none" strike="noStrike">
                <a:solidFill>
                  <a:schemeClr val="dk2"/>
                </a:solidFill>
                <a:latin typeface="EB Garamond"/>
                <a:ea typeface="EB Garamond"/>
                <a:cs typeface="EB Garamond"/>
                <a:sym typeface="EB Garamond"/>
              </a:rPr>
              <a:t>“más vale prevenir que curar…”</a:t>
            </a:r>
            <a:endParaRPr b="0" i="0" sz="2400" u="none" cap="none" strike="noStrike">
              <a:solidFill>
                <a:schemeClr val="dk2"/>
              </a:solidFill>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1. Introducción.</a:t>
            </a:r>
            <a:r>
              <a:rPr b="0" lang="es" sz="4540"/>
              <a:t> </a:t>
            </a:r>
            <a:r>
              <a:rPr b="0" lang="es" sz="4240">
                <a:solidFill>
                  <a:schemeClr val="accent4"/>
                </a:solidFill>
              </a:rPr>
              <a:t>Objetivos</a:t>
            </a:r>
            <a:endParaRPr b="0" sz="4240">
              <a:solidFill>
                <a:schemeClr val="accent4"/>
              </a:solidFill>
            </a:endParaRPr>
          </a:p>
        </p:txBody>
      </p:sp>
      <p:sp>
        <p:nvSpPr>
          <p:cNvPr id="122" name="Google Shape;122;p7"/>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6</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sp>
        <p:nvSpPr>
          <p:cNvPr id="123" name="Google Shape;123;p7"/>
          <p:cNvSpPr txBox="1"/>
          <p:nvPr>
            <p:ph idx="1" type="body"/>
          </p:nvPr>
        </p:nvSpPr>
        <p:spPr>
          <a:xfrm>
            <a:off x="311700" y="816525"/>
            <a:ext cx="8520600" cy="11784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Clr>
                <a:srgbClr val="000000"/>
              </a:buClr>
              <a:buSzPts val="1900"/>
              <a:buFont typeface="EB Garamond"/>
              <a:buChar char="●"/>
            </a:pPr>
            <a:r>
              <a:rPr b="1" lang="es" sz="2400">
                <a:solidFill>
                  <a:srgbClr val="000000"/>
                </a:solidFill>
                <a:latin typeface="EB Garamond"/>
                <a:ea typeface="EB Garamond"/>
                <a:cs typeface="EB Garamond"/>
                <a:sym typeface="EB Garamond"/>
              </a:rPr>
              <a:t>Objetivo </a:t>
            </a:r>
            <a:r>
              <a:rPr b="1" lang="es" sz="2400">
                <a:solidFill>
                  <a:schemeClr val="accent1"/>
                </a:solidFill>
                <a:latin typeface="EB Garamond"/>
                <a:ea typeface="EB Garamond"/>
                <a:cs typeface="EB Garamond"/>
                <a:sym typeface="EB Garamond"/>
              </a:rPr>
              <a:t>principal</a:t>
            </a:r>
            <a:r>
              <a:rPr lang="es" sz="2400">
                <a:solidFill>
                  <a:srgbClr val="000000"/>
                </a:solidFill>
                <a:latin typeface="EB Garamond"/>
                <a:ea typeface="EB Garamond"/>
                <a:cs typeface="EB Garamond"/>
                <a:sym typeface="EB Garamond"/>
              </a:rPr>
              <a:t>: sistema de predicción temprana de anomalías en turbinas eólicas con técnicas de </a:t>
            </a:r>
            <a:r>
              <a:rPr i="1" lang="es" sz="2400">
                <a:solidFill>
                  <a:srgbClr val="000000"/>
                </a:solidFill>
                <a:latin typeface="EB Garamond"/>
                <a:ea typeface="EB Garamond"/>
                <a:cs typeface="EB Garamond"/>
                <a:sym typeface="EB Garamond"/>
              </a:rPr>
              <a:t>Deep Learning</a:t>
            </a:r>
            <a:endParaRPr i="1" sz="2400">
              <a:solidFill>
                <a:srgbClr val="000000"/>
              </a:solidFill>
              <a:latin typeface="EB Garamond"/>
              <a:ea typeface="EB Garamond"/>
              <a:cs typeface="EB Garamond"/>
              <a:sym typeface="EB Garamond"/>
            </a:endParaRPr>
          </a:p>
        </p:txBody>
      </p:sp>
      <p:pic>
        <p:nvPicPr>
          <p:cNvPr id="124" name="Google Shape;124;p7"/>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
        <p:nvSpPr>
          <p:cNvPr id="125" name="Google Shape;125;p7"/>
          <p:cNvSpPr txBox="1"/>
          <p:nvPr>
            <p:ph idx="1" type="body"/>
          </p:nvPr>
        </p:nvSpPr>
        <p:spPr>
          <a:xfrm>
            <a:off x="311700" y="2064150"/>
            <a:ext cx="8520600" cy="25857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Clr>
                <a:srgbClr val="000000"/>
              </a:buClr>
              <a:buSzPts val="1900"/>
              <a:buFont typeface="EB Garamond"/>
              <a:buChar char="●"/>
            </a:pPr>
            <a:r>
              <a:rPr lang="es" sz="2400">
                <a:solidFill>
                  <a:srgbClr val="000000"/>
                </a:solidFill>
                <a:latin typeface="EB Garamond"/>
                <a:ea typeface="EB Garamond"/>
                <a:cs typeface="EB Garamond"/>
                <a:sym typeface="EB Garamond"/>
              </a:rPr>
              <a:t>Objetivos </a:t>
            </a:r>
            <a:r>
              <a:rPr lang="es" sz="2400">
                <a:solidFill>
                  <a:schemeClr val="accent1"/>
                </a:solidFill>
                <a:latin typeface="EB Garamond"/>
                <a:ea typeface="EB Garamond"/>
                <a:cs typeface="EB Garamond"/>
                <a:sym typeface="EB Garamond"/>
              </a:rPr>
              <a:t>específicos</a:t>
            </a:r>
            <a:r>
              <a:rPr lang="es" sz="2400">
                <a:solidFill>
                  <a:srgbClr val="000000"/>
                </a:solidFill>
                <a:latin typeface="EB Garamond"/>
                <a:ea typeface="EB Garamond"/>
                <a:cs typeface="EB Garamond"/>
                <a:sym typeface="EB Garamond"/>
              </a:rPr>
              <a:t>: </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Conceptos básicos de </a:t>
            </a:r>
            <a:r>
              <a:rPr i="1" lang="es" sz="2400">
                <a:solidFill>
                  <a:srgbClr val="000000"/>
                </a:solidFill>
                <a:latin typeface="EB Garamond"/>
                <a:ea typeface="EB Garamond"/>
                <a:cs typeface="EB Garamond"/>
                <a:sym typeface="EB Garamond"/>
              </a:rPr>
              <a:t>DL</a:t>
            </a:r>
            <a:endParaRPr i="1"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Funcionamiento interno de turbinas eólicas</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Trabajos previos</a:t>
            </a:r>
            <a:endParaRPr sz="2400">
              <a:solidFill>
                <a:srgbClr val="000000"/>
              </a:solidFill>
              <a:latin typeface="EB Garamond"/>
              <a:ea typeface="EB Garamond"/>
              <a:cs typeface="EB Garamond"/>
              <a:sym typeface="EB Garamond"/>
            </a:endParaRPr>
          </a:p>
          <a:p>
            <a:pPr indent="-355600" lvl="1" marL="914400" rtl="0" algn="l">
              <a:lnSpc>
                <a:spcPct val="115000"/>
              </a:lnSpc>
              <a:spcBef>
                <a:spcPts val="0"/>
              </a:spcBef>
              <a:spcAft>
                <a:spcPts val="0"/>
              </a:spcAft>
              <a:buClr>
                <a:srgbClr val="000000"/>
              </a:buClr>
              <a:buSzPts val="2000"/>
              <a:buFont typeface="EB Garamond"/>
              <a:buChar char="○"/>
            </a:pPr>
            <a:r>
              <a:rPr lang="es" sz="2400">
                <a:solidFill>
                  <a:srgbClr val="000000"/>
                </a:solidFill>
                <a:latin typeface="EB Garamond"/>
                <a:ea typeface="EB Garamond"/>
                <a:cs typeface="EB Garamond"/>
                <a:sym typeface="EB Garamond"/>
              </a:rPr>
              <a:t>Modelos de aprendizaje profundo con RNs</a:t>
            </a:r>
            <a:endParaRPr sz="2400">
              <a:solidFill>
                <a:srgbClr val="000000"/>
              </a:solidFill>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s" sz="4440"/>
              <a:t>1. Introducción.</a:t>
            </a:r>
            <a:r>
              <a:rPr b="0" lang="es" sz="4540"/>
              <a:t> </a:t>
            </a:r>
            <a:r>
              <a:rPr b="0" lang="es" sz="4240">
                <a:solidFill>
                  <a:schemeClr val="accent4"/>
                </a:solidFill>
              </a:rPr>
              <a:t>Planificación temporal</a:t>
            </a:r>
            <a:endParaRPr b="0" sz="4240">
              <a:solidFill>
                <a:schemeClr val="accent4"/>
              </a:solidFill>
            </a:endParaRPr>
          </a:p>
        </p:txBody>
      </p:sp>
      <p:sp>
        <p:nvSpPr>
          <p:cNvPr id="131" name="Google Shape;131;p8"/>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7</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132" name="Google Shape;132;p8"/>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pic>
        <p:nvPicPr>
          <p:cNvPr id="133" name="Google Shape;133;p8"/>
          <p:cNvPicPr preferRelativeResize="0"/>
          <p:nvPr/>
        </p:nvPicPr>
        <p:blipFill rotWithShape="1">
          <a:blip r:embed="rId4">
            <a:alphaModFix/>
          </a:blip>
          <a:srcRect b="0" l="0" r="0" t="9427"/>
          <a:stretch/>
        </p:blipFill>
        <p:spPr>
          <a:xfrm>
            <a:off x="689950" y="841525"/>
            <a:ext cx="7591100" cy="3830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311700" y="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s" sz="4440"/>
              <a:t>Índice</a:t>
            </a:r>
            <a:endParaRPr b="0" sz="4440"/>
          </a:p>
        </p:txBody>
      </p:sp>
      <p:sp>
        <p:nvSpPr>
          <p:cNvPr id="139" name="Google Shape;139;p9"/>
          <p:cNvSpPr txBox="1"/>
          <p:nvPr>
            <p:ph idx="1" type="body"/>
          </p:nvPr>
        </p:nvSpPr>
        <p:spPr>
          <a:xfrm>
            <a:off x="311700" y="816525"/>
            <a:ext cx="8520600" cy="37830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Introducción</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000000"/>
              </a:buClr>
              <a:buSzPts val="2400"/>
              <a:buFont typeface="EB Garamond"/>
              <a:buAutoNum type="arabicPeriod"/>
            </a:pPr>
            <a:r>
              <a:rPr b="1" lang="es" sz="2400">
                <a:solidFill>
                  <a:srgbClr val="000000"/>
                </a:solidFill>
                <a:latin typeface="EB Garamond"/>
                <a:ea typeface="EB Garamond"/>
                <a:cs typeface="EB Garamond"/>
                <a:sym typeface="EB Garamond"/>
              </a:rPr>
              <a:t>Antecedentes</a:t>
            </a:r>
            <a:endParaRPr b="1" sz="2400">
              <a:solidFill>
                <a:srgbClr val="000000"/>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Entorno de trabajo</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Conocimiento del dominio</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Implementación</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Resultados</a:t>
            </a:r>
            <a:endParaRPr sz="2400">
              <a:solidFill>
                <a:srgbClr val="999999"/>
              </a:solidFill>
              <a:latin typeface="EB Garamond"/>
              <a:ea typeface="EB Garamond"/>
              <a:cs typeface="EB Garamond"/>
              <a:sym typeface="EB Garamond"/>
            </a:endParaRPr>
          </a:p>
          <a:p>
            <a:pPr indent="-381000" lvl="0" marL="457200" rtl="0" algn="l">
              <a:lnSpc>
                <a:spcPct val="115000"/>
              </a:lnSpc>
              <a:spcBef>
                <a:spcPts val="0"/>
              </a:spcBef>
              <a:spcAft>
                <a:spcPts val="0"/>
              </a:spcAft>
              <a:buClr>
                <a:srgbClr val="999999"/>
              </a:buClr>
              <a:buSzPts val="2400"/>
              <a:buFont typeface="EB Garamond"/>
              <a:buAutoNum type="arabicPeriod"/>
            </a:pPr>
            <a:r>
              <a:rPr lang="es" sz="2400">
                <a:solidFill>
                  <a:srgbClr val="999999"/>
                </a:solidFill>
                <a:latin typeface="EB Garamond"/>
                <a:ea typeface="EB Garamond"/>
                <a:cs typeface="EB Garamond"/>
                <a:sym typeface="EB Garamond"/>
              </a:rPr>
              <a:t>Conclusiones y trabajos futuros</a:t>
            </a:r>
            <a:endParaRPr sz="2400">
              <a:solidFill>
                <a:srgbClr val="999999"/>
              </a:solidFill>
              <a:latin typeface="EB Garamond"/>
              <a:ea typeface="EB Garamond"/>
              <a:cs typeface="EB Garamond"/>
              <a:sym typeface="EB Garamond"/>
            </a:endParaRPr>
          </a:p>
        </p:txBody>
      </p:sp>
      <p:sp>
        <p:nvSpPr>
          <p:cNvPr id="140" name="Google Shape;140;p9"/>
          <p:cNvSpPr txBox="1"/>
          <p:nvPr/>
        </p:nvSpPr>
        <p:spPr>
          <a:xfrm>
            <a:off x="58050" y="4599375"/>
            <a:ext cx="718200" cy="3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EB Garamond"/>
                <a:ea typeface="EB Garamond"/>
                <a:cs typeface="EB Garamond"/>
                <a:sym typeface="EB Garamond"/>
              </a:rPr>
              <a:t>8</a:t>
            </a:r>
            <a:r>
              <a:rPr b="0" i="0" lang="es" sz="1800" u="none" cap="none" strike="noStrike">
                <a:solidFill>
                  <a:schemeClr val="dk2"/>
                </a:solidFill>
                <a:latin typeface="EB Garamond"/>
                <a:ea typeface="EB Garamond"/>
                <a:cs typeface="EB Garamond"/>
                <a:sym typeface="EB Garamond"/>
              </a:rPr>
              <a:t>/</a:t>
            </a:r>
            <a:r>
              <a:rPr lang="es" sz="1800">
                <a:solidFill>
                  <a:schemeClr val="dk2"/>
                </a:solidFill>
                <a:latin typeface="EB Garamond"/>
                <a:ea typeface="EB Garamond"/>
                <a:cs typeface="EB Garamond"/>
                <a:sym typeface="EB Garamond"/>
              </a:rPr>
              <a:t>51</a:t>
            </a:r>
            <a:endParaRPr b="0" i="0" sz="1800" u="none" cap="none" strike="noStrike">
              <a:solidFill>
                <a:schemeClr val="dk2"/>
              </a:solidFill>
              <a:latin typeface="EB Garamond"/>
              <a:ea typeface="EB Garamond"/>
              <a:cs typeface="EB Garamond"/>
              <a:sym typeface="EB Garamond"/>
            </a:endParaRPr>
          </a:p>
        </p:txBody>
      </p:sp>
      <p:pic>
        <p:nvPicPr>
          <p:cNvPr id="141" name="Google Shape;141;p9"/>
          <p:cNvPicPr preferRelativeResize="0"/>
          <p:nvPr/>
        </p:nvPicPr>
        <p:blipFill rotWithShape="1">
          <a:blip r:embed="rId3">
            <a:alphaModFix/>
          </a:blip>
          <a:srcRect b="10367" l="16792" r="23298" t="9005"/>
          <a:stretch/>
        </p:blipFill>
        <p:spPr>
          <a:xfrm>
            <a:off x="8310275" y="4069825"/>
            <a:ext cx="716900" cy="96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