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2" r:id="rId6"/>
    <p:sldId id="264" r:id="rId7"/>
    <p:sldId id="273" r:id="rId8"/>
    <p:sldId id="274" r:id="rId9"/>
    <p:sldId id="272" r:id="rId10"/>
    <p:sldId id="263" r:id="rId11"/>
    <p:sldId id="265" r:id="rId12"/>
    <p:sldId id="266" r:id="rId13"/>
    <p:sldId id="267" r:id="rId14"/>
    <p:sldId id="269" r:id="rId15"/>
    <p:sldId id="268" r:id="rId16"/>
    <p:sldId id="271" r:id="rId17"/>
    <p:sldId id="270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4AE50-4665-4BFF-8CD5-5D61C8219D00}" type="datetimeFigureOut">
              <a:rPr lang="es-MX" smtClean="0"/>
              <a:t>22/07/2014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57D5C-8E4C-45CE-8399-EF2BF01265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74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C88D-1168-4336-BADF-868342356810}" type="datetime1">
              <a:rPr lang="es-ES" smtClean="0"/>
              <a:t>22/07/2014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Jorge De Los Santos - MATLAB TYP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39A-6AC4-4ECD-B414-3FB4D296B429}" type="datetime1">
              <a:rPr lang="es-ES" smtClean="0"/>
              <a:t>22/07/2014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Jorge De Los Santos - MATLAB TYP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114D-C7B3-4205-AEE7-C53B0852F5BC}" type="datetime1">
              <a:rPr lang="es-ES" smtClean="0"/>
              <a:t>22/07/2014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Jorge De Los Santos - MATLAB TYP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FBBF-F2F9-434C-95B9-77203CB9E822}" type="datetime1">
              <a:rPr lang="es-ES" smtClean="0"/>
              <a:t>22/07/2014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Jorge De Los Santos - MATLAB TYP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2F42-D34E-41D9-BB7D-414CF9CF2F5B}" type="datetime1">
              <a:rPr lang="es-ES" smtClean="0"/>
              <a:t>22/07/2014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Jorge De Los Santos - MATLAB TYP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C450-0F02-4347-A09A-9BBD06E0C0DA}" type="datetime1">
              <a:rPr lang="es-ES" smtClean="0"/>
              <a:t>22/07/2014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Jorge De Los Santos - MATLAB TYP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15A7-4C5B-4B64-B859-6C01CC939CF2}" type="datetime1">
              <a:rPr lang="es-ES" smtClean="0"/>
              <a:t>22/07/2014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Jorge De Los Santos - MATLAB TYP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72FC-2244-4093-810C-91A498633D88}" type="datetime1">
              <a:rPr lang="es-ES" smtClean="0"/>
              <a:t>22/07/2014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Jorge De Los Santos - MATLAB TYP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933D-E82D-4839-8D25-D61AF08E21AA}" type="datetime1">
              <a:rPr lang="es-ES" smtClean="0"/>
              <a:t>22/07/2014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Jorge De Los Santos - MATLAB TYP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87FA-E3D1-4BB6-BB2C-4DDE0E1AB326}" type="datetime1">
              <a:rPr lang="es-ES" smtClean="0"/>
              <a:t>22/07/2014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Jorge De Los Santos - MATLAB TYP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1F7E-8CD0-4247-964A-999C0F322068}" type="datetime1">
              <a:rPr lang="es-ES" smtClean="0"/>
              <a:t>22/07/2014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Jorge De Los Santos - MATLAB TYP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B467F-9A35-4313-9C89-52325513C2AF}" type="datetime1">
              <a:rPr lang="es-ES" smtClean="0"/>
              <a:t>22/07/2014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Jorge De Los Santos - MATLAB TYP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2539785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899592" y="620688"/>
            <a:ext cx="7280117" cy="1584176"/>
          </a:xfrm>
          <a:solidFill>
            <a:schemeClr val="bg1">
              <a:lumMod val="9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s-MX" sz="4800" b="1" dirty="0" smtClean="0">
                <a:solidFill>
                  <a:srgbClr val="00B0F0"/>
                </a:solidFill>
                <a:latin typeface="Berlin Sans FB Demi" pitchFamily="34" charset="0"/>
              </a:rPr>
              <a:t>Curso Básico de MATLAB</a:t>
            </a:r>
          </a:p>
          <a:p>
            <a:r>
              <a:rPr lang="es-MX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Jorge De Los Santos</a:t>
            </a:r>
          </a:p>
          <a:p>
            <a:endParaRPr lang="es-MX" dirty="0"/>
          </a:p>
        </p:txBody>
      </p:sp>
      <p:pic>
        <p:nvPicPr>
          <p:cNvPr id="4" name="Picture 2" descr="C:\Users\User\Documents\MATLAB\Mis Apuntes\LogoLDL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969471"/>
            <a:ext cx="712333" cy="7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Pictures\Iconos Prog\MTYP Icon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06167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635896" y="6320353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LAB DLS &amp; MATLAB TYP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700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Matrices y vectores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27584" y="1570080"/>
            <a:ext cx="655272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Tw Cen MT Condensed Extra Bold" pitchFamily="34" charset="0"/>
              </a:rPr>
              <a:t>Crear una matriz de 2x2:</a:t>
            </a:r>
          </a:p>
          <a:p>
            <a:endParaRPr lang="es-MX" dirty="0"/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&gt;&gt; A=[1 2;3 4]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1     2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3    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err="1" smtClean="0">
                <a:latin typeface="Tw Cen MT Condensed Extra Bold" pitchFamily="34" charset="0"/>
                <a:cs typeface="Courier New" pitchFamily="49" charset="0"/>
              </a:rPr>
              <a:t>Crear</a:t>
            </a:r>
            <a:r>
              <a:rPr lang="pt-BR" sz="2000" dirty="0" smtClean="0">
                <a:latin typeface="Tw Cen MT Condensed Extra Bold" pitchFamily="34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Tw Cen MT Condensed Extra Bold" pitchFamily="34" charset="0"/>
                <a:cs typeface="Courier New" pitchFamily="49" charset="0"/>
              </a:rPr>
              <a:t>un</a:t>
            </a:r>
            <a:r>
              <a:rPr lang="pt-BR" sz="2000" dirty="0" smtClean="0">
                <a:latin typeface="Tw Cen MT Condensed Extra Bold" pitchFamily="34" charset="0"/>
                <a:cs typeface="Courier New" pitchFamily="49" charset="0"/>
              </a:rPr>
              <a:t> vector fila:</a:t>
            </a:r>
            <a:endParaRPr lang="pt-BR" sz="2000" dirty="0">
              <a:latin typeface="Tw Cen MT Condensed Extra Bold" pitchFamily="34" charset="0"/>
              <a:cs typeface="Courier New" pitchFamily="49" charset="0"/>
            </a:endParaRPr>
          </a:p>
          <a:p>
            <a:endParaRPr lang="es-MX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&gt;&gt; A=[3 -1 0]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3    -1     0</a:t>
            </a:r>
            <a:endParaRPr lang="es-MX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7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Variables simbólicas</a:t>
            </a: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0" y="1570081"/>
            <a:ext cx="46805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Tw Cen MT Condensed Extra Bold" pitchFamily="34" charset="0"/>
              </a:rPr>
              <a:t>Declarar una variable simbólica:</a:t>
            </a:r>
          </a:p>
          <a:p>
            <a:endParaRPr lang="es-MX" dirty="0">
              <a:latin typeface="Arial Narrow" pitchFamily="34" charset="0"/>
            </a:endParaRPr>
          </a:p>
          <a:p>
            <a:r>
              <a:rPr lang="es-MX" dirty="0" smtClean="0">
                <a:latin typeface="Courier New" pitchFamily="49" charset="0"/>
                <a:cs typeface="Courier New" pitchFamily="49" charset="0"/>
              </a:rPr>
              <a:t>&gt;&gt; x=</a:t>
            </a:r>
            <a:r>
              <a:rPr lang="es-MX" dirty="0" err="1" smtClean="0">
                <a:latin typeface="Courier New" pitchFamily="49" charset="0"/>
                <a:cs typeface="Courier New" pitchFamily="49" charset="0"/>
              </a:rPr>
              <a:t>sym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s-MX" dirty="0" smtClean="0">
                <a:latin typeface="Courier New" pitchFamily="49" charset="0"/>
                <a:cs typeface="Courier New" pitchFamily="49" charset="0"/>
              </a:rPr>
              <a:t>x');</a:t>
            </a:r>
          </a:p>
          <a:p>
            <a:endParaRPr lang="es-MX" dirty="0">
              <a:latin typeface="Arial Narrow" pitchFamily="34" charset="0"/>
            </a:endParaRPr>
          </a:p>
          <a:p>
            <a:r>
              <a:rPr lang="es-MX" sz="2000" dirty="0" smtClean="0">
                <a:latin typeface="Tw Cen MT Condensed Extra Bold" pitchFamily="34" charset="0"/>
              </a:rPr>
              <a:t>Declarar múltiples  variables simbólicas</a:t>
            </a:r>
            <a:r>
              <a:rPr lang="es-MX" sz="2000" dirty="0" smtClean="0">
                <a:latin typeface="Arial Narrow" pitchFamily="34" charset="0"/>
              </a:rPr>
              <a:t>:</a:t>
            </a:r>
          </a:p>
          <a:p>
            <a:endParaRPr lang="es-MX" dirty="0">
              <a:latin typeface="Arial Narrow" pitchFamily="34" charset="0"/>
            </a:endParaRPr>
          </a:p>
          <a:p>
            <a:r>
              <a:rPr lang="es-MX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s-MX" dirty="0" err="1" smtClean="0">
                <a:latin typeface="Courier New" pitchFamily="49" charset="0"/>
                <a:cs typeface="Courier New" pitchFamily="49" charset="0"/>
              </a:rPr>
              <a:t>syms</a:t>
            </a:r>
            <a:r>
              <a:rPr lang="es-MX" dirty="0" smtClean="0">
                <a:latin typeface="Courier New" pitchFamily="49" charset="0"/>
                <a:cs typeface="Courier New" pitchFamily="49" charset="0"/>
              </a:rPr>
              <a:t> x y z</a:t>
            </a:r>
          </a:p>
          <a:p>
            <a:endParaRPr lang="es-MX" dirty="0">
              <a:latin typeface="Arial Narrow" pitchFamily="34" charset="0"/>
            </a:endParaRPr>
          </a:p>
          <a:p>
            <a:endParaRPr lang="es-MX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Manipulación algebraica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0" y="1340768"/>
            <a:ext cx="681582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Tw Cen MT Condensed Extra Bold" pitchFamily="34" charset="0"/>
                <a:cs typeface="Aharoni" pitchFamily="2" charset="-79"/>
              </a:rPr>
              <a:t>Insertar expresiones algebraicas:</a:t>
            </a:r>
          </a:p>
          <a:p>
            <a:endParaRPr lang="es-MX" dirty="0">
              <a:latin typeface="Arial Narrow" pitchFamily="34" charset="0"/>
            </a:endParaRPr>
          </a:p>
          <a:p>
            <a:r>
              <a:rPr lang="es-MX" sz="1600" dirty="0" smtClean="0">
                <a:latin typeface="Courier New" pitchFamily="49" charset="0"/>
                <a:cs typeface="Courier New" pitchFamily="49" charset="0"/>
              </a:rPr>
              <a:t>&gt;&gt;  x=</a:t>
            </a:r>
            <a:r>
              <a:rPr lang="es-MX" sz="1600" dirty="0" err="1" smtClean="0">
                <a:latin typeface="Courier New" pitchFamily="49" charset="0"/>
                <a:cs typeface="Courier New" pitchFamily="49" charset="0"/>
              </a:rPr>
              <a:t>sym</a:t>
            </a:r>
            <a:r>
              <a:rPr lang="es-MX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s-MX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s-MX" sz="1600" dirty="0">
                <a:latin typeface="Courier New" pitchFamily="49" charset="0"/>
                <a:cs typeface="Courier New" pitchFamily="49" charset="0"/>
              </a:rPr>
              <a:t>');</a:t>
            </a:r>
            <a:endParaRPr lang="es-MX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MX" sz="1600" dirty="0" smtClean="0">
                <a:latin typeface="Courier New" pitchFamily="49" charset="0"/>
                <a:cs typeface="Courier New" pitchFamily="49" charset="0"/>
              </a:rPr>
              <a:t>&gt;&gt; (x+2)^2;</a:t>
            </a:r>
          </a:p>
          <a:p>
            <a:r>
              <a:rPr lang="es-MX" sz="1600" dirty="0" smtClean="0">
                <a:latin typeface="Courier New" pitchFamily="49" charset="0"/>
                <a:cs typeface="Courier New" pitchFamily="49" charset="0"/>
              </a:rPr>
              <a:t>&gt;&gt; sin(x)+</a:t>
            </a:r>
            <a:r>
              <a:rPr lang="es-MX" sz="1600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s-MX" sz="1600" dirty="0" smtClean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endParaRPr lang="es-MX" dirty="0">
              <a:latin typeface="Arial Narrow" pitchFamily="34" charset="0"/>
            </a:endParaRPr>
          </a:p>
          <a:p>
            <a:r>
              <a:rPr lang="es-MX" sz="2000" dirty="0" err="1" smtClean="0">
                <a:latin typeface="Tw Cen MT Condensed Extra Bold" pitchFamily="34" charset="0"/>
              </a:rPr>
              <a:t>Factorizar</a:t>
            </a:r>
            <a:r>
              <a:rPr lang="es-MX" sz="2000" dirty="0" smtClean="0">
                <a:latin typeface="Tw Cen MT Condensed Extra Bold" pitchFamily="34" charset="0"/>
              </a:rPr>
              <a:t> y expandir expresiones algebraicas</a:t>
            </a:r>
            <a:r>
              <a:rPr lang="es-MX" dirty="0" smtClean="0">
                <a:latin typeface="Tw Cen MT Condensed Extra Bold" pitchFamily="34" charset="0"/>
              </a:rPr>
              <a:t>:</a:t>
            </a:r>
          </a:p>
          <a:p>
            <a:endParaRPr lang="es-MX" dirty="0">
              <a:latin typeface="Arial Narrow" pitchFamily="34" charset="0"/>
            </a:endParaRPr>
          </a:p>
          <a:p>
            <a:r>
              <a:rPr lang="es-MX" sz="1600" dirty="0">
                <a:latin typeface="Courier New" pitchFamily="49" charset="0"/>
                <a:cs typeface="Courier New" pitchFamily="49" charset="0"/>
              </a:rPr>
              <a:t>&gt;&gt; factor(x^2+2*x+1)</a:t>
            </a:r>
          </a:p>
          <a:p>
            <a:r>
              <a:rPr lang="es-MX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MX" sz="16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s-MX" sz="16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s-MX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MX" sz="1600" dirty="0">
                <a:latin typeface="Courier New" pitchFamily="49" charset="0"/>
                <a:cs typeface="Courier New" pitchFamily="49" charset="0"/>
              </a:rPr>
              <a:t>(x + 1)^</a:t>
            </a:r>
            <a:r>
              <a:rPr lang="es-MX" sz="16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endParaRPr lang="es-MX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expand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((x+1)^2)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x^2 + 2*x + 1</a:t>
            </a:r>
            <a:endParaRPr lang="es-MX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0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Manipulación algebraica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0" y="1570081"/>
            <a:ext cx="61926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Tw Cen MT Condensed Extra Bold" pitchFamily="34" charset="0"/>
              </a:rPr>
              <a:t>Resolver ecuaciones:</a:t>
            </a:r>
            <a:endParaRPr lang="es-MX" sz="2000" dirty="0" smtClean="0">
              <a:latin typeface="Arial Rounded MT Bold" pitchFamily="34" charset="0"/>
            </a:endParaRPr>
          </a:p>
          <a:p>
            <a:endParaRPr lang="es-MX" dirty="0"/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&gt;&gt; solve(x+2==3,x)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solve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(x^2+2*x-1==0,x)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2^(1/2) - 1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- 2^(1/2) -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9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Manipulación algebraica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0" y="1093834"/>
            <a:ext cx="712879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w Cen MT Condensed Extra Bold" pitchFamily="34" charset="0"/>
                <a:cs typeface="Courier New" pitchFamily="49" charset="0"/>
              </a:rPr>
              <a:t>Resolver </a:t>
            </a:r>
            <a:r>
              <a:rPr lang="pt-BR" sz="2000" dirty="0" err="1">
                <a:latin typeface="Tw Cen MT Condensed Extra Bold" pitchFamily="34" charset="0"/>
                <a:cs typeface="Courier New" pitchFamily="49" charset="0"/>
              </a:rPr>
              <a:t>un</a:t>
            </a:r>
            <a:r>
              <a:rPr lang="pt-BR" sz="2000" dirty="0">
                <a:latin typeface="Tw Cen MT Condensed Extra Bold" pitchFamily="34" charset="0"/>
                <a:cs typeface="Courier New" pitchFamily="49" charset="0"/>
              </a:rPr>
              <a:t> sistema de </a:t>
            </a:r>
            <a:r>
              <a:rPr lang="pt-BR" sz="2000" dirty="0" err="1">
                <a:latin typeface="Tw Cen MT Condensed Extra Bold" pitchFamily="34" charset="0"/>
                <a:cs typeface="Courier New" pitchFamily="49" charset="0"/>
              </a:rPr>
              <a:t>ecuaciones</a:t>
            </a:r>
            <a:r>
              <a:rPr lang="pt-BR" sz="2000" dirty="0">
                <a:latin typeface="Tw Cen MT Condensed Extra Bold" pitchFamily="34" charset="0"/>
                <a:cs typeface="Courier New" pitchFamily="49" charset="0"/>
              </a:rPr>
              <a:t>:</a:t>
            </a:r>
          </a:p>
          <a:p>
            <a:endParaRPr lang="es-MX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&gt;&gt; sol=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solve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x+y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==1,x-y==0,x,y)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sol = 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x: [1x1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sym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y: [1x1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sym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sol.x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1/2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sol.y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1/2</a:t>
            </a:r>
            <a:endParaRPr lang="es-MX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9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Cálculo diferencial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65519" y="1570081"/>
            <a:ext cx="345638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Tw Cen MT Condensed Extra Bold" pitchFamily="34" charset="0"/>
              </a:rPr>
              <a:t>Límite de una función:</a:t>
            </a:r>
            <a:endParaRPr lang="es-MX" sz="2000" dirty="0" smtClean="0">
              <a:latin typeface="Arial Rounded MT Bold" pitchFamily="34" charset="0"/>
            </a:endParaRPr>
          </a:p>
          <a:p>
            <a:endParaRPr lang="es-MX" dirty="0"/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limit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(x)/x,x,0)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limit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(1/(x-3),x,3)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NaN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endParaRPr lang="es-MX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283968" y="1570081"/>
            <a:ext cx="432048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Tw Cen MT Condensed Extra Bold" pitchFamily="34" charset="0"/>
                <a:cs typeface="Courier New" pitchFamily="49" charset="0"/>
              </a:rPr>
              <a:t>Límites laterales:</a:t>
            </a:r>
          </a:p>
          <a:p>
            <a:endParaRPr lang="es-MX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limit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(1/(x-3),x,3,'left')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Inf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limit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(1/(x-3),x,3,'right')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Inf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89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Manipulación algebraica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0" y="1570081"/>
            <a:ext cx="619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 Condensed Extra Bold" pitchFamily="34" charset="0"/>
              </a:rPr>
              <a:t>Resolver ecuaciones:</a:t>
            </a:r>
            <a:endParaRPr lang="es-MX" dirty="0" smtClean="0">
              <a:latin typeface="Arial Rounded MT Bold" pitchFamily="34" charset="0"/>
            </a:endParaRPr>
          </a:p>
          <a:p>
            <a:endParaRPr lang="es-MX" dirty="0"/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 solve(x+2==3,x)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 solve(x^2+2*x+1==0,x)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Tw Cen MT Condensed Extra Bold" pitchFamily="34" charset="0"/>
                <a:cs typeface="Courier New" pitchFamily="49" charset="0"/>
              </a:rPr>
              <a:t>Resolver </a:t>
            </a:r>
            <a:r>
              <a:rPr lang="pt-BR" dirty="0" err="1" smtClean="0">
                <a:latin typeface="Tw Cen MT Condensed Extra Bold" pitchFamily="34" charset="0"/>
                <a:cs typeface="Courier New" pitchFamily="49" charset="0"/>
              </a:rPr>
              <a:t>un</a:t>
            </a:r>
            <a:r>
              <a:rPr lang="pt-BR" dirty="0" smtClean="0">
                <a:latin typeface="Tw Cen MT Condensed Extra Bold" pitchFamily="34" charset="0"/>
                <a:cs typeface="Courier New" pitchFamily="49" charset="0"/>
              </a:rPr>
              <a:t> sistema de </a:t>
            </a:r>
            <a:r>
              <a:rPr lang="pt-BR" dirty="0" err="1" smtClean="0">
                <a:latin typeface="Tw Cen MT Condensed Extra Bold" pitchFamily="34" charset="0"/>
                <a:cs typeface="Courier New" pitchFamily="49" charset="0"/>
              </a:rPr>
              <a:t>ecuaciones</a:t>
            </a:r>
            <a:r>
              <a:rPr lang="pt-BR" dirty="0" smtClean="0">
                <a:latin typeface="Tw Cen MT Condensed Extra Bold" pitchFamily="34" charset="0"/>
                <a:cs typeface="Courier New" pitchFamily="49" charset="0"/>
              </a:rPr>
              <a:t>:</a:t>
            </a:r>
          </a:p>
          <a:p>
            <a:endParaRPr lang="es-MX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MX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s-MX" dirty="0" err="1" smtClean="0">
                <a:latin typeface="Courier New" pitchFamily="49" charset="0"/>
                <a:cs typeface="Courier New" pitchFamily="49" charset="0"/>
              </a:rPr>
              <a:t>solve</a:t>
            </a:r>
            <a:r>
              <a:rPr lang="es-MX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63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Manipulación algebraica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0" y="1570081"/>
            <a:ext cx="619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 Condensed Extra Bold" pitchFamily="34" charset="0"/>
              </a:rPr>
              <a:t>Resolver ecuaciones:</a:t>
            </a:r>
            <a:endParaRPr lang="es-MX" dirty="0" smtClean="0">
              <a:latin typeface="Arial Rounded MT Bold" pitchFamily="34" charset="0"/>
            </a:endParaRPr>
          </a:p>
          <a:p>
            <a:endParaRPr lang="es-MX" dirty="0"/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 solve(x+2==3,x)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 solve(x^2+2*x+1==0,x)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Tw Cen MT Condensed Extra Bold" pitchFamily="34" charset="0"/>
                <a:cs typeface="Courier New" pitchFamily="49" charset="0"/>
              </a:rPr>
              <a:t>Resolver </a:t>
            </a:r>
            <a:r>
              <a:rPr lang="pt-BR" dirty="0" err="1" smtClean="0">
                <a:latin typeface="Tw Cen MT Condensed Extra Bold" pitchFamily="34" charset="0"/>
                <a:cs typeface="Courier New" pitchFamily="49" charset="0"/>
              </a:rPr>
              <a:t>un</a:t>
            </a:r>
            <a:r>
              <a:rPr lang="pt-BR" dirty="0" smtClean="0">
                <a:latin typeface="Tw Cen MT Condensed Extra Bold" pitchFamily="34" charset="0"/>
                <a:cs typeface="Courier New" pitchFamily="49" charset="0"/>
              </a:rPr>
              <a:t> sistema de </a:t>
            </a:r>
            <a:r>
              <a:rPr lang="pt-BR" dirty="0" err="1" smtClean="0">
                <a:latin typeface="Tw Cen MT Condensed Extra Bold" pitchFamily="34" charset="0"/>
                <a:cs typeface="Courier New" pitchFamily="49" charset="0"/>
              </a:rPr>
              <a:t>ecuaciones</a:t>
            </a:r>
            <a:r>
              <a:rPr lang="pt-BR" dirty="0" smtClean="0">
                <a:latin typeface="Tw Cen MT Condensed Extra Bold" pitchFamily="34" charset="0"/>
                <a:cs typeface="Courier New" pitchFamily="49" charset="0"/>
              </a:rPr>
              <a:t>:</a:t>
            </a:r>
          </a:p>
          <a:p>
            <a:endParaRPr lang="es-MX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MX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s-MX" dirty="0" err="1" smtClean="0">
                <a:latin typeface="Courier New" pitchFamily="49" charset="0"/>
                <a:cs typeface="Courier New" pitchFamily="49" charset="0"/>
              </a:rPr>
              <a:t>solve</a:t>
            </a:r>
            <a:r>
              <a:rPr lang="es-MX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979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Tipos de datos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232" y="1700808"/>
            <a:ext cx="5628006" cy="384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5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Operadores aritméticos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61608"/>
            <a:ext cx="66198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9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Operadores relacionales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01627"/>
            <a:ext cx="66198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2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Operadores lógicos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824038"/>
            <a:ext cx="66675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7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MATLAB como «calculadora»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860032" y="1535739"/>
            <a:ext cx="324036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Tw Cen MT Condensed Extra Bold" pitchFamily="34" charset="0"/>
              </a:rPr>
              <a:t>Constantes predefinidas:</a:t>
            </a:r>
          </a:p>
          <a:p>
            <a:endParaRPr lang="es-MX" sz="2000" dirty="0">
              <a:latin typeface="Tw Cen MT Condensed Extra Bold" pitchFamily="34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pi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3.1416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2.7183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eps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2.2204e-16</a:t>
            </a:r>
            <a:endParaRPr lang="es-MX" dirty="0" smtClean="0">
              <a:latin typeface="Courier New" pitchFamily="49" charset="0"/>
              <a:cs typeface="Courier New" pitchFamily="49" charset="0"/>
            </a:endParaRPr>
          </a:p>
          <a:p>
            <a:endParaRPr lang="es-MX" sz="2000" dirty="0">
              <a:latin typeface="Tw Cen MT Condensed Extra Bold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979984" y="1517189"/>
            <a:ext cx="32403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Tw Cen MT Condensed Extra Bold" pitchFamily="34" charset="0"/>
              </a:rPr>
              <a:t>Operaciones básicas:</a:t>
            </a:r>
            <a:endParaRPr lang="es-MX" sz="2000" dirty="0" smtClean="0">
              <a:latin typeface="Tw Cen MT Condensed Extra Bold" pitchFamily="34" charset="0"/>
              <a:cs typeface="Courier New" pitchFamily="49" charset="0"/>
            </a:endParaRPr>
          </a:p>
          <a:p>
            <a:endParaRPr lang="es-MX" sz="2000" dirty="0">
              <a:latin typeface="Tw Cen MT Condensed Extra Bold" pitchFamily="34" charset="0"/>
            </a:endParaRP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&gt;&gt; 3+2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5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&gt;&gt; 7/2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    3.5000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&gt;&gt; 5*2.8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    14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&gt;&gt; -2+3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1</a:t>
            </a:r>
            <a:endParaRPr lang="es-MX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MX" sz="3200" b="1" dirty="0" smtClean="0">
                <a:latin typeface="Courier New" pitchFamily="49" charset="0"/>
                <a:cs typeface="Courier New" pitchFamily="49" charset="0"/>
              </a:rPr>
              <a:t>Algunas funciones matemáticas</a:t>
            </a:r>
            <a:endParaRPr lang="es-MX" sz="3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860032" y="1352507"/>
            <a:ext cx="32403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Tw Cen MT Condensed Extra Bold" pitchFamily="34" charset="0"/>
              </a:rPr>
              <a:t>Otras funciones:</a:t>
            </a:r>
          </a:p>
          <a:p>
            <a:endParaRPr lang="es-MX" sz="2000" dirty="0">
              <a:latin typeface="Tw Cen MT Condensed Extra Bold" pitchFamily="34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log(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(1))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log10(1000)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(3)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20.0855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(5)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2.2361</a:t>
            </a:r>
            <a:endParaRPr lang="es-MX" sz="2000" dirty="0">
              <a:latin typeface="Tw Cen MT Condensed Extra Bold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27584" y="1340768"/>
            <a:ext cx="324036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Tw Cen MT Condensed Extra Bold" pitchFamily="34" charset="0"/>
              </a:rPr>
              <a:t>Funciones trigonométricas:</a:t>
            </a:r>
            <a:endParaRPr lang="es-MX" sz="2000" dirty="0" smtClean="0">
              <a:latin typeface="Tw Cen MT Condensed Extra Bold" pitchFamily="34" charset="0"/>
              <a:cs typeface="Courier New" pitchFamily="49" charset="0"/>
            </a:endParaRPr>
          </a:p>
          <a:p>
            <a:endParaRPr lang="es-MX" sz="2000" dirty="0">
              <a:latin typeface="Tw Cen MT Condensed Extra Bold" pitchFamily="34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sin(pi/3)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0.8660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tan(pi/4)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1.0000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cos(pi/6)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0.8660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(1/2)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1.0472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atan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(1/3)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0.3218</a:t>
            </a:r>
            <a:endParaRPr lang="es-MX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4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MX" sz="3200" b="1" dirty="0" smtClean="0">
                <a:latin typeface="Courier New" pitchFamily="49" charset="0"/>
                <a:cs typeface="Courier New" pitchFamily="49" charset="0"/>
              </a:rPr>
              <a:t>Algunas funciones matemáticas</a:t>
            </a:r>
            <a:endParaRPr lang="es-MX" sz="3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860032" y="1352507"/>
            <a:ext cx="32403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Tw Cen MT Condensed Extra Bold" pitchFamily="34" charset="0"/>
              </a:rPr>
              <a:t>Otras funciones:</a:t>
            </a:r>
          </a:p>
          <a:p>
            <a:endParaRPr lang="es-MX" sz="2000" dirty="0">
              <a:latin typeface="Tw Cen MT Condensed Extra Bold" pitchFamily="34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log(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(1))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log10(1000)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(3)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20.0855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(5)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2.2361</a:t>
            </a:r>
            <a:endParaRPr lang="es-MX" sz="2000" dirty="0">
              <a:latin typeface="Tw Cen MT Condensed Extra Bold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27584" y="1340768"/>
            <a:ext cx="324036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Tw Cen MT Condensed Extra Bold" pitchFamily="34" charset="0"/>
              </a:rPr>
              <a:t>Funciones trigonométricas:</a:t>
            </a:r>
            <a:endParaRPr lang="es-MX" sz="2000" dirty="0" smtClean="0">
              <a:latin typeface="Tw Cen MT Condensed Extra Bold" pitchFamily="34" charset="0"/>
              <a:cs typeface="Courier New" pitchFamily="49" charset="0"/>
            </a:endParaRPr>
          </a:p>
          <a:p>
            <a:endParaRPr lang="es-MX" sz="2000" dirty="0">
              <a:latin typeface="Tw Cen MT Condensed Extra Bold" pitchFamily="34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sin(pi/3)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0.8660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tan(pi/4)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1.0000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cos(pi/6)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0.8660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(1/2)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1.0472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atan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(1/3)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0.3218</a:t>
            </a:r>
            <a:endParaRPr lang="es-MX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7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Ficheros de comandos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27584" y="1484784"/>
            <a:ext cx="56886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Tw Cen MT Condensed Extra Bold" pitchFamily="34" charset="0"/>
              </a:rPr>
              <a:t>Crear un nuevo script:</a:t>
            </a:r>
          </a:p>
          <a:p>
            <a:endParaRPr lang="es-MX" dirty="0"/>
          </a:p>
          <a:p>
            <a:r>
              <a:rPr lang="es-MX" dirty="0" smtClean="0"/>
              <a:t>New&gt;Script</a:t>
            </a:r>
          </a:p>
          <a:p>
            <a:endParaRPr lang="es-MX" dirty="0" smtClean="0"/>
          </a:p>
          <a:p>
            <a:r>
              <a:rPr lang="es-MX" sz="2000" dirty="0" smtClean="0">
                <a:latin typeface="Tw Cen MT Condensed Extra Bold" pitchFamily="34" charset="0"/>
              </a:rPr>
              <a:t>O bien teclear en el </a:t>
            </a:r>
            <a:r>
              <a:rPr lang="es-MX" sz="2000" dirty="0" err="1" smtClean="0">
                <a:latin typeface="Tw Cen MT Condensed Extra Bold" pitchFamily="34" charset="0"/>
              </a:rPr>
              <a:t>Command</a:t>
            </a:r>
            <a:r>
              <a:rPr lang="es-MX" sz="2000" dirty="0" smtClean="0">
                <a:latin typeface="Tw Cen MT Condensed Extra Bold" pitchFamily="34" charset="0"/>
              </a:rPr>
              <a:t> </a:t>
            </a:r>
            <a:r>
              <a:rPr lang="es-MX" sz="2000" dirty="0" err="1" smtClean="0">
                <a:latin typeface="Tw Cen MT Condensed Extra Bold" pitchFamily="34" charset="0"/>
              </a:rPr>
              <a:t>Window</a:t>
            </a:r>
            <a:r>
              <a:rPr lang="es-MX" sz="2000" dirty="0" smtClean="0"/>
              <a:t>:</a:t>
            </a:r>
            <a:endParaRPr lang="es-MX" sz="2000" dirty="0"/>
          </a:p>
          <a:p>
            <a:endParaRPr lang="es-MX" dirty="0"/>
          </a:p>
          <a:p>
            <a:r>
              <a:rPr lang="es-MX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s-MX" dirty="0" err="1" smtClean="0">
                <a:latin typeface="Courier New" pitchFamily="49" charset="0"/>
                <a:cs typeface="Courier New" pitchFamily="49" charset="0"/>
              </a:rPr>
              <a:t>edit</a:t>
            </a:r>
            <a:endParaRPr lang="es-MX" dirty="0" smtClean="0">
              <a:latin typeface="Courier New" pitchFamily="49" charset="0"/>
              <a:cs typeface="Courier New" pitchFamily="49" charset="0"/>
            </a:endParaRPr>
          </a:p>
          <a:p>
            <a:endParaRPr lang="es-MX" dirty="0"/>
          </a:p>
          <a:p>
            <a:r>
              <a:rPr lang="es-MX" sz="2000" dirty="0" smtClean="0">
                <a:latin typeface="Tw Cen MT Condensed Extra Bold" pitchFamily="34" charset="0"/>
              </a:rPr>
              <a:t>Editar un script existente:</a:t>
            </a:r>
          </a:p>
          <a:p>
            <a:endParaRPr lang="es-MX" dirty="0"/>
          </a:p>
          <a:p>
            <a:r>
              <a:rPr lang="es-MX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s-MX" dirty="0" err="1" smtClean="0">
                <a:latin typeface="Courier New" pitchFamily="49" charset="0"/>
                <a:cs typeface="Courier New" pitchFamily="49" charset="0"/>
              </a:rPr>
              <a:t>edit</a:t>
            </a:r>
            <a:r>
              <a:rPr lang="es-MX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MX" dirty="0" err="1" smtClean="0">
                <a:latin typeface="Courier New" pitchFamily="49" charset="0"/>
                <a:cs typeface="Courier New" pitchFamily="49" charset="0"/>
              </a:rPr>
              <a:t>nombre_script</a:t>
            </a:r>
            <a:endParaRPr lang="es-MX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91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775</Words>
  <Application>Microsoft Office PowerPoint</Application>
  <PresentationFormat>Presentación en pantalla (4:3)</PresentationFormat>
  <Paragraphs>268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De Los Santos</dc:creator>
  <cp:lastModifiedBy>Jorge De Los Santos</cp:lastModifiedBy>
  <cp:revision>17</cp:revision>
  <dcterms:created xsi:type="dcterms:W3CDTF">2014-03-26T00:03:01Z</dcterms:created>
  <dcterms:modified xsi:type="dcterms:W3CDTF">2014-07-22T06:24:34Z</dcterms:modified>
</cp:coreProperties>
</file>