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38"/>
  </p:notesMasterIdLst>
  <p:handoutMasterIdLst>
    <p:handoutMasterId r:id="rId39"/>
  </p:handoutMasterIdLst>
  <p:sldIdLst>
    <p:sldId id="282" r:id="rId6"/>
    <p:sldId id="2147478247" r:id="rId7"/>
    <p:sldId id="2147478292" r:id="rId8"/>
    <p:sldId id="2147481964" r:id="rId9"/>
    <p:sldId id="2147481955" r:id="rId10"/>
    <p:sldId id="2147481956" r:id="rId11"/>
    <p:sldId id="2147481961" r:id="rId12"/>
    <p:sldId id="2147481967" r:id="rId13"/>
    <p:sldId id="2147481969" r:id="rId14"/>
    <p:sldId id="2147481968" r:id="rId15"/>
    <p:sldId id="2147478291" r:id="rId16"/>
    <p:sldId id="2147481958" r:id="rId17"/>
    <p:sldId id="2147481959" r:id="rId18"/>
    <p:sldId id="2147481963" r:id="rId19"/>
    <p:sldId id="2147478290" r:id="rId20"/>
    <p:sldId id="2147478277" r:id="rId21"/>
    <p:sldId id="2147478275" r:id="rId22"/>
    <p:sldId id="2147481965" r:id="rId23"/>
    <p:sldId id="2147478278" r:id="rId24"/>
    <p:sldId id="2147478279" r:id="rId25"/>
    <p:sldId id="2147478280" r:id="rId26"/>
    <p:sldId id="2147478293" r:id="rId27"/>
    <p:sldId id="2147478281" r:id="rId28"/>
    <p:sldId id="2147478283" r:id="rId29"/>
    <p:sldId id="2147481966" r:id="rId30"/>
    <p:sldId id="2147478284" r:id="rId31"/>
    <p:sldId id="2147478285" r:id="rId32"/>
    <p:sldId id="2147478286" r:id="rId33"/>
    <p:sldId id="2147478287" r:id="rId34"/>
    <p:sldId id="2147478288" r:id="rId35"/>
    <p:sldId id="2147478289" r:id="rId36"/>
    <p:sldId id="2613" r:id="rId3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A90D9E-A7ED-37E2-9CF2-E28AAF17ED44}" name="Tarasov Stanislav" initials="TS" userId="S::x319031@gruposantander.com::9d99787b-9e33-430e-9616-0a1aa612870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C5F02"/>
    <a:srgbClr val="FD8D39"/>
    <a:srgbClr val="FD6E03"/>
    <a:srgbClr val="FDB68B"/>
    <a:srgbClr val="C2D5FA"/>
    <a:srgbClr val="FFC88B"/>
    <a:srgbClr val="8FB7F1"/>
    <a:srgbClr val="439CD9"/>
    <a:srgbClr val="2987EF"/>
    <a:srgbClr val="417C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59AE8-D351-4704-AF9F-5477ABA20033}" v="23" dt="2024-10-09T15:13:45.221"/>
    <p1510:client id="{C155AEDE-51C3-4109-B28E-F181270433A3}" v="876" dt="2024-10-09T16:04:04.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santandernet-my.sharepoint.com/personal/n368218_scibus_santander_us/Documents/Documents/Pipeline/Leveraged%20Finance%20-%20Loan%20Closing%20Pipeline%20for%20COO%20Dashboard%20%20july%202024.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1.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'High Yield'!$C$4</c:f>
              <c:strCache>
                <c:ptCount val="1"/>
                <c:pt idx="0">
                  <c:v>Overall Volume</c:v>
                </c:pt>
              </c:strCache>
            </c:strRef>
          </c:tx>
          <c:spPr>
            <a:solidFill>
              <a:sysClr val="window" lastClr="FFFFFF">
                <a:lumMod val="75000"/>
              </a:sys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C079-49E7-A998-D8D423617D07}"/>
                </c:ext>
              </c:extLst>
            </c:dLbl>
            <c:dLbl>
              <c:idx val="1"/>
              <c:delete val="1"/>
              <c:extLst>
                <c:ext xmlns:c15="http://schemas.microsoft.com/office/drawing/2012/chart" uri="{CE6537A1-D6FC-4f65-9D91-7224C49458BB}"/>
                <c:ext xmlns:c16="http://schemas.microsoft.com/office/drawing/2014/chart" uri="{C3380CC4-5D6E-409C-BE32-E72D297353CC}">
                  <c16:uniqueId val="{00000001-C079-49E7-A998-D8D423617D07}"/>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Yield'!$B$6:$B$11</c:f>
              <c:strCache>
                <c:ptCount val="6"/>
                <c:pt idx="0">
                  <c:v>Feb</c:v>
                </c:pt>
                <c:pt idx="1">
                  <c:v>Mar</c:v>
                </c:pt>
                <c:pt idx="2">
                  <c:v>Apr</c:v>
                </c:pt>
                <c:pt idx="3">
                  <c:v>May</c:v>
                </c:pt>
                <c:pt idx="4">
                  <c:v>June</c:v>
                </c:pt>
                <c:pt idx="5">
                  <c:v>July</c:v>
                </c:pt>
              </c:strCache>
            </c:strRef>
          </c:cat>
          <c:val>
            <c:numRef>
              <c:f>'High Yield'!$C$6:$C$11</c:f>
              <c:numCache>
                <c:formatCode>General</c:formatCode>
                <c:ptCount val="6"/>
                <c:pt idx="0">
                  <c:v>0</c:v>
                </c:pt>
                <c:pt idx="1">
                  <c:v>0</c:v>
                </c:pt>
                <c:pt idx="2">
                  <c:v>0</c:v>
                </c:pt>
                <c:pt idx="3">
                  <c:v>2</c:v>
                </c:pt>
                <c:pt idx="4">
                  <c:v>0</c:v>
                </c:pt>
                <c:pt idx="5">
                  <c:v>1</c:v>
                </c:pt>
              </c:numCache>
            </c:numRef>
          </c:val>
          <c:extLst>
            <c:ext xmlns:c16="http://schemas.microsoft.com/office/drawing/2014/chart" uri="{C3380CC4-5D6E-409C-BE32-E72D297353CC}">
              <c16:uniqueId val="{00000002-C079-49E7-A998-D8D423617D07}"/>
            </c:ext>
          </c:extLst>
        </c:ser>
        <c:dLbls>
          <c:showLegendKey val="0"/>
          <c:showVal val="0"/>
          <c:showCatName val="0"/>
          <c:showSerName val="0"/>
          <c:showPercent val="0"/>
          <c:showBubbleSize val="0"/>
        </c:dLbls>
        <c:gapWidth val="219"/>
        <c:overlap val="-27"/>
        <c:axId val="1387396016"/>
        <c:axId val="1046722512"/>
      </c:barChart>
      <c:catAx>
        <c:axId val="1387396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crossAx val="1046722512"/>
        <c:crosses val="autoZero"/>
        <c:auto val="1"/>
        <c:lblAlgn val="ctr"/>
        <c:lblOffset val="100"/>
        <c:noMultiLvlLbl val="0"/>
      </c:catAx>
      <c:valAx>
        <c:axId val="1046722512"/>
        <c:scaling>
          <c:orientation val="minMax"/>
        </c:scaling>
        <c:delete val="1"/>
        <c:axPos val="l"/>
        <c:numFmt formatCode="#,##0" sourceLinked="0"/>
        <c:majorTickMark val="none"/>
        <c:minorTickMark val="none"/>
        <c:tickLblPos val="nextTo"/>
        <c:crossAx val="138739601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Santander Text" panose="020B0504020201020104" pitchFamily="34" charset="0"/>
        </a:defRPr>
      </a:pPr>
      <a:endParaRPr lang="es-E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'High Yield'!$C$4</c:f>
              <c:strCache>
                <c:ptCount val="1"/>
                <c:pt idx="0">
                  <c:v>Notional</c:v>
                </c:pt>
              </c:strCache>
            </c:strRef>
          </c:tx>
          <c:spPr>
            <a:solidFill>
              <a:sysClr val="window" lastClr="FFFFFF">
                <a:lumMod val="75000"/>
              </a:sys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43BE-4C7B-9D9E-1EBBE111874B}"/>
                </c:ext>
              </c:extLst>
            </c:dLbl>
            <c:dLbl>
              <c:idx val="1"/>
              <c:delete val="1"/>
              <c:extLst>
                <c:ext xmlns:c15="http://schemas.microsoft.com/office/drawing/2012/chart" uri="{CE6537A1-D6FC-4f65-9D91-7224C49458BB}"/>
                <c:ext xmlns:c16="http://schemas.microsoft.com/office/drawing/2014/chart" uri="{C3380CC4-5D6E-409C-BE32-E72D297353CC}">
                  <c16:uniqueId val="{00000001-43BE-4C7B-9D9E-1EBBE111874B}"/>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Yield'!$B$6:$B$11</c:f>
              <c:strCache>
                <c:ptCount val="6"/>
                <c:pt idx="0">
                  <c:v>Feb</c:v>
                </c:pt>
                <c:pt idx="1">
                  <c:v>Mar</c:v>
                </c:pt>
                <c:pt idx="2">
                  <c:v>Apr</c:v>
                </c:pt>
                <c:pt idx="3">
                  <c:v>May</c:v>
                </c:pt>
                <c:pt idx="4">
                  <c:v>June</c:v>
                </c:pt>
                <c:pt idx="5">
                  <c:v>July</c:v>
                </c:pt>
              </c:strCache>
            </c:strRef>
          </c:cat>
          <c:val>
            <c:numRef>
              <c:f>'High Yield'!$C$6:$C$11</c:f>
              <c:numCache>
                <c:formatCode>General</c:formatCode>
                <c:ptCount val="6"/>
                <c:pt idx="0">
                  <c:v>0</c:v>
                </c:pt>
                <c:pt idx="1">
                  <c:v>0</c:v>
                </c:pt>
                <c:pt idx="2">
                  <c:v>0</c:v>
                </c:pt>
                <c:pt idx="3">
                  <c:v>179.4</c:v>
                </c:pt>
                <c:pt idx="5">
                  <c:v>677.42</c:v>
                </c:pt>
              </c:numCache>
            </c:numRef>
          </c:val>
          <c:extLst>
            <c:ext xmlns:c16="http://schemas.microsoft.com/office/drawing/2014/chart" uri="{C3380CC4-5D6E-409C-BE32-E72D297353CC}">
              <c16:uniqueId val="{00000002-43BE-4C7B-9D9E-1EBBE111874B}"/>
            </c:ext>
          </c:extLst>
        </c:ser>
        <c:dLbls>
          <c:showLegendKey val="0"/>
          <c:showVal val="0"/>
          <c:showCatName val="0"/>
          <c:showSerName val="0"/>
          <c:showPercent val="0"/>
          <c:showBubbleSize val="0"/>
        </c:dLbls>
        <c:gapWidth val="219"/>
        <c:overlap val="-27"/>
        <c:axId val="1387396016"/>
        <c:axId val="1046722512"/>
      </c:barChart>
      <c:catAx>
        <c:axId val="1387396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crossAx val="1046722512"/>
        <c:crosses val="autoZero"/>
        <c:auto val="1"/>
        <c:lblAlgn val="ctr"/>
        <c:lblOffset val="100"/>
        <c:noMultiLvlLbl val="0"/>
      </c:catAx>
      <c:valAx>
        <c:axId val="1046722512"/>
        <c:scaling>
          <c:orientation val="minMax"/>
        </c:scaling>
        <c:delete val="1"/>
        <c:axPos val="l"/>
        <c:numFmt formatCode="#,##0" sourceLinked="0"/>
        <c:majorTickMark val="none"/>
        <c:minorTickMark val="none"/>
        <c:tickLblPos val="nextTo"/>
        <c:crossAx val="138739601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Santander Text" panose="020B0504020201020104" pitchFamily="34" charset="0"/>
        </a:defRPr>
      </a:pPr>
      <a:endParaRPr lang="es-E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32967064678982E-2"/>
          <c:y val="0.18052644776398674"/>
          <c:w val="0.91816955186846683"/>
          <c:h val="0.68205189748734707"/>
        </c:manualLayout>
      </c:layout>
      <c:barChart>
        <c:barDir val="col"/>
        <c:grouping val="clustered"/>
        <c:varyColors val="0"/>
        <c:ser>
          <c:idx val="0"/>
          <c:order val="0"/>
          <c:tx>
            <c:strRef>
              <c:f>'[Leveraged Finance - Loan Closing Pipeline for COO Dashboard  july 2024.xlsx]Sheet1'!$B$9</c:f>
              <c:strCache>
                <c:ptCount val="1"/>
                <c:pt idx="0">
                  <c:v>Lead-left</c:v>
                </c:pt>
              </c:strCache>
            </c:strRef>
          </c:tx>
          <c:spPr>
            <a:solidFill>
              <a:srgbClr val="E7E6E6">
                <a:lumMod val="90000"/>
              </a:srgb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'[Leveraged Finance - Loan Closing Pipeline for COO Dashboard  july 2024.xlsx]Sheet1'!$C$3:$I$3</c:f>
              <c:strCache>
                <c:ptCount val="7"/>
                <c:pt idx="0">
                  <c:v>January</c:v>
                </c:pt>
                <c:pt idx="1">
                  <c:v>February</c:v>
                </c:pt>
                <c:pt idx="2">
                  <c:v>March</c:v>
                </c:pt>
                <c:pt idx="3">
                  <c:v>April</c:v>
                </c:pt>
                <c:pt idx="4">
                  <c:v>May</c:v>
                </c:pt>
                <c:pt idx="5">
                  <c:v>June</c:v>
                </c:pt>
                <c:pt idx="6">
                  <c:v>July</c:v>
                </c:pt>
              </c:strCache>
            </c:strRef>
          </c:cat>
          <c:val>
            <c:numRef>
              <c:f>'[Leveraged Finance - Loan Closing Pipeline for COO Dashboard  july 2024.xlsx]Sheet1'!$C$9:$I$9</c:f>
              <c:numCache>
                <c:formatCode>General</c:formatCode>
                <c:ptCount val="7"/>
                <c:pt idx="0">
                  <c:v>0</c:v>
                </c:pt>
                <c:pt idx="1">
                  <c:v>0</c:v>
                </c:pt>
                <c:pt idx="2">
                  <c:v>0</c:v>
                </c:pt>
                <c:pt idx="3">
                  <c:v>0</c:v>
                </c:pt>
                <c:pt idx="4">
                  <c:v>2</c:v>
                </c:pt>
                <c:pt idx="5">
                  <c:v>0</c:v>
                </c:pt>
                <c:pt idx="6">
                  <c:v>1</c:v>
                </c:pt>
              </c:numCache>
            </c:numRef>
          </c:val>
          <c:extLst>
            <c:ext xmlns:c16="http://schemas.microsoft.com/office/drawing/2014/chart" uri="{C3380CC4-5D6E-409C-BE32-E72D297353CC}">
              <c16:uniqueId val="{00000000-05A7-476B-9AA1-25EFFA9D3A30}"/>
            </c:ext>
          </c:extLst>
        </c:ser>
        <c:ser>
          <c:idx val="1"/>
          <c:order val="1"/>
          <c:tx>
            <c:strRef>
              <c:f>'[Leveraged Finance - Loan Closing Pipeline for COO Dashboard  july 2024.xlsx]Sheet1'!$B$10</c:f>
              <c:strCache>
                <c:ptCount val="1"/>
                <c:pt idx="0">
                  <c:v>Participant</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'[Leveraged Finance - Loan Closing Pipeline for COO Dashboard  july 2024.xlsx]Sheet1'!$C$3:$I$3</c:f>
              <c:strCache>
                <c:ptCount val="7"/>
                <c:pt idx="0">
                  <c:v>January</c:v>
                </c:pt>
                <c:pt idx="1">
                  <c:v>February</c:v>
                </c:pt>
                <c:pt idx="2">
                  <c:v>March</c:v>
                </c:pt>
                <c:pt idx="3">
                  <c:v>April</c:v>
                </c:pt>
                <c:pt idx="4">
                  <c:v>May</c:v>
                </c:pt>
                <c:pt idx="5">
                  <c:v>June</c:v>
                </c:pt>
                <c:pt idx="6">
                  <c:v>July</c:v>
                </c:pt>
              </c:strCache>
            </c:strRef>
          </c:cat>
          <c:val>
            <c:numRef>
              <c:f>'[Leveraged Finance - Loan Closing Pipeline for COO Dashboard  july 2024.xlsx]Sheet1'!$C$10:$I$10</c:f>
              <c:numCache>
                <c:formatCode>General</c:formatCode>
                <c:ptCount val="7"/>
                <c:pt idx="0">
                  <c:v>3</c:v>
                </c:pt>
                <c:pt idx="1">
                  <c:v>2</c:v>
                </c:pt>
                <c:pt idx="2">
                  <c:v>4</c:v>
                </c:pt>
                <c:pt idx="3">
                  <c:v>3</c:v>
                </c:pt>
                <c:pt idx="4">
                  <c:v>5</c:v>
                </c:pt>
                <c:pt idx="5">
                  <c:v>4</c:v>
                </c:pt>
                <c:pt idx="6">
                  <c:v>5</c:v>
                </c:pt>
              </c:numCache>
            </c:numRef>
          </c:val>
          <c:extLst>
            <c:ext xmlns:c16="http://schemas.microsoft.com/office/drawing/2014/chart" uri="{C3380CC4-5D6E-409C-BE32-E72D297353CC}">
              <c16:uniqueId val="{00000001-05A7-476B-9AA1-25EFFA9D3A30}"/>
            </c:ext>
          </c:extLst>
        </c:ser>
        <c:ser>
          <c:idx val="2"/>
          <c:order val="2"/>
          <c:tx>
            <c:strRef>
              <c:f>'[Leveraged Finance - Loan Closing Pipeline for COO Dashboard  july 2024.xlsx]Sheet1'!$B$11</c:f>
              <c:strCache>
                <c:ptCount val="1"/>
                <c:pt idx="0">
                  <c:v>Relationship</c:v>
                </c:pt>
              </c:strCache>
            </c:strRef>
          </c:tx>
          <c:spPr>
            <a:solidFill>
              <a:srgbClr val="458FA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'[Leveraged Finance - Loan Closing Pipeline for COO Dashboard  july 2024.xlsx]Sheet1'!$C$3:$I$3</c:f>
              <c:strCache>
                <c:ptCount val="7"/>
                <c:pt idx="0">
                  <c:v>January</c:v>
                </c:pt>
                <c:pt idx="1">
                  <c:v>February</c:v>
                </c:pt>
                <c:pt idx="2">
                  <c:v>March</c:v>
                </c:pt>
                <c:pt idx="3">
                  <c:v>April</c:v>
                </c:pt>
                <c:pt idx="4">
                  <c:v>May</c:v>
                </c:pt>
                <c:pt idx="5">
                  <c:v>June</c:v>
                </c:pt>
                <c:pt idx="6">
                  <c:v>July</c:v>
                </c:pt>
              </c:strCache>
            </c:strRef>
          </c:cat>
          <c:val>
            <c:numRef>
              <c:f>'[Leveraged Finance - Loan Closing Pipeline for COO Dashboard  july 2024.xlsx]Sheet1'!$C$11:$I$11</c:f>
              <c:numCache>
                <c:formatCode>General</c:formatCode>
                <c:ptCount val="7"/>
                <c:pt idx="0">
                  <c:v>0</c:v>
                </c:pt>
                <c:pt idx="1">
                  <c:v>4</c:v>
                </c:pt>
                <c:pt idx="2">
                  <c:v>2</c:v>
                </c:pt>
                <c:pt idx="3">
                  <c:v>0</c:v>
                </c:pt>
                <c:pt idx="4">
                  <c:v>4</c:v>
                </c:pt>
                <c:pt idx="5">
                  <c:v>2</c:v>
                </c:pt>
                <c:pt idx="6">
                  <c:v>3</c:v>
                </c:pt>
              </c:numCache>
            </c:numRef>
          </c:val>
          <c:extLst>
            <c:ext xmlns:c16="http://schemas.microsoft.com/office/drawing/2014/chart" uri="{C3380CC4-5D6E-409C-BE32-E72D297353CC}">
              <c16:uniqueId val="{00000002-05A7-476B-9AA1-25EFFA9D3A30}"/>
            </c:ext>
          </c:extLst>
        </c:ser>
        <c:dLbls>
          <c:showLegendKey val="0"/>
          <c:showVal val="0"/>
          <c:showCatName val="0"/>
          <c:showSerName val="0"/>
          <c:showPercent val="0"/>
          <c:showBubbleSize val="0"/>
        </c:dLbls>
        <c:gapWidth val="219"/>
        <c:overlap val="-27"/>
        <c:axId val="1387396016"/>
        <c:axId val="1046722512"/>
      </c:barChart>
      <c:catAx>
        <c:axId val="1387396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crossAx val="1046722512"/>
        <c:crosses val="autoZero"/>
        <c:auto val="1"/>
        <c:lblAlgn val="ctr"/>
        <c:lblOffset val="100"/>
        <c:noMultiLvlLbl val="0"/>
      </c:catAx>
      <c:valAx>
        <c:axId val="1046722512"/>
        <c:scaling>
          <c:orientation val="minMax"/>
        </c:scaling>
        <c:delete val="1"/>
        <c:axPos val="l"/>
        <c:numFmt formatCode="#,##0" sourceLinked="0"/>
        <c:majorTickMark val="none"/>
        <c:minorTickMark val="none"/>
        <c:tickLblPos val="nextTo"/>
        <c:crossAx val="1387396016"/>
        <c:crosses val="autoZero"/>
        <c:crossBetween val="between"/>
      </c:valAx>
      <c:spPr>
        <a:noFill/>
        <a:ln>
          <a:noFill/>
        </a:ln>
        <a:effectLst/>
      </c:spPr>
    </c:plotArea>
    <c:legend>
      <c:legendPos val="r"/>
      <c:layout>
        <c:manualLayout>
          <c:xMode val="edge"/>
          <c:yMode val="edge"/>
          <c:x val="9.8809711522719751E-3"/>
          <c:y val="0.12312150798220693"/>
          <c:w val="0.54407449045799261"/>
          <c:h val="7.980586253551673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legend>
    <c:plotVisOnly val="1"/>
    <c:dispBlanksAs val="gap"/>
    <c:showDLblsOverMax val="0"/>
  </c:chart>
  <c:spPr>
    <a:solidFill>
      <a:schemeClr val="bg1"/>
    </a:solidFill>
    <a:ln w="9525" cap="flat" cmpd="sng" algn="ctr">
      <a:noFill/>
      <a:round/>
    </a:ln>
    <a:effectLst/>
  </c:spPr>
  <c:txPr>
    <a:bodyPr/>
    <a:lstStyle/>
    <a:p>
      <a:pPr>
        <a:defRPr>
          <a:latin typeface="Santander Text" panose="020B0504020201020104" pitchFamily="34" charset="0"/>
        </a:defRPr>
      </a:pPr>
      <a:endParaRPr lang="es-E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32967064678982E-2"/>
          <c:y val="0.18052644776398674"/>
          <c:w val="0.91816955186846683"/>
          <c:h val="0.68205189748734707"/>
        </c:manualLayout>
      </c:layout>
      <c:barChart>
        <c:barDir val="col"/>
        <c:grouping val="clustered"/>
        <c:varyColors val="0"/>
        <c:ser>
          <c:idx val="0"/>
          <c:order val="0"/>
          <c:tx>
            <c:strRef>
              <c:f>'[Leveraged Finance - Loan Closing Pipeline for COO Dashboard  july 2024.xlsx]Sheet1'!$B$14</c:f>
              <c:strCache>
                <c:ptCount val="1"/>
              </c:strCache>
            </c:strRef>
          </c:tx>
          <c:spPr>
            <a:solidFill>
              <a:schemeClr val="accent1"/>
            </a:solidFill>
            <a:ln>
              <a:noFill/>
            </a:ln>
            <a:effectLst/>
          </c:spPr>
          <c:invertIfNegative val="0"/>
          <c:cat>
            <c:strRef>
              <c:f>'[Leveraged Finance - Loan Closing Pipeline for COO Dashboard  july 2024.xlsx]Sheet1'!$C$3:$I$3</c:f>
              <c:strCache>
                <c:ptCount val="7"/>
                <c:pt idx="0">
                  <c:v>January</c:v>
                </c:pt>
                <c:pt idx="1">
                  <c:v>February</c:v>
                </c:pt>
                <c:pt idx="2">
                  <c:v>March</c:v>
                </c:pt>
                <c:pt idx="3">
                  <c:v>April</c:v>
                </c:pt>
                <c:pt idx="4">
                  <c:v>May</c:v>
                </c:pt>
                <c:pt idx="5">
                  <c:v>June</c:v>
                </c:pt>
                <c:pt idx="6">
                  <c:v>July</c:v>
                </c:pt>
              </c:strCache>
            </c:strRef>
          </c:cat>
          <c:val>
            <c:numRef>
              <c:f>'[Leveraged Finance - Loan Closing Pipeline for COO Dashboard  july 2024.xlsx]Sheet1'!$C$14:$I$14</c:f>
              <c:numCache>
                <c:formatCode>General</c:formatCode>
                <c:ptCount val="7"/>
                <c:pt idx="0">
                  <c:v>0</c:v>
                </c:pt>
                <c:pt idx="1">
                  <c:v>0</c:v>
                </c:pt>
                <c:pt idx="2">
                  <c:v>0</c:v>
                </c:pt>
                <c:pt idx="3">
                  <c:v>0</c:v>
                </c:pt>
                <c:pt idx="4">
                  <c:v>0</c:v>
                </c:pt>
                <c:pt idx="5">
                  <c:v>0</c:v>
                </c:pt>
                <c:pt idx="6">
                  <c:v>0</c:v>
                </c:pt>
              </c:numCache>
            </c:numRef>
          </c:val>
          <c:extLst>
            <c:ext xmlns:c16="http://schemas.microsoft.com/office/drawing/2014/chart" uri="{C3380CC4-5D6E-409C-BE32-E72D297353CC}">
              <c16:uniqueId val="{00000000-8A9E-426B-A0B1-3EC6B29F8528}"/>
            </c:ext>
          </c:extLst>
        </c:ser>
        <c:ser>
          <c:idx val="1"/>
          <c:order val="1"/>
          <c:tx>
            <c:strRef>
              <c:f>'[Leveraged Finance - Loan Closing Pipeline for COO Dashboard  july 2024.xlsx]Sheet1'!$B$15</c:f>
              <c:strCache>
                <c:ptCount val="1"/>
                <c:pt idx="0">
                  <c:v>Lead-left</c:v>
                </c:pt>
              </c:strCache>
            </c:strRef>
          </c:tx>
          <c:spPr>
            <a:solidFill>
              <a:srgbClr val="E7E6E6">
                <a:lumMod val="90000"/>
              </a:srgb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'[Leveraged Finance - Loan Closing Pipeline for COO Dashboard  july 2024.xlsx]Sheet1'!$C$3:$I$3</c:f>
              <c:strCache>
                <c:ptCount val="7"/>
                <c:pt idx="0">
                  <c:v>January</c:v>
                </c:pt>
                <c:pt idx="1">
                  <c:v>February</c:v>
                </c:pt>
                <c:pt idx="2">
                  <c:v>March</c:v>
                </c:pt>
                <c:pt idx="3">
                  <c:v>April</c:v>
                </c:pt>
                <c:pt idx="4">
                  <c:v>May</c:v>
                </c:pt>
                <c:pt idx="5">
                  <c:v>June</c:v>
                </c:pt>
                <c:pt idx="6">
                  <c:v>July</c:v>
                </c:pt>
              </c:strCache>
            </c:strRef>
          </c:cat>
          <c:val>
            <c:numRef>
              <c:f>'[Leveraged Finance - Loan Closing Pipeline for COO Dashboard  july 2024.xlsx]Sheet1'!$C$15:$I$15</c:f>
              <c:numCache>
                <c:formatCode>"$"#,##0_);[Red]\("$"#,##0\)</c:formatCode>
                <c:ptCount val="7"/>
                <c:pt idx="0">
                  <c:v>0</c:v>
                </c:pt>
                <c:pt idx="1">
                  <c:v>0</c:v>
                </c:pt>
                <c:pt idx="2">
                  <c:v>0</c:v>
                </c:pt>
                <c:pt idx="3">
                  <c:v>0</c:v>
                </c:pt>
                <c:pt idx="4">
                  <c:v>55</c:v>
                </c:pt>
                <c:pt idx="5">
                  <c:v>0</c:v>
                </c:pt>
                <c:pt idx="6">
                  <c:v>70</c:v>
                </c:pt>
              </c:numCache>
            </c:numRef>
          </c:val>
          <c:extLst>
            <c:ext xmlns:c16="http://schemas.microsoft.com/office/drawing/2014/chart" uri="{C3380CC4-5D6E-409C-BE32-E72D297353CC}">
              <c16:uniqueId val="{00000001-8A9E-426B-A0B1-3EC6B29F8528}"/>
            </c:ext>
          </c:extLst>
        </c:ser>
        <c:ser>
          <c:idx val="2"/>
          <c:order val="2"/>
          <c:tx>
            <c:strRef>
              <c:f>'[Leveraged Finance - Loan Closing Pipeline for COO Dashboard  july 2024.xlsx]Sheet1'!$B$16</c:f>
              <c:strCache>
                <c:ptCount val="1"/>
                <c:pt idx="0">
                  <c:v>Participant</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'[Leveraged Finance - Loan Closing Pipeline for COO Dashboard  july 2024.xlsx]Sheet1'!$C$3:$I$3</c:f>
              <c:strCache>
                <c:ptCount val="7"/>
                <c:pt idx="0">
                  <c:v>January</c:v>
                </c:pt>
                <c:pt idx="1">
                  <c:v>February</c:v>
                </c:pt>
                <c:pt idx="2">
                  <c:v>March</c:v>
                </c:pt>
                <c:pt idx="3">
                  <c:v>April</c:v>
                </c:pt>
                <c:pt idx="4">
                  <c:v>May</c:v>
                </c:pt>
                <c:pt idx="5">
                  <c:v>June</c:v>
                </c:pt>
                <c:pt idx="6">
                  <c:v>July</c:v>
                </c:pt>
              </c:strCache>
            </c:strRef>
          </c:cat>
          <c:val>
            <c:numRef>
              <c:f>'[Leveraged Finance - Loan Closing Pipeline for COO Dashboard  july 2024.xlsx]Sheet1'!$C$16:$I$16</c:f>
              <c:numCache>
                <c:formatCode>"$"#,##0_);[Red]\("$"#,##0\)</c:formatCode>
                <c:ptCount val="7"/>
                <c:pt idx="0">
                  <c:v>237</c:v>
                </c:pt>
                <c:pt idx="1">
                  <c:v>40</c:v>
                </c:pt>
                <c:pt idx="2">
                  <c:v>42</c:v>
                </c:pt>
                <c:pt idx="3">
                  <c:v>103</c:v>
                </c:pt>
                <c:pt idx="4">
                  <c:v>135</c:v>
                </c:pt>
                <c:pt idx="5">
                  <c:v>251</c:v>
                </c:pt>
                <c:pt idx="6">
                  <c:v>238</c:v>
                </c:pt>
              </c:numCache>
            </c:numRef>
          </c:val>
          <c:extLst>
            <c:ext xmlns:c16="http://schemas.microsoft.com/office/drawing/2014/chart" uri="{C3380CC4-5D6E-409C-BE32-E72D297353CC}">
              <c16:uniqueId val="{00000002-8A9E-426B-A0B1-3EC6B29F8528}"/>
            </c:ext>
          </c:extLst>
        </c:ser>
        <c:ser>
          <c:idx val="3"/>
          <c:order val="3"/>
          <c:tx>
            <c:strRef>
              <c:f>'[Leveraged Finance - Loan Closing Pipeline for COO Dashboard  july 2024.xlsx]Sheet1'!$B$17</c:f>
              <c:strCache>
                <c:ptCount val="1"/>
                <c:pt idx="0">
                  <c:v>Relationship</c:v>
                </c:pt>
              </c:strCache>
            </c:strRef>
          </c:tx>
          <c:spPr>
            <a:solidFill>
              <a:srgbClr val="458FA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'[Leveraged Finance - Loan Closing Pipeline for COO Dashboard  july 2024.xlsx]Sheet1'!$C$3:$I$3</c:f>
              <c:strCache>
                <c:ptCount val="7"/>
                <c:pt idx="0">
                  <c:v>January</c:v>
                </c:pt>
                <c:pt idx="1">
                  <c:v>February</c:v>
                </c:pt>
                <c:pt idx="2">
                  <c:v>March</c:v>
                </c:pt>
                <c:pt idx="3">
                  <c:v>April</c:v>
                </c:pt>
                <c:pt idx="4">
                  <c:v>May</c:v>
                </c:pt>
                <c:pt idx="5">
                  <c:v>June</c:v>
                </c:pt>
                <c:pt idx="6">
                  <c:v>July</c:v>
                </c:pt>
              </c:strCache>
            </c:strRef>
          </c:cat>
          <c:val>
            <c:numRef>
              <c:f>'[Leveraged Finance - Loan Closing Pipeline for COO Dashboard  july 2024.xlsx]Sheet1'!$C$17:$I$17</c:f>
              <c:numCache>
                <c:formatCode>"$"#,##0_);[Red]\("$"#,##0\)</c:formatCode>
                <c:ptCount val="7"/>
                <c:pt idx="0">
                  <c:v>0</c:v>
                </c:pt>
                <c:pt idx="1">
                  <c:v>88</c:v>
                </c:pt>
                <c:pt idx="2">
                  <c:v>63</c:v>
                </c:pt>
                <c:pt idx="3">
                  <c:v>0</c:v>
                </c:pt>
                <c:pt idx="4">
                  <c:v>73</c:v>
                </c:pt>
                <c:pt idx="5">
                  <c:v>68</c:v>
                </c:pt>
                <c:pt idx="6">
                  <c:v>114</c:v>
                </c:pt>
              </c:numCache>
            </c:numRef>
          </c:val>
          <c:extLst>
            <c:ext xmlns:c16="http://schemas.microsoft.com/office/drawing/2014/chart" uri="{C3380CC4-5D6E-409C-BE32-E72D297353CC}">
              <c16:uniqueId val="{00000003-8A9E-426B-A0B1-3EC6B29F8528}"/>
            </c:ext>
          </c:extLst>
        </c:ser>
        <c:dLbls>
          <c:showLegendKey val="0"/>
          <c:showVal val="0"/>
          <c:showCatName val="0"/>
          <c:showSerName val="0"/>
          <c:showPercent val="0"/>
          <c:showBubbleSize val="0"/>
        </c:dLbls>
        <c:gapWidth val="219"/>
        <c:overlap val="-27"/>
        <c:axId val="1387396016"/>
        <c:axId val="1046722512"/>
      </c:barChart>
      <c:catAx>
        <c:axId val="1387396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crossAx val="1046722512"/>
        <c:crosses val="autoZero"/>
        <c:auto val="1"/>
        <c:lblAlgn val="ctr"/>
        <c:lblOffset val="100"/>
        <c:noMultiLvlLbl val="0"/>
      </c:catAx>
      <c:valAx>
        <c:axId val="1046722512"/>
        <c:scaling>
          <c:orientation val="minMax"/>
        </c:scaling>
        <c:delete val="1"/>
        <c:axPos val="l"/>
        <c:numFmt formatCode="#,##0" sourceLinked="0"/>
        <c:majorTickMark val="none"/>
        <c:minorTickMark val="none"/>
        <c:tickLblPos val="nextTo"/>
        <c:crossAx val="1387396016"/>
        <c:crosses val="autoZero"/>
        <c:crossBetween val="between"/>
      </c:valAx>
      <c:spPr>
        <a:noFill/>
        <a:ln>
          <a:noFill/>
        </a:ln>
        <a:effectLst/>
      </c:spPr>
    </c:plotArea>
    <c:legend>
      <c:legendPos val="r"/>
      <c:legendEntry>
        <c:idx val="0"/>
        <c:delete val="1"/>
      </c:legendEntry>
      <c:layout>
        <c:manualLayout>
          <c:xMode val="edge"/>
          <c:yMode val="edge"/>
          <c:x val="2.694838928018401E-3"/>
          <c:y val="0.15511926026784473"/>
          <c:w val="0.82452322279237966"/>
          <c:h val="0.100951137803484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legend>
    <c:plotVisOnly val="1"/>
    <c:dispBlanksAs val="gap"/>
    <c:showDLblsOverMax val="0"/>
  </c:chart>
  <c:spPr>
    <a:solidFill>
      <a:schemeClr val="bg1"/>
    </a:solidFill>
    <a:ln w="9525" cap="flat" cmpd="sng" algn="ctr">
      <a:noFill/>
      <a:round/>
    </a:ln>
    <a:effectLst/>
  </c:spPr>
  <c:txPr>
    <a:bodyPr/>
    <a:lstStyle/>
    <a:p>
      <a:pPr>
        <a:defRPr>
          <a:latin typeface="Santander Text" panose="020B0504020201020104" pitchFamily="34" charset="0"/>
        </a:defRPr>
      </a:pPr>
      <a:endParaRPr lang="es-E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antander Text" panose="020B0504020201020104" pitchFamily="34" charset="0"/>
                <a:ea typeface="+mn-ea"/>
                <a:cs typeface="+mn-cs"/>
              </a:defRPr>
            </a:pPr>
            <a:r>
              <a:rPr lang="en-US"/>
              <a:t>MoM Volume in $MM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antander Text" panose="020B0504020201020104" pitchFamily="34" charset="0"/>
              <a:ea typeface="+mn-ea"/>
              <a:cs typeface="+mn-cs"/>
            </a:defRPr>
          </a:pPr>
          <a:endParaRPr lang="es-ES"/>
        </a:p>
      </c:txPr>
    </c:title>
    <c:autoTitleDeleted val="0"/>
    <c:plotArea>
      <c:layout/>
      <c:barChart>
        <c:barDir val="col"/>
        <c:grouping val="clustered"/>
        <c:varyColors val="0"/>
        <c:ser>
          <c:idx val="0"/>
          <c:order val="0"/>
          <c:tx>
            <c:strRef>
              <c:f>'High Yield'!$C$4</c:f>
              <c:strCache>
                <c:ptCount val="1"/>
                <c:pt idx="0">
                  <c:v>BSSA</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Yield'!$B$6:$B$12</c:f>
              <c:strCache>
                <c:ptCount val="7"/>
                <c:pt idx="0">
                  <c:v>Jan</c:v>
                </c:pt>
                <c:pt idx="1">
                  <c:v>Feb</c:v>
                </c:pt>
                <c:pt idx="2">
                  <c:v>Mar</c:v>
                </c:pt>
                <c:pt idx="3">
                  <c:v>Apr</c:v>
                </c:pt>
                <c:pt idx="4">
                  <c:v>May</c:v>
                </c:pt>
                <c:pt idx="5">
                  <c:v>June</c:v>
                </c:pt>
                <c:pt idx="6">
                  <c:v>July</c:v>
                </c:pt>
              </c:strCache>
            </c:strRef>
          </c:cat>
          <c:val>
            <c:numRef>
              <c:f>'High Yield'!$C$6:$C$12</c:f>
              <c:numCache>
                <c:formatCode>General</c:formatCode>
                <c:ptCount val="7"/>
                <c:pt idx="0">
                  <c:v>30.8</c:v>
                </c:pt>
                <c:pt idx="1">
                  <c:v>45.3</c:v>
                </c:pt>
                <c:pt idx="2">
                  <c:v>158.5</c:v>
                </c:pt>
                <c:pt idx="3">
                  <c:v>193.4</c:v>
                </c:pt>
                <c:pt idx="4">
                  <c:v>189.8</c:v>
                </c:pt>
                <c:pt idx="5">
                  <c:v>435.65</c:v>
                </c:pt>
                <c:pt idx="6">
                  <c:v>411</c:v>
                </c:pt>
              </c:numCache>
            </c:numRef>
          </c:val>
          <c:extLst>
            <c:ext xmlns:c16="http://schemas.microsoft.com/office/drawing/2014/chart" uri="{C3380CC4-5D6E-409C-BE32-E72D297353CC}">
              <c16:uniqueId val="{00000000-50F1-45FD-82F4-EA3C17E7BAB5}"/>
            </c:ext>
          </c:extLst>
        </c:ser>
        <c:ser>
          <c:idx val="1"/>
          <c:order val="1"/>
          <c:tx>
            <c:strRef>
              <c:f>'High Yield'!$D$4</c:f>
              <c:strCache>
                <c:ptCount val="1"/>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Yield'!$B$6:$B$12</c:f>
              <c:strCache>
                <c:ptCount val="7"/>
                <c:pt idx="0">
                  <c:v>Jan</c:v>
                </c:pt>
                <c:pt idx="1">
                  <c:v>Feb</c:v>
                </c:pt>
                <c:pt idx="2">
                  <c:v>Mar</c:v>
                </c:pt>
                <c:pt idx="3">
                  <c:v>Apr</c:v>
                </c:pt>
                <c:pt idx="4">
                  <c:v>May</c:v>
                </c:pt>
                <c:pt idx="5">
                  <c:v>June</c:v>
                </c:pt>
                <c:pt idx="6">
                  <c:v>July</c:v>
                </c:pt>
              </c:strCache>
            </c:strRef>
          </c:cat>
          <c:val>
            <c:numRef>
              <c:f>'High Yield'!$D$6:$D$12</c:f>
              <c:numCache>
                <c:formatCode>General</c:formatCode>
                <c:ptCount val="7"/>
              </c:numCache>
            </c:numRef>
          </c:val>
          <c:extLst>
            <c:ext xmlns:c16="http://schemas.microsoft.com/office/drawing/2014/chart" uri="{C3380CC4-5D6E-409C-BE32-E72D297353CC}">
              <c16:uniqueId val="{00000001-50F1-45FD-82F4-EA3C17E7BAB5}"/>
            </c:ext>
          </c:extLst>
        </c:ser>
        <c:dLbls>
          <c:showLegendKey val="0"/>
          <c:showVal val="0"/>
          <c:showCatName val="0"/>
          <c:showSerName val="0"/>
          <c:showPercent val="0"/>
          <c:showBubbleSize val="0"/>
        </c:dLbls>
        <c:gapWidth val="219"/>
        <c:overlap val="-27"/>
        <c:axId val="1387396016"/>
        <c:axId val="1046722512"/>
      </c:barChart>
      <c:catAx>
        <c:axId val="1387396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crossAx val="1046722512"/>
        <c:crosses val="autoZero"/>
        <c:auto val="1"/>
        <c:lblAlgn val="ctr"/>
        <c:lblOffset val="100"/>
        <c:noMultiLvlLbl val="0"/>
      </c:catAx>
      <c:valAx>
        <c:axId val="1046722512"/>
        <c:scaling>
          <c:orientation val="minMax"/>
        </c:scaling>
        <c:delete val="1"/>
        <c:axPos val="l"/>
        <c:numFmt formatCode="#,##0" sourceLinked="0"/>
        <c:majorTickMark val="none"/>
        <c:minorTickMark val="none"/>
        <c:tickLblPos val="nextTo"/>
        <c:crossAx val="138739601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Santander Text" panose="020B0504020201020104" pitchFamily="34" charset="0"/>
        </a:defRPr>
      </a:pPr>
      <a:endParaRPr lang="es-E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antander Text" panose="020B0504020201020104" pitchFamily="34" charset="0"/>
                <a:ea typeface="+mn-ea"/>
                <a:cs typeface="+mn-cs"/>
              </a:defRPr>
            </a:pPr>
            <a:r>
              <a:rPr lang="en-US"/>
              <a:t>Settled Trades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antander Text" panose="020B0504020201020104" pitchFamily="34" charset="0"/>
              <a:ea typeface="+mn-ea"/>
              <a:cs typeface="+mn-cs"/>
            </a:defRPr>
          </a:pPr>
          <a:endParaRPr lang="es-ES"/>
        </a:p>
      </c:txPr>
    </c:title>
    <c:autoTitleDeleted val="0"/>
    <c:plotArea>
      <c:layout/>
      <c:barChart>
        <c:barDir val="col"/>
        <c:grouping val="clustered"/>
        <c:varyColors val="0"/>
        <c:ser>
          <c:idx val="0"/>
          <c:order val="0"/>
          <c:tx>
            <c:strRef>
              <c:f>'High Yield'!$C$4</c:f>
              <c:strCache>
                <c:ptCount val="1"/>
                <c:pt idx="0">
                  <c:v>BSSA</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Santander Text" panose="020B0504020201020104" pitchFamily="34" charset="0"/>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Yield'!$B$5:$B$10</c:f>
              <c:strCache>
                <c:ptCount val="6"/>
                <c:pt idx="0">
                  <c:v>Feb</c:v>
                </c:pt>
                <c:pt idx="1">
                  <c:v>Mar</c:v>
                </c:pt>
                <c:pt idx="2">
                  <c:v>Apr</c:v>
                </c:pt>
                <c:pt idx="3">
                  <c:v>May</c:v>
                </c:pt>
                <c:pt idx="4">
                  <c:v>June</c:v>
                </c:pt>
                <c:pt idx="5">
                  <c:v>July</c:v>
                </c:pt>
              </c:strCache>
            </c:strRef>
          </c:cat>
          <c:val>
            <c:numRef>
              <c:f>'High Yield'!$C$5:$C$10</c:f>
              <c:numCache>
                <c:formatCode>General</c:formatCode>
                <c:ptCount val="6"/>
                <c:pt idx="0">
                  <c:v>18</c:v>
                </c:pt>
                <c:pt idx="1">
                  <c:v>54</c:v>
                </c:pt>
                <c:pt idx="2">
                  <c:v>73</c:v>
                </c:pt>
                <c:pt idx="3">
                  <c:v>83</c:v>
                </c:pt>
                <c:pt idx="4">
                  <c:v>87</c:v>
                </c:pt>
                <c:pt idx="5">
                  <c:v>163</c:v>
                </c:pt>
              </c:numCache>
            </c:numRef>
          </c:val>
          <c:extLst>
            <c:ext xmlns:c16="http://schemas.microsoft.com/office/drawing/2014/chart" uri="{C3380CC4-5D6E-409C-BE32-E72D297353CC}">
              <c16:uniqueId val="{00000000-7E3D-4BE6-8859-D0B9F053A3CF}"/>
            </c:ext>
          </c:extLst>
        </c:ser>
        <c:dLbls>
          <c:showLegendKey val="0"/>
          <c:showVal val="0"/>
          <c:showCatName val="0"/>
          <c:showSerName val="0"/>
          <c:showPercent val="0"/>
          <c:showBubbleSize val="0"/>
        </c:dLbls>
        <c:gapWidth val="219"/>
        <c:overlap val="-27"/>
        <c:axId val="1387396016"/>
        <c:axId val="1046722512"/>
      </c:barChart>
      <c:catAx>
        <c:axId val="1387396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antander Text" panose="020B0504020201020104" pitchFamily="34" charset="0"/>
                <a:ea typeface="+mn-ea"/>
                <a:cs typeface="+mn-cs"/>
              </a:defRPr>
            </a:pPr>
            <a:endParaRPr lang="es-ES"/>
          </a:p>
        </c:txPr>
        <c:crossAx val="1046722512"/>
        <c:crosses val="autoZero"/>
        <c:auto val="1"/>
        <c:lblAlgn val="ctr"/>
        <c:lblOffset val="100"/>
        <c:noMultiLvlLbl val="0"/>
      </c:catAx>
      <c:valAx>
        <c:axId val="1046722512"/>
        <c:scaling>
          <c:orientation val="minMax"/>
        </c:scaling>
        <c:delete val="1"/>
        <c:axPos val="l"/>
        <c:numFmt formatCode="#,##0" sourceLinked="0"/>
        <c:majorTickMark val="none"/>
        <c:minorTickMark val="none"/>
        <c:tickLblPos val="nextTo"/>
        <c:crossAx val="138739601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Santander Text" panose="020B0504020201020104" pitchFamily="34" charset="0"/>
        </a:defRPr>
      </a:pPr>
      <a:endParaRPr lang="es-E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antander Text" panose="020B0504020201020104" pitchFamily="34" charset="0"/>
                <a:ea typeface="+mn-ea"/>
                <a:cs typeface="+mn-cs"/>
              </a:defRPr>
            </a:pPr>
            <a:r>
              <a:rPr lang="en-US">
                <a:latin typeface="Santander Text" panose="020B0504020201020104" pitchFamily="34" charset="0"/>
              </a:rPr>
              <a:t>Overall Volume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antander Text" panose="020B0504020201020104" pitchFamily="34" charset="0"/>
              <a:ea typeface="+mn-ea"/>
              <a:cs typeface="+mn-cs"/>
            </a:defRPr>
          </a:pPr>
          <a:endParaRPr lang="es-ES"/>
        </a:p>
      </c:txPr>
    </c:title>
    <c:autoTitleDeleted val="0"/>
    <c:plotArea>
      <c:layout>
        <c:manualLayout>
          <c:layoutTarget val="inner"/>
          <c:xMode val="edge"/>
          <c:yMode val="edge"/>
          <c:x val="5.7019522227287296E-2"/>
          <c:y val="0.17601856396382881"/>
          <c:w val="0.9163713673999786"/>
          <c:h val="0.7291438824937152"/>
        </c:manualLayout>
      </c:layout>
      <c:barChart>
        <c:barDir val="col"/>
        <c:grouping val="clustered"/>
        <c:varyColors val="0"/>
        <c:ser>
          <c:idx val="0"/>
          <c:order val="0"/>
          <c:tx>
            <c:strRef>
              <c:f>'High Yield'!$C$4</c:f>
              <c:strCache>
                <c:ptCount val="1"/>
                <c:pt idx="0">
                  <c:v>BSSA</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Yield'!$B$5:$B$11</c:f>
              <c:strCache>
                <c:ptCount val="7"/>
                <c:pt idx="0">
                  <c:v>Jan</c:v>
                </c:pt>
                <c:pt idx="1">
                  <c:v>Feb</c:v>
                </c:pt>
                <c:pt idx="2">
                  <c:v>Mar</c:v>
                </c:pt>
                <c:pt idx="3">
                  <c:v>Apr</c:v>
                </c:pt>
                <c:pt idx="4">
                  <c:v>May</c:v>
                </c:pt>
                <c:pt idx="5">
                  <c:v>June</c:v>
                </c:pt>
                <c:pt idx="6">
                  <c:v>July</c:v>
                </c:pt>
              </c:strCache>
            </c:strRef>
          </c:cat>
          <c:val>
            <c:numRef>
              <c:f>'High Yield'!$C$5:$C$11</c:f>
              <c:numCache>
                <c:formatCode>General</c:formatCode>
                <c:ptCount val="7"/>
                <c:pt idx="0">
                  <c:v>8</c:v>
                </c:pt>
                <c:pt idx="1">
                  <c:v>36</c:v>
                </c:pt>
                <c:pt idx="2">
                  <c:v>74</c:v>
                </c:pt>
                <c:pt idx="3">
                  <c:v>92</c:v>
                </c:pt>
                <c:pt idx="4">
                  <c:v>98</c:v>
                </c:pt>
                <c:pt idx="5">
                  <c:v>128</c:v>
                </c:pt>
                <c:pt idx="6">
                  <c:v>183</c:v>
                </c:pt>
              </c:numCache>
            </c:numRef>
          </c:val>
          <c:extLst>
            <c:ext xmlns:c16="http://schemas.microsoft.com/office/drawing/2014/chart" uri="{C3380CC4-5D6E-409C-BE32-E72D297353CC}">
              <c16:uniqueId val="{00000000-8E78-4956-AE5D-2207316DB890}"/>
            </c:ext>
          </c:extLst>
        </c:ser>
        <c:ser>
          <c:idx val="1"/>
          <c:order val="1"/>
          <c:tx>
            <c:strRef>
              <c:f>'High Yield'!$D$4</c:f>
              <c:strCache>
                <c:ptCount val="1"/>
                <c:pt idx="0">
                  <c:v>BSNY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'High Yield'!$B$5:$B$11</c:f>
              <c:strCache>
                <c:ptCount val="7"/>
                <c:pt idx="0">
                  <c:v>Jan</c:v>
                </c:pt>
                <c:pt idx="1">
                  <c:v>Feb</c:v>
                </c:pt>
                <c:pt idx="2">
                  <c:v>Mar</c:v>
                </c:pt>
                <c:pt idx="3">
                  <c:v>Apr</c:v>
                </c:pt>
                <c:pt idx="4">
                  <c:v>May</c:v>
                </c:pt>
                <c:pt idx="5">
                  <c:v>June</c:v>
                </c:pt>
                <c:pt idx="6">
                  <c:v>July</c:v>
                </c:pt>
              </c:strCache>
            </c:strRef>
          </c:cat>
          <c:val>
            <c:numRef>
              <c:f>'High Yield'!$D$5:$D$11</c:f>
              <c:numCache>
                <c:formatCode>General</c:formatCode>
                <c:ptCount val="7"/>
              </c:numCache>
            </c:numRef>
          </c:val>
          <c:extLst>
            <c:ext xmlns:c16="http://schemas.microsoft.com/office/drawing/2014/chart" uri="{C3380CC4-5D6E-409C-BE32-E72D297353CC}">
              <c16:uniqueId val="{00000001-8E78-4956-AE5D-2207316DB890}"/>
            </c:ext>
          </c:extLst>
        </c:ser>
        <c:dLbls>
          <c:showLegendKey val="0"/>
          <c:showVal val="0"/>
          <c:showCatName val="0"/>
          <c:showSerName val="0"/>
          <c:showPercent val="0"/>
          <c:showBubbleSize val="0"/>
        </c:dLbls>
        <c:gapWidth val="219"/>
        <c:overlap val="-27"/>
        <c:axId val="1387396016"/>
        <c:axId val="1046722512"/>
      </c:barChart>
      <c:catAx>
        <c:axId val="1387396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S"/>
          </a:p>
        </c:txPr>
        <c:crossAx val="1046722512"/>
        <c:crosses val="autoZero"/>
        <c:auto val="1"/>
        <c:lblAlgn val="ctr"/>
        <c:lblOffset val="100"/>
        <c:noMultiLvlLbl val="0"/>
      </c:catAx>
      <c:valAx>
        <c:axId val="1046722512"/>
        <c:scaling>
          <c:orientation val="minMax"/>
        </c:scaling>
        <c:delete val="1"/>
        <c:axPos val="l"/>
        <c:numFmt formatCode="#,##0" sourceLinked="0"/>
        <c:majorTickMark val="none"/>
        <c:minorTickMark val="none"/>
        <c:tickLblPos val="nextTo"/>
        <c:crossAx val="1387396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6DE8A-B803-E27E-1E45-FFA1603376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FB1D80-52D6-7D68-25F7-EAFA1C5585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3CCDF1-7AB3-43F3-94EC-CC7685D38567}" type="datetimeFigureOut">
              <a:rPr lang="en-US" smtClean="0"/>
              <a:t>10/10/2024</a:t>
            </a:fld>
            <a:endParaRPr lang="en-US"/>
          </a:p>
        </p:txBody>
      </p:sp>
      <p:sp>
        <p:nvSpPr>
          <p:cNvPr id="4" name="Footer Placeholder 3">
            <a:extLst>
              <a:ext uri="{FF2B5EF4-FFF2-40B4-BE49-F238E27FC236}">
                <a16:creationId xmlns:a16="http://schemas.microsoft.com/office/drawing/2014/main" id="{D68231B2-D7CD-0F44-9CAF-C657FD433E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B8DC8B-68F3-601A-8883-545AAFFE89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208EBB-AD84-4CB7-8497-9666D80D29AB}" type="slidenum">
              <a:rPr lang="en-US" smtClean="0"/>
              <a:t>‹Nº›</a:t>
            </a:fld>
            <a:endParaRPr lang="en-US"/>
          </a:p>
        </p:txBody>
      </p:sp>
    </p:spTree>
    <p:extLst>
      <p:ext uri="{BB962C8B-B14F-4D97-AF65-F5344CB8AC3E}">
        <p14:creationId xmlns:p14="http://schemas.microsoft.com/office/powerpoint/2010/main" val="1252860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C78F2-B405-47E4-A906-0ECD0A69C3C1}" type="datetimeFigureOut">
              <a:rPr lang="es-ES" smtClean="0"/>
              <a:t>10/10/2024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442F7-789E-40C3-9955-5E9D600F50FF}" type="slidenum">
              <a:rPr lang="es-ES" smtClean="0"/>
              <a:t>‹Nº›</a:t>
            </a:fld>
            <a:endParaRPr lang="es-ES"/>
          </a:p>
        </p:txBody>
      </p:sp>
    </p:spTree>
    <p:extLst>
      <p:ext uri="{BB962C8B-B14F-4D97-AF65-F5344CB8AC3E}">
        <p14:creationId xmlns:p14="http://schemas.microsoft.com/office/powerpoint/2010/main" val="398131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evolution</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60FA1C-E585-4A57-8055-DC8C1B8DF476}"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6105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roj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8B514A2-D5F1-4295-9947-805B7C2958A4}"/>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solidFill>
                <a:schemeClr val="bg1"/>
              </a:solidFill>
            </a:endParaRPr>
          </a:p>
        </p:txBody>
      </p:sp>
      <p:sp>
        <p:nvSpPr>
          <p:cNvPr id="2" name="Título 1">
            <a:extLst>
              <a:ext uri="{FF2B5EF4-FFF2-40B4-BE49-F238E27FC236}">
                <a16:creationId xmlns:a16="http://schemas.microsoft.com/office/drawing/2014/main" id="{92F305A9-DE4B-49AF-BCD4-43A65F7EB523}"/>
              </a:ext>
            </a:extLst>
          </p:cNvPr>
          <p:cNvSpPr>
            <a:spLocks noGrp="1"/>
          </p:cNvSpPr>
          <p:nvPr>
            <p:ph type="ctrTitle" hasCustomPrompt="1"/>
          </p:nvPr>
        </p:nvSpPr>
        <p:spPr>
          <a:xfrm>
            <a:off x="721745" y="1096485"/>
            <a:ext cx="4937184" cy="1407004"/>
          </a:xfrm>
        </p:spPr>
        <p:txBody>
          <a:bodyPr anchor="t">
            <a:normAutofit/>
          </a:bodyPr>
          <a:lstStyle>
            <a:lvl1pPr algn="l">
              <a:lnSpc>
                <a:spcPct val="90000"/>
              </a:lnSpc>
              <a:defRPr sz="4100">
                <a:solidFill>
                  <a:schemeClr val="bg1"/>
                </a:solidFill>
              </a:defRPr>
            </a:lvl1pPr>
          </a:lstStyle>
          <a:p>
            <a:r>
              <a:rPr lang="es-ES"/>
              <a:t>título </a:t>
            </a:r>
            <a:br>
              <a:rPr lang="es-ES"/>
            </a:br>
            <a:r>
              <a:rPr lang="es-ES"/>
              <a:t>del patrón</a:t>
            </a:r>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hasCustomPrompt="1"/>
          </p:nvPr>
        </p:nvSpPr>
        <p:spPr>
          <a:xfrm>
            <a:off x="724620" y="2722142"/>
            <a:ext cx="4934309" cy="2436454"/>
          </a:xfrm>
        </p:spPr>
        <p:txBody>
          <a:bodyPr>
            <a:noAutofit/>
          </a:bodyPr>
          <a:lstStyle>
            <a:lvl1pPr marL="0" indent="0" algn="l">
              <a:lnSpc>
                <a:spcPct val="100000"/>
              </a:lnSpc>
              <a:spcBef>
                <a:spcPts val="0"/>
              </a:spcBef>
              <a:spcAft>
                <a:spcPts val="1200"/>
              </a:spcAft>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Esto clic para modificar el estilo de subtítulo del patrón</a:t>
            </a:r>
          </a:p>
        </p:txBody>
      </p:sp>
      <p:pic>
        <p:nvPicPr>
          <p:cNvPr id="9" name="Gráfico 8">
            <a:extLst>
              <a:ext uri="{FF2B5EF4-FFF2-40B4-BE49-F238E27FC236}">
                <a16:creationId xmlns:a16="http://schemas.microsoft.com/office/drawing/2014/main" id="{9012236B-6821-499F-B6D4-F11EC0EF0C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8" y="5727401"/>
            <a:ext cx="1896592" cy="332588"/>
          </a:xfrm>
          <a:prstGeom prst="rect">
            <a:avLst/>
          </a:prstGeom>
        </p:spPr>
      </p:pic>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0" cy="419100"/>
          </a:xfrm>
        </p:spPr>
        <p:txBody>
          <a:bodyPr>
            <a:noAutofit/>
          </a:bodyPr>
          <a:lstStyle>
            <a:lvl1pPr marL="0" indent="0">
              <a:buNone/>
              <a:defRPr sz="1300">
                <a:solidFill>
                  <a:schemeClr val="bg1"/>
                </a:solidFill>
              </a:defRPr>
            </a:lvl1pPr>
            <a:lvl2pPr marL="457200" indent="0">
              <a:buNone/>
              <a:defRPr sz="1300">
                <a:solidFill>
                  <a:schemeClr val="tx2"/>
                </a:solidFill>
              </a:defRPr>
            </a:lvl2pPr>
            <a:lvl3pPr marL="914400" indent="0">
              <a:buNone/>
              <a:defRPr sz="1300">
                <a:solidFill>
                  <a:schemeClr val="tx2"/>
                </a:solidFill>
              </a:defRPr>
            </a:lvl3pPr>
            <a:lvl4pPr marL="1371600" indent="0">
              <a:buNone/>
              <a:defRPr sz="1300">
                <a:solidFill>
                  <a:schemeClr val="tx2"/>
                </a:solidFill>
              </a:defRPr>
            </a:lvl4pPr>
            <a:lvl5pPr marL="1828800" indent="0">
              <a:buNone/>
              <a:defRPr sz="1300">
                <a:solidFill>
                  <a:schemeClr val="tx2"/>
                </a:solidFill>
              </a:defRPr>
            </a:lvl5pPr>
          </a:lstStyle>
          <a:p>
            <a:pPr lvl="0"/>
            <a:r>
              <a:rPr lang="es-ES"/>
              <a:t>Editar los estilos de texto del patrón</a:t>
            </a:r>
          </a:p>
        </p:txBody>
      </p:sp>
      <p:sp>
        <p:nvSpPr>
          <p:cNvPr id="8" name="Forma libre: forma 7">
            <a:extLst>
              <a:ext uri="{FF2B5EF4-FFF2-40B4-BE49-F238E27FC236}">
                <a16:creationId xmlns:a16="http://schemas.microsoft.com/office/drawing/2014/main" id="{86912023-AE0D-4548-9487-75E047750798}"/>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Tree>
    <p:extLst>
      <p:ext uri="{BB962C8B-B14F-4D97-AF65-F5344CB8AC3E}">
        <p14:creationId xmlns:p14="http://schemas.microsoft.com/office/powerpoint/2010/main" val="38440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erre y contacto">
    <p:spTree>
      <p:nvGrpSpPr>
        <p:cNvPr id="1" name=""/>
        <p:cNvGrpSpPr/>
        <p:nvPr/>
      </p:nvGrpSpPr>
      <p:grpSpPr>
        <a:xfrm>
          <a:off x="0" y="0"/>
          <a:ext cx="0" cy="0"/>
          <a:chOff x="0" y="0"/>
          <a:chExt cx="0" cy="0"/>
        </a:xfrm>
      </p:grpSpPr>
      <p:sp>
        <p:nvSpPr>
          <p:cNvPr id="19" name="Forma libre: forma 18">
            <a:extLst>
              <a:ext uri="{FF2B5EF4-FFF2-40B4-BE49-F238E27FC236}">
                <a16:creationId xmlns:a16="http://schemas.microsoft.com/office/drawing/2014/main" id="{B61CF4CC-ED27-4967-A11A-B838DFD4D9A3}"/>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áfico 11">
            <a:extLst>
              <a:ext uri="{FF2B5EF4-FFF2-40B4-BE49-F238E27FC236}">
                <a16:creationId xmlns:a16="http://schemas.microsoft.com/office/drawing/2014/main" id="{67F54544-030A-41BD-9896-574241C718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8" y="5727401"/>
            <a:ext cx="1896592" cy="332588"/>
          </a:xfrm>
          <a:prstGeom prst="rect">
            <a:avLst/>
          </a:prstGeom>
        </p:spPr>
      </p:pic>
      <p:pic>
        <p:nvPicPr>
          <p:cNvPr id="1026" name="Picture 2" descr="Resultado de imagen de DJSI Member Log">
            <a:extLst>
              <a:ext uri="{FF2B5EF4-FFF2-40B4-BE49-F238E27FC236}">
                <a16:creationId xmlns:a16="http://schemas.microsoft.com/office/drawing/2014/main" id="{892B8B9E-DEBC-4365-A4A8-EB9654BA309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96918" y="5573143"/>
            <a:ext cx="1347482"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o 19">
            <a:extLst>
              <a:ext uri="{FF2B5EF4-FFF2-40B4-BE49-F238E27FC236}">
                <a16:creationId xmlns:a16="http://schemas.microsoft.com/office/drawing/2014/main" id="{246620ED-93B0-4966-8E36-4B883B49E634}"/>
              </a:ext>
            </a:extLst>
          </p:cNvPr>
          <p:cNvGrpSpPr/>
          <p:nvPr userDrawn="1"/>
        </p:nvGrpSpPr>
        <p:grpSpPr>
          <a:xfrm>
            <a:off x="7612559" y="5573576"/>
            <a:ext cx="578707" cy="455017"/>
            <a:chOff x="2203451" y="-4230356"/>
            <a:chExt cx="6896100" cy="5422158"/>
          </a:xfrm>
        </p:grpSpPr>
        <p:pic>
          <p:nvPicPr>
            <p:cNvPr id="22" name="Imagen 21" descr="Imagen relacionada">
              <a:extLst>
                <a:ext uri="{FF2B5EF4-FFF2-40B4-BE49-F238E27FC236}">
                  <a16:creationId xmlns:a16="http://schemas.microsoft.com/office/drawing/2014/main" id="{E4D48186-AF8E-4052-97D2-CCAFD0E1AC7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4" name="Imagen 23" descr="Imagen relacionada">
              <a:extLst>
                <a:ext uri="{FF2B5EF4-FFF2-40B4-BE49-F238E27FC236}">
                  <a16:creationId xmlns:a16="http://schemas.microsoft.com/office/drawing/2014/main" id="{411507B2-E393-4DDC-B151-70751F9943CB}"/>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23" name="CuadroTexto 22">
            <a:extLst>
              <a:ext uri="{FF2B5EF4-FFF2-40B4-BE49-F238E27FC236}">
                <a16:creationId xmlns:a16="http://schemas.microsoft.com/office/drawing/2014/main" id="{B163354C-97AE-4FC8-BF01-B7FCA9B2C7C0}"/>
              </a:ext>
            </a:extLst>
          </p:cNvPr>
          <p:cNvSpPr txBox="1"/>
          <p:nvPr userDrawn="1"/>
        </p:nvSpPr>
        <p:spPr>
          <a:xfrm>
            <a:off x="719288" y="1945649"/>
            <a:ext cx="3365478" cy="1169551"/>
          </a:xfrm>
          <a:prstGeom prst="rect">
            <a:avLst/>
          </a:prstGeom>
          <a:noFill/>
        </p:spPr>
        <p:txBody>
          <a:bodyPr wrap="square" rtlCol="0">
            <a:spAutoFit/>
          </a:bodyPr>
          <a:lstStyle/>
          <a:p>
            <a:r>
              <a:rPr lang="es-ES" sz="1400">
                <a:solidFill>
                  <a:schemeClr val="tx2"/>
                </a:solidFill>
              </a:rPr>
              <a:t>Nuestro propósito es ayudar a personas y empresas a prosperar.</a:t>
            </a:r>
          </a:p>
          <a:p>
            <a:endParaRPr lang="es-ES" sz="1400">
              <a:solidFill>
                <a:schemeClr val="tx2"/>
              </a:solidFill>
            </a:endParaRPr>
          </a:p>
          <a:p>
            <a:r>
              <a:rPr lang="es-ES" sz="1400">
                <a:solidFill>
                  <a:schemeClr val="tx2"/>
                </a:solidFill>
              </a:rPr>
              <a:t>Nuestra cultura se basa en la creencia de que todo lo que hacemos debe ser</a:t>
            </a:r>
          </a:p>
        </p:txBody>
      </p:sp>
      <p:pic>
        <p:nvPicPr>
          <p:cNvPr id="25" name="Gráfico 24">
            <a:extLst>
              <a:ext uri="{FF2B5EF4-FFF2-40B4-BE49-F238E27FC236}">
                <a16:creationId xmlns:a16="http://schemas.microsoft.com/office/drawing/2014/main" id="{B0E05CB1-1BF0-48C0-9240-26433BD0868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19150" y="3461863"/>
            <a:ext cx="2790825" cy="202298"/>
          </a:xfrm>
          <a:prstGeom prst="rect">
            <a:avLst/>
          </a:prstGeom>
        </p:spPr>
      </p:pic>
      <p:sp>
        <p:nvSpPr>
          <p:cNvPr id="28" name="CuadroTexto 27">
            <a:extLst>
              <a:ext uri="{FF2B5EF4-FFF2-40B4-BE49-F238E27FC236}">
                <a16:creationId xmlns:a16="http://schemas.microsoft.com/office/drawing/2014/main" id="{68E35268-345F-47C7-ADB2-CE92421E8EED}"/>
              </a:ext>
            </a:extLst>
          </p:cNvPr>
          <p:cNvSpPr txBox="1"/>
          <p:nvPr userDrawn="1"/>
        </p:nvSpPr>
        <p:spPr>
          <a:xfrm>
            <a:off x="721506" y="628193"/>
            <a:ext cx="3365478" cy="707886"/>
          </a:xfrm>
          <a:prstGeom prst="rect">
            <a:avLst/>
          </a:prstGeom>
          <a:noFill/>
        </p:spPr>
        <p:txBody>
          <a:bodyPr wrap="square" rtlCol="0">
            <a:spAutoFit/>
          </a:bodyPr>
          <a:lstStyle/>
          <a:p>
            <a:r>
              <a:rPr lang="es-ES" sz="4000">
                <a:solidFill>
                  <a:schemeClr val="accent1"/>
                </a:solidFill>
              </a:rPr>
              <a:t>Gracias.</a:t>
            </a:r>
          </a:p>
        </p:txBody>
      </p:sp>
      <p:sp>
        <p:nvSpPr>
          <p:cNvPr id="31" name="Forma libre: forma 30">
            <a:extLst>
              <a:ext uri="{FF2B5EF4-FFF2-40B4-BE49-F238E27FC236}">
                <a16:creationId xmlns:a16="http://schemas.microsoft.com/office/drawing/2014/main" id="{073BDF73-2FC7-4E8C-B95B-B68B9F5D3BE9}"/>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Tree>
    <p:extLst>
      <p:ext uri="{BB962C8B-B14F-4D97-AF65-F5344CB8AC3E}">
        <p14:creationId xmlns:p14="http://schemas.microsoft.com/office/powerpoint/2010/main" val="3404662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amp; Chart 2">
    <p:spTree>
      <p:nvGrpSpPr>
        <p:cNvPr id="1" name=""/>
        <p:cNvGrpSpPr/>
        <p:nvPr/>
      </p:nvGrpSpPr>
      <p:grpSpPr>
        <a:xfrm>
          <a:off x="0" y="0"/>
          <a:ext cx="0" cy="0"/>
          <a:chOff x="0" y="0"/>
          <a:chExt cx="0" cy="0"/>
        </a:xfrm>
      </p:grpSpPr>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707776"/>
            <a:ext cx="6612965" cy="4502524"/>
          </a:xfrm>
          <a:prstGeom prst="rect">
            <a:avLst/>
          </a:prstGeom>
        </p:spPr>
        <p:txBody>
          <a:bodyPr>
            <a:normAutofit/>
          </a:bodyPr>
          <a:lstStyle>
            <a:lvl1pPr marL="0" indent="0" algn="ctr">
              <a:buFontTx/>
              <a:buNone/>
              <a:defRPr lang="es-ES" sz="1200" kern="1200" smtClean="0">
                <a:solidFill>
                  <a:schemeClr val="tx2"/>
                </a:solidFill>
                <a:latin typeface="Santander Headline" panose="020B0504020201020104" pitchFamily="34" charset="0"/>
                <a:ea typeface="+mn-ea"/>
                <a:cs typeface="+mn-cs"/>
              </a:defRPr>
            </a:lvl1pPr>
          </a:lstStyle>
          <a:p>
            <a:r>
              <a:rPr lang="en-US" noProof="0"/>
              <a:t>Insert table here</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5" y="1191802"/>
            <a:ext cx="6587576" cy="381504"/>
          </a:xfrm>
          <a:prstGeom prst="rect">
            <a:avLst/>
          </a:prstGeom>
        </p:spPr>
        <p:txBody>
          <a:bodyPr>
            <a:noAutofit/>
          </a:bodyPr>
          <a:lstStyle>
            <a:lvl1pPr marL="0" indent="0">
              <a:spcBef>
                <a:spcPts val="0"/>
              </a:spcBef>
              <a:spcAft>
                <a:spcPts val="2200"/>
              </a:spcAft>
              <a:buFontTx/>
              <a:buNone/>
              <a:defRPr lang="es-ES" sz="1600" kern="1200" smtClean="0">
                <a:solidFill>
                  <a:schemeClr val="tx2"/>
                </a:solidFill>
                <a:latin typeface="Santander Headline" panose="020B0504020201020104" pitchFamily="34" charset="0"/>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n-US"/>
              <a:t>Edit Master text styles</a:t>
            </a:r>
          </a:p>
        </p:txBody>
      </p:sp>
      <p:sp>
        <p:nvSpPr>
          <p:cNvPr id="16" name="Rectangle 15">
            <a:extLst>
              <a:ext uri="{FF2B5EF4-FFF2-40B4-BE49-F238E27FC236}">
                <a16:creationId xmlns:a16="http://schemas.microsoft.com/office/drawing/2014/main" id="{5AC94E59-541C-4F3D-AB5B-AEBCE88A7088}"/>
              </a:ext>
            </a:extLst>
          </p:cNvPr>
          <p:cNvSpPr/>
          <p:nvPr userDrawn="1"/>
        </p:nvSpPr>
        <p:spPr>
          <a:xfrm>
            <a:off x="409575" y="342899"/>
            <a:ext cx="117093" cy="397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ntander Headline" panose="020B0504020201020104" pitchFamily="34" charset="0"/>
            </a:endParaRPr>
          </a:p>
        </p:txBody>
      </p:sp>
      <p:sp>
        <p:nvSpPr>
          <p:cNvPr id="17" name="Text Placeholder 11">
            <a:extLst>
              <a:ext uri="{FF2B5EF4-FFF2-40B4-BE49-F238E27FC236}">
                <a16:creationId xmlns:a16="http://schemas.microsoft.com/office/drawing/2014/main" id="{023A5448-3390-475F-99C2-6B2EB3756F30}"/>
              </a:ext>
            </a:extLst>
          </p:cNvPr>
          <p:cNvSpPr>
            <a:spLocks noGrp="1"/>
          </p:cNvSpPr>
          <p:nvPr>
            <p:ph type="body" sz="quarter" idx="14" hasCustomPrompt="1"/>
          </p:nvPr>
        </p:nvSpPr>
        <p:spPr>
          <a:xfrm>
            <a:off x="526668" y="556500"/>
            <a:ext cx="10758734" cy="225374"/>
          </a:xfrm>
          <a:prstGeom prst="rect">
            <a:avLst/>
          </a:prstGeom>
        </p:spPr>
        <p:txBody>
          <a:bodyPr anchor="ctr">
            <a:noAutofit/>
          </a:bodyPr>
          <a:lstStyle>
            <a:lvl1pPr>
              <a:defRPr sz="2000" b="1">
                <a:solidFill>
                  <a:schemeClr val="accent1"/>
                </a:solidFill>
                <a:latin typeface="Santander Headline" panose="020B0504020201020104" pitchFamily="34" charset="0"/>
              </a:defRPr>
            </a:lvl1pPr>
          </a:lstStyle>
          <a:p>
            <a:r>
              <a:rPr lang="en-US"/>
              <a:t>Click to edit Master title style</a:t>
            </a:r>
          </a:p>
        </p:txBody>
      </p:sp>
      <p:sp>
        <p:nvSpPr>
          <p:cNvPr id="18" name="Text Placeholder 15">
            <a:extLst>
              <a:ext uri="{FF2B5EF4-FFF2-40B4-BE49-F238E27FC236}">
                <a16:creationId xmlns:a16="http://schemas.microsoft.com/office/drawing/2014/main" id="{2B8FD11C-0264-4F9A-AC10-690595FF3460}"/>
              </a:ext>
            </a:extLst>
          </p:cNvPr>
          <p:cNvSpPr>
            <a:spLocks noGrp="1"/>
          </p:cNvSpPr>
          <p:nvPr>
            <p:ph type="body" sz="quarter" idx="20" hasCustomPrompt="1"/>
          </p:nvPr>
        </p:nvSpPr>
        <p:spPr>
          <a:xfrm>
            <a:off x="526668" y="342899"/>
            <a:ext cx="10758734" cy="214117"/>
          </a:xfrm>
          <a:prstGeom prst="rect">
            <a:avLst/>
          </a:prstGeom>
        </p:spPr>
        <p:txBody>
          <a:bodyPr anchor="ctr">
            <a:noAutofit/>
          </a:bodyPr>
          <a:lstStyle>
            <a:lvl1pPr>
              <a:defRPr sz="1100">
                <a:solidFill>
                  <a:schemeClr val="bg1">
                    <a:lumMod val="50000"/>
                  </a:schemeClr>
                </a:solidFill>
                <a:latin typeface="Santander Headline" panose="020B0504020201020104" pitchFamily="34" charset="0"/>
              </a:defRPr>
            </a:lvl1pPr>
          </a:lstStyle>
          <a:p>
            <a:r>
              <a:rPr lang="en-US" sz="1100"/>
              <a:t>Click to edit Master subtitle style</a:t>
            </a:r>
          </a:p>
        </p:txBody>
      </p:sp>
      <p:sp>
        <p:nvSpPr>
          <p:cNvPr id="19" name="Título 1">
            <a:extLst>
              <a:ext uri="{FF2B5EF4-FFF2-40B4-BE49-F238E27FC236}">
                <a16:creationId xmlns:a16="http://schemas.microsoft.com/office/drawing/2014/main" id="{BCD091BE-A392-4D7E-8D3C-0EE738659426}"/>
              </a:ext>
            </a:extLst>
          </p:cNvPr>
          <p:cNvSpPr>
            <a:spLocks noGrp="1"/>
          </p:cNvSpPr>
          <p:nvPr>
            <p:ph type="title" hasCustomPrompt="1"/>
          </p:nvPr>
        </p:nvSpPr>
        <p:spPr>
          <a:xfrm>
            <a:off x="731970" y="1191802"/>
            <a:ext cx="3801119" cy="5018498"/>
          </a:xfrm>
          <a:prstGeom prst="rect">
            <a:avLst/>
          </a:prstGeom>
        </p:spPr>
        <p:txBody>
          <a:bodyPr anchor="t">
            <a:noAutofit/>
          </a:bodyPr>
          <a:lstStyle>
            <a:lvl1pPr>
              <a:defRPr sz="2500" b="1">
                <a:solidFill>
                  <a:schemeClr val="accent3"/>
                </a:solidFill>
                <a:latin typeface="Santander Headline" panose="020B0504020201020104" pitchFamily="34" charset="0"/>
              </a:defRPr>
            </a:lvl1pPr>
          </a:lstStyle>
          <a:p>
            <a:r>
              <a:rPr lang="en-US"/>
              <a:t>Click to edit Master title style</a:t>
            </a:r>
            <a:br>
              <a:rPr lang="en-US"/>
            </a:br>
            <a:endParaRPr lang="es-ES"/>
          </a:p>
        </p:txBody>
      </p:sp>
    </p:spTree>
    <p:extLst>
      <p:ext uri="{BB962C8B-B14F-4D97-AF65-F5344CB8AC3E}">
        <p14:creationId xmlns:p14="http://schemas.microsoft.com/office/powerpoint/2010/main" val="338212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Divider White">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49C540BB-A189-4361-ABD8-4DA84C6612C3}"/>
              </a:ext>
            </a:extLst>
          </p:cNvPr>
          <p:cNvSpPr/>
          <p:nvPr userDrawn="1"/>
        </p:nvSpPr>
        <p:spPr>
          <a:xfrm>
            <a:off x="8925340"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solidFill>
                <a:srgbClr val="FFFFFF"/>
              </a:solidFill>
            </a:endParaRPr>
          </a:p>
        </p:txBody>
      </p:sp>
      <p:sp>
        <p:nvSpPr>
          <p:cNvPr id="2" name="Título 1">
            <a:extLst>
              <a:ext uri="{FF2B5EF4-FFF2-40B4-BE49-F238E27FC236}">
                <a16:creationId xmlns:a16="http://schemas.microsoft.com/office/drawing/2014/main" id="{B045CB15-1F44-40E1-909E-6233010BC133}"/>
              </a:ext>
            </a:extLst>
          </p:cNvPr>
          <p:cNvSpPr>
            <a:spLocks noGrp="1"/>
          </p:cNvSpPr>
          <p:nvPr>
            <p:ph type="title" hasCustomPrompt="1"/>
          </p:nvPr>
        </p:nvSpPr>
        <p:spPr>
          <a:xfrm>
            <a:off x="722519" y="626373"/>
            <a:ext cx="4386194" cy="2852737"/>
          </a:xfrm>
        </p:spPr>
        <p:txBody>
          <a:bodyPr anchor="t">
            <a:normAutofit/>
          </a:bodyPr>
          <a:lstStyle>
            <a:lvl1pPr>
              <a:lnSpc>
                <a:spcPct val="100000"/>
              </a:lnSpc>
              <a:defRPr sz="4000">
                <a:solidFill>
                  <a:schemeClr val="accent1"/>
                </a:solidFill>
              </a:defRPr>
            </a:lvl1pPr>
          </a:lstStyle>
          <a:p>
            <a:r>
              <a:rPr lang="en-US"/>
              <a:t>Click to edit Master title </a:t>
            </a:r>
            <a:br>
              <a:rPr lang="en-US"/>
            </a:br>
            <a:r>
              <a:rPr lang="en-US"/>
              <a:t>style</a:t>
            </a:r>
            <a:endParaRPr lang="es-ES"/>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bg1"/>
                </a:solidFill>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a:t>00</a:t>
            </a:r>
          </a:p>
        </p:txBody>
      </p:sp>
    </p:spTree>
    <p:extLst>
      <p:ext uri="{BB962C8B-B14F-4D97-AF65-F5344CB8AC3E}">
        <p14:creationId xmlns:p14="http://schemas.microsoft.com/office/powerpoint/2010/main" val="215686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ierre y agradecimiento">
    <p:spTree>
      <p:nvGrpSpPr>
        <p:cNvPr id="1" name=""/>
        <p:cNvGrpSpPr/>
        <p:nvPr/>
      </p:nvGrpSpPr>
      <p:grpSpPr>
        <a:xfrm>
          <a:off x="0" y="0"/>
          <a:ext cx="0" cy="0"/>
          <a:chOff x="0" y="0"/>
          <a:chExt cx="0" cy="0"/>
        </a:xfrm>
      </p:grpSpPr>
      <p:sp>
        <p:nvSpPr>
          <p:cNvPr id="14" name="Freeform: Shape 14">
            <a:extLst>
              <a:ext uri="{FF2B5EF4-FFF2-40B4-BE49-F238E27FC236}">
                <a16:creationId xmlns:a16="http://schemas.microsoft.com/office/drawing/2014/main" id="{80DAC009-2BB8-4885-AC03-9FD05C47BE65}"/>
              </a:ext>
            </a:extLst>
          </p:cNvPr>
          <p:cNvSpPr/>
          <p:nvPr/>
        </p:nvSpPr>
        <p:spPr>
          <a:xfrm>
            <a:off x="820236" y="3464157"/>
            <a:ext cx="2446172" cy="248603"/>
          </a:xfrm>
          <a:custGeom>
            <a:avLst/>
            <a:gdLst/>
            <a:ahLst/>
            <a:cxnLst/>
            <a:rect l="l" t="t" r="r" b="b"/>
            <a:pathLst>
              <a:path w="2446172" h="248603">
                <a:moveTo>
                  <a:pt x="2218258" y="75686"/>
                </a:moveTo>
                <a:cubicBezTo>
                  <a:pt x="2202560" y="75848"/>
                  <a:pt x="2190935" y="80359"/>
                  <a:pt x="2183385" y="89222"/>
                </a:cubicBezTo>
                <a:cubicBezTo>
                  <a:pt x="2175835" y="98084"/>
                  <a:pt x="2172083" y="110330"/>
                  <a:pt x="2172129" y="125959"/>
                </a:cubicBezTo>
                <a:cubicBezTo>
                  <a:pt x="2172037" y="140289"/>
                  <a:pt x="2175052" y="151821"/>
                  <a:pt x="2181175" y="160557"/>
                </a:cubicBezTo>
                <a:cubicBezTo>
                  <a:pt x="2187298" y="169292"/>
                  <a:pt x="2197081" y="173781"/>
                  <a:pt x="2210524" y="174023"/>
                </a:cubicBezTo>
                <a:cubicBezTo>
                  <a:pt x="2216451" y="173988"/>
                  <a:pt x="2221861" y="173090"/>
                  <a:pt x="2226752" y="171329"/>
                </a:cubicBezTo>
                <a:cubicBezTo>
                  <a:pt x="2231644" y="169568"/>
                  <a:pt x="2236086" y="167151"/>
                  <a:pt x="2240080" y="164078"/>
                </a:cubicBezTo>
                <a:lnTo>
                  <a:pt x="2240080" y="77344"/>
                </a:lnTo>
                <a:cubicBezTo>
                  <a:pt x="2236926" y="76791"/>
                  <a:pt x="2233566" y="76377"/>
                  <a:pt x="2229998" y="76101"/>
                </a:cubicBezTo>
                <a:cubicBezTo>
                  <a:pt x="2226430" y="75825"/>
                  <a:pt x="2222517" y="75686"/>
                  <a:pt x="2218258" y="75686"/>
                </a:cubicBezTo>
                <a:close/>
                <a:moveTo>
                  <a:pt x="1789633" y="75686"/>
                </a:moveTo>
                <a:cubicBezTo>
                  <a:pt x="1773935" y="75848"/>
                  <a:pt x="1762310" y="80359"/>
                  <a:pt x="1754760" y="89222"/>
                </a:cubicBezTo>
                <a:cubicBezTo>
                  <a:pt x="1747210" y="98084"/>
                  <a:pt x="1743458" y="110330"/>
                  <a:pt x="1743504" y="125959"/>
                </a:cubicBezTo>
                <a:cubicBezTo>
                  <a:pt x="1743412" y="140289"/>
                  <a:pt x="1746427" y="151821"/>
                  <a:pt x="1752550" y="160557"/>
                </a:cubicBezTo>
                <a:cubicBezTo>
                  <a:pt x="1758673" y="169292"/>
                  <a:pt x="1768456" y="173781"/>
                  <a:pt x="1781899" y="174023"/>
                </a:cubicBezTo>
                <a:cubicBezTo>
                  <a:pt x="1787826" y="173988"/>
                  <a:pt x="1793236" y="173090"/>
                  <a:pt x="1798127" y="171329"/>
                </a:cubicBezTo>
                <a:cubicBezTo>
                  <a:pt x="1803019" y="169568"/>
                  <a:pt x="1807461" y="167151"/>
                  <a:pt x="1811455" y="164078"/>
                </a:cubicBezTo>
                <a:lnTo>
                  <a:pt x="1811455" y="77344"/>
                </a:lnTo>
                <a:cubicBezTo>
                  <a:pt x="1808302" y="76791"/>
                  <a:pt x="1804941" y="76377"/>
                  <a:pt x="1801373" y="76101"/>
                </a:cubicBezTo>
                <a:cubicBezTo>
                  <a:pt x="1797805" y="75825"/>
                  <a:pt x="1793892" y="75686"/>
                  <a:pt x="1789633" y="75686"/>
                </a:cubicBezTo>
                <a:close/>
                <a:moveTo>
                  <a:pt x="1469508" y="75686"/>
                </a:moveTo>
                <a:cubicBezTo>
                  <a:pt x="1455466" y="75859"/>
                  <a:pt x="1445085" y="80210"/>
                  <a:pt x="1438363" y="88738"/>
                </a:cubicBezTo>
                <a:cubicBezTo>
                  <a:pt x="1431642" y="97267"/>
                  <a:pt x="1428304" y="108937"/>
                  <a:pt x="1428350" y="123750"/>
                </a:cubicBezTo>
                <a:cubicBezTo>
                  <a:pt x="1428460" y="140663"/>
                  <a:pt x="1432108" y="153104"/>
                  <a:pt x="1439296" y="161075"/>
                </a:cubicBezTo>
                <a:cubicBezTo>
                  <a:pt x="1446483" y="169045"/>
                  <a:pt x="1456554" y="172993"/>
                  <a:pt x="1469508" y="172918"/>
                </a:cubicBezTo>
                <a:cubicBezTo>
                  <a:pt x="1483031" y="172762"/>
                  <a:pt x="1493136" y="168446"/>
                  <a:pt x="1499823" y="159970"/>
                </a:cubicBezTo>
                <a:cubicBezTo>
                  <a:pt x="1506510" y="151493"/>
                  <a:pt x="1509848" y="139788"/>
                  <a:pt x="1509836" y="124855"/>
                </a:cubicBezTo>
                <a:cubicBezTo>
                  <a:pt x="1509710" y="108062"/>
                  <a:pt x="1506096" y="95655"/>
                  <a:pt x="1498995" y="87633"/>
                </a:cubicBezTo>
                <a:cubicBezTo>
                  <a:pt x="1491894" y="79611"/>
                  <a:pt x="1482064" y="75629"/>
                  <a:pt x="1469508" y="75686"/>
                </a:cubicBezTo>
                <a:close/>
                <a:moveTo>
                  <a:pt x="523075" y="75686"/>
                </a:moveTo>
                <a:cubicBezTo>
                  <a:pt x="519478" y="75698"/>
                  <a:pt x="515968" y="75882"/>
                  <a:pt x="512544" y="76239"/>
                </a:cubicBezTo>
                <a:cubicBezTo>
                  <a:pt x="509120" y="76596"/>
                  <a:pt x="505817" y="77056"/>
                  <a:pt x="502634" y="77620"/>
                </a:cubicBezTo>
                <a:lnTo>
                  <a:pt x="502634" y="169879"/>
                </a:lnTo>
                <a:cubicBezTo>
                  <a:pt x="510092" y="171859"/>
                  <a:pt x="517551" y="172872"/>
                  <a:pt x="525009" y="172918"/>
                </a:cubicBezTo>
                <a:cubicBezTo>
                  <a:pt x="540212" y="172877"/>
                  <a:pt x="551653" y="168746"/>
                  <a:pt x="559330" y="160522"/>
                </a:cubicBezTo>
                <a:cubicBezTo>
                  <a:pt x="567006" y="152299"/>
                  <a:pt x="570851" y="140225"/>
                  <a:pt x="570862" y="124302"/>
                </a:cubicBezTo>
                <a:cubicBezTo>
                  <a:pt x="571012" y="109346"/>
                  <a:pt x="567329" y="97549"/>
                  <a:pt x="559813" y="88911"/>
                </a:cubicBezTo>
                <a:cubicBezTo>
                  <a:pt x="552297" y="80273"/>
                  <a:pt x="540051" y="75865"/>
                  <a:pt x="523075" y="75686"/>
                </a:cubicBezTo>
                <a:close/>
                <a:moveTo>
                  <a:pt x="1101204" y="75134"/>
                </a:moveTo>
                <a:cubicBezTo>
                  <a:pt x="1090460" y="75163"/>
                  <a:pt x="1082185" y="78213"/>
                  <a:pt x="1076379" y="84284"/>
                </a:cubicBezTo>
                <a:cubicBezTo>
                  <a:pt x="1070572" y="90355"/>
                  <a:pt x="1067062" y="99275"/>
                  <a:pt x="1065848" y="111043"/>
                </a:cubicBezTo>
                <a:lnTo>
                  <a:pt x="1134351" y="111043"/>
                </a:lnTo>
                <a:cubicBezTo>
                  <a:pt x="1134282" y="99637"/>
                  <a:pt x="1131382" y="90821"/>
                  <a:pt x="1125650" y="84595"/>
                </a:cubicBezTo>
                <a:cubicBezTo>
                  <a:pt x="1119919" y="78368"/>
                  <a:pt x="1111770" y="75215"/>
                  <a:pt x="1101204" y="75134"/>
                </a:cubicBezTo>
                <a:close/>
                <a:moveTo>
                  <a:pt x="748779" y="75134"/>
                </a:moveTo>
                <a:cubicBezTo>
                  <a:pt x="738035" y="75163"/>
                  <a:pt x="729760" y="78213"/>
                  <a:pt x="723954" y="84284"/>
                </a:cubicBezTo>
                <a:cubicBezTo>
                  <a:pt x="718147" y="90355"/>
                  <a:pt x="714637" y="99275"/>
                  <a:pt x="713423" y="111043"/>
                </a:cubicBezTo>
                <a:lnTo>
                  <a:pt x="781926" y="111043"/>
                </a:lnTo>
                <a:cubicBezTo>
                  <a:pt x="781857" y="99637"/>
                  <a:pt x="778957" y="90821"/>
                  <a:pt x="773225" y="84595"/>
                </a:cubicBezTo>
                <a:cubicBezTo>
                  <a:pt x="767494" y="78368"/>
                  <a:pt x="759345" y="75215"/>
                  <a:pt x="748779" y="75134"/>
                </a:cubicBezTo>
                <a:close/>
                <a:moveTo>
                  <a:pt x="2301050" y="53036"/>
                </a:moveTo>
                <a:lnTo>
                  <a:pt x="2331434" y="53036"/>
                </a:lnTo>
                <a:lnTo>
                  <a:pt x="2331434" y="195568"/>
                </a:lnTo>
                <a:lnTo>
                  <a:pt x="2301050" y="195568"/>
                </a:lnTo>
                <a:close/>
                <a:moveTo>
                  <a:pt x="157925" y="53036"/>
                </a:moveTo>
                <a:lnTo>
                  <a:pt x="188309" y="53036"/>
                </a:lnTo>
                <a:lnTo>
                  <a:pt x="188309" y="195568"/>
                </a:lnTo>
                <a:lnTo>
                  <a:pt x="157925" y="195568"/>
                </a:lnTo>
                <a:close/>
                <a:moveTo>
                  <a:pt x="2419655" y="49721"/>
                </a:moveTo>
                <a:cubicBezTo>
                  <a:pt x="2424454" y="49716"/>
                  <a:pt x="2429219" y="49796"/>
                  <a:pt x="2433950" y="49963"/>
                </a:cubicBezTo>
                <a:cubicBezTo>
                  <a:pt x="2438680" y="50130"/>
                  <a:pt x="2442754" y="50418"/>
                  <a:pt x="2446172" y="50826"/>
                </a:cubicBezTo>
                <a:cubicBezTo>
                  <a:pt x="2446161" y="55534"/>
                  <a:pt x="2445908" y="60275"/>
                  <a:pt x="2445413" y="65052"/>
                </a:cubicBezTo>
                <a:cubicBezTo>
                  <a:pt x="2444918" y="69828"/>
                  <a:pt x="2444250" y="73741"/>
                  <a:pt x="2443410" y="76791"/>
                </a:cubicBezTo>
                <a:cubicBezTo>
                  <a:pt x="2439848" y="76383"/>
                  <a:pt x="2436200" y="76095"/>
                  <a:pt x="2432465" y="75928"/>
                </a:cubicBezTo>
                <a:cubicBezTo>
                  <a:pt x="2428730" y="75761"/>
                  <a:pt x="2424736" y="75681"/>
                  <a:pt x="2420484" y="75686"/>
                </a:cubicBezTo>
                <a:cubicBezTo>
                  <a:pt x="2413026" y="75686"/>
                  <a:pt x="2405567" y="76239"/>
                  <a:pt x="2398109" y="77344"/>
                </a:cubicBezTo>
                <a:lnTo>
                  <a:pt x="2398109" y="195568"/>
                </a:lnTo>
                <a:lnTo>
                  <a:pt x="2367725" y="195568"/>
                </a:lnTo>
                <a:lnTo>
                  <a:pt x="2367725" y="57456"/>
                </a:lnTo>
                <a:cubicBezTo>
                  <a:pt x="2374498" y="55200"/>
                  <a:pt x="2382635" y="53358"/>
                  <a:pt x="2392136" y="51931"/>
                </a:cubicBezTo>
                <a:cubicBezTo>
                  <a:pt x="2401637" y="50504"/>
                  <a:pt x="2410810" y="49767"/>
                  <a:pt x="2419655" y="49721"/>
                </a:cubicBezTo>
                <a:close/>
                <a:moveTo>
                  <a:pt x="2218258" y="49721"/>
                </a:moveTo>
                <a:cubicBezTo>
                  <a:pt x="2228133" y="49698"/>
                  <a:pt x="2237318" y="50297"/>
                  <a:pt x="2245812" y="51517"/>
                </a:cubicBezTo>
                <a:cubicBezTo>
                  <a:pt x="2254306" y="52737"/>
                  <a:pt x="2262523" y="54716"/>
                  <a:pt x="2270465" y="57456"/>
                </a:cubicBezTo>
                <a:lnTo>
                  <a:pt x="2270465" y="195568"/>
                </a:lnTo>
                <a:lnTo>
                  <a:pt x="2242566" y="195568"/>
                </a:lnTo>
                <a:lnTo>
                  <a:pt x="2240909" y="178995"/>
                </a:lnTo>
                <a:cubicBezTo>
                  <a:pt x="2237111" y="185141"/>
                  <a:pt x="2232069" y="189975"/>
                  <a:pt x="2225785" y="193496"/>
                </a:cubicBezTo>
                <a:cubicBezTo>
                  <a:pt x="2219501" y="197018"/>
                  <a:pt x="2211560" y="198814"/>
                  <a:pt x="2201961" y="198883"/>
                </a:cubicBezTo>
                <a:cubicBezTo>
                  <a:pt x="2183477" y="198745"/>
                  <a:pt x="2168791" y="192392"/>
                  <a:pt x="2157903" y="179823"/>
                </a:cubicBezTo>
                <a:cubicBezTo>
                  <a:pt x="2147015" y="167255"/>
                  <a:pt x="2141445" y="149300"/>
                  <a:pt x="2141191" y="125959"/>
                </a:cubicBezTo>
                <a:cubicBezTo>
                  <a:pt x="2141209" y="101514"/>
                  <a:pt x="2147665" y="82730"/>
                  <a:pt x="2160562" y="69610"/>
                </a:cubicBezTo>
                <a:cubicBezTo>
                  <a:pt x="2173458" y="56489"/>
                  <a:pt x="2192690" y="49859"/>
                  <a:pt x="2218258" y="49721"/>
                </a:cubicBezTo>
                <a:close/>
                <a:moveTo>
                  <a:pt x="1789633" y="49721"/>
                </a:moveTo>
                <a:cubicBezTo>
                  <a:pt x="1799508" y="49698"/>
                  <a:pt x="1808693" y="50297"/>
                  <a:pt x="1817187" y="51517"/>
                </a:cubicBezTo>
                <a:cubicBezTo>
                  <a:pt x="1825681" y="52737"/>
                  <a:pt x="1833899" y="54716"/>
                  <a:pt x="1841840" y="57456"/>
                </a:cubicBezTo>
                <a:lnTo>
                  <a:pt x="1841840" y="195568"/>
                </a:lnTo>
                <a:lnTo>
                  <a:pt x="1813941" y="195568"/>
                </a:lnTo>
                <a:lnTo>
                  <a:pt x="1812284" y="178995"/>
                </a:lnTo>
                <a:cubicBezTo>
                  <a:pt x="1808486" y="185141"/>
                  <a:pt x="1803445" y="189975"/>
                  <a:pt x="1797160" y="193496"/>
                </a:cubicBezTo>
                <a:cubicBezTo>
                  <a:pt x="1790876" y="197018"/>
                  <a:pt x="1782935" y="198814"/>
                  <a:pt x="1773336" y="198883"/>
                </a:cubicBezTo>
                <a:cubicBezTo>
                  <a:pt x="1754852" y="198745"/>
                  <a:pt x="1740166" y="192392"/>
                  <a:pt x="1729278" y="179823"/>
                </a:cubicBezTo>
                <a:cubicBezTo>
                  <a:pt x="1718390" y="167255"/>
                  <a:pt x="1712820" y="149300"/>
                  <a:pt x="1712567" y="125959"/>
                </a:cubicBezTo>
                <a:cubicBezTo>
                  <a:pt x="1712584" y="101514"/>
                  <a:pt x="1719041" y="82730"/>
                  <a:pt x="1731937" y="69610"/>
                </a:cubicBezTo>
                <a:cubicBezTo>
                  <a:pt x="1744833" y="56489"/>
                  <a:pt x="1764065" y="49859"/>
                  <a:pt x="1789633" y="49721"/>
                </a:cubicBezTo>
                <a:close/>
                <a:moveTo>
                  <a:pt x="1622870" y="49721"/>
                </a:moveTo>
                <a:cubicBezTo>
                  <a:pt x="1647903" y="49842"/>
                  <a:pt x="1665443" y="54503"/>
                  <a:pt x="1675491" y="63705"/>
                </a:cubicBezTo>
                <a:cubicBezTo>
                  <a:pt x="1685538" y="72907"/>
                  <a:pt x="1690372" y="85924"/>
                  <a:pt x="1689992" y="102757"/>
                </a:cubicBezTo>
                <a:lnTo>
                  <a:pt x="1689992" y="195568"/>
                </a:lnTo>
                <a:lnTo>
                  <a:pt x="1659608" y="195568"/>
                </a:lnTo>
                <a:lnTo>
                  <a:pt x="1659608" y="108005"/>
                </a:lnTo>
                <a:cubicBezTo>
                  <a:pt x="1659941" y="97111"/>
                  <a:pt x="1657478" y="88997"/>
                  <a:pt x="1652219" y="83662"/>
                </a:cubicBezTo>
                <a:cubicBezTo>
                  <a:pt x="1646959" y="78328"/>
                  <a:pt x="1636900" y="75669"/>
                  <a:pt x="1622041" y="75686"/>
                </a:cubicBezTo>
                <a:cubicBezTo>
                  <a:pt x="1618416" y="75692"/>
                  <a:pt x="1614548" y="75888"/>
                  <a:pt x="1610440" y="76273"/>
                </a:cubicBezTo>
                <a:cubicBezTo>
                  <a:pt x="1606331" y="76659"/>
                  <a:pt x="1602187" y="77200"/>
                  <a:pt x="1598009" y="77896"/>
                </a:cubicBezTo>
                <a:lnTo>
                  <a:pt x="1598009" y="195568"/>
                </a:lnTo>
                <a:lnTo>
                  <a:pt x="1567625" y="195568"/>
                </a:lnTo>
                <a:lnTo>
                  <a:pt x="1567625" y="57456"/>
                </a:lnTo>
                <a:cubicBezTo>
                  <a:pt x="1577471" y="55079"/>
                  <a:pt x="1587265" y="53203"/>
                  <a:pt x="1597008" y="51828"/>
                </a:cubicBezTo>
                <a:cubicBezTo>
                  <a:pt x="1606751" y="50452"/>
                  <a:pt x="1615371" y="49750"/>
                  <a:pt x="1622870" y="49721"/>
                </a:cubicBezTo>
                <a:close/>
                <a:moveTo>
                  <a:pt x="1470336" y="49721"/>
                </a:moveTo>
                <a:cubicBezTo>
                  <a:pt x="1485815" y="49861"/>
                  <a:pt x="1498777" y="53111"/>
                  <a:pt x="1509223" y="59471"/>
                </a:cubicBezTo>
                <a:cubicBezTo>
                  <a:pt x="1519668" y="65831"/>
                  <a:pt x="1527535" y="74462"/>
                  <a:pt x="1532825" y="85365"/>
                </a:cubicBezTo>
                <a:cubicBezTo>
                  <a:pt x="1538114" y="96267"/>
                  <a:pt x="1540764" y="108602"/>
                  <a:pt x="1540774" y="122369"/>
                </a:cubicBezTo>
                <a:cubicBezTo>
                  <a:pt x="1540555" y="146705"/>
                  <a:pt x="1534018" y="165500"/>
                  <a:pt x="1521162" y="178753"/>
                </a:cubicBezTo>
                <a:cubicBezTo>
                  <a:pt x="1508306" y="192006"/>
                  <a:pt x="1490443" y="198716"/>
                  <a:pt x="1467574" y="198883"/>
                </a:cubicBezTo>
                <a:cubicBezTo>
                  <a:pt x="1452360" y="198743"/>
                  <a:pt x="1439544" y="195493"/>
                  <a:pt x="1429128" y="189133"/>
                </a:cubicBezTo>
                <a:cubicBezTo>
                  <a:pt x="1418711" y="182773"/>
                  <a:pt x="1410827" y="174142"/>
                  <a:pt x="1405475" y="163240"/>
                </a:cubicBezTo>
                <a:cubicBezTo>
                  <a:pt x="1400122" y="152337"/>
                  <a:pt x="1397435" y="140003"/>
                  <a:pt x="1397413" y="126236"/>
                </a:cubicBezTo>
                <a:cubicBezTo>
                  <a:pt x="1397655" y="101899"/>
                  <a:pt x="1404215" y="83104"/>
                  <a:pt x="1417094" y="69851"/>
                </a:cubicBezTo>
                <a:cubicBezTo>
                  <a:pt x="1429973" y="56598"/>
                  <a:pt x="1447720" y="49888"/>
                  <a:pt x="1470336" y="49721"/>
                </a:cubicBezTo>
                <a:close/>
                <a:moveTo>
                  <a:pt x="1329662" y="49721"/>
                </a:moveTo>
                <a:cubicBezTo>
                  <a:pt x="1338351" y="49704"/>
                  <a:pt x="1346454" y="50222"/>
                  <a:pt x="1353969" y="51275"/>
                </a:cubicBezTo>
                <a:cubicBezTo>
                  <a:pt x="1361485" y="52328"/>
                  <a:pt x="1368483" y="54020"/>
                  <a:pt x="1374963" y="56351"/>
                </a:cubicBezTo>
                <a:cubicBezTo>
                  <a:pt x="1374709" y="60316"/>
                  <a:pt x="1374249" y="64263"/>
                  <a:pt x="1373581" y="68194"/>
                </a:cubicBezTo>
                <a:cubicBezTo>
                  <a:pt x="1372914" y="72124"/>
                  <a:pt x="1371901" y="76279"/>
                  <a:pt x="1370543" y="80659"/>
                </a:cubicBezTo>
                <a:cubicBezTo>
                  <a:pt x="1364092" y="78604"/>
                  <a:pt x="1357589" y="77119"/>
                  <a:pt x="1351035" y="76204"/>
                </a:cubicBezTo>
                <a:cubicBezTo>
                  <a:pt x="1344480" y="75289"/>
                  <a:pt x="1337632" y="74841"/>
                  <a:pt x="1330490" y="74858"/>
                </a:cubicBezTo>
                <a:cubicBezTo>
                  <a:pt x="1321018" y="74933"/>
                  <a:pt x="1314550" y="76302"/>
                  <a:pt x="1311086" y="78967"/>
                </a:cubicBezTo>
                <a:cubicBezTo>
                  <a:pt x="1307621" y="81631"/>
                  <a:pt x="1305987" y="85141"/>
                  <a:pt x="1306182" y="89498"/>
                </a:cubicBezTo>
                <a:cubicBezTo>
                  <a:pt x="1306165" y="94504"/>
                  <a:pt x="1307926" y="98510"/>
                  <a:pt x="1311465" y="101514"/>
                </a:cubicBezTo>
                <a:cubicBezTo>
                  <a:pt x="1315004" y="104517"/>
                  <a:pt x="1320425" y="107142"/>
                  <a:pt x="1327728" y="109386"/>
                </a:cubicBezTo>
                <a:lnTo>
                  <a:pt x="1342368" y="114082"/>
                </a:lnTo>
                <a:cubicBezTo>
                  <a:pt x="1355414" y="118104"/>
                  <a:pt x="1364955" y="123456"/>
                  <a:pt x="1370992" y="130137"/>
                </a:cubicBezTo>
                <a:cubicBezTo>
                  <a:pt x="1377029" y="136819"/>
                  <a:pt x="1380009" y="145554"/>
                  <a:pt x="1379935" y="156344"/>
                </a:cubicBezTo>
                <a:cubicBezTo>
                  <a:pt x="1379865" y="169114"/>
                  <a:pt x="1375032" y="179346"/>
                  <a:pt x="1365433" y="187040"/>
                </a:cubicBezTo>
                <a:cubicBezTo>
                  <a:pt x="1355834" y="194734"/>
                  <a:pt x="1341885" y="198681"/>
                  <a:pt x="1323585" y="198883"/>
                </a:cubicBezTo>
                <a:cubicBezTo>
                  <a:pt x="1313428" y="198906"/>
                  <a:pt x="1304393" y="198169"/>
                  <a:pt x="1296480" y="196673"/>
                </a:cubicBezTo>
                <a:cubicBezTo>
                  <a:pt x="1288567" y="195177"/>
                  <a:pt x="1281397" y="192783"/>
                  <a:pt x="1274969" y="189491"/>
                </a:cubicBezTo>
                <a:cubicBezTo>
                  <a:pt x="1275245" y="183863"/>
                  <a:pt x="1275729" y="178960"/>
                  <a:pt x="1276419" y="174782"/>
                </a:cubicBezTo>
                <a:cubicBezTo>
                  <a:pt x="1277110" y="170604"/>
                  <a:pt x="1278008" y="166944"/>
                  <a:pt x="1279112" y="163802"/>
                </a:cubicBezTo>
                <a:cubicBezTo>
                  <a:pt x="1285661" y="166985"/>
                  <a:pt x="1292866" y="169390"/>
                  <a:pt x="1300727" y="171019"/>
                </a:cubicBezTo>
                <a:cubicBezTo>
                  <a:pt x="1308588" y="172647"/>
                  <a:pt x="1315931" y="173464"/>
                  <a:pt x="1322756" y="173470"/>
                </a:cubicBezTo>
                <a:cubicBezTo>
                  <a:pt x="1331497" y="173516"/>
                  <a:pt x="1338184" y="172250"/>
                  <a:pt x="1342817" y="169672"/>
                </a:cubicBezTo>
                <a:cubicBezTo>
                  <a:pt x="1347449" y="167094"/>
                  <a:pt x="1349786" y="162928"/>
                  <a:pt x="1349826" y="157173"/>
                </a:cubicBezTo>
                <a:cubicBezTo>
                  <a:pt x="1349757" y="152189"/>
                  <a:pt x="1347823" y="148345"/>
                  <a:pt x="1344025" y="145640"/>
                </a:cubicBezTo>
                <a:cubicBezTo>
                  <a:pt x="1340227" y="142936"/>
                  <a:pt x="1334979" y="140611"/>
                  <a:pt x="1328281" y="138666"/>
                </a:cubicBezTo>
                <a:lnTo>
                  <a:pt x="1314193" y="134246"/>
                </a:lnTo>
                <a:cubicBezTo>
                  <a:pt x="1300434" y="129821"/>
                  <a:pt x="1290731" y="123963"/>
                  <a:pt x="1285086" y="116671"/>
                </a:cubicBezTo>
                <a:cubicBezTo>
                  <a:pt x="1279440" y="109380"/>
                  <a:pt x="1276713" y="100691"/>
                  <a:pt x="1276903" y="90603"/>
                </a:cubicBezTo>
                <a:cubicBezTo>
                  <a:pt x="1276926" y="77781"/>
                  <a:pt x="1281368" y="67791"/>
                  <a:pt x="1290231" y="60632"/>
                </a:cubicBezTo>
                <a:cubicBezTo>
                  <a:pt x="1299093" y="53473"/>
                  <a:pt x="1312236" y="49836"/>
                  <a:pt x="1329662" y="49721"/>
                </a:cubicBezTo>
                <a:close/>
                <a:moveTo>
                  <a:pt x="1238555" y="49721"/>
                </a:moveTo>
                <a:cubicBezTo>
                  <a:pt x="1243354" y="49716"/>
                  <a:pt x="1248119" y="49796"/>
                  <a:pt x="1252850" y="49963"/>
                </a:cubicBezTo>
                <a:cubicBezTo>
                  <a:pt x="1257580" y="50130"/>
                  <a:pt x="1261654" y="50418"/>
                  <a:pt x="1265073" y="50826"/>
                </a:cubicBezTo>
                <a:cubicBezTo>
                  <a:pt x="1265061" y="55534"/>
                  <a:pt x="1264808" y="60275"/>
                  <a:pt x="1264313" y="65052"/>
                </a:cubicBezTo>
                <a:cubicBezTo>
                  <a:pt x="1263818" y="69828"/>
                  <a:pt x="1263151" y="73741"/>
                  <a:pt x="1262310" y="76791"/>
                </a:cubicBezTo>
                <a:cubicBezTo>
                  <a:pt x="1258748" y="76383"/>
                  <a:pt x="1255100" y="76095"/>
                  <a:pt x="1251365" y="75928"/>
                </a:cubicBezTo>
                <a:cubicBezTo>
                  <a:pt x="1247630" y="75761"/>
                  <a:pt x="1243636" y="75681"/>
                  <a:pt x="1239384" y="75686"/>
                </a:cubicBezTo>
                <a:cubicBezTo>
                  <a:pt x="1231926" y="75686"/>
                  <a:pt x="1224468" y="76239"/>
                  <a:pt x="1217010" y="77344"/>
                </a:cubicBezTo>
                <a:lnTo>
                  <a:pt x="1217010" y="195568"/>
                </a:lnTo>
                <a:lnTo>
                  <a:pt x="1186625" y="195568"/>
                </a:lnTo>
                <a:lnTo>
                  <a:pt x="1186625" y="57456"/>
                </a:lnTo>
                <a:cubicBezTo>
                  <a:pt x="1193398" y="55200"/>
                  <a:pt x="1201535" y="53358"/>
                  <a:pt x="1211036" y="51931"/>
                </a:cubicBezTo>
                <a:cubicBezTo>
                  <a:pt x="1220537" y="50504"/>
                  <a:pt x="1229710" y="49767"/>
                  <a:pt x="1238555" y="49721"/>
                </a:cubicBezTo>
                <a:close/>
                <a:moveTo>
                  <a:pt x="1102862" y="49721"/>
                </a:moveTo>
                <a:cubicBezTo>
                  <a:pt x="1124425" y="50182"/>
                  <a:pt x="1140204" y="56374"/>
                  <a:pt x="1150200" y="68297"/>
                </a:cubicBezTo>
                <a:cubicBezTo>
                  <a:pt x="1160196" y="80221"/>
                  <a:pt x="1165133" y="95114"/>
                  <a:pt x="1165012" y="112977"/>
                </a:cubicBezTo>
                <a:cubicBezTo>
                  <a:pt x="1165012" y="117201"/>
                  <a:pt x="1164874" y="121183"/>
                  <a:pt x="1164598" y="124924"/>
                </a:cubicBezTo>
                <a:cubicBezTo>
                  <a:pt x="1164322" y="128664"/>
                  <a:pt x="1163908" y="132508"/>
                  <a:pt x="1163355" y="136456"/>
                </a:cubicBezTo>
                <a:lnTo>
                  <a:pt x="1066400" y="136456"/>
                </a:lnTo>
                <a:cubicBezTo>
                  <a:pt x="1068288" y="148731"/>
                  <a:pt x="1072937" y="157881"/>
                  <a:pt x="1080349" y="163906"/>
                </a:cubicBezTo>
                <a:cubicBezTo>
                  <a:pt x="1087762" y="169931"/>
                  <a:pt x="1098212" y="172935"/>
                  <a:pt x="1111701" y="172918"/>
                </a:cubicBezTo>
                <a:cubicBezTo>
                  <a:pt x="1120028" y="172912"/>
                  <a:pt x="1128303" y="172026"/>
                  <a:pt x="1136527" y="170259"/>
                </a:cubicBezTo>
                <a:cubicBezTo>
                  <a:pt x="1144750" y="168492"/>
                  <a:pt x="1152680" y="165880"/>
                  <a:pt x="1160317" y="162421"/>
                </a:cubicBezTo>
                <a:cubicBezTo>
                  <a:pt x="1159758" y="166507"/>
                  <a:pt x="1159079" y="170973"/>
                  <a:pt x="1158279" y="175818"/>
                </a:cubicBezTo>
                <a:cubicBezTo>
                  <a:pt x="1157479" y="180663"/>
                  <a:pt x="1156593" y="185405"/>
                  <a:pt x="1155621" y="190044"/>
                </a:cubicBezTo>
                <a:cubicBezTo>
                  <a:pt x="1148732" y="193191"/>
                  <a:pt x="1141585" y="195459"/>
                  <a:pt x="1134179" y="196846"/>
                </a:cubicBezTo>
                <a:cubicBezTo>
                  <a:pt x="1126772" y="198233"/>
                  <a:pt x="1119004" y="198912"/>
                  <a:pt x="1110872" y="198883"/>
                </a:cubicBezTo>
                <a:cubicBezTo>
                  <a:pt x="1085494" y="198693"/>
                  <a:pt x="1066573" y="192029"/>
                  <a:pt x="1054108" y="178891"/>
                </a:cubicBezTo>
                <a:cubicBezTo>
                  <a:pt x="1041643" y="165753"/>
                  <a:pt x="1035428" y="147281"/>
                  <a:pt x="1035463" y="123473"/>
                </a:cubicBezTo>
                <a:cubicBezTo>
                  <a:pt x="1035400" y="109606"/>
                  <a:pt x="1037644" y="97135"/>
                  <a:pt x="1042194" y="86060"/>
                </a:cubicBezTo>
                <a:cubicBezTo>
                  <a:pt x="1046745" y="74986"/>
                  <a:pt x="1053982" y="66198"/>
                  <a:pt x="1063904" y="59696"/>
                </a:cubicBezTo>
                <a:cubicBezTo>
                  <a:pt x="1073826" y="53195"/>
                  <a:pt x="1086812" y="49870"/>
                  <a:pt x="1102862" y="49721"/>
                </a:cubicBezTo>
                <a:close/>
                <a:moveTo>
                  <a:pt x="750437" y="49721"/>
                </a:moveTo>
                <a:cubicBezTo>
                  <a:pt x="772000" y="50182"/>
                  <a:pt x="787779" y="56374"/>
                  <a:pt x="797775" y="68297"/>
                </a:cubicBezTo>
                <a:cubicBezTo>
                  <a:pt x="807771" y="80221"/>
                  <a:pt x="812708" y="95114"/>
                  <a:pt x="812587" y="112977"/>
                </a:cubicBezTo>
                <a:cubicBezTo>
                  <a:pt x="812587" y="117201"/>
                  <a:pt x="812449" y="121183"/>
                  <a:pt x="812173" y="124924"/>
                </a:cubicBezTo>
                <a:cubicBezTo>
                  <a:pt x="811897" y="128664"/>
                  <a:pt x="811482" y="132508"/>
                  <a:pt x="810930" y="136456"/>
                </a:cubicBezTo>
                <a:lnTo>
                  <a:pt x="713975" y="136456"/>
                </a:lnTo>
                <a:cubicBezTo>
                  <a:pt x="715863" y="148731"/>
                  <a:pt x="720512" y="157881"/>
                  <a:pt x="727924" y="163906"/>
                </a:cubicBezTo>
                <a:cubicBezTo>
                  <a:pt x="735337" y="169931"/>
                  <a:pt x="745787" y="172935"/>
                  <a:pt x="759276" y="172918"/>
                </a:cubicBezTo>
                <a:cubicBezTo>
                  <a:pt x="767603" y="172912"/>
                  <a:pt x="775878" y="172026"/>
                  <a:pt x="784102" y="170259"/>
                </a:cubicBezTo>
                <a:cubicBezTo>
                  <a:pt x="792325" y="168492"/>
                  <a:pt x="800255" y="165880"/>
                  <a:pt x="807892" y="162421"/>
                </a:cubicBezTo>
                <a:cubicBezTo>
                  <a:pt x="807333" y="166507"/>
                  <a:pt x="806654" y="170973"/>
                  <a:pt x="805854" y="175818"/>
                </a:cubicBezTo>
                <a:cubicBezTo>
                  <a:pt x="805055" y="180663"/>
                  <a:pt x="804168" y="185405"/>
                  <a:pt x="803196" y="190044"/>
                </a:cubicBezTo>
                <a:cubicBezTo>
                  <a:pt x="796307" y="193191"/>
                  <a:pt x="789160" y="195459"/>
                  <a:pt x="781754" y="196846"/>
                </a:cubicBezTo>
                <a:cubicBezTo>
                  <a:pt x="774347" y="198233"/>
                  <a:pt x="766579" y="198912"/>
                  <a:pt x="758447" y="198883"/>
                </a:cubicBezTo>
                <a:cubicBezTo>
                  <a:pt x="733069" y="198693"/>
                  <a:pt x="714148" y="192029"/>
                  <a:pt x="701683" y="178891"/>
                </a:cubicBezTo>
                <a:cubicBezTo>
                  <a:pt x="689218" y="165753"/>
                  <a:pt x="683003" y="147281"/>
                  <a:pt x="683038" y="123473"/>
                </a:cubicBezTo>
                <a:cubicBezTo>
                  <a:pt x="682975" y="109606"/>
                  <a:pt x="685219" y="97135"/>
                  <a:pt x="689769" y="86060"/>
                </a:cubicBezTo>
                <a:cubicBezTo>
                  <a:pt x="694320" y="74986"/>
                  <a:pt x="701557" y="66198"/>
                  <a:pt x="711479" y="59696"/>
                </a:cubicBezTo>
                <a:cubicBezTo>
                  <a:pt x="721401" y="53195"/>
                  <a:pt x="734387" y="49870"/>
                  <a:pt x="750437" y="49721"/>
                </a:cubicBezTo>
                <a:close/>
                <a:moveTo>
                  <a:pt x="525285" y="49721"/>
                </a:moveTo>
                <a:cubicBezTo>
                  <a:pt x="551302" y="49859"/>
                  <a:pt x="570534" y="56213"/>
                  <a:pt x="582981" y="68781"/>
                </a:cubicBezTo>
                <a:cubicBezTo>
                  <a:pt x="595429" y="81349"/>
                  <a:pt x="601609" y="99304"/>
                  <a:pt x="601523" y="122645"/>
                </a:cubicBezTo>
                <a:cubicBezTo>
                  <a:pt x="601437" y="147091"/>
                  <a:pt x="595049" y="165874"/>
                  <a:pt x="582360" y="178995"/>
                </a:cubicBezTo>
                <a:cubicBezTo>
                  <a:pt x="569671" y="192115"/>
                  <a:pt x="551198" y="198745"/>
                  <a:pt x="526942" y="198883"/>
                </a:cubicBezTo>
                <a:cubicBezTo>
                  <a:pt x="517597" y="198837"/>
                  <a:pt x="509494" y="197824"/>
                  <a:pt x="502634" y="195844"/>
                </a:cubicBezTo>
                <a:lnTo>
                  <a:pt x="502634" y="248603"/>
                </a:lnTo>
                <a:lnTo>
                  <a:pt x="472250" y="248603"/>
                </a:lnTo>
                <a:lnTo>
                  <a:pt x="472250" y="57456"/>
                </a:lnTo>
                <a:cubicBezTo>
                  <a:pt x="479587" y="55200"/>
                  <a:pt x="487908" y="53358"/>
                  <a:pt x="497213" y="51931"/>
                </a:cubicBezTo>
                <a:cubicBezTo>
                  <a:pt x="506519" y="50504"/>
                  <a:pt x="515876" y="49767"/>
                  <a:pt x="525285" y="49721"/>
                </a:cubicBezTo>
                <a:close/>
                <a:moveTo>
                  <a:pt x="283988" y="49721"/>
                </a:moveTo>
                <a:cubicBezTo>
                  <a:pt x="293788" y="49704"/>
                  <a:pt x="302432" y="50567"/>
                  <a:pt x="309919" y="52311"/>
                </a:cubicBezTo>
                <a:cubicBezTo>
                  <a:pt x="317405" y="54055"/>
                  <a:pt x="323770" y="56782"/>
                  <a:pt x="329013" y="60494"/>
                </a:cubicBezTo>
                <a:cubicBezTo>
                  <a:pt x="336925" y="57024"/>
                  <a:pt x="344924" y="54365"/>
                  <a:pt x="353010" y="52518"/>
                </a:cubicBezTo>
                <a:cubicBezTo>
                  <a:pt x="361095" y="50671"/>
                  <a:pt x="369025" y="49739"/>
                  <a:pt x="376800" y="49721"/>
                </a:cubicBezTo>
                <a:cubicBezTo>
                  <a:pt x="399813" y="49842"/>
                  <a:pt x="416006" y="54503"/>
                  <a:pt x="425381" y="63705"/>
                </a:cubicBezTo>
                <a:cubicBezTo>
                  <a:pt x="434755" y="72907"/>
                  <a:pt x="439278" y="85924"/>
                  <a:pt x="438950" y="102757"/>
                </a:cubicBezTo>
                <a:lnTo>
                  <a:pt x="438950" y="195568"/>
                </a:lnTo>
                <a:lnTo>
                  <a:pt x="408565" y="195568"/>
                </a:lnTo>
                <a:lnTo>
                  <a:pt x="408565" y="107176"/>
                </a:lnTo>
                <a:cubicBezTo>
                  <a:pt x="408715" y="96800"/>
                  <a:pt x="406137" y="88963"/>
                  <a:pt x="400831" y="83662"/>
                </a:cubicBezTo>
                <a:cubicBezTo>
                  <a:pt x="395525" y="78362"/>
                  <a:pt x="386594" y="75704"/>
                  <a:pt x="374037" y="75686"/>
                </a:cubicBezTo>
                <a:cubicBezTo>
                  <a:pt x="369031" y="75698"/>
                  <a:pt x="363990" y="76227"/>
                  <a:pt x="358914" y="77275"/>
                </a:cubicBezTo>
                <a:cubicBezTo>
                  <a:pt x="353838" y="78322"/>
                  <a:pt x="348935" y="79818"/>
                  <a:pt x="344205" y="81763"/>
                </a:cubicBezTo>
                <a:cubicBezTo>
                  <a:pt x="346093" y="87794"/>
                  <a:pt x="347013" y="94792"/>
                  <a:pt x="346967" y="102757"/>
                </a:cubicBezTo>
                <a:lnTo>
                  <a:pt x="346967" y="195568"/>
                </a:lnTo>
                <a:lnTo>
                  <a:pt x="316582" y="195568"/>
                </a:lnTo>
                <a:lnTo>
                  <a:pt x="316582" y="106900"/>
                </a:lnTo>
                <a:cubicBezTo>
                  <a:pt x="316738" y="96657"/>
                  <a:pt x="314079" y="88899"/>
                  <a:pt x="308607" y="83628"/>
                </a:cubicBezTo>
                <a:cubicBezTo>
                  <a:pt x="303134" y="78357"/>
                  <a:pt x="293915" y="75710"/>
                  <a:pt x="280949" y="75686"/>
                </a:cubicBezTo>
                <a:cubicBezTo>
                  <a:pt x="276639" y="75686"/>
                  <a:pt x="272277" y="75894"/>
                  <a:pt x="267863" y="76308"/>
                </a:cubicBezTo>
                <a:cubicBezTo>
                  <a:pt x="263450" y="76722"/>
                  <a:pt x="259157" y="77344"/>
                  <a:pt x="254984" y="78173"/>
                </a:cubicBezTo>
                <a:lnTo>
                  <a:pt x="254984" y="195568"/>
                </a:lnTo>
                <a:lnTo>
                  <a:pt x="224600" y="195568"/>
                </a:lnTo>
                <a:lnTo>
                  <a:pt x="224600" y="57456"/>
                </a:lnTo>
                <a:cubicBezTo>
                  <a:pt x="234360" y="55079"/>
                  <a:pt x="244327" y="53203"/>
                  <a:pt x="254501" y="51828"/>
                </a:cubicBezTo>
                <a:cubicBezTo>
                  <a:pt x="264675" y="50452"/>
                  <a:pt x="274504" y="49750"/>
                  <a:pt x="283988" y="49721"/>
                </a:cubicBezTo>
                <a:close/>
                <a:moveTo>
                  <a:pt x="944528" y="28452"/>
                </a:moveTo>
                <a:cubicBezTo>
                  <a:pt x="941173" y="28435"/>
                  <a:pt x="937593" y="28538"/>
                  <a:pt x="933789" y="28763"/>
                </a:cubicBezTo>
                <a:cubicBezTo>
                  <a:pt x="929986" y="28987"/>
                  <a:pt x="926199" y="29436"/>
                  <a:pt x="922430" y="30109"/>
                </a:cubicBezTo>
                <a:lnTo>
                  <a:pt x="922430" y="101375"/>
                </a:lnTo>
                <a:lnTo>
                  <a:pt x="945633" y="101375"/>
                </a:lnTo>
                <a:cubicBezTo>
                  <a:pt x="960790" y="101312"/>
                  <a:pt x="972047" y="98193"/>
                  <a:pt x="979401" y="92018"/>
                </a:cubicBezTo>
                <a:cubicBezTo>
                  <a:pt x="986756" y="85844"/>
                  <a:pt x="990416" y="76993"/>
                  <a:pt x="990381" y="65466"/>
                </a:cubicBezTo>
                <a:cubicBezTo>
                  <a:pt x="990439" y="52927"/>
                  <a:pt x="986733" y="43616"/>
                  <a:pt x="979263" y="37533"/>
                </a:cubicBezTo>
                <a:cubicBezTo>
                  <a:pt x="971793" y="31450"/>
                  <a:pt x="960215" y="28423"/>
                  <a:pt x="944528" y="28452"/>
                </a:cubicBezTo>
                <a:close/>
                <a:moveTo>
                  <a:pt x="2005917" y="4420"/>
                </a:moveTo>
                <a:lnTo>
                  <a:pt x="2120275" y="4420"/>
                </a:lnTo>
                <a:cubicBezTo>
                  <a:pt x="2119998" y="8558"/>
                  <a:pt x="2119584" y="13127"/>
                  <a:pt x="2119032" y="18128"/>
                </a:cubicBezTo>
                <a:cubicBezTo>
                  <a:pt x="2118479" y="23129"/>
                  <a:pt x="2117789" y="27767"/>
                  <a:pt x="2116960" y="32043"/>
                </a:cubicBezTo>
                <a:lnTo>
                  <a:pt x="2036855" y="32043"/>
                </a:lnTo>
                <a:lnTo>
                  <a:pt x="2036855" y="85631"/>
                </a:lnTo>
                <a:lnTo>
                  <a:pt x="2115026" y="85631"/>
                </a:lnTo>
                <a:cubicBezTo>
                  <a:pt x="2114750" y="89636"/>
                  <a:pt x="2114336" y="94124"/>
                  <a:pt x="2113783" y="99097"/>
                </a:cubicBezTo>
                <a:cubicBezTo>
                  <a:pt x="2113231" y="104069"/>
                  <a:pt x="2112540" y="108695"/>
                  <a:pt x="2111712" y="112977"/>
                </a:cubicBezTo>
                <a:lnTo>
                  <a:pt x="2036855" y="112977"/>
                </a:lnTo>
                <a:lnTo>
                  <a:pt x="2036855" y="195568"/>
                </a:lnTo>
                <a:lnTo>
                  <a:pt x="2005917" y="195568"/>
                </a:lnTo>
                <a:close/>
                <a:moveTo>
                  <a:pt x="1902809" y="2211"/>
                </a:moveTo>
                <a:lnTo>
                  <a:pt x="1902809" y="195568"/>
                </a:lnTo>
                <a:lnTo>
                  <a:pt x="1872425" y="195568"/>
                </a:lnTo>
                <a:lnTo>
                  <a:pt x="1872425" y="6630"/>
                </a:lnTo>
                <a:cubicBezTo>
                  <a:pt x="1876488" y="5479"/>
                  <a:pt x="1881345" y="4466"/>
                  <a:pt x="1886996" y="3592"/>
                </a:cubicBezTo>
                <a:cubicBezTo>
                  <a:pt x="1892647" y="2717"/>
                  <a:pt x="1897918" y="2257"/>
                  <a:pt x="1902809" y="2211"/>
                </a:cubicBezTo>
                <a:close/>
                <a:moveTo>
                  <a:pt x="655034" y="2211"/>
                </a:moveTo>
                <a:lnTo>
                  <a:pt x="655034" y="195568"/>
                </a:lnTo>
                <a:lnTo>
                  <a:pt x="624650" y="195568"/>
                </a:lnTo>
                <a:lnTo>
                  <a:pt x="624650" y="6630"/>
                </a:lnTo>
                <a:cubicBezTo>
                  <a:pt x="628712" y="5479"/>
                  <a:pt x="633569" y="4466"/>
                  <a:pt x="639221" y="3592"/>
                </a:cubicBezTo>
                <a:cubicBezTo>
                  <a:pt x="644872" y="2717"/>
                  <a:pt x="650143" y="2257"/>
                  <a:pt x="655034" y="2211"/>
                </a:cubicBezTo>
                <a:close/>
                <a:moveTo>
                  <a:pt x="943423" y="1382"/>
                </a:moveTo>
                <a:cubicBezTo>
                  <a:pt x="963261" y="1532"/>
                  <a:pt x="978921" y="4393"/>
                  <a:pt x="990401" y="9965"/>
                </a:cubicBezTo>
                <a:cubicBezTo>
                  <a:pt x="1001882" y="15538"/>
                  <a:pt x="1010032" y="22921"/>
                  <a:pt x="1014852" y="32115"/>
                </a:cubicBezTo>
                <a:cubicBezTo>
                  <a:pt x="1019673" y="41308"/>
                  <a:pt x="1022012" y="51413"/>
                  <a:pt x="1021871" y="62428"/>
                </a:cubicBezTo>
                <a:cubicBezTo>
                  <a:pt x="1021715" y="83283"/>
                  <a:pt x="1015051" y="99373"/>
                  <a:pt x="1001879" y="110698"/>
                </a:cubicBezTo>
                <a:cubicBezTo>
                  <a:pt x="988706" y="122023"/>
                  <a:pt x="969958" y="127755"/>
                  <a:pt x="945633" y="127893"/>
                </a:cubicBezTo>
                <a:lnTo>
                  <a:pt x="922430" y="127893"/>
                </a:lnTo>
                <a:lnTo>
                  <a:pt x="922430" y="195292"/>
                </a:lnTo>
                <a:lnTo>
                  <a:pt x="891492" y="195292"/>
                </a:lnTo>
                <a:lnTo>
                  <a:pt x="891492" y="6906"/>
                </a:lnTo>
                <a:cubicBezTo>
                  <a:pt x="898473" y="5347"/>
                  <a:pt x="906610" y="4046"/>
                  <a:pt x="915904" y="3005"/>
                </a:cubicBezTo>
                <a:cubicBezTo>
                  <a:pt x="925198" y="1963"/>
                  <a:pt x="934371" y="1422"/>
                  <a:pt x="943423" y="1382"/>
                </a:cubicBezTo>
                <a:close/>
                <a:moveTo>
                  <a:pt x="2316242" y="1106"/>
                </a:moveTo>
                <a:cubicBezTo>
                  <a:pt x="2321738" y="1215"/>
                  <a:pt x="2326215" y="2999"/>
                  <a:pt x="2329673" y="6458"/>
                </a:cubicBezTo>
                <a:cubicBezTo>
                  <a:pt x="2333132" y="9916"/>
                  <a:pt x="2334916" y="14393"/>
                  <a:pt x="2335025" y="19889"/>
                </a:cubicBezTo>
                <a:cubicBezTo>
                  <a:pt x="2334916" y="25385"/>
                  <a:pt x="2333132" y="29862"/>
                  <a:pt x="2329673" y="33320"/>
                </a:cubicBezTo>
                <a:cubicBezTo>
                  <a:pt x="2326215" y="36779"/>
                  <a:pt x="2321738" y="38563"/>
                  <a:pt x="2316242" y="38672"/>
                </a:cubicBezTo>
                <a:cubicBezTo>
                  <a:pt x="2310614" y="38563"/>
                  <a:pt x="2306056" y="36779"/>
                  <a:pt x="2302569" y="33320"/>
                </a:cubicBezTo>
                <a:cubicBezTo>
                  <a:pt x="2299082" y="29862"/>
                  <a:pt x="2297286" y="25385"/>
                  <a:pt x="2297183" y="19889"/>
                </a:cubicBezTo>
                <a:cubicBezTo>
                  <a:pt x="2297286" y="14393"/>
                  <a:pt x="2299082" y="9916"/>
                  <a:pt x="2302569" y="6458"/>
                </a:cubicBezTo>
                <a:cubicBezTo>
                  <a:pt x="2306056" y="2999"/>
                  <a:pt x="2310614" y="1215"/>
                  <a:pt x="2316242" y="1106"/>
                </a:cubicBezTo>
                <a:close/>
                <a:moveTo>
                  <a:pt x="173117" y="1106"/>
                </a:moveTo>
                <a:cubicBezTo>
                  <a:pt x="178613" y="1215"/>
                  <a:pt x="183090" y="2999"/>
                  <a:pt x="186549" y="6458"/>
                </a:cubicBezTo>
                <a:cubicBezTo>
                  <a:pt x="190007" y="9916"/>
                  <a:pt x="191791" y="14393"/>
                  <a:pt x="191900" y="19889"/>
                </a:cubicBezTo>
                <a:cubicBezTo>
                  <a:pt x="191791" y="25385"/>
                  <a:pt x="190007" y="29862"/>
                  <a:pt x="186549" y="33320"/>
                </a:cubicBezTo>
                <a:cubicBezTo>
                  <a:pt x="183090" y="36779"/>
                  <a:pt x="178613" y="38563"/>
                  <a:pt x="173117" y="38672"/>
                </a:cubicBezTo>
                <a:cubicBezTo>
                  <a:pt x="167489" y="38563"/>
                  <a:pt x="162931" y="36779"/>
                  <a:pt x="159444" y="33320"/>
                </a:cubicBezTo>
                <a:cubicBezTo>
                  <a:pt x="155957" y="29862"/>
                  <a:pt x="154161" y="25385"/>
                  <a:pt x="154058" y="19889"/>
                </a:cubicBezTo>
                <a:cubicBezTo>
                  <a:pt x="154161" y="14393"/>
                  <a:pt x="155957" y="9916"/>
                  <a:pt x="159444" y="6458"/>
                </a:cubicBezTo>
                <a:cubicBezTo>
                  <a:pt x="162931" y="2999"/>
                  <a:pt x="167489" y="1215"/>
                  <a:pt x="173117" y="1106"/>
                </a:cubicBezTo>
                <a:close/>
                <a:moveTo>
                  <a:pt x="68228" y="1"/>
                </a:moveTo>
                <a:cubicBezTo>
                  <a:pt x="77205" y="-11"/>
                  <a:pt x="85906" y="634"/>
                  <a:pt x="94331" y="1934"/>
                </a:cubicBezTo>
                <a:cubicBezTo>
                  <a:pt x="102756" y="3235"/>
                  <a:pt x="110904" y="5261"/>
                  <a:pt x="118777" y="8011"/>
                </a:cubicBezTo>
                <a:cubicBezTo>
                  <a:pt x="118357" y="13496"/>
                  <a:pt x="117678" y="18479"/>
                  <a:pt x="116740" y="22962"/>
                </a:cubicBezTo>
                <a:cubicBezTo>
                  <a:pt x="115802" y="27445"/>
                  <a:pt x="114639" y="31669"/>
                  <a:pt x="113252" y="35634"/>
                </a:cubicBezTo>
                <a:cubicBezTo>
                  <a:pt x="105633" y="32883"/>
                  <a:pt x="97807" y="30857"/>
                  <a:pt x="89773" y="29557"/>
                </a:cubicBezTo>
                <a:cubicBezTo>
                  <a:pt x="81740" y="28256"/>
                  <a:pt x="74466" y="27612"/>
                  <a:pt x="67951" y="27623"/>
                </a:cubicBezTo>
                <a:cubicBezTo>
                  <a:pt x="55976" y="27710"/>
                  <a:pt x="47125" y="29885"/>
                  <a:pt x="41399" y="34149"/>
                </a:cubicBezTo>
                <a:cubicBezTo>
                  <a:pt x="35673" y="38413"/>
                  <a:pt x="32831" y="44249"/>
                  <a:pt x="32871" y="51655"/>
                </a:cubicBezTo>
                <a:cubicBezTo>
                  <a:pt x="32917" y="58710"/>
                  <a:pt x="35518" y="64626"/>
                  <a:pt x="40674" y="69402"/>
                </a:cubicBezTo>
                <a:cubicBezTo>
                  <a:pt x="45831" y="74179"/>
                  <a:pt x="53266" y="78575"/>
                  <a:pt x="62979" y="82592"/>
                </a:cubicBezTo>
                <a:lnTo>
                  <a:pt x="77896" y="88945"/>
                </a:lnTo>
                <a:cubicBezTo>
                  <a:pt x="95315" y="96190"/>
                  <a:pt x="107987" y="104282"/>
                  <a:pt x="115911" y="113219"/>
                </a:cubicBezTo>
                <a:cubicBezTo>
                  <a:pt x="123835" y="122156"/>
                  <a:pt x="127737" y="133216"/>
                  <a:pt x="127616" y="146400"/>
                </a:cubicBezTo>
                <a:cubicBezTo>
                  <a:pt x="127593" y="162530"/>
                  <a:pt x="121631" y="175432"/>
                  <a:pt x="109731" y="185106"/>
                </a:cubicBezTo>
                <a:cubicBezTo>
                  <a:pt x="97830" y="194780"/>
                  <a:pt x="80128" y="199740"/>
                  <a:pt x="56626" y="199988"/>
                </a:cubicBezTo>
                <a:cubicBezTo>
                  <a:pt x="45324" y="199999"/>
                  <a:pt x="34989" y="199148"/>
                  <a:pt x="25620" y="197433"/>
                </a:cubicBezTo>
                <a:cubicBezTo>
                  <a:pt x="16251" y="195718"/>
                  <a:pt x="7711" y="193071"/>
                  <a:pt x="0" y="189491"/>
                </a:cubicBezTo>
                <a:cubicBezTo>
                  <a:pt x="271" y="183926"/>
                  <a:pt x="835" y="178966"/>
                  <a:pt x="1692" y="174610"/>
                </a:cubicBezTo>
                <a:cubicBezTo>
                  <a:pt x="2550" y="170253"/>
                  <a:pt x="3735" y="165914"/>
                  <a:pt x="5248" y="161592"/>
                </a:cubicBezTo>
                <a:cubicBezTo>
                  <a:pt x="13173" y="165183"/>
                  <a:pt x="21632" y="167877"/>
                  <a:pt x="30627" y="169672"/>
                </a:cubicBezTo>
                <a:cubicBezTo>
                  <a:pt x="39621" y="171467"/>
                  <a:pt x="48012" y="172365"/>
                  <a:pt x="55798" y="172365"/>
                </a:cubicBezTo>
                <a:cubicBezTo>
                  <a:pt x="68705" y="172359"/>
                  <a:pt x="78592" y="170299"/>
                  <a:pt x="85457" y="166185"/>
                </a:cubicBezTo>
                <a:cubicBezTo>
                  <a:pt x="92323" y="162070"/>
                  <a:pt x="95787" y="155936"/>
                  <a:pt x="95850" y="147781"/>
                </a:cubicBezTo>
                <a:cubicBezTo>
                  <a:pt x="95954" y="140030"/>
                  <a:pt x="93123" y="133642"/>
                  <a:pt x="87356" y="128618"/>
                </a:cubicBezTo>
                <a:cubicBezTo>
                  <a:pt x="81590" y="123594"/>
                  <a:pt x="72268" y="118381"/>
                  <a:pt x="59388" y="112977"/>
                </a:cubicBezTo>
                <a:lnTo>
                  <a:pt x="45301" y="106900"/>
                </a:lnTo>
                <a:cubicBezTo>
                  <a:pt x="32123" y="101473"/>
                  <a:pt x="21603" y="94510"/>
                  <a:pt x="13742" y="86010"/>
                </a:cubicBezTo>
                <a:cubicBezTo>
                  <a:pt x="5881" y="77511"/>
                  <a:pt x="1853" y="66059"/>
                  <a:pt x="1657" y="51655"/>
                </a:cubicBezTo>
                <a:cubicBezTo>
                  <a:pt x="1634" y="35726"/>
                  <a:pt x="7136" y="23181"/>
                  <a:pt x="18162" y="14019"/>
                </a:cubicBezTo>
                <a:cubicBezTo>
                  <a:pt x="29188" y="4858"/>
                  <a:pt x="45877" y="185"/>
                  <a:pt x="68228" y="1"/>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D0D"/>
              </a:solidFill>
            </a:endParaRPr>
          </a:p>
        </p:txBody>
      </p:sp>
      <p:sp>
        <p:nvSpPr>
          <p:cNvPr id="16" name="Forma libre: forma 18">
            <a:extLst>
              <a:ext uri="{FF2B5EF4-FFF2-40B4-BE49-F238E27FC236}">
                <a16:creationId xmlns:a16="http://schemas.microsoft.com/office/drawing/2014/main" id="{B61CF4CC-ED27-4967-A11A-B838DFD4D9A3}"/>
              </a:ext>
            </a:extLst>
          </p:cNvPr>
          <p:cNvSpPr/>
          <p:nvPr/>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27">
            <a:extLst>
              <a:ext uri="{FF2B5EF4-FFF2-40B4-BE49-F238E27FC236}">
                <a16:creationId xmlns:a16="http://schemas.microsoft.com/office/drawing/2014/main" id="{68E35268-345F-47C7-ADB2-CE92421E8EED}"/>
              </a:ext>
            </a:extLst>
          </p:cNvPr>
          <p:cNvSpPr txBox="1"/>
          <p:nvPr/>
        </p:nvSpPr>
        <p:spPr>
          <a:xfrm>
            <a:off x="721506" y="628193"/>
            <a:ext cx="3365478" cy="707886"/>
          </a:xfrm>
          <a:prstGeom prst="rect">
            <a:avLst/>
          </a:prstGeom>
          <a:noFill/>
        </p:spPr>
        <p:txBody>
          <a:bodyPr wrap="square" rtlCol="0">
            <a:spAutoFit/>
          </a:bodyPr>
          <a:lstStyle/>
          <a:p>
            <a:r>
              <a:rPr lang="es-ES" sz="4000">
                <a:solidFill>
                  <a:srgbClr val="FF0D0D"/>
                </a:solidFill>
                <a:latin typeface="+mj-lt"/>
              </a:rPr>
              <a:t>Thank You.</a:t>
            </a:r>
          </a:p>
        </p:txBody>
      </p:sp>
      <p:sp>
        <p:nvSpPr>
          <p:cNvPr id="18" name="Forma libre: forma 30">
            <a:extLst>
              <a:ext uri="{FF2B5EF4-FFF2-40B4-BE49-F238E27FC236}">
                <a16:creationId xmlns:a16="http://schemas.microsoft.com/office/drawing/2014/main" id="{073BDF73-2FC7-4E8C-B95B-B68B9F5D3BE9}"/>
              </a:ext>
            </a:extLst>
          </p:cNvPr>
          <p:cNvSpPr/>
          <p:nvPr/>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rgbClr val="FF0D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0" name="CuadroTexto 22">
            <a:extLst>
              <a:ext uri="{FF2B5EF4-FFF2-40B4-BE49-F238E27FC236}">
                <a16:creationId xmlns:a16="http://schemas.microsoft.com/office/drawing/2014/main" id="{ACBB669D-DE8E-4FB4-9D23-F696A73A409A}"/>
              </a:ext>
            </a:extLst>
          </p:cNvPr>
          <p:cNvSpPr txBox="1"/>
          <p:nvPr/>
        </p:nvSpPr>
        <p:spPr>
          <a:xfrm>
            <a:off x="719288" y="1945649"/>
            <a:ext cx="3365478" cy="116955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rgbClr val="FF0000"/>
                </a:solidFill>
                <a:latin typeface="+mj-lt"/>
              </a:rPr>
              <a:t>Our purpose is to help people and businesses prosper.</a:t>
            </a:r>
          </a:p>
          <a:p>
            <a:endParaRPr lang="en-US" sz="1400">
              <a:solidFill>
                <a:srgbClr val="FF0000"/>
              </a:solidFill>
              <a:latin typeface="+mj-lt"/>
            </a:endParaRPr>
          </a:p>
          <a:p>
            <a:r>
              <a:rPr lang="en-US" sz="1400">
                <a:solidFill>
                  <a:srgbClr val="FF0000"/>
                </a:solidFill>
                <a:latin typeface="+mj-lt"/>
              </a:rPr>
              <a:t>Our culture is based on believing </a:t>
            </a:r>
            <a:br>
              <a:rPr lang="en-US" sz="1400">
                <a:solidFill>
                  <a:srgbClr val="FF0000"/>
                </a:solidFill>
                <a:latin typeface="+mj-lt"/>
              </a:rPr>
            </a:br>
            <a:r>
              <a:rPr lang="en-US" sz="1400">
                <a:solidFill>
                  <a:srgbClr val="FF0000"/>
                </a:solidFill>
                <a:latin typeface="+mj-lt"/>
              </a:rPr>
              <a:t>that everything we do should be:</a:t>
            </a:r>
          </a:p>
        </p:txBody>
      </p:sp>
      <p:pic>
        <p:nvPicPr>
          <p:cNvPr id="21" name="Picture 2" descr="Resultado de imagen de DJSI Member Log">
            <a:extLst>
              <a:ext uri="{FF2B5EF4-FFF2-40B4-BE49-F238E27FC236}">
                <a16:creationId xmlns:a16="http://schemas.microsoft.com/office/drawing/2014/main" id="{BACCF05D-A100-4A3E-8DE7-687D185729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918" y="5573143"/>
            <a:ext cx="1347482"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upo 19">
            <a:extLst>
              <a:ext uri="{FF2B5EF4-FFF2-40B4-BE49-F238E27FC236}">
                <a16:creationId xmlns:a16="http://schemas.microsoft.com/office/drawing/2014/main" id="{266C2664-6707-41E4-B09B-1361410973A8}"/>
              </a:ext>
            </a:extLst>
          </p:cNvPr>
          <p:cNvGrpSpPr/>
          <p:nvPr/>
        </p:nvGrpSpPr>
        <p:grpSpPr>
          <a:xfrm>
            <a:off x="7612559" y="5573576"/>
            <a:ext cx="578707" cy="455017"/>
            <a:chOff x="2203451" y="-4230356"/>
            <a:chExt cx="6896100" cy="5422158"/>
          </a:xfrm>
        </p:grpSpPr>
        <p:pic>
          <p:nvPicPr>
            <p:cNvPr id="23" name="Imagen 21" descr="Imagen relacionada">
              <a:extLst>
                <a:ext uri="{FF2B5EF4-FFF2-40B4-BE49-F238E27FC236}">
                  <a16:creationId xmlns:a16="http://schemas.microsoft.com/office/drawing/2014/main" id="{DA5F25CC-EE8A-4C83-90E3-B8607B8DE368}"/>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24" name="Imagen 22" descr="Imagen relacionada">
              <a:extLst>
                <a:ext uri="{FF2B5EF4-FFF2-40B4-BE49-F238E27FC236}">
                  <a16:creationId xmlns:a16="http://schemas.microsoft.com/office/drawing/2014/main" id="{22CD14A9-2C15-4518-9027-257C4087526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pic>
        <p:nvPicPr>
          <p:cNvPr id="25" name="Imagen 23">
            <a:extLst>
              <a:ext uri="{FF2B5EF4-FFF2-40B4-BE49-F238E27FC236}">
                <a16:creationId xmlns:a16="http://schemas.microsoft.com/office/drawing/2014/main" id="{377ABAA7-0A64-4336-929D-B222F850AF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02" y="5573143"/>
            <a:ext cx="2659424" cy="473091"/>
          </a:xfrm>
          <a:prstGeom prst="rect">
            <a:avLst/>
          </a:prstGeom>
        </p:spPr>
      </p:pic>
    </p:spTree>
    <p:extLst>
      <p:ext uri="{BB962C8B-B14F-4D97-AF65-F5344CB8AC3E}">
        <p14:creationId xmlns:p14="http://schemas.microsoft.com/office/powerpoint/2010/main" val="3397577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2FCFC-CB85-3A9F-582A-DC0AB8DAF5C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5CCB14E-21FC-507B-D123-DF1D99830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DBA9D3F-D51A-5E97-44DF-8FD0585D8E25}"/>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5" name="Marcador de pie de página 4">
            <a:extLst>
              <a:ext uri="{FF2B5EF4-FFF2-40B4-BE49-F238E27FC236}">
                <a16:creationId xmlns:a16="http://schemas.microsoft.com/office/drawing/2014/main" id="{805862CE-50C2-54FA-4588-9810B0F53A6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480390-11F1-5ED5-59BB-E759F20AB22A}"/>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1977611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59804-E7D7-2618-7E60-19E1C33DE03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123DEA0-6B4C-C237-7D36-0513C6E346C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77EA475-EAB2-77CE-F156-6FF290CA5985}"/>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5" name="Marcador de pie de página 4">
            <a:extLst>
              <a:ext uri="{FF2B5EF4-FFF2-40B4-BE49-F238E27FC236}">
                <a16:creationId xmlns:a16="http://schemas.microsoft.com/office/drawing/2014/main" id="{8C0002D3-17FC-2C9D-0D13-32B17B828E9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72EBA1-FA8A-37BB-82E2-0FA8AE2C1F5E}"/>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650146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20067-25D6-DCF0-0F69-BFADA44AB19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EB14740-16A4-4B8D-9A60-25242775D5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3712883-22BC-D4E7-C074-03E61417BBB9}"/>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5" name="Marcador de pie de página 4">
            <a:extLst>
              <a:ext uri="{FF2B5EF4-FFF2-40B4-BE49-F238E27FC236}">
                <a16:creationId xmlns:a16="http://schemas.microsoft.com/office/drawing/2014/main" id="{9F99C0CC-8F65-4368-96DA-4CE5D0D4C0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5E7A7E1-CB67-336E-FBB5-865DCF057B12}"/>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857709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DDB0D-6893-B041-C156-52962060D28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956FC0E-F3D1-0780-DBD9-DF6532B0F5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5722A87-6892-EA8E-D28B-940C5DF978A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9B3E2E2-320F-4C05-93EF-F95E2C6884A8}"/>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6" name="Marcador de pie de página 5">
            <a:extLst>
              <a:ext uri="{FF2B5EF4-FFF2-40B4-BE49-F238E27FC236}">
                <a16:creationId xmlns:a16="http://schemas.microsoft.com/office/drawing/2014/main" id="{23473870-1175-4253-9BA2-8AE243C1C1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D1671BA-5077-9113-0146-FB3488617146}"/>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3159721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7D099-F2AF-B519-60C6-6168F38A16D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3A080F5-0FF7-271B-3229-279F8E8967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46E9417-6A85-2628-C794-2F14B4597C3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7B098CB9-7C57-3C85-28D8-92BF8B6A9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879D1CA-B38E-D765-0284-8FE757FBB0D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47C7E52-39A9-C359-1DDB-527C6B959B01}"/>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8" name="Marcador de pie de página 7">
            <a:extLst>
              <a:ext uri="{FF2B5EF4-FFF2-40B4-BE49-F238E27FC236}">
                <a16:creationId xmlns:a16="http://schemas.microsoft.com/office/drawing/2014/main" id="{0B02E9D8-E251-8160-6499-EC9FB5C505F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C24FAD3-9606-8B53-201E-AB05BDC09147}"/>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4254669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0C1FF-534A-A5E4-C0BB-924C969CCA0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560755D-FE37-80EF-28A2-FE37A22F5AB2}"/>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4" name="Marcador de pie de página 3">
            <a:extLst>
              <a:ext uri="{FF2B5EF4-FFF2-40B4-BE49-F238E27FC236}">
                <a16:creationId xmlns:a16="http://schemas.microsoft.com/office/drawing/2014/main" id="{89A4F16E-DD56-856F-AE32-98172C750D8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B1FA591-14F9-0913-7675-D398C661E449}"/>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20661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Índice">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C60B320C-F93D-45A7-B5CC-5C18ED1F85FB}"/>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a:p>
        </p:txBody>
      </p:sp>
      <p:pic>
        <p:nvPicPr>
          <p:cNvPr id="9" name="Gráfico 8">
            <a:extLst>
              <a:ext uri="{FF2B5EF4-FFF2-40B4-BE49-F238E27FC236}">
                <a16:creationId xmlns:a16="http://schemas.microsoft.com/office/drawing/2014/main" id="{AC1B0227-D6EB-4F05-832D-EB54916F79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0" name="CuadroTexto 9">
            <a:extLst>
              <a:ext uri="{FF2B5EF4-FFF2-40B4-BE49-F238E27FC236}">
                <a16:creationId xmlns:a16="http://schemas.microsoft.com/office/drawing/2014/main" id="{B3950534-FF56-4FD6-A098-D625BC54F0FA}"/>
              </a:ext>
            </a:extLst>
          </p:cNvPr>
          <p:cNvSpPr txBox="1"/>
          <p:nvPr userDrawn="1"/>
        </p:nvSpPr>
        <p:spPr>
          <a:xfrm>
            <a:off x="722533" y="312269"/>
            <a:ext cx="1849821" cy="292388"/>
          </a:xfrm>
          <a:prstGeom prst="rect">
            <a:avLst/>
          </a:prstGeom>
          <a:noFill/>
        </p:spPr>
        <p:txBody>
          <a:bodyPr wrap="square" rtlCol="0">
            <a:spAutoFit/>
          </a:bodyPr>
          <a:lstStyle/>
          <a:p>
            <a:r>
              <a:rPr lang="es-ES" sz="1300">
                <a:solidFill>
                  <a:schemeClr val="accent1"/>
                </a:solidFill>
              </a:rPr>
              <a:t>Índice</a:t>
            </a:r>
          </a:p>
        </p:txBody>
      </p:sp>
      <p:sp>
        <p:nvSpPr>
          <p:cNvPr id="14" name="Marcador de texto 11">
            <a:extLst>
              <a:ext uri="{FF2B5EF4-FFF2-40B4-BE49-F238E27FC236}">
                <a16:creationId xmlns:a16="http://schemas.microsoft.com/office/drawing/2014/main" id="{0CC57AA0-6C3B-4C80-BF6B-C321A960A96C}"/>
              </a:ext>
            </a:extLst>
          </p:cNvPr>
          <p:cNvSpPr>
            <a:spLocks noGrp="1"/>
          </p:cNvSpPr>
          <p:nvPr>
            <p:ph type="body" sz="quarter" idx="13"/>
          </p:nvPr>
        </p:nvSpPr>
        <p:spPr>
          <a:xfrm>
            <a:off x="832641" y="1100239"/>
            <a:ext cx="10635843" cy="4906665"/>
          </a:xfrm>
        </p:spPr>
        <p:txBody>
          <a:bodyPr>
            <a:normAutofit/>
          </a:bodyPr>
          <a:lstStyle>
            <a:lvl1pPr marL="432000" indent="-396000">
              <a:buClr>
                <a:schemeClr val="accent1"/>
              </a:buClr>
              <a:buSzPct val="45000"/>
              <a:buFont typeface="+mj-lt"/>
              <a:buAutoNum type="arabicPeriod"/>
              <a:defRPr lang="es-ES" sz="4000" b="1" kern="1200" dirty="0" smtClean="0">
                <a:solidFill>
                  <a:srgbClr val="3C3C3B"/>
                </a:solidFill>
                <a:latin typeface="+mn-lt"/>
                <a:ea typeface="+mn-ea"/>
                <a:cs typeface="+mn-cs"/>
              </a:defRPr>
            </a:lvl1pPr>
            <a:lvl2pPr marL="457200" indent="0">
              <a:buNone/>
              <a:defRPr/>
            </a:lvl2pPr>
          </a:lstStyle>
          <a:p>
            <a:pPr lvl="0"/>
            <a:r>
              <a:rPr lang="es-ES"/>
              <a:t>Editar los estilos de texto del patrón</a:t>
            </a:r>
          </a:p>
        </p:txBody>
      </p:sp>
    </p:spTree>
    <p:extLst>
      <p:ext uri="{BB962C8B-B14F-4D97-AF65-F5344CB8AC3E}">
        <p14:creationId xmlns:p14="http://schemas.microsoft.com/office/powerpoint/2010/main" val="689910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5E89D1D-AD74-6EC6-3D0A-6C870EAB5DAB}"/>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3" name="Marcador de pie de página 2">
            <a:extLst>
              <a:ext uri="{FF2B5EF4-FFF2-40B4-BE49-F238E27FC236}">
                <a16:creationId xmlns:a16="http://schemas.microsoft.com/office/drawing/2014/main" id="{C65FBC9B-D2BE-283B-E3BF-C5151FD79A2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330EFD2-10D2-E008-84DB-ED841AB66200}"/>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424574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09E2C-9C18-FC9C-F78A-16603FA506F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CB1B282-B83F-E039-F6B5-44ED66810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9DBA881-9EAD-3D86-4C12-7E57C4D67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02C374-F2A8-3910-6AD4-E2C67B6AD71D}"/>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6" name="Marcador de pie de página 5">
            <a:extLst>
              <a:ext uri="{FF2B5EF4-FFF2-40B4-BE49-F238E27FC236}">
                <a16:creationId xmlns:a16="http://schemas.microsoft.com/office/drawing/2014/main" id="{43F0AF0F-5205-AE4F-9D0D-317FF3D325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EBD0B4D-19EA-2C4D-45C8-A136135649AA}"/>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13209593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5BC4A4-A327-094D-09C4-2F66AE8B28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80E44DE-5283-E827-1C6B-E55F0225F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EA9E0E-CB7F-08D2-55FA-2B6151287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E70E97-8C73-7C22-CF9A-ADD1DD8AD97B}"/>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6" name="Marcador de pie de página 5">
            <a:extLst>
              <a:ext uri="{FF2B5EF4-FFF2-40B4-BE49-F238E27FC236}">
                <a16:creationId xmlns:a16="http://schemas.microsoft.com/office/drawing/2014/main" id="{81EC5CCB-CF49-D94B-0B98-C961CFA02C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CD00E93-5E2E-C866-B342-64D16F4EE4F3}"/>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15199136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79CC0-767B-F33D-2025-83953ADD429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24FA8B2-F54F-1A3F-ABA0-01E35B8EEBC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B282C4F-9530-A859-E821-313A0A82E739}"/>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5" name="Marcador de pie de página 4">
            <a:extLst>
              <a:ext uri="{FF2B5EF4-FFF2-40B4-BE49-F238E27FC236}">
                <a16:creationId xmlns:a16="http://schemas.microsoft.com/office/drawing/2014/main" id="{5F58ACBC-B5B9-1767-0156-9401849F8B6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72F17C5-0E9A-2745-EC93-19ED72097146}"/>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948157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1374AC0-D2F0-E96E-123F-8496A0FA8D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86EEAA6-CE09-F28F-D7C6-4B040B51D8A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5C51D49-F47E-67A7-1190-0FCC041CC24F}"/>
              </a:ext>
            </a:extLst>
          </p:cNvPr>
          <p:cNvSpPr>
            <a:spLocks noGrp="1"/>
          </p:cNvSpPr>
          <p:nvPr>
            <p:ph type="dt" sz="half" idx="10"/>
          </p:nvPr>
        </p:nvSpPr>
        <p:spPr/>
        <p:txBody>
          <a:bodyPr/>
          <a:lstStyle/>
          <a:p>
            <a:fld id="{A5579324-A31B-4B43-97BD-40D56609CBAF}" type="datetimeFigureOut">
              <a:rPr lang="es-ES" smtClean="0"/>
              <a:t>10/10/2024</a:t>
            </a:fld>
            <a:endParaRPr lang="es-ES"/>
          </a:p>
        </p:txBody>
      </p:sp>
      <p:sp>
        <p:nvSpPr>
          <p:cNvPr id="5" name="Marcador de pie de página 4">
            <a:extLst>
              <a:ext uri="{FF2B5EF4-FFF2-40B4-BE49-F238E27FC236}">
                <a16:creationId xmlns:a16="http://schemas.microsoft.com/office/drawing/2014/main" id="{9070A8D7-A56B-BAC1-C8FF-68B87932FD5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E5E03F-65DD-0097-2381-B3EE0B7958F8}"/>
              </a:ext>
            </a:extLst>
          </p:cNvPr>
          <p:cNvSpPr>
            <a:spLocks noGrp="1"/>
          </p:cNvSpPr>
          <p:nvPr>
            <p:ph type="sldNum" sz="quarter" idx="12"/>
          </p:nvPr>
        </p:nvSpPr>
        <p:spPr/>
        <p:txBody>
          <a:bodyPr/>
          <a:lstStyle/>
          <a:p>
            <a:fld id="{10A0BBB4-22B1-4C9A-9AB7-80405F127370}" type="slidenum">
              <a:rPr lang="es-ES" smtClean="0"/>
              <a:t>‹Nº›</a:t>
            </a:fld>
            <a:endParaRPr lang="es-ES"/>
          </a:p>
        </p:txBody>
      </p:sp>
    </p:spTree>
    <p:extLst>
      <p:ext uri="{BB962C8B-B14F-4D97-AF65-F5344CB8AC3E}">
        <p14:creationId xmlns:p14="http://schemas.microsoft.com/office/powerpoint/2010/main" val="1999978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INTERIOR BIG LINEA  INFERI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hasCustomPrompt="1"/>
          </p:nvPr>
        </p:nvSpPr>
        <p:spPr>
          <a:xfrm>
            <a:off x="466623" y="815130"/>
            <a:ext cx="10758733" cy="330764"/>
          </a:xfrm>
        </p:spPr>
        <p:txBody>
          <a:bodyPr anchor="t" anchorCtr="0">
            <a:noAutofit/>
          </a:bodyPr>
          <a:lstStyle>
            <a:lvl1pPr>
              <a:defRPr lang="es-ES" sz="1600" kern="1200" dirty="0">
                <a:solidFill>
                  <a:schemeClr val="tx1">
                    <a:lumMod val="50000"/>
                    <a:lumOff val="50000"/>
                  </a:schemeClr>
                </a:solidFill>
                <a:latin typeface="+mn-lt"/>
                <a:ea typeface="+mn-ea"/>
                <a:cs typeface="+mn-cs"/>
              </a:defRPr>
            </a:lvl1pPr>
          </a:lstStyle>
          <a:p>
            <a:pPr marL="0" lvl="0" indent="0" algn="l" defTabSz="914377" rtl="0" eaLnBrk="1" latinLnBrk="0" hangingPunct="1">
              <a:lnSpc>
                <a:spcPct val="90000"/>
              </a:lnSpc>
              <a:spcBef>
                <a:spcPts val="1000"/>
              </a:spcBef>
              <a:buFontTx/>
              <a:buNone/>
            </a:pPr>
            <a:r>
              <a:rPr lang="es-ES"/>
              <a:t>Aquí Haga clic para modificar el estilo de título del patrón</a:t>
            </a:r>
          </a:p>
        </p:txBody>
      </p:sp>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466623" y="445025"/>
            <a:ext cx="10633548" cy="304800"/>
          </a:xfrm>
        </p:spPr>
        <p:txBody>
          <a:bodyPr anchor="b" anchorCtr="0">
            <a:noAutofit/>
          </a:bodyPr>
          <a:lstStyle>
            <a:lvl1pPr marL="0" indent="0" algn="l" defTabSz="914377" rtl="0" eaLnBrk="1" latinLnBrk="0" hangingPunct="1">
              <a:lnSpc>
                <a:spcPct val="90000"/>
              </a:lnSpc>
              <a:spcBef>
                <a:spcPct val="0"/>
              </a:spcBef>
              <a:buFontTx/>
              <a:buNone/>
              <a:defRPr lang="es-ES" sz="2800" kern="1200" dirty="0">
                <a:solidFill>
                  <a:schemeClr val="accent1"/>
                </a:solidFill>
                <a:latin typeface="+mj-lt"/>
                <a:ea typeface="+mj-ea"/>
                <a:cs typeface="+mj-cs"/>
              </a:defRPr>
            </a:lvl1pPr>
            <a:lvl2pPr marL="457189" indent="0">
              <a:buFontTx/>
              <a:buNone/>
              <a:defRPr sz="1100"/>
            </a:lvl2pPr>
            <a:lvl3pPr marL="914377" indent="0">
              <a:buFontTx/>
              <a:buNone/>
              <a:defRPr sz="1051"/>
            </a:lvl3pPr>
            <a:lvl4pPr marL="1371566" indent="0">
              <a:buFontTx/>
              <a:buNone/>
              <a:defRPr sz="1000"/>
            </a:lvl4pPr>
            <a:lvl5pPr marL="1828754" indent="0">
              <a:buFontTx/>
              <a:buNone/>
              <a:defRPr sz="1000"/>
            </a:lvl5pPr>
          </a:lstStyle>
          <a:p>
            <a:pPr lvl="0"/>
            <a:r>
              <a:rPr lang="es-ES"/>
              <a:t>Editar los estilos de texto del patrón</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66623" y="1211201"/>
            <a:ext cx="10758733" cy="3083401"/>
          </a:xfrm>
        </p:spPr>
        <p:txBody>
          <a:bodyPr numCol="2" spcCol="720000">
            <a:noAutofit/>
          </a:bodyPr>
          <a:lstStyle>
            <a:lvl1pPr marL="0" indent="0">
              <a:spcBef>
                <a:spcPts val="0"/>
              </a:spcBef>
              <a:spcAft>
                <a:spcPts val="2200"/>
              </a:spcAft>
              <a:buFontTx/>
              <a:buNone/>
              <a:defRPr lang="es-ES" sz="1400" kern="1200" dirty="0" smtClean="0">
                <a:solidFill>
                  <a:schemeClr val="tx2"/>
                </a:solidFill>
                <a:latin typeface="+mn-lt"/>
                <a:ea typeface="+mn-ea"/>
                <a:cs typeface="+mn-cs"/>
              </a:defRPr>
            </a:lvl1pPr>
            <a:lvl2pPr marL="323843" indent="-171446">
              <a:buFont typeface="Arial" panose="020B0604020202020204" pitchFamily="34" charset="0"/>
              <a:buChar char="•"/>
              <a:defRPr lang="es-ES" sz="1400" kern="1200" dirty="0" smtClean="0">
                <a:solidFill>
                  <a:schemeClr val="tx2"/>
                </a:solidFill>
                <a:latin typeface="+mn-lt"/>
                <a:ea typeface="+mn-ea"/>
                <a:cs typeface="+mn-cs"/>
              </a:defRPr>
            </a:lvl2pPr>
            <a:lvl3pPr marL="1085824" indent="-171446">
              <a:buFont typeface="Courier New" panose="02070309020205020404" pitchFamily="49" charset="0"/>
              <a:buChar char="o"/>
              <a:defRPr lang="es-ES" sz="1400" kern="1200" dirty="0" smtClean="0">
                <a:solidFill>
                  <a:schemeClr val="tx2"/>
                </a:solidFill>
                <a:latin typeface="+mn-lt"/>
                <a:ea typeface="+mn-ea"/>
                <a:cs typeface="+mn-cs"/>
              </a:defRPr>
            </a:lvl3pPr>
            <a:lvl4pPr marL="1371566" indent="0">
              <a:buFontTx/>
              <a:buNone/>
              <a:defRPr lang="es-ES" sz="1400" kern="1200" dirty="0">
                <a:solidFill>
                  <a:schemeClr val="tx2"/>
                </a:solidFill>
                <a:latin typeface="+mn-lt"/>
                <a:ea typeface="+mn-ea"/>
                <a:cs typeface="+mn-cs"/>
              </a:defRPr>
            </a:lvl4pPr>
            <a:lvl5pPr marL="1828754" indent="0">
              <a:buFontTx/>
              <a:buNone/>
              <a:defRPr lang="es-ES" sz="1200" kern="1200">
                <a:solidFill>
                  <a:schemeClr val="tx2"/>
                </a:solidFill>
                <a:latin typeface="+mn-lt"/>
                <a:ea typeface="+mn-ea"/>
                <a:cs typeface="+mn-cs"/>
              </a:defRPr>
            </a:lvl5pPr>
          </a:lstStyle>
          <a:p>
            <a:pPr marL="0" lvl="0" indent="0" algn="l" defTabSz="914377" rtl="0" eaLnBrk="1" latinLnBrk="0" hangingPunct="1">
              <a:lnSpc>
                <a:spcPct val="90000"/>
              </a:lnSpc>
              <a:spcBef>
                <a:spcPts val="0"/>
              </a:spcBef>
              <a:spcAft>
                <a:spcPts val="1000"/>
              </a:spcAft>
              <a:buFontTx/>
              <a:buNone/>
            </a:pPr>
            <a:r>
              <a:rPr lang="es-ES"/>
              <a:t>Editar los estilos de texto del patrón</a:t>
            </a:r>
          </a:p>
          <a:p>
            <a:pPr marL="211133" lvl="1" indent="-211133" algn="l" defTabSz="914377" rtl="0" eaLnBrk="1" latinLnBrk="0" hangingPunct="1">
              <a:lnSpc>
                <a:spcPct val="90000"/>
              </a:lnSpc>
              <a:spcBef>
                <a:spcPts val="0"/>
              </a:spcBef>
              <a:spcAft>
                <a:spcPts val="600"/>
              </a:spcAft>
              <a:buFont typeface="Arial" panose="020B0604020202020204" pitchFamily="34" charset="0"/>
              <a:buChar char="•"/>
            </a:pPr>
            <a:r>
              <a:rPr lang="es-ES" err="1"/>
              <a:t>Fsfsfs</a:t>
            </a:r>
            <a:endParaRPr lang="es-ES"/>
          </a:p>
          <a:p>
            <a:pPr marL="304792" lvl="2" indent="-152396" algn="l" defTabSz="914377" rtl="0" eaLnBrk="1" latinLnBrk="0" hangingPunct="1">
              <a:lnSpc>
                <a:spcPct val="90000"/>
              </a:lnSpc>
              <a:spcBef>
                <a:spcPts val="0"/>
              </a:spcBef>
              <a:spcAft>
                <a:spcPts val="600"/>
              </a:spcAft>
              <a:buSzPct val="80000"/>
              <a:buFont typeface="Arial" panose="020B0604020202020204" pitchFamily="34" charset="0"/>
              <a:buChar char="│"/>
            </a:pPr>
            <a:r>
              <a:rPr lang="es-ES" err="1"/>
              <a:t>fsfsfsfs</a:t>
            </a:r>
            <a:endParaRPr lang="es-ES"/>
          </a:p>
          <a:p>
            <a:pPr marL="527037" lvl="3" indent="-222245" algn="l" defTabSz="914377" rtl="0" eaLnBrk="1" latinLnBrk="0" hangingPunct="1">
              <a:lnSpc>
                <a:spcPct val="90000"/>
              </a:lnSpc>
              <a:spcBef>
                <a:spcPts val="0"/>
              </a:spcBef>
              <a:spcAft>
                <a:spcPts val="600"/>
              </a:spcAft>
              <a:buSzPct val="90000"/>
              <a:buFont typeface="Segoe UI Symbol" panose="020B0502040204020203" pitchFamily="34" charset="0"/>
              <a:buChar char="▶"/>
            </a:pPr>
            <a:r>
              <a:rPr lang="es-ES" err="1"/>
              <a:t>bgsfs</a:t>
            </a:r>
            <a:endParaRPr lang="es-ES"/>
          </a:p>
        </p:txBody>
      </p:sp>
      <p:cxnSp>
        <p:nvCxnSpPr>
          <p:cNvPr id="9" name="Conector recto 8">
            <a:extLst>
              <a:ext uri="{FF2B5EF4-FFF2-40B4-BE49-F238E27FC236}">
                <a16:creationId xmlns:a16="http://schemas.microsoft.com/office/drawing/2014/main" id="{4D40F6D6-03E8-4D80-AB44-5FCFCA4B79AE}"/>
              </a:ext>
            </a:extLst>
          </p:cNvPr>
          <p:cNvCxnSpPr>
            <a:cxnSpLocks/>
          </p:cNvCxnSpPr>
          <p:nvPr userDrawn="1"/>
        </p:nvCxnSpPr>
        <p:spPr>
          <a:xfrm>
            <a:off x="833091" y="6393237"/>
            <a:ext cx="1136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78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ortada roj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8B514A2-D5F1-4295-9947-805B7C2958A4}"/>
              </a:ext>
            </a:extLst>
          </p:cNvPr>
          <p:cNvSpPr/>
          <p:nvPr userDrawn="1"/>
        </p:nvSpPr>
        <p:spPr>
          <a:xfrm>
            <a:off x="0" y="0"/>
            <a:ext cx="12192000" cy="6858000"/>
          </a:xfrm>
          <a:prstGeom prst="rect">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7"/>
            <a:endParaRPr lang="es-ES" sz="1800">
              <a:solidFill>
                <a:prstClr val="white"/>
              </a:solidFill>
            </a:endParaRPr>
          </a:p>
        </p:txBody>
      </p:sp>
      <p:sp>
        <p:nvSpPr>
          <p:cNvPr id="2" name="Título 1">
            <a:extLst>
              <a:ext uri="{FF2B5EF4-FFF2-40B4-BE49-F238E27FC236}">
                <a16:creationId xmlns:a16="http://schemas.microsoft.com/office/drawing/2014/main" id="{92F305A9-DE4B-49AF-BCD4-43A65F7EB523}"/>
              </a:ext>
            </a:extLst>
          </p:cNvPr>
          <p:cNvSpPr>
            <a:spLocks noGrp="1"/>
          </p:cNvSpPr>
          <p:nvPr>
            <p:ph type="ctrTitle" hasCustomPrompt="1"/>
          </p:nvPr>
        </p:nvSpPr>
        <p:spPr>
          <a:xfrm>
            <a:off x="721745" y="1096486"/>
            <a:ext cx="4937184" cy="1407004"/>
          </a:xfrm>
        </p:spPr>
        <p:txBody>
          <a:bodyPr anchor="t">
            <a:normAutofit/>
          </a:bodyPr>
          <a:lstStyle>
            <a:lvl1pPr algn="l">
              <a:lnSpc>
                <a:spcPct val="90000"/>
              </a:lnSpc>
              <a:defRPr sz="4100">
                <a:solidFill>
                  <a:schemeClr val="bg1"/>
                </a:solidFill>
              </a:defRPr>
            </a:lvl1pPr>
          </a:lstStyle>
          <a:p>
            <a:r>
              <a:rPr lang="es-ES"/>
              <a:t>título </a:t>
            </a:r>
            <a:br>
              <a:rPr lang="es-ES"/>
            </a:br>
            <a:r>
              <a:rPr lang="es-ES"/>
              <a:t>del patrón</a:t>
            </a:r>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hasCustomPrompt="1"/>
          </p:nvPr>
        </p:nvSpPr>
        <p:spPr>
          <a:xfrm>
            <a:off x="724620" y="2722142"/>
            <a:ext cx="4934309" cy="2436455"/>
          </a:xfrm>
        </p:spPr>
        <p:txBody>
          <a:bodyPr>
            <a:noAutofit/>
          </a:bodyPr>
          <a:lstStyle>
            <a:lvl1pPr marL="0" indent="0" algn="l">
              <a:lnSpc>
                <a:spcPct val="100000"/>
              </a:lnSpc>
              <a:spcBef>
                <a:spcPts val="0"/>
              </a:spcBef>
              <a:spcAft>
                <a:spcPts val="1200"/>
              </a:spcAft>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a:t>Esto clic para modificar el estilo de subtítulo del patrón</a:t>
            </a:r>
          </a:p>
        </p:txBody>
      </p:sp>
      <p:pic>
        <p:nvPicPr>
          <p:cNvPr id="9" name="Gráfico 8">
            <a:extLst>
              <a:ext uri="{FF2B5EF4-FFF2-40B4-BE49-F238E27FC236}">
                <a16:creationId xmlns:a16="http://schemas.microsoft.com/office/drawing/2014/main" id="{9012236B-6821-499F-B6D4-F11EC0EF0C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1979" y="5727402"/>
            <a:ext cx="1896592" cy="332588"/>
          </a:xfrm>
          <a:prstGeom prst="rect">
            <a:avLst/>
          </a:prstGeom>
        </p:spPr>
      </p:pic>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1" cy="419100"/>
          </a:xfrm>
        </p:spPr>
        <p:txBody>
          <a:bodyPr>
            <a:noAutofit/>
          </a:bodyPr>
          <a:lstStyle>
            <a:lvl1pPr marL="0" indent="0">
              <a:buNone/>
              <a:defRPr sz="1300">
                <a:solidFill>
                  <a:schemeClr val="bg1"/>
                </a:solidFill>
              </a:defRPr>
            </a:lvl1pPr>
            <a:lvl2pPr marL="457189" indent="0">
              <a:buNone/>
              <a:defRPr sz="1300">
                <a:solidFill>
                  <a:schemeClr val="tx2"/>
                </a:solidFill>
              </a:defRPr>
            </a:lvl2pPr>
            <a:lvl3pPr marL="914377" indent="0">
              <a:buNone/>
              <a:defRPr sz="1300">
                <a:solidFill>
                  <a:schemeClr val="tx2"/>
                </a:solidFill>
              </a:defRPr>
            </a:lvl3pPr>
            <a:lvl4pPr marL="1371566" indent="0">
              <a:buNone/>
              <a:defRPr sz="1300">
                <a:solidFill>
                  <a:schemeClr val="tx2"/>
                </a:solidFill>
              </a:defRPr>
            </a:lvl4pPr>
            <a:lvl5pPr marL="1828754" indent="0">
              <a:buNone/>
              <a:defRPr sz="1300">
                <a:solidFill>
                  <a:schemeClr val="tx2"/>
                </a:solidFill>
              </a:defRPr>
            </a:lvl5pPr>
          </a:lstStyle>
          <a:p>
            <a:pPr lvl="0"/>
            <a:r>
              <a:rPr lang="es-ES"/>
              <a:t>Editar los estilos de texto del patrón</a:t>
            </a:r>
          </a:p>
        </p:txBody>
      </p:sp>
      <p:sp>
        <p:nvSpPr>
          <p:cNvPr id="8" name="Forma libre: forma 7">
            <a:extLst>
              <a:ext uri="{FF2B5EF4-FFF2-40B4-BE49-F238E27FC236}">
                <a16:creationId xmlns:a16="http://schemas.microsoft.com/office/drawing/2014/main" id="{86912023-AE0D-4548-9487-75E047750798}"/>
              </a:ext>
            </a:extLst>
          </p:cNvPr>
          <p:cNvSpPr/>
          <p:nvPr userDrawn="1"/>
        </p:nvSpPr>
        <p:spPr>
          <a:xfrm>
            <a:off x="1" y="5229922"/>
            <a:ext cx="12196689" cy="1628079"/>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77"/>
            <a:endParaRPr lang="es-ES" sz="1800">
              <a:solidFill>
                <a:prstClr val="white"/>
              </a:solidFill>
            </a:endParaRPr>
          </a:p>
        </p:txBody>
      </p:sp>
    </p:spTree>
    <p:extLst>
      <p:ext uri="{BB962C8B-B14F-4D97-AF65-F5344CB8AC3E}">
        <p14:creationId xmlns:p14="http://schemas.microsoft.com/office/powerpoint/2010/main" val="2109080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dor rojo">
    <p:spTree>
      <p:nvGrpSpPr>
        <p:cNvPr id="1" name=""/>
        <p:cNvGrpSpPr/>
        <p:nvPr/>
      </p:nvGrpSpPr>
      <p:grpSpPr>
        <a:xfrm>
          <a:off x="0" y="0"/>
          <a:ext cx="0" cy="0"/>
          <a:chOff x="0" y="0"/>
          <a:chExt cx="0" cy="0"/>
        </a:xfrm>
      </p:grpSpPr>
      <p:sp>
        <p:nvSpPr>
          <p:cNvPr id="6" name="Forma libre: forma 5">
            <a:extLst>
              <a:ext uri="{FF2B5EF4-FFF2-40B4-BE49-F238E27FC236}">
                <a16:creationId xmlns:a16="http://schemas.microsoft.com/office/drawing/2014/main" id="{1CB60B27-3339-4968-B60C-5595DBAA9393}"/>
              </a:ext>
            </a:extLst>
          </p:cNvPr>
          <p:cNvSpPr/>
          <p:nvPr userDrawn="1"/>
        </p:nvSpPr>
        <p:spPr>
          <a:xfrm>
            <a:off x="1" y="0"/>
            <a:ext cx="10555357" cy="6858000"/>
          </a:xfrm>
          <a:custGeom>
            <a:avLst/>
            <a:gdLst>
              <a:gd name="connsiteX0" fmla="*/ 0 w 10555357"/>
              <a:gd name="connsiteY0" fmla="*/ 0 h 6858000"/>
              <a:gd name="connsiteX1" fmla="*/ 10555357 w 10555357"/>
              <a:gd name="connsiteY1" fmla="*/ 0 h 6858000"/>
              <a:gd name="connsiteX2" fmla="*/ 10555357 w 10555357"/>
              <a:gd name="connsiteY2" fmla="*/ 2822713 h 6858000"/>
              <a:gd name="connsiteX3" fmla="*/ 8925339 w 10555357"/>
              <a:gd name="connsiteY3" fmla="*/ 2822713 h 6858000"/>
              <a:gd name="connsiteX4" fmla="*/ 8925339 w 10555357"/>
              <a:gd name="connsiteY4" fmla="*/ 6858000 h 6858000"/>
              <a:gd name="connsiteX5" fmla="*/ 0 w 1055535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55357" h="6858000">
                <a:moveTo>
                  <a:pt x="0" y="0"/>
                </a:moveTo>
                <a:lnTo>
                  <a:pt x="10555357" y="0"/>
                </a:lnTo>
                <a:lnTo>
                  <a:pt x="10555357" y="2822713"/>
                </a:lnTo>
                <a:lnTo>
                  <a:pt x="8925339" y="2822713"/>
                </a:lnTo>
                <a:lnTo>
                  <a:pt x="892533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 name="Título 1">
            <a:extLst>
              <a:ext uri="{FF2B5EF4-FFF2-40B4-BE49-F238E27FC236}">
                <a16:creationId xmlns:a16="http://schemas.microsoft.com/office/drawing/2014/main" id="{B045CB15-1F44-40E1-909E-6233010BC133}"/>
              </a:ext>
            </a:extLst>
          </p:cNvPr>
          <p:cNvSpPr>
            <a:spLocks noGrp="1"/>
          </p:cNvSpPr>
          <p:nvPr>
            <p:ph type="title"/>
          </p:nvPr>
        </p:nvSpPr>
        <p:spPr>
          <a:xfrm>
            <a:off x="722519" y="626373"/>
            <a:ext cx="4386194" cy="2852737"/>
          </a:xfrm>
        </p:spPr>
        <p:txBody>
          <a:bodyPr anchor="t">
            <a:normAutofit/>
          </a:bodyPr>
          <a:lstStyle>
            <a:lvl1pPr>
              <a:lnSpc>
                <a:spcPct val="100000"/>
              </a:lnSpc>
              <a:defRPr sz="4000">
                <a:solidFill>
                  <a:schemeClr val="bg1"/>
                </a:solidFill>
              </a:defRPr>
            </a:lvl1pPr>
          </a:lstStyle>
          <a:p>
            <a:r>
              <a:rPr lang="es-ES"/>
              <a:t>Haga clic para modificar el estilo de título del patrón</a:t>
            </a:r>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accent1"/>
                </a:solidFill>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a:t>00</a:t>
            </a:r>
          </a:p>
        </p:txBody>
      </p:sp>
    </p:spTree>
    <p:extLst>
      <p:ext uri="{BB962C8B-B14F-4D97-AF65-F5344CB8AC3E}">
        <p14:creationId xmlns:p14="http://schemas.microsoft.com/office/powerpoint/2010/main" val="125324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ulo y contenido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hasCustomPrompt="1"/>
          </p:nvPr>
        </p:nvSpPr>
        <p:spPr>
          <a:xfrm>
            <a:off x="722243" y="1087457"/>
            <a:ext cx="5297557" cy="1606047"/>
          </a:xfrm>
        </p:spPr>
        <p:txBody>
          <a:bodyPr anchor="t">
            <a:normAutofit/>
          </a:bodyPr>
          <a:lstStyle>
            <a:lvl1pPr>
              <a:defRPr sz="3600">
                <a:solidFill>
                  <a:schemeClr val="accent1"/>
                </a:solidFill>
              </a:defRPr>
            </a:lvl1pPr>
          </a:lstStyle>
          <a:p>
            <a:r>
              <a:rPr lang="es-ES"/>
              <a:t>Aquí Haga clic para modificar el estilo de título del patrón</a:t>
            </a:r>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2"/>
            <a:ext cx="5308776" cy="3083401"/>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8"/>
            <a:ext cx="5081004" cy="508950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3" name="Rectangle 2">
            <a:extLst>
              <a:ext uri="{FF2B5EF4-FFF2-40B4-BE49-F238E27FC236}">
                <a16:creationId xmlns:a16="http://schemas.microsoft.com/office/drawing/2014/main" id="{03D01298-7418-3219-0041-BF0BA4A257E3}"/>
              </a:ext>
            </a:extLst>
          </p:cNvPr>
          <p:cNvSpPr/>
          <p:nvPr userDrawn="1"/>
        </p:nvSpPr>
        <p:spPr>
          <a:xfrm>
            <a:off x="409575" y="342899"/>
            <a:ext cx="117093" cy="397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ntander Headline" panose="020B0504020201020104" pitchFamily="34" charset="0"/>
            </a:endParaRPr>
          </a:p>
        </p:txBody>
      </p:sp>
    </p:spTree>
    <p:extLst>
      <p:ext uri="{BB962C8B-B14F-4D97-AF65-F5344CB8AC3E}">
        <p14:creationId xmlns:p14="http://schemas.microsoft.com/office/powerpoint/2010/main" val="1496783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hasCustomPrompt="1"/>
          </p:nvPr>
        </p:nvSpPr>
        <p:spPr>
          <a:xfrm>
            <a:off x="722243" y="1087457"/>
            <a:ext cx="10758733" cy="1823011"/>
          </a:xfrm>
        </p:spPr>
        <p:txBody>
          <a:bodyPr anchor="t">
            <a:noAutofit/>
          </a:bodyPr>
          <a:lstStyle>
            <a:lvl1pPr>
              <a:defRPr sz="3600">
                <a:solidFill>
                  <a:schemeClr val="accent1"/>
                </a:solidFill>
              </a:defRPr>
            </a:lvl1pPr>
          </a:lstStyle>
          <a:p>
            <a:r>
              <a:rPr lang="es-ES"/>
              <a:t>Aquí Haga clic para modificar el estilo de título del patrón</a:t>
            </a:r>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711024" y="3093562"/>
            <a:ext cx="10758733" cy="3083401"/>
          </a:xfrm>
        </p:spPr>
        <p:txBody>
          <a:bodyPr numCol="2" spcCol="720000">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3" name="Rectangle 2">
            <a:extLst>
              <a:ext uri="{FF2B5EF4-FFF2-40B4-BE49-F238E27FC236}">
                <a16:creationId xmlns:a16="http://schemas.microsoft.com/office/drawing/2014/main" id="{19CCD387-36D0-9763-4462-2A6DA0413A9A}"/>
              </a:ext>
            </a:extLst>
          </p:cNvPr>
          <p:cNvSpPr/>
          <p:nvPr userDrawn="1"/>
        </p:nvSpPr>
        <p:spPr>
          <a:xfrm>
            <a:off x="409575" y="342899"/>
            <a:ext cx="117093" cy="397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ntander Headline" panose="020B0504020201020104" pitchFamily="34" charset="0"/>
            </a:endParaRPr>
          </a:p>
        </p:txBody>
      </p:sp>
    </p:spTree>
    <p:extLst>
      <p:ext uri="{BB962C8B-B14F-4D97-AF65-F5344CB8AC3E}">
        <p14:creationId xmlns:p14="http://schemas.microsoft.com/office/powerpoint/2010/main" val="256920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tac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hasCustomPrompt="1"/>
          </p:nvPr>
        </p:nvSpPr>
        <p:spPr>
          <a:xfrm>
            <a:off x="731970" y="1109759"/>
            <a:ext cx="3801119" cy="5050689"/>
          </a:xfrm>
        </p:spPr>
        <p:txBody>
          <a:bodyPr anchor="t">
            <a:noAutofit/>
          </a:bodyPr>
          <a:lstStyle>
            <a:lvl1pPr>
              <a:defRPr sz="2500" b="1">
                <a:solidFill>
                  <a:schemeClr val="accent3"/>
                </a:solidFill>
              </a:defRPr>
            </a:lvl1pPr>
          </a:lstStyle>
          <a:p>
            <a:r>
              <a:rPr lang="es-ES" err="1"/>
              <a:t>Lorem</a:t>
            </a:r>
            <a:r>
              <a:rPr lang="es-ES"/>
              <a:t> Haga clic para modificar el estilo de título del patrón</a:t>
            </a:r>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2" name="Marcador de texto 16">
            <a:extLst>
              <a:ext uri="{FF2B5EF4-FFF2-40B4-BE49-F238E27FC236}">
                <a16:creationId xmlns:a16="http://schemas.microsoft.com/office/drawing/2014/main" id="{87DF9564-216B-4533-A626-FE222DEB917D}"/>
              </a:ext>
            </a:extLst>
          </p:cNvPr>
          <p:cNvSpPr>
            <a:spLocks noGrp="1"/>
          </p:cNvSpPr>
          <p:nvPr>
            <p:ph type="body" sz="quarter" idx="15"/>
          </p:nvPr>
        </p:nvSpPr>
        <p:spPr>
          <a:xfrm>
            <a:off x="4772722" y="1126274"/>
            <a:ext cx="6697035" cy="5050690"/>
          </a:xfrm>
        </p:spPr>
        <p:txBody>
          <a:bodyPr numCol="1" spcCol="0">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3" name="Rectangle 2">
            <a:extLst>
              <a:ext uri="{FF2B5EF4-FFF2-40B4-BE49-F238E27FC236}">
                <a16:creationId xmlns:a16="http://schemas.microsoft.com/office/drawing/2014/main" id="{EE751626-8FFF-0405-931F-3DD2B6BCA40A}"/>
              </a:ext>
            </a:extLst>
          </p:cNvPr>
          <p:cNvSpPr/>
          <p:nvPr userDrawn="1"/>
        </p:nvSpPr>
        <p:spPr>
          <a:xfrm>
            <a:off x="409575" y="342899"/>
            <a:ext cx="117093" cy="397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ntander Headline" panose="020B0504020201020104" pitchFamily="34" charset="0"/>
            </a:endParaRPr>
          </a:p>
        </p:txBody>
      </p:sp>
    </p:spTree>
    <p:extLst>
      <p:ext uri="{BB962C8B-B14F-4D97-AF65-F5344CB8AC3E}">
        <p14:creationId xmlns:p14="http://schemas.microsoft.com/office/powerpoint/2010/main" val="2318120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ido y gráfico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9" name="Título 1">
            <a:extLst>
              <a:ext uri="{FF2B5EF4-FFF2-40B4-BE49-F238E27FC236}">
                <a16:creationId xmlns:a16="http://schemas.microsoft.com/office/drawing/2014/main" id="{3AABE934-895B-422A-B16D-773558A762E3}"/>
              </a:ext>
            </a:extLst>
          </p:cNvPr>
          <p:cNvSpPr>
            <a:spLocks noGrp="1"/>
          </p:cNvSpPr>
          <p:nvPr>
            <p:ph type="title" hasCustomPrompt="1"/>
          </p:nvPr>
        </p:nvSpPr>
        <p:spPr>
          <a:xfrm>
            <a:off x="722243" y="1087458"/>
            <a:ext cx="3911401" cy="1183132"/>
          </a:xfrm>
        </p:spPr>
        <p:txBody>
          <a:bodyPr anchor="t">
            <a:normAutofit/>
          </a:bodyPr>
          <a:lstStyle>
            <a:lvl1pPr>
              <a:defRPr sz="3600">
                <a:solidFill>
                  <a:schemeClr val="accent1"/>
                </a:solidFill>
              </a:defRPr>
            </a:lvl1pPr>
          </a:lstStyle>
          <a:p>
            <a:r>
              <a:rPr lang="es-ES"/>
              <a:t>Título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5" y="2517170"/>
            <a:ext cx="3911401" cy="3659794"/>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6" name="Marcador de gráfico 5">
            <a:extLst>
              <a:ext uri="{FF2B5EF4-FFF2-40B4-BE49-F238E27FC236}">
                <a16:creationId xmlns:a16="http://schemas.microsoft.com/office/drawing/2014/main" id="{2444BFBF-CC97-48FB-BE66-A28460A7384B}"/>
              </a:ext>
            </a:extLst>
          </p:cNvPr>
          <p:cNvSpPr>
            <a:spLocks noGrp="1"/>
          </p:cNvSpPr>
          <p:nvPr>
            <p:ph type="chart" sz="quarter" idx="17" hasCustomPrompt="1"/>
          </p:nvPr>
        </p:nvSpPr>
        <p:spPr>
          <a:xfrm>
            <a:off x="4797425" y="1087438"/>
            <a:ext cx="6683550" cy="5122862"/>
          </a:xfrm>
        </p:spPr>
        <p:txBody>
          <a:bodyPr>
            <a:normAutofit/>
          </a:bodyPr>
          <a:lstStyle>
            <a:lvl1pPr marL="0" indent="0" algn="ctr">
              <a:buNone/>
              <a:defRPr sz="1600"/>
            </a:lvl1pPr>
          </a:lstStyle>
          <a:p>
            <a:r>
              <a:rPr lang="es-MX"/>
              <a:t>Inserte </a:t>
            </a:r>
            <a:r>
              <a:rPr lang="es-MX" err="1"/>
              <a:t>aqu</a:t>
            </a:r>
            <a:r>
              <a:rPr lang="es-ES"/>
              <a:t>í su gráfico</a:t>
            </a:r>
          </a:p>
        </p:txBody>
      </p:sp>
      <p:sp>
        <p:nvSpPr>
          <p:cNvPr id="2" name="Rectangle 1">
            <a:extLst>
              <a:ext uri="{FF2B5EF4-FFF2-40B4-BE49-F238E27FC236}">
                <a16:creationId xmlns:a16="http://schemas.microsoft.com/office/drawing/2014/main" id="{DBA80EAA-6A3E-E3E1-5854-9DF1575C5EA0}"/>
              </a:ext>
            </a:extLst>
          </p:cNvPr>
          <p:cNvSpPr/>
          <p:nvPr userDrawn="1"/>
        </p:nvSpPr>
        <p:spPr>
          <a:xfrm>
            <a:off x="409575" y="342899"/>
            <a:ext cx="117093" cy="397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ntander Headline" panose="020B0504020201020104" pitchFamily="34" charset="0"/>
            </a:endParaRPr>
          </a:p>
        </p:txBody>
      </p:sp>
    </p:spTree>
    <p:extLst>
      <p:ext uri="{BB962C8B-B14F-4D97-AF65-F5344CB8AC3E}">
        <p14:creationId xmlns:p14="http://schemas.microsoft.com/office/powerpoint/2010/main" val="2144485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y gráfico 2">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5" y="1191802"/>
            <a:ext cx="3911401" cy="4985162"/>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12" name="Marcador de tabla 4">
            <a:extLst>
              <a:ext uri="{FF2B5EF4-FFF2-40B4-BE49-F238E27FC236}">
                <a16:creationId xmlns:a16="http://schemas.microsoft.com/office/drawing/2014/main" id="{DF826A4E-1A0C-46D7-8327-402D7A34DE68}"/>
              </a:ext>
            </a:extLst>
          </p:cNvPr>
          <p:cNvSpPr>
            <a:spLocks noGrp="1"/>
          </p:cNvSpPr>
          <p:nvPr>
            <p:ph type="tbl" sz="quarter" idx="18" hasCustomPrompt="1"/>
          </p:nvPr>
        </p:nvSpPr>
        <p:spPr>
          <a:xfrm>
            <a:off x="4867835" y="1707776"/>
            <a:ext cx="6612965" cy="4502524"/>
          </a:xfrm>
        </p:spPr>
        <p:txBody>
          <a:bodyPr>
            <a:normAutofit/>
          </a:bodyPr>
          <a:lstStyle>
            <a:lvl1pPr marL="0" indent="0" algn="ctr">
              <a:buFontTx/>
              <a:buNone/>
              <a:defRPr lang="es-ES" sz="1200" kern="1200" smtClean="0">
                <a:solidFill>
                  <a:schemeClr val="tx2"/>
                </a:solidFill>
                <a:latin typeface="+mn-lt"/>
                <a:ea typeface="+mn-ea"/>
                <a:cs typeface="+mn-cs"/>
              </a:defRPr>
            </a:lvl1pPr>
          </a:lstStyle>
          <a:p>
            <a:r>
              <a:rPr lang="es-ES"/>
              <a:t>Inserte aquí su tabla</a:t>
            </a:r>
          </a:p>
        </p:txBody>
      </p:sp>
      <p:sp>
        <p:nvSpPr>
          <p:cNvPr id="14" name="Marcador de texto 16">
            <a:extLst>
              <a:ext uri="{FF2B5EF4-FFF2-40B4-BE49-F238E27FC236}">
                <a16:creationId xmlns:a16="http://schemas.microsoft.com/office/drawing/2014/main" id="{C96F8991-1F66-478E-8C12-FB0275A2F299}"/>
              </a:ext>
            </a:extLst>
          </p:cNvPr>
          <p:cNvSpPr>
            <a:spLocks noGrp="1"/>
          </p:cNvSpPr>
          <p:nvPr>
            <p:ph type="body" sz="quarter" idx="19"/>
          </p:nvPr>
        </p:nvSpPr>
        <p:spPr>
          <a:xfrm>
            <a:off x="4867835" y="1191802"/>
            <a:ext cx="6587576" cy="381504"/>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2" name="Rectangle 1">
            <a:extLst>
              <a:ext uri="{FF2B5EF4-FFF2-40B4-BE49-F238E27FC236}">
                <a16:creationId xmlns:a16="http://schemas.microsoft.com/office/drawing/2014/main" id="{A8BB1295-FAF3-87F2-D1B1-152EA7BE786C}"/>
              </a:ext>
            </a:extLst>
          </p:cNvPr>
          <p:cNvSpPr/>
          <p:nvPr userDrawn="1"/>
        </p:nvSpPr>
        <p:spPr>
          <a:xfrm>
            <a:off x="409575" y="342899"/>
            <a:ext cx="117093" cy="397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ntander Headline" panose="020B0504020201020104" pitchFamily="34" charset="0"/>
            </a:endParaRPr>
          </a:p>
        </p:txBody>
      </p:sp>
    </p:spTree>
    <p:extLst>
      <p:ext uri="{BB962C8B-B14F-4D97-AF65-F5344CB8AC3E}">
        <p14:creationId xmlns:p14="http://schemas.microsoft.com/office/powerpoint/2010/main" val="4115176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y gráfico 3 ">
    <p:spTree>
      <p:nvGrpSpPr>
        <p:cNvPr id="1" name=""/>
        <p:cNvGrpSpPr/>
        <p:nvPr/>
      </p:nvGrpSpPr>
      <p:grpSpPr>
        <a:xfrm>
          <a:off x="0" y="0"/>
          <a:ext cx="0" cy="0"/>
          <a:chOff x="0" y="0"/>
          <a:chExt cx="0" cy="0"/>
        </a:xfrm>
      </p:grpSpPr>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a:p>
        </p:txBody>
      </p:sp>
      <p:pic>
        <p:nvPicPr>
          <p:cNvPr id="11" name="Gráfico 10">
            <a:extLst>
              <a:ext uri="{FF2B5EF4-FFF2-40B4-BE49-F238E27FC236}">
                <a16:creationId xmlns:a16="http://schemas.microsoft.com/office/drawing/2014/main" id="{1FE7499B-1226-4371-B3E5-6DE0E967E6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642" y="6262326"/>
            <a:ext cx="1172108" cy="205543"/>
          </a:xfrm>
          <a:prstGeom prst="rect">
            <a:avLst/>
          </a:prstGeom>
        </p:spPr>
      </p:pic>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a:t>Editar los estilos de texto del patrón</a:t>
            </a:r>
          </a:p>
        </p:txBody>
      </p:sp>
      <p:sp>
        <p:nvSpPr>
          <p:cNvPr id="13" name="Marcador de texto 16">
            <a:extLst>
              <a:ext uri="{FF2B5EF4-FFF2-40B4-BE49-F238E27FC236}">
                <a16:creationId xmlns:a16="http://schemas.microsoft.com/office/drawing/2014/main" id="{3C0F691A-2EF3-4A5F-A7E8-E01ADBCA2384}"/>
              </a:ext>
            </a:extLst>
          </p:cNvPr>
          <p:cNvSpPr>
            <a:spLocks noGrp="1"/>
          </p:cNvSpPr>
          <p:nvPr>
            <p:ph type="body" sz="quarter" idx="16"/>
          </p:nvPr>
        </p:nvSpPr>
        <p:spPr>
          <a:xfrm>
            <a:off x="711025" y="1191802"/>
            <a:ext cx="3911401" cy="65754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9" name="Marcador de texto 16">
            <a:extLst>
              <a:ext uri="{FF2B5EF4-FFF2-40B4-BE49-F238E27FC236}">
                <a16:creationId xmlns:a16="http://schemas.microsoft.com/office/drawing/2014/main" id="{714DD14E-5956-4FB9-8BE1-1064DD293193}"/>
              </a:ext>
            </a:extLst>
          </p:cNvPr>
          <p:cNvSpPr>
            <a:spLocks noGrp="1"/>
          </p:cNvSpPr>
          <p:nvPr>
            <p:ph type="body" sz="quarter" idx="19"/>
          </p:nvPr>
        </p:nvSpPr>
        <p:spPr>
          <a:xfrm>
            <a:off x="5024062" y="1191802"/>
            <a:ext cx="6456737" cy="65754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a:t>Editar los estilos de texto del patrón</a:t>
            </a:r>
          </a:p>
        </p:txBody>
      </p:sp>
      <p:sp>
        <p:nvSpPr>
          <p:cNvPr id="16" name="Marcador de gráfico 4">
            <a:extLst>
              <a:ext uri="{FF2B5EF4-FFF2-40B4-BE49-F238E27FC236}">
                <a16:creationId xmlns:a16="http://schemas.microsoft.com/office/drawing/2014/main" id="{9BA63F5F-FC37-4202-A6A3-A0F3EFAC9EB6}"/>
              </a:ext>
            </a:extLst>
          </p:cNvPr>
          <p:cNvSpPr>
            <a:spLocks noGrp="1"/>
          </p:cNvSpPr>
          <p:nvPr>
            <p:ph type="chart" sz="quarter" idx="20" hasCustomPrompt="1"/>
          </p:nvPr>
        </p:nvSpPr>
        <p:spPr>
          <a:xfrm>
            <a:off x="711200" y="1993900"/>
            <a:ext cx="3911600" cy="3605788"/>
          </a:xfrm>
        </p:spPr>
        <p:txBody>
          <a:bodyPr>
            <a:normAutofit/>
          </a:bodyPr>
          <a:lstStyle>
            <a:lvl1pPr marL="0" indent="0" algn="ctr">
              <a:buFontTx/>
              <a:buNone/>
              <a:defRPr sz="1400">
                <a:solidFill>
                  <a:schemeClr val="tx2"/>
                </a:solidFill>
              </a:defRPr>
            </a:lvl1pPr>
          </a:lstStyle>
          <a:p>
            <a:r>
              <a:rPr lang="es-ES"/>
              <a:t>Inserte aquí su gráfico</a:t>
            </a:r>
          </a:p>
        </p:txBody>
      </p:sp>
      <p:sp>
        <p:nvSpPr>
          <p:cNvPr id="17" name="Marcador de gráfico 4">
            <a:extLst>
              <a:ext uri="{FF2B5EF4-FFF2-40B4-BE49-F238E27FC236}">
                <a16:creationId xmlns:a16="http://schemas.microsoft.com/office/drawing/2014/main" id="{0CABFB2C-905F-4A94-BBC0-7C32FA7695A4}"/>
              </a:ext>
            </a:extLst>
          </p:cNvPr>
          <p:cNvSpPr>
            <a:spLocks noGrp="1"/>
          </p:cNvSpPr>
          <p:nvPr>
            <p:ph type="chart" sz="quarter" idx="21" hasCustomPrompt="1"/>
          </p:nvPr>
        </p:nvSpPr>
        <p:spPr>
          <a:xfrm>
            <a:off x="5024063" y="1993900"/>
            <a:ext cx="6472718" cy="3605788"/>
          </a:xfrm>
        </p:spPr>
        <p:txBody>
          <a:bodyPr>
            <a:normAutofit/>
          </a:bodyPr>
          <a:lstStyle>
            <a:lvl1pPr marL="0" indent="0" algn="ctr">
              <a:buFontTx/>
              <a:buNone/>
              <a:defRPr sz="1400">
                <a:solidFill>
                  <a:schemeClr val="tx2"/>
                </a:solidFill>
              </a:defRPr>
            </a:lvl1pPr>
          </a:lstStyle>
          <a:p>
            <a:r>
              <a:rPr lang="es-ES"/>
              <a:t>Inserte aquí su gráfico</a:t>
            </a:r>
          </a:p>
        </p:txBody>
      </p:sp>
      <p:sp>
        <p:nvSpPr>
          <p:cNvPr id="18" name="Forma libre: forma 17">
            <a:extLst>
              <a:ext uri="{FF2B5EF4-FFF2-40B4-BE49-F238E27FC236}">
                <a16:creationId xmlns:a16="http://schemas.microsoft.com/office/drawing/2014/main" id="{AEAA6F10-C407-4622-AF96-B2605139D86B}"/>
              </a:ext>
            </a:extLst>
          </p:cNvPr>
          <p:cNvSpPr/>
          <p:nvPr userDrawn="1"/>
        </p:nvSpPr>
        <p:spPr>
          <a:xfrm>
            <a:off x="4742395" y="3685061"/>
            <a:ext cx="187151" cy="207057"/>
          </a:xfrm>
          <a:custGeom>
            <a:avLst/>
            <a:gdLst/>
            <a:ahLst/>
            <a:cxnLst/>
            <a:rect l="l" t="t" r="r" b="b"/>
            <a:pathLst>
              <a:path w="187151" h="207057">
                <a:moveTo>
                  <a:pt x="0" y="0"/>
                </a:moveTo>
                <a:lnTo>
                  <a:pt x="187151" y="80925"/>
                </a:lnTo>
                <a:lnTo>
                  <a:pt x="187151" y="125574"/>
                </a:lnTo>
                <a:lnTo>
                  <a:pt x="0" y="207057"/>
                </a:lnTo>
                <a:lnTo>
                  <a:pt x="0" y="154409"/>
                </a:lnTo>
                <a:lnTo>
                  <a:pt x="130596" y="103064"/>
                </a:lnTo>
                <a:lnTo>
                  <a:pt x="0" y="522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angle 1">
            <a:extLst>
              <a:ext uri="{FF2B5EF4-FFF2-40B4-BE49-F238E27FC236}">
                <a16:creationId xmlns:a16="http://schemas.microsoft.com/office/drawing/2014/main" id="{E82059A5-83D6-1807-C650-3BB0E34EB189}"/>
              </a:ext>
            </a:extLst>
          </p:cNvPr>
          <p:cNvSpPr/>
          <p:nvPr userDrawn="1"/>
        </p:nvSpPr>
        <p:spPr>
          <a:xfrm>
            <a:off x="409575" y="342899"/>
            <a:ext cx="117093" cy="3976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ntander Headline" panose="020B0504020201020104" pitchFamily="34" charset="0"/>
            </a:endParaRPr>
          </a:p>
        </p:txBody>
      </p:sp>
    </p:spTree>
    <p:extLst>
      <p:ext uri="{BB962C8B-B14F-4D97-AF65-F5344CB8AC3E}">
        <p14:creationId xmlns:p14="http://schemas.microsoft.com/office/powerpoint/2010/main" val="4144616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08141E-100E-4635-9FC3-353399DFC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BD3726-4CCC-4808-AF74-D4FC34B77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9DA10A-F167-488F-8E2B-A0FE56502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a:extLst>
              <a:ext uri="{FF2B5EF4-FFF2-40B4-BE49-F238E27FC236}">
                <a16:creationId xmlns:a16="http://schemas.microsoft.com/office/drawing/2014/main" id="{0C937220-A8C8-4E71-8BA2-4260C563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D5E98D6-3F4E-4F5E-9BFB-DDFD9AC1E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97B6-E32F-4D7D-B839-7C3B51F2640F}" type="slidenum">
              <a:rPr lang="es-ES" smtClean="0"/>
              <a:t>‹Nº›</a:t>
            </a:fld>
            <a:endParaRPr lang="es-ES"/>
          </a:p>
        </p:txBody>
      </p:sp>
      <p:sp>
        <p:nvSpPr>
          <p:cNvPr id="8" name="CuadroTexto 7">
            <a:extLst>
              <a:ext uri="{FF2B5EF4-FFF2-40B4-BE49-F238E27FC236}">
                <a16:creationId xmlns:a16="http://schemas.microsoft.com/office/drawing/2014/main" id="{86FA7846-65BB-4CEB-9CE1-9ED6414CCB3D}"/>
              </a:ext>
            </a:extLst>
          </p:cNvPr>
          <p:cNvSpPr txBox="1"/>
          <p:nvPr>
            <p:extLst>
              <p:ext uri="{1162E1C5-73C7-4A58-AE30-91384D911F3F}">
                <p184:classification xmlns:p184="http://schemas.microsoft.com/office/powerpoint/2018/4/main" val="hdr"/>
              </p:ext>
            </p:extLst>
          </p:nvPr>
        </p:nvSpPr>
        <p:spPr>
          <a:xfrm>
            <a:off x="0" y="0"/>
            <a:ext cx="654050" cy="152400"/>
          </a:xfrm>
          <a:prstGeom prst="rect">
            <a:avLst/>
          </a:prstGeom>
        </p:spPr>
        <p:txBody>
          <a:bodyPr horzOverflow="overflow" lIns="0" tIns="0" rIns="0" bIns="0">
            <a:spAutoFit/>
          </a:bodyPr>
          <a:lstStyle/>
          <a:p>
            <a:pPr algn="l"/>
            <a:r>
              <a:rPr lang="es-ES" sz="10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239575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3" r:id="rId11"/>
    <p:sldLayoutId id="2147483678" r:id="rId12"/>
    <p:sldLayoutId id="214748369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FF8E52-64F4-39BC-E688-6CA3BF16B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394801C-2030-E717-481F-0526907C8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EF76AF-4118-FC7F-A163-4620AA71A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79324-A31B-4B43-97BD-40D56609CBAF}" type="datetimeFigureOut">
              <a:rPr lang="es-ES" smtClean="0"/>
              <a:t>10/10/2024</a:t>
            </a:fld>
            <a:endParaRPr lang="es-ES"/>
          </a:p>
        </p:txBody>
      </p:sp>
      <p:sp>
        <p:nvSpPr>
          <p:cNvPr id="5" name="Marcador de pie de página 4">
            <a:extLst>
              <a:ext uri="{FF2B5EF4-FFF2-40B4-BE49-F238E27FC236}">
                <a16:creationId xmlns:a16="http://schemas.microsoft.com/office/drawing/2014/main" id="{C7610509-949D-EAD5-B23A-0B41F32F4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13E9BD2-C468-107A-5307-188A09E56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0BBB4-22B1-4C9A-9AB7-80405F127370}" type="slidenum">
              <a:rPr lang="es-ES" smtClean="0"/>
              <a:t>‹Nº›</a:t>
            </a:fld>
            <a:endParaRPr lang="es-ES"/>
          </a:p>
        </p:txBody>
      </p:sp>
    </p:spTree>
    <p:extLst>
      <p:ext uri="{BB962C8B-B14F-4D97-AF65-F5344CB8AC3E}">
        <p14:creationId xmlns:p14="http://schemas.microsoft.com/office/powerpoint/2010/main" val="20740646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21745" y="1096486"/>
            <a:ext cx="7497487" cy="1407004"/>
          </a:xfrm>
        </p:spPr>
        <p:txBody>
          <a:bodyPr>
            <a:normAutofit fontScale="90000"/>
          </a:bodyPr>
          <a:lstStyle/>
          <a:p>
            <a:r>
              <a:rPr lang="es-ES" sz="4800">
                <a:latin typeface="Santander Headline"/>
              </a:rPr>
              <a:t>SCIB | </a:t>
            </a:r>
            <a:r>
              <a:rPr lang="es-ES" sz="4800" err="1">
                <a:latin typeface="Santander Headline"/>
              </a:rPr>
              <a:t>Banking</a:t>
            </a:r>
            <a:r>
              <a:rPr lang="es-ES" sz="4800">
                <a:latin typeface="Santander Headline"/>
              </a:rPr>
              <a:t> </a:t>
            </a:r>
            <a:r>
              <a:rPr lang="es-ES" sz="4800" err="1">
                <a:latin typeface="Santander Headline"/>
              </a:rPr>
              <a:t>Leveraged</a:t>
            </a:r>
            <a:r>
              <a:rPr lang="es-ES" sz="4800">
                <a:latin typeface="Santander Headline"/>
              </a:rPr>
              <a:t> </a:t>
            </a:r>
            <a:r>
              <a:rPr lang="es-ES" sz="4800" err="1">
                <a:latin typeface="Santander Headline"/>
              </a:rPr>
              <a:t>Finance</a:t>
            </a:r>
            <a:endParaRPr lang="es-ES" sz="4800">
              <a:latin typeface="Santander Headline" panose="020B0504020201020104" pitchFamily="34" charset="0"/>
            </a:endParaRPr>
          </a:p>
        </p:txBody>
      </p:sp>
      <p:sp>
        <p:nvSpPr>
          <p:cNvPr id="6" name="Subtítulo 5">
            <a:extLst>
              <a:ext uri="{FF2B5EF4-FFF2-40B4-BE49-F238E27FC236}">
                <a16:creationId xmlns:a16="http://schemas.microsoft.com/office/drawing/2014/main" id="{2A6A5B42-C608-241F-C1B6-06E07692F832}"/>
              </a:ext>
            </a:extLst>
          </p:cNvPr>
          <p:cNvSpPr>
            <a:spLocks noGrp="1"/>
          </p:cNvSpPr>
          <p:nvPr>
            <p:ph type="subTitle" idx="1"/>
          </p:nvPr>
        </p:nvSpPr>
        <p:spPr/>
        <p:txBody>
          <a:bodyPr vert="horz" lIns="91440" tIns="45720" rIns="91440" bIns="45720" rtlCol="0" anchor="t">
            <a:noAutofit/>
          </a:bodyPr>
          <a:lstStyle/>
          <a:p>
            <a:r>
              <a:rPr lang="es-ES" sz="3200">
                <a:latin typeface="Santander Headline" panose="020B0504020201020104" pitchFamily="34" charset="0"/>
              </a:rPr>
              <a:t>DELTA PLANNING</a:t>
            </a:r>
          </a:p>
          <a:p>
            <a:r>
              <a:rPr lang="es-ES" sz="2800" i="1">
                <a:latin typeface="Santander Headline"/>
              </a:rPr>
              <a:t>Q4 2024</a:t>
            </a:r>
            <a:endParaRPr lang="es-ES" sz="2800" i="1"/>
          </a:p>
        </p:txBody>
      </p:sp>
    </p:spTree>
    <p:extLst>
      <p:ext uri="{BB962C8B-B14F-4D97-AF65-F5344CB8AC3E}">
        <p14:creationId xmlns:p14="http://schemas.microsoft.com/office/powerpoint/2010/main" val="207799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Achievements</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2024 Trading Achievements</a:t>
            </a:r>
            <a:endParaRPr lang="en-US" sz="1600">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2</a:t>
            </a:r>
            <a:endParaRPr lang="en-US" sz="2800">
              <a:latin typeface="Santander Text" panose="020B0504020201020104" pitchFamily="34" charset="0"/>
            </a:endParaRPr>
          </a:p>
        </p:txBody>
      </p:sp>
      <p:grpSp>
        <p:nvGrpSpPr>
          <p:cNvPr id="20" name="Grupo 19">
            <a:extLst>
              <a:ext uri="{FF2B5EF4-FFF2-40B4-BE49-F238E27FC236}">
                <a16:creationId xmlns:a16="http://schemas.microsoft.com/office/drawing/2014/main" id="{4B73C827-CA44-20AD-1D68-F4BFDF8B83F0}"/>
              </a:ext>
            </a:extLst>
          </p:cNvPr>
          <p:cNvGrpSpPr/>
          <p:nvPr/>
        </p:nvGrpSpPr>
        <p:grpSpPr>
          <a:xfrm>
            <a:off x="590291" y="893674"/>
            <a:ext cx="10917423" cy="5900317"/>
            <a:chOff x="6420914" y="893674"/>
            <a:chExt cx="5086800" cy="5900317"/>
          </a:xfrm>
        </p:grpSpPr>
        <p:grpSp>
          <p:nvGrpSpPr>
            <p:cNvPr id="23" name="Group 22">
              <a:extLst>
                <a:ext uri="{FF2B5EF4-FFF2-40B4-BE49-F238E27FC236}">
                  <a16:creationId xmlns:a16="http://schemas.microsoft.com/office/drawing/2014/main" id="{DA8085BF-D6B6-D7ED-3684-C2EE2212BE80}"/>
                </a:ext>
              </a:extLst>
            </p:cNvPr>
            <p:cNvGrpSpPr/>
            <p:nvPr/>
          </p:nvGrpSpPr>
          <p:grpSpPr>
            <a:xfrm>
              <a:off x="6420914" y="893674"/>
              <a:ext cx="5086800" cy="5900317"/>
              <a:chOff x="6628689" y="893674"/>
              <a:chExt cx="5086800" cy="5900317"/>
            </a:xfrm>
          </p:grpSpPr>
          <p:sp>
            <p:nvSpPr>
              <p:cNvPr id="19" name="TextBox 28">
                <a:extLst>
                  <a:ext uri="{FF2B5EF4-FFF2-40B4-BE49-F238E27FC236}">
                    <a16:creationId xmlns:a16="http://schemas.microsoft.com/office/drawing/2014/main" id="{28E9C2D2-EB37-8EC2-6466-8C7A35DD0DB7}"/>
                  </a:ext>
                </a:extLst>
              </p:cNvPr>
              <p:cNvSpPr txBox="1"/>
              <p:nvPr/>
            </p:nvSpPr>
            <p:spPr>
              <a:xfrm>
                <a:off x="8475489" y="4645015"/>
                <a:ext cx="3240000" cy="474368"/>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Review of the model booking methodology impacts considering GAPs and new requirements for strategic model Bond vs RL and CDS curves vs New loan curves). </a:t>
                </a:r>
              </a:p>
            </p:txBody>
          </p:sp>
          <p:sp>
            <p:nvSpPr>
              <p:cNvPr id="43" name="Rectángulo 210">
                <a:extLst>
                  <a:ext uri="{FF2B5EF4-FFF2-40B4-BE49-F238E27FC236}">
                    <a16:creationId xmlns:a16="http://schemas.microsoft.com/office/drawing/2014/main" id="{CD36F7CB-316F-7F57-E206-DA981EAFF390}"/>
                  </a:ext>
                </a:extLst>
              </p:cNvPr>
              <p:cNvSpPr/>
              <p:nvPr/>
            </p:nvSpPr>
            <p:spPr>
              <a:xfrm>
                <a:off x="8475489" y="1318185"/>
                <a:ext cx="3240000"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Added Value</a:t>
                </a:r>
              </a:p>
            </p:txBody>
          </p:sp>
          <p:sp>
            <p:nvSpPr>
              <p:cNvPr id="44" name="TextBox 28">
                <a:extLst>
                  <a:ext uri="{FF2B5EF4-FFF2-40B4-BE49-F238E27FC236}">
                    <a16:creationId xmlns:a16="http://schemas.microsoft.com/office/drawing/2014/main" id="{5386757E-5DC1-3AE4-4C0F-62C5B78E9E06}"/>
                  </a:ext>
                </a:extLst>
              </p:cNvPr>
              <p:cNvSpPr txBox="1"/>
              <p:nvPr/>
            </p:nvSpPr>
            <p:spPr>
              <a:xfrm>
                <a:off x="8475489" y="1689786"/>
                <a:ext cx="3240000" cy="474368"/>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New circuit LOAN IQ – BU MMLOANS –QLIK PL report and risk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New global reports for MR controls </a:t>
                </a:r>
                <a:endParaRPr kumimoji="0" lang="en-US" sz="900" i="0" u="none" strike="noStrike" kern="1200" cap="none" spc="0" normalizeH="0" baseline="0" noProof="0">
                  <a:ln>
                    <a:noFill/>
                  </a:ln>
                  <a:solidFill>
                    <a:prstClr val="black"/>
                  </a:solidFill>
                  <a:effectLst/>
                  <a:uLnTx/>
                  <a:uFillTx/>
                  <a:latin typeface="Santander Text"/>
                  <a:ea typeface="+mn-ea"/>
                  <a:cs typeface="+mn-cs"/>
                </a:endParaRPr>
              </a:p>
            </p:txBody>
          </p:sp>
          <p:sp>
            <p:nvSpPr>
              <p:cNvPr id="47" name="TextBox 28">
                <a:extLst>
                  <a:ext uri="{FF2B5EF4-FFF2-40B4-BE49-F238E27FC236}">
                    <a16:creationId xmlns:a16="http://schemas.microsoft.com/office/drawing/2014/main" id="{9834BB4A-FBEB-BEE0-F53C-723EF4BBCB0C}"/>
                  </a:ext>
                </a:extLst>
              </p:cNvPr>
              <p:cNvSpPr txBox="1"/>
              <p:nvPr/>
            </p:nvSpPr>
            <p:spPr>
              <a:xfrm>
                <a:off x="8475489" y="2223159"/>
                <a:ext cx="3240000" cy="474368"/>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P&amp;L integration between </a:t>
                </a:r>
                <a:r>
                  <a:rPr lang="en-US" sz="900" err="1">
                    <a:solidFill>
                      <a:prstClr val="black"/>
                    </a:solidFill>
                    <a:latin typeface="Santander Text"/>
                  </a:rPr>
                  <a:t>LoanIQ</a:t>
                </a:r>
                <a:r>
                  <a:rPr lang="en-US" sz="900">
                    <a:solidFill>
                      <a:prstClr val="black"/>
                    </a:solidFill>
                    <a:latin typeface="Santander Text"/>
                  </a:rPr>
                  <a:t> – BUMMLOANS – Economic PL – MARS PL </a:t>
                </a:r>
              </a:p>
              <a:p>
                <a:pPr marL="171450" lvl="0" indent="-171450">
                  <a:buFont typeface="Arial" panose="020B0604020202020204" pitchFamily="34" charset="0"/>
                  <a:buChar char="•"/>
                  <a:defRPr/>
                </a:pPr>
                <a:r>
                  <a:rPr lang="en-US" sz="900">
                    <a:solidFill>
                      <a:prstClr val="black"/>
                    </a:solidFill>
                    <a:latin typeface="Santander Text"/>
                  </a:rPr>
                  <a:t>P&amp;L controls + Horizons calculations (YTD, MTD, YTD)</a:t>
                </a:r>
              </a:p>
            </p:txBody>
          </p:sp>
          <p:sp>
            <p:nvSpPr>
              <p:cNvPr id="48" name="TextBox 28">
                <a:extLst>
                  <a:ext uri="{FF2B5EF4-FFF2-40B4-BE49-F238E27FC236}">
                    <a16:creationId xmlns:a16="http://schemas.microsoft.com/office/drawing/2014/main" id="{080E2C6F-F9F3-667F-2435-55CFC1F07086}"/>
                  </a:ext>
                </a:extLst>
              </p:cNvPr>
              <p:cNvSpPr txBox="1"/>
              <p:nvPr/>
            </p:nvSpPr>
            <p:spPr>
              <a:xfrm>
                <a:off x="8475489" y="3604463"/>
                <a:ext cx="3240000" cy="360122"/>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MARs sensitivities planning and NRPRINTING</a:t>
                </a:r>
                <a:r>
                  <a:rPr kumimoji="0" lang="en-US" sz="900" b="0" i="0" u="none" strike="noStrike" kern="1200" cap="none" spc="0" normalizeH="0" noProof="0">
                    <a:ln>
                      <a:noFill/>
                    </a:ln>
                    <a:solidFill>
                      <a:prstClr val="black"/>
                    </a:solidFill>
                    <a:effectLst/>
                    <a:uLnTx/>
                    <a:uFillTx/>
                    <a:latin typeface="Santander Text"/>
                    <a:ea typeface="+mn-ea"/>
                    <a:cs typeface="+mn-cs"/>
                  </a:rPr>
                  <a:t> reports for new Loan Trading activity </a:t>
                </a:r>
                <a:r>
                  <a:rPr lang="en-US" sz="900">
                    <a:solidFill>
                      <a:prstClr val="black"/>
                    </a:solidFill>
                    <a:latin typeface="Santander Text"/>
                  </a:rPr>
                  <a:t>for credit. </a:t>
                </a:r>
                <a:endParaRPr kumimoji="0" lang="en-US" sz="900" b="0" i="0" u="none" strike="noStrike" kern="1200" cap="none" spc="0" normalizeH="0" baseline="0" noProof="0">
                  <a:ln>
                    <a:noFill/>
                  </a:ln>
                  <a:solidFill>
                    <a:prstClr val="black"/>
                  </a:solidFill>
                  <a:effectLst/>
                  <a:uLnTx/>
                  <a:uFillTx/>
                  <a:latin typeface="Santander Text"/>
                  <a:ea typeface="+mn-ea"/>
                  <a:cs typeface="+mn-cs"/>
                </a:endParaRPr>
              </a:p>
            </p:txBody>
          </p:sp>
          <p:sp>
            <p:nvSpPr>
              <p:cNvPr id="49" name="TextBox 28">
                <a:extLst>
                  <a:ext uri="{FF2B5EF4-FFF2-40B4-BE49-F238E27FC236}">
                    <a16:creationId xmlns:a16="http://schemas.microsoft.com/office/drawing/2014/main" id="{47BC409B-67EE-0724-26C7-719792EBE0AF}"/>
                  </a:ext>
                </a:extLst>
              </p:cNvPr>
              <p:cNvSpPr txBox="1"/>
              <p:nvPr/>
            </p:nvSpPr>
            <p:spPr>
              <a:xfrm>
                <a:off x="6628689" y="4645015"/>
                <a:ext cx="1706839" cy="474368"/>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Model Booking </a:t>
                </a:r>
              </a:p>
            </p:txBody>
          </p:sp>
          <p:sp>
            <p:nvSpPr>
              <p:cNvPr id="50" name="Rectángulo 210">
                <a:extLst>
                  <a:ext uri="{FF2B5EF4-FFF2-40B4-BE49-F238E27FC236}">
                    <a16:creationId xmlns:a16="http://schemas.microsoft.com/office/drawing/2014/main" id="{66A1B715-D52F-E4F7-4529-3C6EB41B78C4}"/>
                  </a:ext>
                </a:extLst>
              </p:cNvPr>
              <p:cNvSpPr/>
              <p:nvPr/>
            </p:nvSpPr>
            <p:spPr>
              <a:xfrm>
                <a:off x="6628689" y="1318185"/>
                <a:ext cx="1711582"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Delivered</a:t>
                </a:r>
              </a:p>
            </p:txBody>
          </p:sp>
          <p:sp>
            <p:nvSpPr>
              <p:cNvPr id="51" name="TextBox 28">
                <a:extLst>
                  <a:ext uri="{FF2B5EF4-FFF2-40B4-BE49-F238E27FC236}">
                    <a16:creationId xmlns:a16="http://schemas.microsoft.com/office/drawing/2014/main" id="{950E56F9-43E3-2CF1-AE48-AC48FA2D295B}"/>
                  </a:ext>
                </a:extLst>
              </p:cNvPr>
              <p:cNvSpPr txBox="1"/>
              <p:nvPr/>
            </p:nvSpPr>
            <p:spPr>
              <a:xfrm>
                <a:off x="6628689" y="1689786"/>
                <a:ext cx="1706839" cy="474368"/>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lang="en-US" sz="900" b="1">
                    <a:solidFill>
                      <a:prstClr val="black"/>
                    </a:solidFill>
                    <a:latin typeface="Santander Text"/>
                  </a:rPr>
                  <a:t>QLIK reports and risk monitoring</a:t>
                </a:r>
              </a:p>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a:ln>
                      <a:noFill/>
                    </a:ln>
                    <a:solidFill>
                      <a:srgbClr val="FF0000"/>
                    </a:solidFill>
                    <a:effectLst/>
                    <a:uLnTx/>
                    <a:uFillTx/>
                    <a:latin typeface="Santander Text"/>
                  </a:rPr>
                  <a:t>(NY, SLB and Madrid)</a:t>
                </a:r>
              </a:p>
            </p:txBody>
          </p:sp>
          <p:sp>
            <p:nvSpPr>
              <p:cNvPr id="52" name="TextBox 28">
                <a:extLst>
                  <a:ext uri="{FF2B5EF4-FFF2-40B4-BE49-F238E27FC236}">
                    <a16:creationId xmlns:a16="http://schemas.microsoft.com/office/drawing/2014/main" id="{292DD2FD-8EC4-7243-C631-75DBE314A1D9}"/>
                  </a:ext>
                </a:extLst>
              </p:cNvPr>
              <p:cNvSpPr txBox="1"/>
              <p:nvPr/>
            </p:nvSpPr>
            <p:spPr>
              <a:xfrm>
                <a:off x="6628689" y="2223159"/>
                <a:ext cx="1706839" cy="474368"/>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MARS PL</a:t>
                </a:r>
              </a:p>
              <a:p>
                <a:pPr lvl="0" algn="ctr">
                  <a:defRPr/>
                </a:pPr>
                <a:r>
                  <a:rPr kumimoji="0" lang="en-US" sz="900" b="1" i="0" u="none" strike="noStrike" kern="1200" cap="none" spc="0" normalizeH="0" baseline="0" noProof="0">
                    <a:ln>
                      <a:noFill/>
                    </a:ln>
                    <a:solidFill>
                      <a:srgbClr val="FF0000"/>
                    </a:solidFill>
                    <a:effectLst/>
                    <a:uLnTx/>
                    <a:uFillTx/>
                    <a:latin typeface="Santander Text"/>
                  </a:rPr>
                  <a:t>(NY, SLB and Madrid)</a:t>
                </a:r>
                <a:endParaRPr lang="en-US" sz="900" b="1">
                  <a:solidFill>
                    <a:prstClr val="black"/>
                  </a:solidFill>
                  <a:latin typeface="Santander Text"/>
                </a:endParaRPr>
              </a:p>
            </p:txBody>
          </p:sp>
          <p:sp>
            <p:nvSpPr>
              <p:cNvPr id="53" name="TextBox 28">
                <a:extLst>
                  <a:ext uri="{FF2B5EF4-FFF2-40B4-BE49-F238E27FC236}">
                    <a16:creationId xmlns:a16="http://schemas.microsoft.com/office/drawing/2014/main" id="{7856D20F-83DC-C4D3-1089-E5D77E7F5057}"/>
                  </a:ext>
                </a:extLst>
              </p:cNvPr>
              <p:cNvSpPr txBox="1"/>
              <p:nvPr/>
            </p:nvSpPr>
            <p:spPr>
              <a:xfrm>
                <a:off x="6628689" y="3604463"/>
                <a:ext cx="1706839" cy="360122"/>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MARS Sensitivities &amp; NPRINTING</a:t>
                </a:r>
              </a:p>
            </p:txBody>
          </p:sp>
          <p:sp>
            <p:nvSpPr>
              <p:cNvPr id="54" name="Rectángulo 210">
                <a:extLst>
                  <a:ext uri="{FF2B5EF4-FFF2-40B4-BE49-F238E27FC236}">
                    <a16:creationId xmlns:a16="http://schemas.microsoft.com/office/drawing/2014/main" id="{FDA735FF-B616-497F-D861-3E61C427059C}"/>
                  </a:ext>
                </a:extLst>
              </p:cNvPr>
              <p:cNvSpPr/>
              <p:nvPr/>
            </p:nvSpPr>
            <p:spPr>
              <a:xfrm>
                <a:off x="6628689" y="893674"/>
                <a:ext cx="5086800"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Lev Fin – Loan Trading</a:t>
                </a:r>
              </a:p>
            </p:txBody>
          </p:sp>
          <p:sp>
            <p:nvSpPr>
              <p:cNvPr id="55" name="TextBox 28">
                <a:extLst>
                  <a:ext uri="{FF2B5EF4-FFF2-40B4-BE49-F238E27FC236}">
                    <a16:creationId xmlns:a16="http://schemas.microsoft.com/office/drawing/2014/main" id="{05FE80D6-A2D1-5739-76CC-B53A9AAD34CB}"/>
                  </a:ext>
                </a:extLst>
              </p:cNvPr>
              <p:cNvSpPr txBox="1"/>
              <p:nvPr/>
            </p:nvSpPr>
            <p:spPr>
              <a:xfrm>
                <a:off x="8475489" y="5178387"/>
                <a:ext cx="3240000" cy="594825"/>
              </a:xfrm>
              <a:prstGeom prst="rect">
                <a:avLst/>
              </a:prstGeom>
              <a:solidFill>
                <a:schemeClr val="bg1">
                  <a:lumMod val="95000"/>
                </a:schemeClr>
              </a:solidFill>
            </p:spPr>
            <p:txBody>
              <a:bodyPr wrap="square" lIns="36000" tIns="36000" rIns="36000" bIns="36000" rtlCol="0" anchor="ctr">
                <a:noAutofit/>
              </a:bodyPr>
              <a:lstStyle/>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Platform for traders to operate, facilitating their day-to-day operations automatic booking, position &amp; P&amp;L monitoring. </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Vendor selection completion and contract assessment completed (EPIC as chosen platform). </a:t>
                </a:r>
                <a:endParaRPr lang="en-US" sz="900">
                  <a:solidFill>
                    <a:srgbClr val="FF0000"/>
                  </a:solidFill>
                  <a:latin typeface="Santander Text"/>
                  <a:sym typeface="Wingdings" panose="05000000000000000000" pitchFamily="2" charset="2"/>
                </a:endParaRPr>
              </a:p>
            </p:txBody>
          </p:sp>
          <p:sp>
            <p:nvSpPr>
              <p:cNvPr id="56" name="TextBox 28">
                <a:extLst>
                  <a:ext uri="{FF2B5EF4-FFF2-40B4-BE49-F238E27FC236}">
                    <a16:creationId xmlns:a16="http://schemas.microsoft.com/office/drawing/2014/main" id="{35A94DCA-8503-0D3A-6B14-F7F38F5DCE02}"/>
                  </a:ext>
                </a:extLst>
              </p:cNvPr>
              <p:cNvSpPr txBox="1"/>
              <p:nvPr/>
            </p:nvSpPr>
            <p:spPr>
              <a:xfrm>
                <a:off x="6628689" y="5178388"/>
                <a:ext cx="1706839" cy="594826"/>
              </a:xfrm>
              <a:prstGeom prst="rect">
                <a:avLst/>
              </a:prstGeom>
              <a:solidFill>
                <a:schemeClr val="bg1">
                  <a:lumMod val="95000"/>
                </a:schemeClr>
              </a:solidFill>
            </p:spPr>
            <p:txBody>
              <a:bodyPr wrap="square" lIns="36000" tIns="36000" rIns="36000" bIns="36000" rtlCol="0" anchor="ctr">
                <a:noAutofit/>
              </a:bodyPr>
              <a:lstStyle/>
              <a:p>
                <a:pPr algn="ctr">
                  <a:defRPr/>
                </a:pPr>
                <a:r>
                  <a:rPr lang="en-US" sz="900" b="1">
                    <a:solidFill>
                      <a:prstClr val="black"/>
                    </a:solidFill>
                    <a:latin typeface="Santander Text"/>
                  </a:rPr>
                  <a:t>EUC – Trading tool / platform</a:t>
                </a:r>
              </a:p>
            </p:txBody>
          </p:sp>
          <p:sp>
            <p:nvSpPr>
              <p:cNvPr id="57" name="TextBox 28">
                <a:extLst>
                  <a:ext uri="{FF2B5EF4-FFF2-40B4-BE49-F238E27FC236}">
                    <a16:creationId xmlns:a16="http://schemas.microsoft.com/office/drawing/2014/main" id="{8AD07FE8-B308-3AA3-1440-9C5879E02E08}"/>
                  </a:ext>
                </a:extLst>
              </p:cNvPr>
              <p:cNvSpPr txBox="1"/>
              <p:nvPr/>
            </p:nvSpPr>
            <p:spPr>
              <a:xfrm>
                <a:off x="8475489" y="4023590"/>
                <a:ext cx="3240000" cy="562420"/>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Enhancements in the integration of risky loans automation from LOANIQ to Murex. </a:t>
                </a:r>
              </a:p>
              <a:p>
                <a:pPr marL="171450" lvl="0" indent="-171450">
                  <a:buFont typeface="Arial" panose="020B0604020202020204" pitchFamily="34" charset="0"/>
                  <a:buChar char="•"/>
                  <a:defRPr/>
                </a:pPr>
                <a:r>
                  <a:rPr lang="en-US" sz="900">
                    <a:solidFill>
                      <a:prstClr val="black"/>
                    </a:solidFill>
                    <a:latin typeface="Santander Text"/>
                  </a:rPr>
                  <a:t>Req definition for LX ID inclusion, multi-expense code impact, improvements in theorical price calculation methodology. </a:t>
                </a:r>
              </a:p>
            </p:txBody>
          </p:sp>
          <p:sp>
            <p:nvSpPr>
              <p:cNvPr id="58" name="TextBox 28">
                <a:extLst>
                  <a:ext uri="{FF2B5EF4-FFF2-40B4-BE49-F238E27FC236}">
                    <a16:creationId xmlns:a16="http://schemas.microsoft.com/office/drawing/2014/main" id="{D1DC3704-BA8C-8201-1C5F-B45E6511B662}"/>
                  </a:ext>
                </a:extLst>
              </p:cNvPr>
              <p:cNvSpPr txBox="1"/>
              <p:nvPr/>
            </p:nvSpPr>
            <p:spPr>
              <a:xfrm>
                <a:off x="6628689" y="4023590"/>
                <a:ext cx="1706839" cy="562420"/>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Sensitivities block integration</a:t>
                </a:r>
              </a:p>
              <a:p>
                <a:pPr lvl="0" algn="ctr">
                  <a:defRPr/>
                </a:pPr>
                <a:r>
                  <a:rPr kumimoji="0" lang="en-US" sz="900" b="1" i="0" u="none" strike="noStrike" kern="1200" cap="none" spc="0" normalizeH="0" baseline="0" noProof="0">
                    <a:ln>
                      <a:noFill/>
                    </a:ln>
                    <a:solidFill>
                      <a:srgbClr val="FF0000"/>
                    </a:solidFill>
                    <a:effectLst/>
                    <a:uLnTx/>
                    <a:uFillTx/>
                    <a:latin typeface="Santander Text"/>
                  </a:rPr>
                  <a:t>(Risky Loans pending activation)</a:t>
                </a:r>
                <a:endParaRPr lang="en-US" sz="900" b="1">
                  <a:solidFill>
                    <a:prstClr val="black"/>
                  </a:solidFill>
                  <a:latin typeface="Santander Text"/>
                </a:endParaRPr>
              </a:p>
            </p:txBody>
          </p:sp>
          <p:sp>
            <p:nvSpPr>
              <p:cNvPr id="61" name="TextBox 28">
                <a:extLst>
                  <a:ext uri="{FF2B5EF4-FFF2-40B4-BE49-F238E27FC236}">
                    <a16:creationId xmlns:a16="http://schemas.microsoft.com/office/drawing/2014/main" id="{50912789-205D-2A01-E288-8679591F8D7D}"/>
                  </a:ext>
                </a:extLst>
              </p:cNvPr>
              <p:cNvSpPr txBox="1"/>
              <p:nvPr/>
            </p:nvSpPr>
            <p:spPr>
              <a:xfrm>
                <a:off x="8475489" y="3161889"/>
                <a:ext cx="3240000" cy="383569"/>
              </a:xfrm>
              <a:prstGeom prst="rect">
                <a:avLst/>
              </a:prstGeom>
              <a:solidFill>
                <a:schemeClr val="bg1">
                  <a:lumMod val="95000"/>
                </a:schemeClr>
              </a:solidFill>
            </p:spPr>
            <p:txBody>
              <a:bodyPr wrap="square" lIns="36000" tIns="36000" rIns="36000" bIns="36000" rtlCol="0" anchor="ctr">
                <a:noAutofit/>
              </a:bodyPr>
              <a:lstStyle/>
              <a:p>
                <a:pPr marL="171450" indent="-171450">
                  <a:buFont typeface="Arial" panose="020B0604020202020204" pitchFamily="34" charset="0"/>
                  <a:buChar char="•"/>
                  <a:defRPr/>
                </a:pPr>
                <a:r>
                  <a:rPr kumimoji="0" lang="en-US" sz="900" i="0" u="none" strike="noStrike" kern="1200" cap="none" spc="0" normalizeH="0" baseline="0" noProof="0">
                    <a:ln>
                      <a:noFill/>
                    </a:ln>
                    <a:solidFill>
                      <a:prstClr val="black"/>
                    </a:solidFill>
                    <a:effectLst/>
                    <a:uLnTx/>
                    <a:uFillTx/>
                    <a:latin typeface="Santander Text"/>
                    <a:ea typeface="+mn-ea"/>
                    <a:cs typeface="+mn-cs"/>
                  </a:rPr>
                  <a:t>Enabling the trading activity to be separated by business (Management, Flow, IG</a:t>
                </a:r>
                <a:r>
                  <a:rPr lang="en-US" sz="900">
                    <a:solidFill>
                      <a:prstClr val="black"/>
                    </a:solidFill>
                    <a:latin typeface="Santander Text"/>
                  </a:rPr>
                  <a:t>) </a:t>
                </a:r>
                <a:r>
                  <a:rPr kumimoji="0" lang="en-US" sz="900" i="0" u="none" strike="noStrike" kern="1200" cap="none" spc="0" normalizeH="0" baseline="0" noProof="0">
                    <a:ln>
                      <a:noFill/>
                    </a:ln>
                    <a:solidFill>
                      <a:prstClr val="black"/>
                    </a:solidFill>
                    <a:effectLst/>
                    <a:uLnTx/>
                    <a:uFillTx/>
                    <a:latin typeface="Santander Text"/>
                    <a:ea typeface="+mn-ea"/>
                    <a:cs typeface="+mn-cs"/>
                  </a:rPr>
                  <a:t>&amp; trader</a:t>
                </a:r>
                <a:r>
                  <a:rPr lang="en-US" sz="900">
                    <a:solidFill>
                      <a:prstClr val="black"/>
                    </a:solidFill>
                    <a:latin typeface="Santander Text"/>
                  </a:rPr>
                  <a:t>.</a:t>
                </a:r>
                <a:endParaRPr lang="en-US" sz="900" b="1">
                  <a:solidFill>
                    <a:prstClr val="black"/>
                  </a:solidFill>
                  <a:latin typeface="Santander Text"/>
                  <a:sym typeface="Wingdings" panose="05000000000000000000" pitchFamily="2" charset="2"/>
                </a:endParaRPr>
              </a:p>
            </p:txBody>
          </p:sp>
          <p:sp>
            <p:nvSpPr>
              <p:cNvPr id="62" name="TextBox 28">
                <a:extLst>
                  <a:ext uri="{FF2B5EF4-FFF2-40B4-BE49-F238E27FC236}">
                    <a16:creationId xmlns:a16="http://schemas.microsoft.com/office/drawing/2014/main" id="{8DD0D09F-8723-DCC4-585D-8E0FB2E236EC}"/>
                  </a:ext>
                </a:extLst>
              </p:cNvPr>
              <p:cNvSpPr txBox="1"/>
              <p:nvPr/>
            </p:nvSpPr>
            <p:spPr>
              <a:xfrm>
                <a:off x="6628689" y="3161889"/>
                <a:ext cx="1706839" cy="383569"/>
              </a:xfrm>
              <a:prstGeom prst="rect">
                <a:avLst/>
              </a:prstGeom>
              <a:solidFill>
                <a:schemeClr val="bg1">
                  <a:lumMod val="95000"/>
                </a:schemeClr>
              </a:solidFill>
            </p:spPr>
            <p:txBody>
              <a:bodyPr wrap="square" lIns="36000" tIns="36000" rIns="36000" bIns="36000" rtlCol="0" anchor="ctr">
                <a:noAutofit/>
              </a:bodyPr>
              <a:lstStyle/>
              <a:p>
                <a:pPr algn="ctr">
                  <a:defRPr/>
                </a:pPr>
                <a:r>
                  <a:rPr lang="en-US" sz="900" b="1">
                    <a:solidFill>
                      <a:prstClr val="black"/>
                    </a:solidFill>
                    <a:latin typeface="Santander Text"/>
                  </a:rPr>
                  <a:t>Multiple Expense codes per Business line</a:t>
                </a:r>
              </a:p>
            </p:txBody>
          </p:sp>
          <p:sp>
            <p:nvSpPr>
              <p:cNvPr id="65" name="TextBox 28">
                <a:extLst>
                  <a:ext uri="{FF2B5EF4-FFF2-40B4-BE49-F238E27FC236}">
                    <a16:creationId xmlns:a16="http://schemas.microsoft.com/office/drawing/2014/main" id="{1751817C-BA54-BE75-4C5A-C752E61E4E77}"/>
                  </a:ext>
                </a:extLst>
              </p:cNvPr>
              <p:cNvSpPr txBox="1"/>
              <p:nvPr/>
            </p:nvSpPr>
            <p:spPr>
              <a:xfrm>
                <a:off x="8475489" y="5803200"/>
                <a:ext cx="3240000" cy="990791"/>
              </a:xfrm>
              <a:prstGeom prst="rect">
                <a:avLst/>
              </a:prstGeom>
              <a:solidFill>
                <a:schemeClr val="bg1">
                  <a:lumMod val="95000"/>
                </a:schemeClr>
              </a:solidFill>
            </p:spPr>
            <p:txBody>
              <a:bodyPr wrap="square" lIns="36000" tIns="36000" rIns="36000" bIns="36000" rtlCol="0" anchor="ctr">
                <a:noAutofit/>
              </a:bodyPr>
              <a:lstStyle/>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Negotiations with Murex finished, licenses bought</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Review of new Loan Curves for Risk calculations</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Open workstreams  for BDH initial requirements in data model and data integration (agreement in capacity and plan),</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Open workstream with Murex for MPPH initial requirements and validations  – (Including </a:t>
                </a:r>
                <a:r>
                  <a:rPr lang="en-US" sz="900" err="1">
                    <a:solidFill>
                      <a:prstClr val="black"/>
                    </a:solidFill>
                    <a:latin typeface="Santander Text"/>
                    <a:sym typeface="Wingdings" panose="05000000000000000000" pitchFamily="2" charset="2"/>
                  </a:rPr>
                  <a:t>OpenConnect</a:t>
                </a:r>
                <a:r>
                  <a:rPr lang="en-US" sz="900">
                    <a:solidFill>
                      <a:prstClr val="black"/>
                    </a:solidFill>
                    <a:latin typeface="Santander Text"/>
                    <a:sym typeface="Wingdings" panose="05000000000000000000" pitchFamily="2" charset="2"/>
                  </a:rPr>
                  <a:t> trainings).</a:t>
                </a:r>
              </a:p>
            </p:txBody>
          </p:sp>
          <p:sp>
            <p:nvSpPr>
              <p:cNvPr id="66" name="TextBox 28">
                <a:extLst>
                  <a:ext uri="{FF2B5EF4-FFF2-40B4-BE49-F238E27FC236}">
                    <a16:creationId xmlns:a16="http://schemas.microsoft.com/office/drawing/2014/main" id="{D52CA772-6373-656E-A752-D8FD748AD633}"/>
                  </a:ext>
                </a:extLst>
              </p:cNvPr>
              <p:cNvSpPr txBox="1"/>
              <p:nvPr/>
            </p:nvSpPr>
            <p:spPr>
              <a:xfrm>
                <a:off x="6628689" y="5803200"/>
                <a:ext cx="1706839" cy="990791"/>
              </a:xfrm>
              <a:prstGeom prst="rect">
                <a:avLst/>
              </a:prstGeom>
              <a:solidFill>
                <a:schemeClr val="bg1">
                  <a:lumMod val="95000"/>
                </a:schemeClr>
              </a:solidFill>
            </p:spPr>
            <p:txBody>
              <a:bodyPr wrap="square" lIns="36000" tIns="36000" rIns="36000" bIns="36000" rtlCol="0" anchor="ctr">
                <a:noAutofit/>
              </a:bodyPr>
              <a:lstStyle/>
              <a:p>
                <a:pPr algn="ctr">
                  <a:defRPr/>
                </a:pPr>
                <a:r>
                  <a:rPr lang="en-US" sz="900" b="1">
                    <a:solidFill>
                      <a:prstClr val="black"/>
                    </a:solidFill>
                    <a:latin typeface="Santander Text"/>
                  </a:rPr>
                  <a:t>Strategic solution</a:t>
                </a:r>
              </a:p>
              <a:p>
                <a:pPr algn="ctr">
                  <a:defRPr/>
                </a:pPr>
                <a:r>
                  <a:rPr kumimoji="0" lang="en-US" sz="900" b="1" i="0" u="none" strike="noStrike" kern="1200" cap="none" spc="0" normalizeH="0" baseline="0" noProof="0">
                    <a:ln>
                      <a:noFill/>
                    </a:ln>
                    <a:solidFill>
                      <a:srgbClr val="FF0000"/>
                    </a:solidFill>
                    <a:effectLst/>
                    <a:uLnTx/>
                    <a:uFillTx/>
                    <a:latin typeface="Santander Text"/>
                  </a:rPr>
                  <a:t>(NY, SLB and Madrid)</a:t>
                </a:r>
                <a:r>
                  <a:rPr lang="en-US" sz="900" b="1">
                    <a:solidFill>
                      <a:prstClr val="black"/>
                    </a:solidFill>
                    <a:latin typeface="Santander Text"/>
                  </a:rPr>
                  <a:t> </a:t>
                </a:r>
              </a:p>
            </p:txBody>
          </p:sp>
        </p:grpSp>
        <p:sp>
          <p:nvSpPr>
            <p:cNvPr id="27" name="TextBox 28">
              <a:extLst>
                <a:ext uri="{FF2B5EF4-FFF2-40B4-BE49-F238E27FC236}">
                  <a16:creationId xmlns:a16="http://schemas.microsoft.com/office/drawing/2014/main" id="{3567EF66-5083-1B9C-057B-744D5AA38241}"/>
                </a:ext>
              </a:extLst>
            </p:cNvPr>
            <p:cNvSpPr txBox="1"/>
            <p:nvPr/>
          </p:nvSpPr>
          <p:spPr>
            <a:xfrm>
              <a:off x="8267714" y="2719686"/>
              <a:ext cx="3240000" cy="412215"/>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Accounting Integration (Loan IQ + Equation)</a:t>
              </a:r>
            </a:p>
            <a:p>
              <a:pPr marL="171450" lvl="0" indent="-171450">
                <a:buFont typeface="Arial" panose="020B0604020202020204" pitchFamily="34" charset="0"/>
                <a:buChar char="•"/>
                <a:defRPr/>
              </a:pPr>
              <a:r>
                <a:rPr lang="en-US" sz="900">
                  <a:solidFill>
                    <a:prstClr val="black"/>
                  </a:solidFill>
                  <a:latin typeface="Santander Text"/>
                </a:rPr>
                <a:t>Risk controls using aforementioned multi-entity Qlik/MARS developments</a:t>
              </a:r>
            </a:p>
          </p:txBody>
        </p:sp>
        <p:sp>
          <p:nvSpPr>
            <p:cNvPr id="28" name="TextBox 28">
              <a:extLst>
                <a:ext uri="{FF2B5EF4-FFF2-40B4-BE49-F238E27FC236}">
                  <a16:creationId xmlns:a16="http://schemas.microsoft.com/office/drawing/2014/main" id="{DD7A1605-DC7E-4BB9-313E-95A5B7717756}"/>
                </a:ext>
              </a:extLst>
            </p:cNvPr>
            <p:cNvSpPr txBox="1"/>
            <p:nvPr/>
          </p:nvSpPr>
          <p:spPr>
            <a:xfrm>
              <a:off x="6420914" y="2719686"/>
              <a:ext cx="1706839" cy="412215"/>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Open SLB Trading desk</a:t>
              </a:r>
            </a:p>
          </p:txBody>
        </p:sp>
      </p:grpSp>
    </p:spTree>
    <p:extLst>
      <p:ext uri="{BB962C8B-B14F-4D97-AF65-F5344CB8AC3E}">
        <p14:creationId xmlns:p14="http://schemas.microsoft.com/office/powerpoint/2010/main" val="373459341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Achievements</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2024 Achievements</a:t>
            </a:r>
            <a:endParaRPr lang="en-US" sz="1600">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3</a:t>
            </a:r>
            <a:endParaRPr lang="en-US" sz="2800">
              <a:latin typeface="Santander Text" panose="020B0504020201020104" pitchFamily="34" charset="0"/>
            </a:endParaRPr>
          </a:p>
        </p:txBody>
      </p:sp>
      <p:grpSp>
        <p:nvGrpSpPr>
          <p:cNvPr id="22" name="Group 21">
            <a:extLst>
              <a:ext uri="{FF2B5EF4-FFF2-40B4-BE49-F238E27FC236}">
                <a16:creationId xmlns:a16="http://schemas.microsoft.com/office/drawing/2014/main" id="{078D9259-9C9D-890C-AD62-F4975186BEFB}"/>
              </a:ext>
            </a:extLst>
          </p:cNvPr>
          <p:cNvGrpSpPr/>
          <p:nvPr/>
        </p:nvGrpSpPr>
        <p:grpSpPr>
          <a:xfrm>
            <a:off x="684264" y="893675"/>
            <a:ext cx="5086824" cy="5608730"/>
            <a:chOff x="684264" y="893675"/>
            <a:chExt cx="5086824" cy="5608730"/>
          </a:xfrm>
        </p:grpSpPr>
        <p:sp>
          <p:nvSpPr>
            <p:cNvPr id="2" name="TextBox 28">
              <a:extLst>
                <a:ext uri="{FF2B5EF4-FFF2-40B4-BE49-F238E27FC236}">
                  <a16:creationId xmlns:a16="http://schemas.microsoft.com/office/drawing/2014/main" id="{AB4E52EB-0259-AF3F-84C2-5364D64C5AA2}"/>
                </a:ext>
              </a:extLst>
            </p:cNvPr>
            <p:cNvSpPr txBox="1"/>
            <p:nvPr/>
          </p:nvSpPr>
          <p:spPr>
            <a:xfrm>
              <a:off x="2531088" y="3508923"/>
              <a:ext cx="3240000"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Enabling of Lev Fin business and products in </a:t>
              </a:r>
              <a:r>
                <a:rPr kumimoji="0" lang="en-US" sz="900" b="0" i="0" u="none" strike="noStrike" kern="1200" cap="none" spc="0" normalizeH="0" baseline="0" noProof="0" err="1">
                  <a:ln>
                    <a:noFill/>
                  </a:ln>
                  <a:effectLst/>
                  <a:uLnTx/>
                  <a:uFillTx/>
                  <a:latin typeface="Santander Text"/>
                  <a:ea typeface="+mn-ea"/>
                  <a:cs typeface="+mn-cs"/>
                </a:rPr>
                <a:t>nCino</a:t>
              </a:r>
              <a:r>
                <a:rPr kumimoji="0" lang="en-US" sz="900" b="0" i="0" u="none" strike="noStrike" kern="1200" cap="none" spc="0" normalizeH="0" baseline="0" noProof="0">
                  <a:ln>
                    <a:noFill/>
                  </a:ln>
                  <a:effectLst/>
                  <a:uLnTx/>
                  <a:uFillTx/>
                  <a:latin typeface="Santander Tex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Integration enhancements with </a:t>
              </a:r>
              <a:r>
                <a:rPr kumimoji="0" lang="en-US" sz="900" b="0" i="0" u="none" strike="noStrike" kern="1200" cap="none" spc="0" normalizeH="0" baseline="0" noProof="0" err="1">
                  <a:ln>
                    <a:noFill/>
                  </a:ln>
                  <a:effectLst/>
                  <a:uLnTx/>
                  <a:uFillTx/>
                  <a:latin typeface="Santander Text"/>
                  <a:ea typeface="+mn-ea"/>
                  <a:cs typeface="+mn-cs"/>
                </a:rPr>
                <a:t>Mercurio</a:t>
              </a:r>
              <a:r>
                <a:rPr kumimoji="0" lang="en-US" sz="900" b="0" i="0" u="none" strike="noStrike" kern="1200" cap="none" spc="0" normalizeH="0" baseline="0" noProof="0">
                  <a:ln>
                    <a:noFill/>
                  </a:ln>
                  <a:effectLst/>
                  <a:uLnTx/>
                  <a:uFillTx/>
                  <a:latin typeface="Santander Text"/>
                  <a:ea typeface="+mn-ea"/>
                  <a:cs typeface="+mn-cs"/>
                </a:rPr>
                <a:t> to send correctly data for booking in Loan IQ.</a:t>
              </a:r>
            </a:p>
          </p:txBody>
        </p:sp>
        <p:sp>
          <p:nvSpPr>
            <p:cNvPr id="3" name="Rectángulo 210">
              <a:extLst>
                <a:ext uri="{FF2B5EF4-FFF2-40B4-BE49-F238E27FC236}">
                  <a16:creationId xmlns:a16="http://schemas.microsoft.com/office/drawing/2014/main" id="{D644C056-05BA-9267-5BFA-617360DED58F}"/>
                </a:ext>
              </a:extLst>
            </p:cNvPr>
            <p:cNvSpPr/>
            <p:nvPr/>
          </p:nvSpPr>
          <p:spPr>
            <a:xfrm>
              <a:off x="2531088" y="1318185"/>
              <a:ext cx="3240000"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Added Value</a:t>
              </a:r>
            </a:p>
          </p:txBody>
        </p:sp>
        <p:sp>
          <p:nvSpPr>
            <p:cNvPr id="4" name="TextBox 28">
              <a:extLst>
                <a:ext uri="{FF2B5EF4-FFF2-40B4-BE49-F238E27FC236}">
                  <a16:creationId xmlns:a16="http://schemas.microsoft.com/office/drawing/2014/main" id="{1139F36C-2B04-9D52-1FBE-C3D48C9BD263}"/>
                </a:ext>
              </a:extLst>
            </p:cNvPr>
            <p:cNvSpPr txBox="1"/>
            <p:nvPr/>
          </p:nvSpPr>
          <p:spPr>
            <a:xfrm>
              <a:off x="2531088" y="4129635"/>
              <a:ext cx="3240000"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Tactical procedure for Commitment Letters in order to avoid duplicating the Exposure charge in CREM without manual intervention.</a:t>
              </a:r>
            </a:p>
          </p:txBody>
        </p:sp>
        <p:sp>
          <p:nvSpPr>
            <p:cNvPr id="6" name="TextBox 28">
              <a:extLst>
                <a:ext uri="{FF2B5EF4-FFF2-40B4-BE49-F238E27FC236}">
                  <a16:creationId xmlns:a16="http://schemas.microsoft.com/office/drawing/2014/main" id="{14EEB5B5-D01B-F284-7D2E-DA8C1737E1F6}"/>
                </a:ext>
              </a:extLst>
            </p:cNvPr>
            <p:cNvSpPr txBox="1"/>
            <p:nvPr/>
          </p:nvSpPr>
          <p:spPr>
            <a:xfrm>
              <a:off x="2531088" y="1689786"/>
              <a:ext cx="3240000"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u="none" strike="noStrike" kern="1200" cap="none" spc="0" normalizeH="0" baseline="0" noProof="0">
                  <a:ln>
                    <a:noFill/>
                  </a:ln>
                  <a:solidFill>
                    <a:prstClr val="black"/>
                  </a:solidFill>
                  <a:effectLst/>
                  <a:uLnTx/>
                  <a:uFillTx/>
                  <a:latin typeface="Santander Text"/>
                  <a:ea typeface="+mn-ea"/>
                  <a:cs typeface="+mn-cs"/>
                </a:rPr>
                <a:t>Automatic integration between Loan IQ and Clear</a:t>
              </a:r>
              <a:r>
                <a:rPr lang="en-US" sz="900">
                  <a:solidFill>
                    <a:prstClr val="black"/>
                  </a:solidFill>
                  <a:latin typeface="Santander Text"/>
                </a:rPr>
                <a:t>Par enabling a faster settlement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u="none" strike="noStrike" kern="1200" cap="none" spc="0" normalizeH="0" baseline="0" noProof="0" err="1">
                  <a:ln>
                    <a:noFill/>
                  </a:ln>
                  <a:solidFill>
                    <a:prstClr val="black"/>
                  </a:solidFill>
                  <a:effectLst/>
                  <a:uLnTx/>
                  <a:uFillTx/>
                  <a:latin typeface="Santander Text"/>
                  <a:ea typeface="+mn-ea"/>
                  <a:cs typeface="+mn-cs"/>
                </a:rPr>
                <a:t>ClearPar</a:t>
              </a:r>
              <a:r>
                <a:rPr kumimoji="0" lang="en-US" sz="900" i="0" u="none" strike="noStrike" kern="1200" cap="none" spc="0" normalizeH="0" baseline="0" noProof="0">
                  <a:ln>
                    <a:noFill/>
                  </a:ln>
                  <a:solidFill>
                    <a:prstClr val="black"/>
                  </a:solidFill>
                  <a:effectLst/>
                  <a:uLnTx/>
                  <a:uFillTx/>
                  <a:latin typeface="Santander Text"/>
                  <a:ea typeface="+mn-ea"/>
                  <a:cs typeface="+mn-cs"/>
                </a:rPr>
                <a:t> activation in US (waiver).</a:t>
              </a:r>
            </a:p>
          </p:txBody>
        </p:sp>
        <p:sp>
          <p:nvSpPr>
            <p:cNvPr id="7" name="TextBox 28">
              <a:extLst>
                <a:ext uri="{FF2B5EF4-FFF2-40B4-BE49-F238E27FC236}">
                  <a16:creationId xmlns:a16="http://schemas.microsoft.com/office/drawing/2014/main" id="{7F9D4FFD-2AC3-F9AF-89AA-D38997183E7E}"/>
                </a:ext>
              </a:extLst>
            </p:cNvPr>
            <p:cNvSpPr txBox="1"/>
            <p:nvPr/>
          </p:nvSpPr>
          <p:spPr>
            <a:xfrm>
              <a:off x="2531088" y="2278576"/>
              <a:ext cx="3240000"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LIQ feed </a:t>
              </a:r>
              <a:r>
                <a:rPr lang="en-US" sz="900" err="1">
                  <a:solidFill>
                    <a:prstClr val="black"/>
                  </a:solidFill>
                  <a:latin typeface="Santander Text"/>
                </a:rPr>
                <a:t>Syndtrak</a:t>
              </a:r>
              <a:r>
                <a:rPr lang="en-US" sz="900">
                  <a:solidFill>
                    <a:prstClr val="black"/>
                  </a:solidFill>
                  <a:latin typeface="Santander Text"/>
                </a:rPr>
                <a:t> via API for to populate data about Institutions, Contacts and Holdings.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err="1">
                  <a:solidFill>
                    <a:prstClr val="black"/>
                  </a:solidFill>
                  <a:latin typeface="Santander Text"/>
                </a:rPr>
                <a:t>Syndtrak</a:t>
              </a:r>
              <a:r>
                <a:rPr lang="en-US" sz="900">
                  <a:solidFill>
                    <a:prstClr val="black"/>
                  </a:solidFill>
                  <a:latin typeface="Santander Text"/>
                </a:rPr>
                <a:t> enhancements for Agency (</a:t>
              </a:r>
              <a:r>
                <a:rPr lang="en-US" sz="900" err="1">
                  <a:solidFill>
                    <a:prstClr val="black"/>
                  </a:solidFill>
                  <a:latin typeface="Santander Text"/>
                </a:rPr>
                <a:t>Datanet</a:t>
              </a:r>
              <a:r>
                <a:rPr lang="en-US" sz="900">
                  <a:solidFill>
                    <a:prstClr val="black"/>
                  </a:solidFill>
                  <a:latin typeface="Santander Text"/>
                </a:rPr>
                <a:t> Report).</a:t>
              </a:r>
            </a:p>
          </p:txBody>
        </p:sp>
        <p:sp>
          <p:nvSpPr>
            <p:cNvPr id="8" name="TextBox 28">
              <a:extLst>
                <a:ext uri="{FF2B5EF4-FFF2-40B4-BE49-F238E27FC236}">
                  <a16:creationId xmlns:a16="http://schemas.microsoft.com/office/drawing/2014/main" id="{59DA666C-CDA2-D45C-46B9-AC7A5801C727}"/>
                </a:ext>
              </a:extLst>
            </p:cNvPr>
            <p:cNvSpPr txBox="1"/>
            <p:nvPr/>
          </p:nvSpPr>
          <p:spPr>
            <a:xfrm>
              <a:off x="2531088" y="2895073"/>
              <a:ext cx="3240000"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Commitment Letters basic workflow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Differentiation of PDM/Lev Fin in the Distribution Management Risk Reports.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User Profiles definition for Chinese Wall (ongoing). </a:t>
              </a:r>
            </a:p>
          </p:txBody>
        </p:sp>
        <p:sp>
          <p:nvSpPr>
            <p:cNvPr id="9" name="TextBox 28">
              <a:extLst>
                <a:ext uri="{FF2B5EF4-FFF2-40B4-BE49-F238E27FC236}">
                  <a16:creationId xmlns:a16="http://schemas.microsoft.com/office/drawing/2014/main" id="{BB25AEB6-798B-3945-111F-4B538EBA7B78}"/>
                </a:ext>
              </a:extLst>
            </p:cNvPr>
            <p:cNvSpPr txBox="1"/>
            <p:nvPr/>
          </p:nvSpPr>
          <p:spPr>
            <a:xfrm>
              <a:off x="2531088" y="4750350"/>
              <a:ext cx="3240000"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u="none" strike="noStrike" kern="1200" cap="none" spc="0" normalizeH="0" baseline="0" noProof="0">
                  <a:ln>
                    <a:noFill/>
                  </a:ln>
                  <a:solidFill>
                    <a:prstClr val="black"/>
                  </a:solidFill>
                  <a:effectLst/>
                  <a:uLnTx/>
                  <a:uFillTx/>
                  <a:latin typeface="Santander Text"/>
                  <a:ea typeface="+mn-ea"/>
                  <a:cs typeface="+mn-cs"/>
                </a:rPr>
                <a:t>Functional definition and identification of the fields required in Credit Risk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Architecture and IT Plan definition ongoing.</a:t>
              </a:r>
              <a:endParaRPr kumimoji="0" lang="en-US" sz="900" i="0" u="none" strike="noStrike" kern="1200" cap="none" spc="0" normalizeH="0" baseline="0" noProof="0">
                <a:ln>
                  <a:noFill/>
                </a:ln>
                <a:solidFill>
                  <a:prstClr val="black"/>
                </a:solidFill>
                <a:effectLst/>
                <a:uLnTx/>
                <a:uFillTx/>
                <a:latin typeface="Santander Text"/>
                <a:ea typeface="+mn-ea"/>
                <a:cs typeface="+mn-cs"/>
              </a:endParaRPr>
            </a:p>
          </p:txBody>
        </p:sp>
        <p:sp>
          <p:nvSpPr>
            <p:cNvPr id="10" name="TextBox 28">
              <a:extLst>
                <a:ext uri="{FF2B5EF4-FFF2-40B4-BE49-F238E27FC236}">
                  <a16:creationId xmlns:a16="http://schemas.microsoft.com/office/drawing/2014/main" id="{CA259960-EABE-9595-2B32-30341E5A3123}"/>
                </a:ext>
              </a:extLst>
            </p:cNvPr>
            <p:cNvSpPr txBox="1"/>
            <p:nvPr/>
          </p:nvSpPr>
          <p:spPr>
            <a:xfrm>
              <a:off x="684264" y="3508923"/>
              <a:ext cx="1706839"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err="1">
                  <a:ln>
                    <a:noFill/>
                  </a:ln>
                  <a:effectLst/>
                  <a:uLnTx/>
                  <a:uFillTx/>
                  <a:latin typeface="Santander Text"/>
                  <a:ea typeface="+mn-ea"/>
                  <a:cs typeface="+mn-cs"/>
                </a:rPr>
                <a:t>nCino</a:t>
              </a:r>
              <a:endParaRPr kumimoji="0" lang="en-US" sz="900" b="1" i="0" u="none" strike="noStrike" kern="1200" cap="none" spc="0" normalizeH="0" baseline="0" noProof="0">
                <a:ln>
                  <a:noFill/>
                </a:ln>
                <a:effectLst/>
                <a:uLnTx/>
                <a:uFillTx/>
                <a:latin typeface="Santander Text"/>
                <a:ea typeface="+mn-ea"/>
                <a:cs typeface="+mn-cs"/>
              </a:endParaRPr>
            </a:p>
          </p:txBody>
        </p:sp>
        <p:sp>
          <p:nvSpPr>
            <p:cNvPr id="13" name="Rectángulo 210">
              <a:extLst>
                <a:ext uri="{FF2B5EF4-FFF2-40B4-BE49-F238E27FC236}">
                  <a16:creationId xmlns:a16="http://schemas.microsoft.com/office/drawing/2014/main" id="{5163FBA1-F342-23CF-B315-6D395D1F570C}"/>
                </a:ext>
              </a:extLst>
            </p:cNvPr>
            <p:cNvSpPr/>
            <p:nvPr/>
          </p:nvSpPr>
          <p:spPr>
            <a:xfrm>
              <a:off x="684264" y="1318185"/>
              <a:ext cx="1711582"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Delivered</a:t>
              </a:r>
            </a:p>
          </p:txBody>
        </p:sp>
        <p:sp>
          <p:nvSpPr>
            <p:cNvPr id="14" name="TextBox 28">
              <a:extLst>
                <a:ext uri="{FF2B5EF4-FFF2-40B4-BE49-F238E27FC236}">
                  <a16:creationId xmlns:a16="http://schemas.microsoft.com/office/drawing/2014/main" id="{D741F339-CEC3-8FA9-317E-E1E482959546}"/>
                </a:ext>
              </a:extLst>
            </p:cNvPr>
            <p:cNvSpPr txBox="1"/>
            <p:nvPr/>
          </p:nvSpPr>
          <p:spPr>
            <a:xfrm>
              <a:off x="684264" y="4129635"/>
              <a:ext cx="1707148"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s-ES" sz="900" b="1" i="0" u="none" strike="noStrike" kern="1200" cap="none" spc="0" normalizeH="0" baseline="0" noProof="0" err="1">
                  <a:ln>
                    <a:noFill/>
                  </a:ln>
                  <a:solidFill>
                    <a:prstClr val="black"/>
                  </a:solidFill>
                  <a:effectLst/>
                  <a:uLnTx/>
                  <a:uFillTx/>
                  <a:latin typeface="Santander Text" panose="020B0504020201020104" pitchFamily="34" charset="0"/>
                </a:rPr>
                <a:t>Commitment</a:t>
              </a:r>
              <a:r>
                <a:rPr kumimoji="0" lang="es-ES" sz="900" b="1" i="0" u="none" strike="noStrike" kern="1200" cap="none" spc="0" normalizeH="0" baseline="0" noProof="0">
                  <a:ln>
                    <a:noFill/>
                  </a:ln>
                  <a:solidFill>
                    <a:prstClr val="black"/>
                  </a:solidFill>
                  <a:effectLst/>
                  <a:uLnTx/>
                  <a:uFillTx/>
                  <a:latin typeface="Santander Text" panose="020B0504020201020104" pitchFamily="34" charset="0"/>
                </a:rPr>
                <a:t> </a:t>
              </a:r>
              <a:r>
                <a:rPr kumimoji="0" lang="es-ES" sz="900" b="1" i="0" u="none" strike="noStrike" kern="1200" cap="none" spc="0" normalizeH="0" baseline="0" noProof="0" err="1">
                  <a:ln>
                    <a:noFill/>
                  </a:ln>
                  <a:solidFill>
                    <a:prstClr val="black"/>
                  </a:solidFill>
                  <a:effectLst/>
                  <a:uLnTx/>
                  <a:uFillTx/>
                  <a:latin typeface="Santander Text" panose="020B0504020201020104" pitchFamily="34" charset="0"/>
                </a:rPr>
                <a:t>Letters</a:t>
              </a:r>
              <a:endParaRPr kumimoji="0" lang="en-US" sz="900" b="1" i="0" u="none" strike="noStrike" kern="1200" cap="none" spc="0" normalizeH="0" baseline="0" noProof="0">
                <a:ln>
                  <a:noFill/>
                </a:ln>
                <a:solidFill>
                  <a:prstClr val="black"/>
                </a:solidFill>
                <a:effectLst/>
                <a:uLnTx/>
                <a:uFillTx/>
                <a:latin typeface="Santander Text" panose="020B0504020201020104" pitchFamily="34" charset="0"/>
              </a:endParaRPr>
            </a:p>
          </p:txBody>
        </p:sp>
        <p:sp>
          <p:nvSpPr>
            <p:cNvPr id="15" name="TextBox 28">
              <a:extLst>
                <a:ext uri="{FF2B5EF4-FFF2-40B4-BE49-F238E27FC236}">
                  <a16:creationId xmlns:a16="http://schemas.microsoft.com/office/drawing/2014/main" id="{04FA1F9C-407C-C3ED-DF7A-07BD91D5ABE2}"/>
                </a:ext>
              </a:extLst>
            </p:cNvPr>
            <p:cNvSpPr txBox="1"/>
            <p:nvPr/>
          </p:nvSpPr>
          <p:spPr>
            <a:xfrm>
              <a:off x="684264" y="1689786"/>
              <a:ext cx="1706839"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err="1">
                  <a:ln>
                    <a:noFill/>
                  </a:ln>
                  <a:solidFill>
                    <a:prstClr val="black"/>
                  </a:solidFill>
                  <a:effectLst/>
                  <a:uLnTx/>
                  <a:uFillTx/>
                  <a:latin typeface="Santander Text"/>
                  <a:ea typeface="+mn-ea"/>
                  <a:cs typeface="+mn-cs"/>
                </a:rPr>
                <a:t>ClearPar</a:t>
              </a:r>
              <a:r>
                <a:rPr kumimoji="0" lang="en-US" sz="900" b="1" i="0" u="none" strike="noStrike" kern="1200" cap="none" spc="0" normalizeH="0" baseline="0" noProof="0">
                  <a:ln>
                    <a:noFill/>
                  </a:ln>
                  <a:solidFill>
                    <a:prstClr val="black"/>
                  </a:solidFill>
                  <a:effectLst/>
                  <a:uLnTx/>
                  <a:uFillTx/>
                  <a:latin typeface="Santander Text"/>
                  <a:ea typeface="+mn-ea"/>
                  <a:cs typeface="+mn-cs"/>
                </a:rPr>
                <a:t> integration</a:t>
              </a:r>
            </a:p>
          </p:txBody>
        </p:sp>
        <p:sp>
          <p:nvSpPr>
            <p:cNvPr id="16" name="TextBox 28">
              <a:extLst>
                <a:ext uri="{FF2B5EF4-FFF2-40B4-BE49-F238E27FC236}">
                  <a16:creationId xmlns:a16="http://schemas.microsoft.com/office/drawing/2014/main" id="{0E36E4DF-DDA1-D1E4-6B15-3AFEC1946CB2}"/>
                </a:ext>
              </a:extLst>
            </p:cNvPr>
            <p:cNvSpPr txBox="1"/>
            <p:nvPr/>
          </p:nvSpPr>
          <p:spPr>
            <a:xfrm>
              <a:off x="684264" y="2278576"/>
              <a:ext cx="1706839"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lang="en-US" sz="900" b="1" err="1">
                  <a:solidFill>
                    <a:prstClr val="black"/>
                  </a:solidFill>
                  <a:latin typeface="Santander Text"/>
                </a:rPr>
                <a:t>Syndtrack</a:t>
              </a:r>
              <a:endParaRPr lang="en-US" sz="900" b="1">
                <a:solidFill>
                  <a:prstClr val="black"/>
                </a:solidFill>
                <a:latin typeface="Santander Text"/>
              </a:endParaRPr>
            </a:p>
          </p:txBody>
        </p:sp>
        <p:sp>
          <p:nvSpPr>
            <p:cNvPr id="17" name="TextBox 28">
              <a:extLst>
                <a:ext uri="{FF2B5EF4-FFF2-40B4-BE49-F238E27FC236}">
                  <a16:creationId xmlns:a16="http://schemas.microsoft.com/office/drawing/2014/main" id="{6C703097-C81B-0C5C-7619-935DA9A8EDD3}"/>
                </a:ext>
              </a:extLst>
            </p:cNvPr>
            <p:cNvSpPr txBox="1"/>
            <p:nvPr/>
          </p:nvSpPr>
          <p:spPr>
            <a:xfrm>
              <a:off x="684264" y="2895073"/>
              <a:ext cx="1706839"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Orfeo</a:t>
              </a:r>
            </a:p>
          </p:txBody>
        </p:sp>
        <p:sp>
          <p:nvSpPr>
            <p:cNvPr id="18" name="TextBox 28">
              <a:extLst>
                <a:ext uri="{FF2B5EF4-FFF2-40B4-BE49-F238E27FC236}">
                  <a16:creationId xmlns:a16="http://schemas.microsoft.com/office/drawing/2014/main" id="{2DF95877-DF85-EB33-91DB-422207B10A1D}"/>
                </a:ext>
              </a:extLst>
            </p:cNvPr>
            <p:cNvSpPr txBox="1"/>
            <p:nvPr/>
          </p:nvSpPr>
          <p:spPr>
            <a:xfrm>
              <a:off x="684264" y="4750350"/>
              <a:ext cx="1706839" cy="540000"/>
            </a:xfrm>
            <a:prstGeom prst="rect">
              <a:avLst/>
            </a:prstGeom>
            <a:solidFill>
              <a:schemeClr val="bg1">
                <a:lumMod val="95000"/>
              </a:schemeClr>
            </a:solidFill>
          </p:spPr>
          <p:txBody>
            <a:bodyPr wrap="square" lIns="36000" tIns="36000" rIns="36000" bIns="36000" rtlCol="0" anchor="ctr">
              <a:noAutofit/>
            </a:bodyPr>
            <a:lstStyle/>
            <a:p>
              <a:pPr algn="ctr">
                <a:defRPr/>
              </a:pPr>
              <a:r>
                <a:rPr kumimoji="0" lang="es-ES" sz="900" b="1" i="0" u="none" strike="noStrike" kern="1200" cap="none" spc="0" normalizeH="0" baseline="0" noProof="0" err="1">
                  <a:ln>
                    <a:noFill/>
                  </a:ln>
                  <a:solidFill>
                    <a:prstClr val="black"/>
                  </a:solidFill>
                  <a:effectLst/>
                  <a:uLnTx/>
                  <a:uFillTx/>
                  <a:latin typeface="Santander Text"/>
                  <a:ea typeface="+mn-ea"/>
                  <a:cs typeface="+mn-cs"/>
                </a:rPr>
                <a:t>Credit</a:t>
              </a:r>
              <a:r>
                <a:rPr kumimoji="0" lang="es-ES" sz="900" b="1" i="0" u="none" strike="noStrike" kern="1200" cap="none" spc="0" normalizeH="0" baseline="0" noProof="0">
                  <a:ln>
                    <a:noFill/>
                  </a:ln>
                  <a:solidFill>
                    <a:prstClr val="black"/>
                  </a:solidFill>
                  <a:effectLst/>
                  <a:uLnTx/>
                  <a:uFillTx/>
                  <a:latin typeface="Santander Text"/>
                  <a:ea typeface="+mn-ea"/>
                  <a:cs typeface="+mn-cs"/>
                </a:rPr>
                <a:t> </a:t>
              </a:r>
              <a:r>
                <a:rPr kumimoji="0" lang="es-ES" sz="900" b="1" i="0" u="none" strike="noStrike" kern="1200" cap="none" spc="0" normalizeH="0" baseline="0" noProof="0" err="1">
                  <a:ln>
                    <a:noFill/>
                  </a:ln>
                  <a:solidFill>
                    <a:prstClr val="black"/>
                  </a:solidFill>
                  <a:effectLst/>
                  <a:uLnTx/>
                  <a:uFillTx/>
                  <a:latin typeface="Santander Text"/>
                  <a:ea typeface="+mn-ea"/>
                  <a:cs typeface="+mn-cs"/>
                </a:rPr>
                <a:t>Risk</a:t>
              </a:r>
              <a:r>
                <a:rPr kumimoji="0" lang="es-ES" sz="900" b="1" i="0" u="none" strike="noStrike" kern="1200" cap="none" spc="0" normalizeH="0" baseline="0" noProof="0">
                  <a:ln>
                    <a:noFill/>
                  </a:ln>
                  <a:solidFill>
                    <a:prstClr val="black"/>
                  </a:solidFill>
                  <a:effectLst/>
                  <a:uLnTx/>
                  <a:uFillTx/>
                  <a:latin typeface="Santander Text"/>
                  <a:ea typeface="+mn-ea"/>
                  <a:cs typeface="+mn-cs"/>
                </a:rPr>
                <a:t> </a:t>
              </a:r>
              <a:r>
                <a:rPr kumimoji="0" lang="es-ES" sz="900" b="1" i="0" u="none" strike="noStrike" kern="1200" cap="none" spc="0" normalizeH="0" baseline="0" noProof="0" err="1">
                  <a:ln>
                    <a:noFill/>
                  </a:ln>
                  <a:solidFill>
                    <a:prstClr val="black"/>
                  </a:solidFill>
                  <a:effectLst/>
                  <a:uLnTx/>
                  <a:uFillTx/>
                  <a:latin typeface="Santander Text"/>
                  <a:ea typeface="+mn-ea"/>
                  <a:cs typeface="+mn-cs"/>
                </a:rPr>
                <a:t>Reporting</a:t>
              </a:r>
              <a:endParaRPr kumimoji="0" lang="en-US" sz="900" b="1" i="0" u="none" strike="noStrike" kern="1200" cap="none" spc="0" normalizeH="0" baseline="0" noProof="0">
                <a:ln>
                  <a:noFill/>
                </a:ln>
                <a:solidFill>
                  <a:prstClr val="black"/>
                </a:solidFill>
                <a:effectLst/>
                <a:uLnTx/>
                <a:uFillTx/>
                <a:latin typeface="Santander Text"/>
                <a:ea typeface="+mn-ea"/>
                <a:cs typeface="+mn-cs"/>
              </a:endParaRPr>
            </a:p>
          </p:txBody>
        </p:sp>
        <p:sp>
          <p:nvSpPr>
            <p:cNvPr id="34" name="Rectángulo 210">
              <a:extLst>
                <a:ext uri="{FF2B5EF4-FFF2-40B4-BE49-F238E27FC236}">
                  <a16:creationId xmlns:a16="http://schemas.microsoft.com/office/drawing/2014/main" id="{266CF7B9-AAEA-F061-5D2A-EE980E6D816E}"/>
                </a:ext>
              </a:extLst>
            </p:cNvPr>
            <p:cNvSpPr/>
            <p:nvPr/>
          </p:nvSpPr>
          <p:spPr>
            <a:xfrm>
              <a:off x="684502" y="893675"/>
              <a:ext cx="5086585"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Lev Fin – Loan Origination</a:t>
              </a:r>
            </a:p>
          </p:txBody>
        </p:sp>
        <p:sp>
          <p:nvSpPr>
            <p:cNvPr id="40" name="TextBox 28">
              <a:extLst>
                <a:ext uri="{FF2B5EF4-FFF2-40B4-BE49-F238E27FC236}">
                  <a16:creationId xmlns:a16="http://schemas.microsoft.com/office/drawing/2014/main" id="{85201BFA-50D0-5120-4DDD-A28B58D5DEE5}"/>
                </a:ext>
              </a:extLst>
            </p:cNvPr>
            <p:cNvSpPr txBox="1"/>
            <p:nvPr/>
          </p:nvSpPr>
          <p:spPr>
            <a:xfrm>
              <a:off x="2531088" y="5352590"/>
              <a:ext cx="3240000" cy="540000"/>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Lenders’ Withholding Tax – Loan IQ module activation</a:t>
              </a:r>
            </a:p>
            <a:p>
              <a:pPr marL="171450" lvl="0" indent="-171450">
                <a:buFont typeface="Arial" panose="020B0604020202020204" pitchFamily="34" charset="0"/>
                <a:buChar char="•"/>
                <a:defRPr/>
              </a:pPr>
              <a:r>
                <a:rPr kumimoji="0" lang="en-US" sz="900" i="0" u="none" strike="noStrike" kern="1200" cap="none" spc="0" normalizeH="0" baseline="0" noProof="0">
                  <a:ln>
                    <a:noFill/>
                  </a:ln>
                  <a:solidFill>
                    <a:prstClr val="black"/>
                  </a:solidFill>
                  <a:effectLst/>
                  <a:uLnTx/>
                  <a:uFillTx/>
                  <a:latin typeface="Santander Text"/>
                  <a:ea typeface="+mn-ea"/>
                  <a:cs typeface="+mn-cs"/>
                </a:rPr>
                <a:t>Loan IQ Circles Integration with Medusa.</a:t>
              </a:r>
            </a:p>
          </p:txBody>
        </p:sp>
        <p:sp>
          <p:nvSpPr>
            <p:cNvPr id="41" name="TextBox 28">
              <a:extLst>
                <a:ext uri="{FF2B5EF4-FFF2-40B4-BE49-F238E27FC236}">
                  <a16:creationId xmlns:a16="http://schemas.microsoft.com/office/drawing/2014/main" id="{FCE51B4D-E279-2DB0-4BFF-99E8ADFECE99}"/>
                </a:ext>
              </a:extLst>
            </p:cNvPr>
            <p:cNvSpPr txBox="1"/>
            <p:nvPr/>
          </p:nvSpPr>
          <p:spPr>
            <a:xfrm>
              <a:off x="684264" y="5352590"/>
              <a:ext cx="1706839" cy="540000"/>
            </a:xfrm>
            <a:prstGeom prst="rect">
              <a:avLst/>
            </a:prstGeom>
            <a:solidFill>
              <a:schemeClr val="bg1">
                <a:lumMod val="95000"/>
              </a:schemeClr>
            </a:solidFill>
          </p:spPr>
          <p:txBody>
            <a:bodyPr wrap="square" lIns="36000" tIns="36000" rIns="36000" bIns="36000" rtlCol="0" anchor="ctr">
              <a:noAutofit/>
            </a:bodyPr>
            <a:lstStyle/>
            <a:p>
              <a:pPr algn="ctr">
                <a:defRPr/>
              </a:pPr>
              <a:r>
                <a:rPr kumimoji="0" lang="es-ES" sz="900" b="1" i="0" u="none" strike="noStrike" kern="1200" cap="none" spc="0" normalizeH="0" baseline="0" noProof="0">
                  <a:ln>
                    <a:noFill/>
                  </a:ln>
                  <a:solidFill>
                    <a:prstClr val="black"/>
                  </a:solidFill>
                  <a:effectLst/>
                  <a:uLnTx/>
                  <a:uFillTx/>
                  <a:latin typeface="Santander Text"/>
                  <a:ea typeface="+mn-ea"/>
                  <a:cs typeface="+mn-cs"/>
                </a:rPr>
                <a:t>Loan IQ</a:t>
              </a:r>
              <a:endParaRPr kumimoji="0" lang="en-US" sz="900" b="1" i="0" u="none" strike="noStrike" kern="1200" cap="none" spc="0" normalizeH="0" baseline="0" noProof="0">
                <a:ln>
                  <a:noFill/>
                </a:ln>
                <a:solidFill>
                  <a:prstClr val="black"/>
                </a:solidFill>
                <a:effectLst/>
                <a:uLnTx/>
                <a:uFillTx/>
                <a:latin typeface="Santander Text"/>
                <a:ea typeface="+mn-ea"/>
                <a:cs typeface="+mn-cs"/>
              </a:endParaRPr>
            </a:p>
          </p:txBody>
        </p:sp>
        <p:sp>
          <p:nvSpPr>
            <p:cNvPr id="45" name="TextBox 28">
              <a:extLst>
                <a:ext uri="{FF2B5EF4-FFF2-40B4-BE49-F238E27FC236}">
                  <a16:creationId xmlns:a16="http://schemas.microsoft.com/office/drawing/2014/main" id="{D2E6D06A-FA52-A757-4998-5AFCE4C01F9F}"/>
                </a:ext>
              </a:extLst>
            </p:cNvPr>
            <p:cNvSpPr txBox="1"/>
            <p:nvPr/>
          </p:nvSpPr>
          <p:spPr>
            <a:xfrm>
              <a:off x="2531088" y="5962405"/>
              <a:ext cx="3240000"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Preliminary functional analysis on the available</a:t>
              </a:r>
              <a:r>
                <a:rPr kumimoji="0" lang="en-US" sz="900" b="0" i="0" u="none" strike="noStrike" kern="1200" cap="none" spc="0" normalizeH="0" noProof="0">
                  <a:ln>
                    <a:noFill/>
                  </a:ln>
                  <a:effectLst/>
                  <a:uLnTx/>
                  <a:uFillTx/>
                  <a:latin typeface="Santander Text"/>
                  <a:ea typeface="+mn-ea"/>
                  <a:cs typeface="+mn-cs"/>
                </a:rPr>
                <a:t> information in the systems.</a:t>
              </a:r>
              <a:endParaRPr kumimoji="0" lang="en-US" sz="900" b="0" i="0" u="none" strike="noStrike" kern="1200" cap="none" spc="0" normalizeH="0" baseline="0" noProof="0">
                <a:ln>
                  <a:noFill/>
                </a:ln>
                <a:effectLst/>
                <a:uLnTx/>
                <a:uFillTx/>
                <a:latin typeface="Santander Text"/>
                <a:ea typeface="+mn-ea"/>
                <a:cs typeface="+mn-cs"/>
              </a:endParaRPr>
            </a:p>
          </p:txBody>
        </p:sp>
        <p:sp>
          <p:nvSpPr>
            <p:cNvPr id="46" name="TextBox 28">
              <a:extLst>
                <a:ext uri="{FF2B5EF4-FFF2-40B4-BE49-F238E27FC236}">
                  <a16:creationId xmlns:a16="http://schemas.microsoft.com/office/drawing/2014/main" id="{86444D12-C18C-BA61-3511-F5A7EF8CCC85}"/>
                </a:ext>
              </a:extLst>
            </p:cNvPr>
            <p:cNvSpPr txBox="1"/>
            <p:nvPr/>
          </p:nvSpPr>
          <p:spPr>
            <a:xfrm>
              <a:off x="684264" y="5962405"/>
              <a:ext cx="1707148"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s-ES" sz="900" b="1" i="0" u="none" strike="noStrike" kern="1200" cap="none" spc="0" normalizeH="0" baseline="0" noProof="0">
                  <a:ln>
                    <a:noFill/>
                  </a:ln>
                  <a:solidFill>
                    <a:prstClr val="black"/>
                  </a:solidFill>
                  <a:effectLst/>
                  <a:uLnTx/>
                  <a:uFillTx/>
                  <a:latin typeface="Santander Text" panose="020B0504020201020104" pitchFamily="34" charset="0"/>
                </a:rPr>
                <a:t>Business</a:t>
              </a:r>
              <a:r>
                <a:rPr kumimoji="0" lang="es-ES" sz="900" b="1" i="0" u="none" strike="noStrike" kern="1200" cap="none" spc="0" normalizeH="0" noProof="0">
                  <a:ln>
                    <a:noFill/>
                  </a:ln>
                  <a:solidFill>
                    <a:prstClr val="black"/>
                  </a:solidFill>
                  <a:effectLst/>
                  <a:uLnTx/>
                  <a:uFillTx/>
                  <a:latin typeface="Santander Text" panose="020B0504020201020104" pitchFamily="34" charset="0"/>
                </a:rPr>
                <a:t> </a:t>
              </a:r>
              <a:r>
                <a:rPr kumimoji="0" lang="es-ES" sz="900" b="1" i="0" u="none" strike="noStrike" kern="1200" cap="none" spc="0" normalizeH="0" noProof="0" err="1">
                  <a:ln>
                    <a:noFill/>
                  </a:ln>
                  <a:solidFill>
                    <a:prstClr val="black"/>
                  </a:solidFill>
                  <a:effectLst/>
                  <a:uLnTx/>
                  <a:uFillTx/>
                  <a:latin typeface="Santander Text" panose="020B0504020201020104" pitchFamily="34" charset="0"/>
                </a:rPr>
                <a:t>Reporting</a:t>
              </a:r>
              <a:endParaRPr kumimoji="0" lang="en-US" sz="900" b="1" i="0" u="none" strike="noStrike" kern="1200" cap="none" spc="0" normalizeH="0" baseline="0" noProof="0">
                <a:ln>
                  <a:noFill/>
                </a:ln>
                <a:solidFill>
                  <a:prstClr val="black"/>
                </a:solidFill>
                <a:effectLst/>
                <a:uLnTx/>
                <a:uFillTx/>
                <a:latin typeface="Santander Text" panose="020B0504020201020104" pitchFamily="34" charset="0"/>
              </a:endParaRPr>
            </a:p>
          </p:txBody>
        </p:sp>
      </p:grpSp>
      <p:grpSp>
        <p:nvGrpSpPr>
          <p:cNvPr id="23" name="Group 22">
            <a:extLst>
              <a:ext uri="{FF2B5EF4-FFF2-40B4-BE49-F238E27FC236}">
                <a16:creationId xmlns:a16="http://schemas.microsoft.com/office/drawing/2014/main" id="{DA8085BF-D6B6-D7ED-3684-C2EE2212BE80}"/>
              </a:ext>
            </a:extLst>
          </p:cNvPr>
          <p:cNvGrpSpPr/>
          <p:nvPr/>
        </p:nvGrpSpPr>
        <p:grpSpPr>
          <a:xfrm>
            <a:off x="6420914" y="893674"/>
            <a:ext cx="5086800" cy="5900317"/>
            <a:chOff x="6628689" y="893674"/>
            <a:chExt cx="5086800" cy="5900317"/>
          </a:xfrm>
        </p:grpSpPr>
        <p:sp>
          <p:nvSpPr>
            <p:cNvPr id="19" name="TextBox 28">
              <a:extLst>
                <a:ext uri="{FF2B5EF4-FFF2-40B4-BE49-F238E27FC236}">
                  <a16:creationId xmlns:a16="http://schemas.microsoft.com/office/drawing/2014/main" id="{28E9C2D2-EB37-8EC2-6466-8C7A35DD0DB7}"/>
                </a:ext>
              </a:extLst>
            </p:cNvPr>
            <p:cNvSpPr txBox="1"/>
            <p:nvPr/>
          </p:nvSpPr>
          <p:spPr>
            <a:xfrm>
              <a:off x="8475489" y="4645015"/>
              <a:ext cx="3240000" cy="474368"/>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Review of the model booking methodology impacts considering GAPs and new requirements for strategic model Bond vs RL and CDS curves vs New loan curves). </a:t>
              </a:r>
            </a:p>
          </p:txBody>
        </p:sp>
        <p:sp>
          <p:nvSpPr>
            <p:cNvPr id="43" name="Rectángulo 210">
              <a:extLst>
                <a:ext uri="{FF2B5EF4-FFF2-40B4-BE49-F238E27FC236}">
                  <a16:creationId xmlns:a16="http://schemas.microsoft.com/office/drawing/2014/main" id="{CD36F7CB-316F-7F57-E206-DA981EAFF390}"/>
                </a:ext>
              </a:extLst>
            </p:cNvPr>
            <p:cNvSpPr/>
            <p:nvPr/>
          </p:nvSpPr>
          <p:spPr>
            <a:xfrm>
              <a:off x="8475489" y="1318185"/>
              <a:ext cx="3240000"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Added Value</a:t>
              </a:r>
            </a:p>
          </p:txBody>
        </p:sp>
        <p:sp>
          <p:nvSpPr>
            <p:cNvPr id="44" name="TextBox 28">
              <a:extLst>
                <a:ext uri="{FF2B5EF4-FFF2-40B4-BE49-F238E27FC236}">
                  <a16:creationId xmlns:a16="http://schemas.microsoft.com/office/drawing/2014/main" id="{5386757E-5DC1-3AE4-4C0F-62C5B78E9E06}"/>
                </a:ext>
              </a:extLst>
            </p:cNvPr>
            <p:cNvSpPr txBox="1"/>
            <p:nvPr/>
          </p:nvSpPr>
          <p:spPr>
            <a:xfrm>
              <a:off x="8475489" y="1689786"/>
              <a:ext cx="3240000" cy="474368"/>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New circuit LOAN IQ – BU MMLOANS –QLIK PL report and risk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New global reports for MR controls </a:t>
              </a:r>
              <a:endParaRPr kumimoji="0" lang="en-US" sz="900" i="0" u="none" strike="noStrike" kern="1200" cap="none" spc="0" normalizeH="0" baseline="0" noProof="0">
                <a:ln>
                  <a:noFill/>
                </a:ln>
                <a:solidFill>
                  <a:prstClr val="black"/>
                </a:solidFill>
                <a:effectLst/>
                <a:uLnTx/>
                <a:uFillTx/>
                <a:latin typeface="Santander Text"/>
                <a:ea typeface="+mn-ea"/>
                <a:cs typeface="+mn-cs"/>
              </a:endParaRPr>
            </a:p>
          </p:txBody>
        </p:sp>
        <p:sp>
          <p:nvSpPr>
            <p:cNvPr id="47" name="TextBox 28">
              <a:extLst>
                <a:ext uri="{FF2B5EF4-FFF2-40B4-BE49-F238E27FC236}">
                  <a16:creationId xmlns:a16="http://schemas.microsoft.com/office/drawing/2014/main" id="{9834BB4A-FBEB-BEE0-F53C-723EF4BBCB0C}"/>
                </a:ext>
              </a:extLst>
            </p:cNvPr>
            <p:cNvSpPr txBox="1"/>
            <p:nvPr/>
          </p:nvSpPr>
          <p:spPr>
            <a:xfrm>
              <a:off x="8475489" y="2223159"/>
              <a:ext cx="3240000" cy="474368"/>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P&amp;L integration between </a:t>
              </a:r>
              <a:r>
                <a:rPr lang="en-US" sz="900" err="1">
                  <a:solidFill>
                    <a:prstClr val="black"/>
                  </a:solidFill>
                  <a:latin typeface="Santander Text"/>
                </a:rPr>
                <a:t>LoanIQ</a:t>
              </a:r>
              <a:r>
                <a:rPr lang="en-US" sz="900">
                  <a:solidFill>
                    <a:prstClr val="black"/>
                  </a:solidFill>
                  <a:latin typeface="Santander Text"/>
                </a:rPr>
                <a:t> – BUMMLOANS – Economic PL – MARS PL </a:t>
              </a:r>
            </a:p>
            <a:p>
              <a:pPr marL="171450" lvl="0" indent="-171450">
                <a:buFont typeface="Arial" panose="020B0604020202020204" pitchFamily="34" charset="0"/>
                <a:buChar char="•"/>
                <a:defRPr/>
              </a:pPr>
              <a:r>
                <a:rPr lang="en-US" sz="900">
                  <a:solidFill>
                    <a:prstClr val="black"/>
                  </a:solidFill>
                  <a:latin typeface="Santander Text"/>
                </a:rPr>
                <a:t>P&amp;L controls + Horizons calculations (YTD, MTD, YTD)</a:t>
              </a:r>
            </a:p>
          </p:txBody>
        </p:sp>
        <p:sp>
          <p:nvSpPr>
            <p:cNvPr id="48" name="TextBox 28">
              <a:extLst>
                <a:ext uri="{FF2B5EF4-FFF2-40B4-BE49-F238E27FC236}">
                  <a16:creationId xmlns:a16="http://schemas.microsoft.com/office/drawing/2014/main" id="{080E2C6F-F9F3-667F-2435-55CFC1F07086}"/>
                </a:ext>
              </a:extLst>
            </p:cNvPr>
            <p:cNvSpPr txBox="1"/>
            <p:nvPr/>
          </p:nvSpPr>
          <p:spPr>
            <a:xfrm>
              <a:off x="8475489" y="3604463"/>
              <a:ext cx="3240000" cy="360122"/>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MARs sensitivities planning and NRPRINTING</a:t>
              </a:r>
              <a:r>
                <a:rPr kumimoji="0" lang="en-US" sz="900" b="0" i="0" u="none" strike="noStrike" kern="1200" cap="none" spc="0" normalizeH="0" noProof="0">
                  <a:ln>
                    <a:noFill/>
                  </a:ln>
                  <a:solidFill>
                    <a:prstClr val="black"/>
                  </a:solidFill>
                  <a:effectLst/>
                  <a:uLnTx/>
                  <a:uFillTx/>
                  <a:latin typeface="Santander Text"/>
                  <a:ea typeface="+mn-ea"/>
                  <a:cs typeface="+mn-cs"/>
                </a:rPr>
                <a:t> reports for new Loan Trading activity </a:t>
              </a:r>
              <a:r>
                <a:rPr lang="en-US" sz="900">
                  <a:solidFill>
                    <a:prstClr val="black"/>
                  </a:solidFill>
                  <a:latin typeface="Santander Text"/>
                </a:rPr>
                <a:t>for credit. </a:t>
              </a:r>
              <a:endParaRPr kumimoji="0" lang="en-US" sz="900" b="0" i="0" u="none" strike="noStrike" kern="1200" cap="none" spc="0" normalizeH="0" baseline="0" noProof="0">
                <a:ln>
                  <a:noFill/>
                </a:ln>
                <a:solidFill>
                  <a:prstClr val="black"/>
                </a:solidFill>
                <a:effectLst/>
                <a:uLnTx/>
                <a:uFillTx/>
                <a:latin typeface="Santander Text"/>
                <a:ea typeface="+mn-ea"/>
                <a:cs typeface="+mn-cs"/>
              </a:endParaRPr>
            </a:p>
          </p:txBody>
        </p:sp>
        <p:sp>
          <p:nvSpPr>
            <p:cNvPr id="49" name="TextBox 28">
              <a:extLst>
                <a:ext uri="{FF2B5EF4-FFF2-40B4-BE49-F238E27FC236}">
                  <a16:creationId xmlns:a16="http://schemas.microsoft.com/office/drawing/2014/main" id="{47BC409B-67EE-0724-26C7-719792EBE0AF}"/>
                </a:ext>
              </a:extLst>
            </p:cNvPr>
            <p:cNvSpPr txBox="1"/>
            <p:nvPr/>
          </p:nvSpPr>
          <p:spPr>
            <a:xfrm>
              <a:off x="6628689" y="4645015"/>
              <a:ext cx="1706839" cy="474368"/>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Model Booking </a:t>
              </a:r>
            </a:p>
          </p:txBody>
        </p:sp>
        <p:sp>
          <p:nvSpPr>
            <p:cNvPr id="50" name="Rectángulo 210">
              <a:extLst>
                <a:ext uri="{FF2B5EF4-FFF2-40B4-BE49-F238E27FC236}">
                  <a16:creationId xmlns:a16="http://schemas.microsoft.com/office/drawing/2014/main" id="{66A1B715-D52F-E4F7-4529-3C6EB41B78C4}"/>
                </a:ext>
              </a:extLst>
            </p:cNvPr>
            <p:cNvSpPr/>
            <p:nvPr/>
          </p:nvSpPr>
          <p:spPr>
            <a:xfrm>
              <a:off x="6628689" y="1318185"/>
              <a:ext cx="1711582"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Delivered</a:t>
              </a:r>
            </a:p>
          </p:txBody>
        </p:sp>
        <p:sp>
          <p:nvSpPr>
            <p:cNvPr id="51" name="TextBox 28">
              <a:extLst>
                <a:ext uri="{FF2B5EF4-FFF2-40B4-BE49-F238E27FC236}">
                  <a16:creationId xmlns:a16="http://schemas.microsoft.com/office/drawing/2014/main" id="{950E56F9-43E3-2CF1-AE48-AC48FA2D295B}"/>
                </a:ext>
              </a:extLst>
            </p:cNvPr>
            <p:cNvSpPr txBox="1"/>
            <p:nvPr/>
          </p:nvSpPr>
          <p:spPr>
            <a:xfrm>
              <a:off x="6628689" y="1689786"/>
              <a:ext cx="1706839" cy="474368"/>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lang="en-US" sz="900" b="1">
                  <a:solidFill>
                    <a:prstClr val="black"/>
                  </a:solidFill>
                  <a:latin typeface="Santander Text"/>
                </a:rPr>
                <a:t>QLIK reports and risk monitoring</a:t>
              </a:r>
            </a:p>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a:ln>
                    <a:noFill/>
                  </a:ln>
                  <a:solidFill>
                    <a:srgbClr val="FF0000"/>
                  </a:solidFill>
                  <a:effectLst/>
                  <a:uLnTx/>
                  <a:uFillTx/>
                  <a:latin typeface="Santander Text"/>
                </a:rPr>
                <a:t>(NY, SLB and Madrid)</a:t>
              </a:r>
            </a:p>
          </p:txBody>
        </p:sp>
        <p:sp>
          <p:nvSpPr>
            <p:cNvPr id="52" name="TextBox 28">
              <a:extLst>
                <a:ext uri="{FF2B5EF4-FFF2-40B4-BE49-F238E27FC236}">
                  <a16:creationId xmlns:a16="http://schemas.microsoft.com/office/drawing/2014/main" id="{292DD2FD-8EC4-7243-C631-75DBE314A1D9}"/>
                </a:ext>
              </a:extLst>
            </p:cNvPr>
            <p:cNvSpPr txBox="1"/>
            <p:nvPr/>
          </p:nvSpPr>
          <p:spPr>
            <a:xfrm>
              <a:off x="6628689" y="2223159"/>
              <a:ext cx="1706839" cy="474368"/>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MARS PL</a:t>
              </a:r>
            </a:p>
            <a:p>
              <a:pPr lvl="0" algn="ctr">
                <a:defRPr/>
              </a:pPr>
              <a:r>
                <a:rPr kumimoji="0" lang="en-US" sz="900" b="1" i="0" u="none" strike="noStrike" kern="1200" cap="none" spc="0" normalizeH="0" baseline="0" noProof="0">
                  <a:ln>
                    <a:noFill/>
                  </a:ln>
                  <a:solidFill>
                    <a:srgbClr val="FF0000"/>
                  </a:solidFill>
                  <a:effectLst/>
                  <a:uLnTx/>
                  <a:uFillTx/>
                  <a:latin typeface="Santander Text"/>
                </a:rPr>
                <a:t>(NY, SLB and Madrid)</a:t>
              </a:r>
              <a:endParaRPr lang="en-US" sz="900" b="1">
                <a:solidFill>
                  <a:prstClr val="black"/>
                </a:solidFill>
                <a:latin typeface="Santander Text"/>
              </a:endParaRPr>
            </a:p>
          </p:txBody>
        </p:sp>
        <p:sp>
          <p:nvSpPr>
            <p:cNvPr id="53" name="TextBox 28">
              <a:extLst>
                <a:ext uri="{FF2B5EF4-FFF2-40B4-BE49-F238E27FC236}">
                  <a16:creationId xmlns:a16="http://schemas.microsoft.com/office/drawing/2014/main" id="{7856D20F-83DC-C4D3-1089-E5D77E7F5057}"/>
                </a:ext>
              </a:extLst>
            </p:cNvPr>
            <p:cNvSpPr txBox="1"/>
            <p:nvPr/>
          </p:nvSpPr>
          <p:spPr>
            <a:xfrm>
              <a:off x="6628689" y="3604463"/>
              <a:ext cx="1706839" cy="360122"/>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MARS Sensitivities &amp; NPRINTING</a:t>
              </a:r>
            </a:p>
          </p:txBody>
        </p:sp>
        <p:sp>
          <p:nvSpPr>
            <p:cNvPr id="54" name="Rectángulo 210">
              <a:extLst>
                <a:ext uri="{FF2B5EF4-FFF2-40B4-BE49-F238E27FC236}">
                  <a16:creationId xmlns:a16="http://schemas.microsoft.com/office/drawing/2014/main" id="{FDA735FF-B616-497F-D861-3E61C427059C}"/>
                </a:ext>
              </a:extLst>
            </p:cNvPr>
            <p:cNvSpPr/>
            <p:nvPr/>
          </p:nvSpPr>
          <p:spPr>
            <a:xfrm>
              <a:off x="6628689" y="893674"/>
              <a:ext cx="5086800"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Lev Fin – Loan Trading</a:t>
              </a:r>
            </a:p>
          </p:txBody>
        </p:sp>
        <p:sp>
          <p:nvSpPr>
            <p:cNvPr id="55" name="TextBox 28">
              <a:extLst>
                <a:ext uri="{FF2B5EF4-FFF2-40B4-BE49-F238E27FC236}">
                  <a16:creationId xmlns:a16="http://schemas.microsoft.com/office/drawing/2014/main" id="{05FE80D6-A2D1-5739-76CC-B53A9AAD34CB}"/>
                </a:ext>
              </a:extLst>
            </p:cNvPr>
            <p:cNvSpPr txBox="1"/>
            <p:nvPr/>
          </p:nvSpPr>
          <p:spPr>
            <a:xfrm>
              <a:off x="8475489" y="5178387"/>
              <a:ext cx="3240000" cy="594825"/>
            </a:xfrm>
            <a:prstGeom prst="rect">
              <a:avLst/>
            </a:prstGeom>
            <a:solidFill>
              <a:schemeClr val="bg1">
                <a:lumMod val="95000"/>
              </a:schemeClr>
            </a:solidFill>
          </p:spPr>
          <p:txBody>
            <a:bodyPr wrap="square" lIns="36000" tIns="36000" rIns="36000" bIns="36000" rtlCol="0" anchor="ctr">
              <a:noAutofit/>
            </a:bodyPr>
            <a:lstStyle/>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Platform for traders to operate, facilitating their day-to-day operations automatic booking, position &amp; P&amp;L monitoring. </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Vendor selection completion and contract assessment completed (EPIC as chosen platform). </a:t>
              </a:r>
              <a:endParaRPr lang="en-US" sz="900">
                <a:solidFill>
                  <a:srgbClr val="FF0000"/>
                </a:solidFill>
                <a:latin typeface="Santander Text"/>
                <a:sym typeface="Wingdings" panose="05000000000000000000" pitchFamily="2" charset="2"/>
              </a:endParaRPr>
            </a:p>
          </p:txBody>
        </p:sp>
        <p:sp>
          <p:nvSpPr>
            <p:cNvPr id="56" name="TextBox 28">
              <a:extLst>
                <a:ext uri="{FF2B5EF4-FFF2-40B4-BE49-F238E27FC236}">
                  <a16:creationId xmlns:a16="http://schemas.microsoft.com/office/drawing/2014/main" id="{35A94DCA-8503-0D3A-6B14-F7F38F5DCE02}"/>
                </a:ext>
              </a:extLst>
            </p:cNvPr>
            <p:cNvSpPr txBox="1"/>
            <p:nvPr/>
          </p:nvSpPr>
          <p:spPr>
            <a:xfrm>
              <a:off x="6628689" y="5178388"/>
              <a:ext cx="1706839" cy="594826"/>
            </a:xfrm>
            <a:prstGeom prst="rect">
              <a:avLst/>
            </a:prstGeom>
            <a:solidFill>
              <a:schemeClr val="bg1">
                <a:lumMod val="95000"/>
              </a:schemeClr>
            </a:solidFill>
          </p:spPr>
          <p:txBody>
            <a:bodyPr wrap="square" lIns="36000" tIns="36000" rIns="36000" bIns="36000" rtlCol="0" anchor="ctr">
              <a:noAutofit/>
            </a:bodyPr>
            <a:lstStyle/>
            <a:p>
              <a:pPr algn="ctr">
                <a:defRPr/>
              </a:pPr>
              <a:r>
                <a:rPr lang="en-US" sz="900" b="1">
                  <a:solidFill>
                    <a:prstClr val="black"/>
                  </a:solidFill>
                  <a:latin typeface="Santander Text"/>
                </a:rPr>
                <a:t>EUC – Trading tool / platform</a:t>
              </a:r>
            </a:p>
          </p:txBody>
        </p:sp>
        <p:sp>
          <p:nvSpPr>
            <p:cNvPr id="57" name="TextBox 28">
              <a:extLst>
                <a:ext uri="{FF2B5EF4-FFF2-40B4-BE49-F238E27FC236}">
                  <a16:creationId xmlns:a16="http://schemas.microsoft.com/office/drawing/2014/main" id="{8AD07FE8-B308-3AA3-1440-9C5879E02E08}"/>
                </a:ext>
              </a:extLst>
            </p:cNvPr>
            <p:cNvSpPr txBox="1"/>
            <p:nvPr/>
          </p:nvSpPr>
          <p:spPr>
            <a:xfrm>
              <a:off x="8475489" y="4023590"/>
              <a:ext cx="3240000" cy="562420"/>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Enhancements in the integration of risky loans automation from LOANIQ to Murex. </a:t>
              </a:r>
            </a:p>
            <a:p>
              <a:pPr marL="171450" lvl="0" indent="-171450">
                <a:buFont typeface="Arial" panose="020B0604020202020204" pitchFamily="34" charset="0"/>
                <a:buChar char="•"/>
                <a:defRPr/>
              </a:pPr>
              <a:r>
                <a:rPr lang="en-US" sz="900">
                  <a:solidFill>
                    <a:prstClr val="black"/>
                  </a:solidFill>
                  <a:latin typeface="Santander Text"/>
                </a:rPr>
                <a:t>Req definition for LX ID inclusion, multi-expense code impact, improvements in theorical price calculation methodology. </a:t>
              </a:r>
            </a:p>
          </p:txBody>
        </p:sp>
        <p:sp>
          <p:nvSpPr>
            <p:cNvPr id="58" name="TextBox 28">
              <a:extLst>
                <a:ext uri="{FF2B5EF4-FFF2-40B4-BE49-F238E27FC236}">
                  <a16:creationId xmlns:a16="http://schemas.microsoft.com/office/drawing/2014/main" id="{D1DC3704-BA8C-8201-1C5F-B45E6511B662}"/>
                </a:ext>
              </a:extLst>
            </p:cNvPr>
            <p:cNvSpPr txBox="1"/>
            <p:nvPr/>
          </p:nvSpPr>
          <p:spPr>
            <a:xfrm>
              <a:off x="6628689" y="4023590"/>
              <a:ext cx="1706839" cy="562420"/>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Sensitivities block integration</a:t>
              </a:r>
            </a:p>
            <a:p>
              <a:pPr lvl="0" algn="ctr">
                <a:defRPr/>
              </a:pPr>
              <a:r>
                <a:rPr kumimoji="0" lang="en-US" sz="900" b="1" i="0" u="none" strike="noStrike" kern="1200" cap="none" spc="0" normalizeH="0" baseline="0" noProof="0">
                  <a:ln>
                    <a:noFill/>
                  </a:ln>
                  <a:solidFill>
                    <a:srgbClr val="FF0000"/>
                  </a:solidFill>
                  <a:effectLst/>
                  <a:uLnTx/>
                  <a:uFillTx/>
                  <a:latin typeface="Santander Text"/>
                </a:rPr>
                <a:t>(Risky Loans pending activation)</a:t>
              </a:r>
              <a:endParaRPr lang="en-US" sz="900" b="1">
                <a:solidFill>
                  <a:prstClr val="black"/>
                </a:solidFill>
                <a:latin typeface="Santander Text"/>
              </a:endParaRPr>
            </a:p>
          </p:txBody>
        </p:sp>
        <p:sp>
          <p:nvSpPr>
            <p:cNvPr id="61" name="TextBox 28">
              <a:extLst>
                <a:ext uri="{FF2B5EF4-FFF2-40B4-BE49-F238E27FC236}">
                  <a16:creationId xmlns:a16="http://schemas.microsoft.com/office/drawing/2014/main" id="{50912789-205D-2A01-E288-8679591F8D7D}"/>
                </a:ext>
              </a:extLst>
            </p:cNvPr>
            <p:cNvSpPr txBox="1"/>
            <p:nvPr/>
          </p:nvSpPr>
          <p:spPr>
            <a:xfrm>
              <a:off x="8475489" y="3161889"/>
              <a:ext cx="3240000" cy="383569"/>
            </a:xfrm>
            <a:prstGeom prst="rect">
              <a:avLst/>
            </a:prstGeom>
            <a:solidFill>
              <a:schemeClr val="bg1">
                <a:lumMod val="95000"/>
              </a:schemeClr>
            </a:solidFill>
          </p:spPr>
          <p:txBody>
            <a:bodyPr wrap="square" lIns="36000" tIns="36000" rIns="36000" bIns="36000" rtlCol="0" anchor="ctr">
              <a:noAutofit/>
            </a:bodyPr>
            <a:lstStyle/>
            <a:p>
              <a:pPr marL="171450" indent="-171450">
                <a:buFont typeface="Arial" panose="020B0604020202020204" pitchFamily="34" charset="0"/>
                <a:buChar char="•"/>
                <a:defRPr/>
              </a:pPr>
              <a:r>
                <a:rPr kumimoji="0" lang="en-US" sz="900" i="0" u="none" strike="noStrike" kern="1200" cap="none" spc="0" normalizeH="0" baseline="0" noProof="0">
                  <a:ln>
                    <a:noFill/>
                  </a:ln>
                  <a:solidFill>
                    <a:prstClr val="black"/>
                  </a:solidFill>
                  <a:effectLst/>
                  <a:uLnTx/>
                  <a:uFillTx/>
                  <a:latin typeface="Santander Text"/>
                  <a:ea typeface="+mn-ea"/>
                  <a:cs typeface="+mn-cs"/>
                </a:rPr>
                <a:t>Enabling the trading activity to be separated by business (Management, Flow, IG</a:t>
              </a:r>
              <a:r>
                <a:rPr lang="en-US" sz="900">
                  <a:solidFill>
                    <a:prstClr val="black"/>
                  </a:solidFill>
                  <a:latin typeface="Santander Text"/>
                </a:rPr>
                <a:t>) </a:t>
              </a:r>
              <a:r>
                <a:rPr kumimoji="0" lang="en-US" sz="900" i="0" u="none" strike="noStrike" kern="1200" cap="none" spc="0" normalizeH="0" baseline="0" noProof="0">
                  <a:ln>
                    <a:noFill/>
                  </a:ln>
                  <a:solidFill>
                    <a:prstClr val="black"/>
                  </a:solidFill>
                  <a:effectLst/>
                  <a:uLnTx/>
                  <a:uFillTx/>
                  <a:latin typeface="Santander Text"/>
                  <a:ea typeface="+mn-ea"/>
                  <a:cs typeface="+mn-cs"/>
                </a:rPr>
                <a:t>&amp; trader</a:t>
              </a:r>
              <a:r>
                <a:rPr lang="en-US" sz="900">
                  <a:solidFill>
                    <a:prstClr val="black"/>
                  </a:solidFill>
                  <a:latin typeface="Santander Text"/>
                </a:rPr>
                <a:t>.</a:t>
              </a:r>
              <a:endParaRPr lang="en-US" sz="900" b="1">
                <a:solidFill>
                  <a:prstClr val="black"/>
                </a:solidFill>
                <a:latin typeface="Santander Text"/>
                <a:sym typeface="Wingdings" panose="05000000000000000000" pitchFamily="2" charset="2"/>
              </a:endParaRPr>
            </a:p>
          </p:txBody>
        </p:sp>
        <p:sp>
          <p:nvSpPr>
            <p:cNvPr id="62" name="TextBox 28">
              <a:extLst>
                <a:ext uri="{FF2B5EF4-FFF2-40B4-BE49-F238E27FC236}">
                  <a16:creationId xmlns:a16="http://schemas.microsoft.com/office/drawing/2014/main" id="{8DD0D09F-8723-DCC4-585D-8E0FB2E236EC}"/>
                </a:ext>
              </a:extLst>
            </p:cNvPr>
            <p:cNvSpPr txBox="1"/>
            <p:nvPr/>
          </p:nvSpPr>
          <p:spPr>
            <a:xfrm>
              <a:off x="6628689" y="3161889"/>
              <a:ext cx="1706839" cy="383569"/>
            </a:xfrm>
            <a:prstGeom prst="rect">
              <a:avLst/>
            </a:prstGeom>
            <a:solidFill>
              <a:schemeClr val="bg1">
                <a:lumMod val="95000"/>
              </a:schemeClr>
            </a:solidFill>
          </p:spPr>
          <p:txBody>
            <a:bodyPr wrap="square" lIns="36000" tIns="36000" rIns="36000" bIns="36000" rtlCol="0" anchor="ctr">
              <a:noAutofit/>
            </a:bodyPr>
            <a:lstStyle/>
            <a:p>
              <a:pPr algn="ctr">
                <a:defRPr/>
              </a:pPr>
              <a:r>
                <a:rPr lang="en-US" sz="900" b="1">
                  <a:solidFill>
                    <a:prstClr val="black"/>
                  </a:solidFill>
                  <a:latin typeface="Santander Text"/>
                </a:rPr>
                <a:t>Multiple Expense codes per Business line</a:t>
              </a:r>
            </a:p>
          </p:txBody>
        </p:sp>
        <p:sp>
          <p:nvSpPr>
            <p:cNvPr id="65" name="TextBox 28">
              <a:extLst>
                <a:ext uri="{FF2B5EF4-FFF2-40B4-BE49-F238E27FC236}">
                  <a16:creationId xmlns:a16="http://schemas.microsoft.com/office/drawing/2014/main" id="{1751817C-BA54-BE75-4C5A-C752E61E4E77}"/>
                </a:ext>
              </a:extLst>
            </p:cNvPr>
            <p:cNvSpPr txBox="1"/>
            <p:nvPr/>
          </p:nvSpPr>
          <p:spPr>
            <a:xfrm>
              <a:off x="8475489" y="5803200"/>
              <a:ext cx="3240000" cy="990791"/>
            </a:xfrm>
            <a:prstGeom prst="rect">
              <a:avLst/>
            </a:prstGeom>
            <a:solidFill>
              <a:schemeClr val="bg1">
                <a:lumMod val="95000"/>
              </a:schemeClr>
            </a:solidFill>
          </p:spPr>
          <p:txBody>
            <a:bodyPr wrap="square" lIns="36000" tIns="36000" rIns="36000" bIns="36000" rtlCol="0" anchor="ctr">
              <a:noAutofit/>
            </a:bodyPr>
            <a:lstStyle/>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Negotiations with Murex finished, licenses bought</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Review of new Loan Curves for Risk calculations</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Open workstreams  for BDH initial requirements in data model and data integration (agreement in capacity and plan),</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Open workstream with Murex for MPPH initial requirements and validations  – (Including </a:t>
              </a:r>
              <a:r>
                <a:rPr lang="en-US" sz="900" err="1">
                  <a:solidFill>
                    <a:prstClr val="black"/>
                  </a:solidFill>
                  <a:latin typeface="Santander Text"/>
                  <a:sym typeface="Wingdings" panose="05000000000000000000" pitchFamily="2" charset="2"/>
                </a:rPr>
                <a:t>OpenConnect</a:t>
              </a:r>
              <a:r>
                <a:rPr lang="en-US" sz="900">
                  <a:solidFill>
                    <a:prstClr val="black"/>
                  </a:solidFill>
                  <a:latin typeface="Santander Text"/>
                  <a:sym typeface="Wingdings" panose="05000000000000000000" pitchFamily="2" charset="2"/>
                </a:rPr>
                <a:t> trainings).</a:t>
              </a:r>
            </a:p>
          </p:txBody>
        </p:sp>
        <p:sp>
          <p:nvSpPr>
            <p:cNvPr id="66" name="TextBox 28">
              <a:extLst>
                <a:ext uri="{FF2B5EF4-FFF2-40B4-BE49-F238E27FC236}">
                  <a16:creationId xmlns:a16="http://schemas.microsoft.com/office/drawing/2014/main" id="{D52CA772-6373-656E-A752-D8FD748AD633}"/>
                </a:ext>
              </a:extLst>
            </p:cNvPr>
            <p:cNvSpPr txBox="1"/>
            <p:nvPr/>
          </p:nvSpPr>
          <p:spPr>
            <a:xfrm>
              <a:off x="6628689" y="5803200"/>
              <a:ext cx="1706839" cy="990791"/>
            </a:xfrm>
            <a:prstGeom prst="rect">
              <a:avLst/>
            </a:prstGeom>
            <a:solidFill>
              <a:schemeClr val="bg1">
                <a:lumMod val="95000"/>
              </a:schemeClr>
            </a:solidFill>
          </p:spPr>
          <p:txBody>
            <a:bodyPr wrap="square" lIns="36000" tIns="36000" rIns="36000" bIns="36000" rtlCol="0" anchor="ctr">
              <a:noAutofit/>
            </a:bodyPr>
            <a:lstStyle/>
            <a:p>
              <a:pPr algn="ctr">
                <a:defRPr/>
              </a:pPr>
              <a:r>
                <a:rPr lang="en-US" sz="900" b="1">
                  <a:solidFill>
                    <a:prstClr val="black"/>
                  </a:solidFill>
                  <a:latin typeface="Santander Text"/>
                </a:rPr>
                <a:t>Strategic solution</a:t>
              </a:r>
            </a:p>
            <a:p>
              <a:pPr algn="ctr">
                <a:defRPr/>
              </a:pPr>
              <a:r>
                <a:rPr kumimoji="0" lang="en-US" sz="900" b="1" i="0" u="none" strike="noStrike" kern="1200" cap="none" spc="0" normalizeH="0" baseline="0" noProof="0">
                  <a:ln>
                    <a:noFill/>
                  </a:ln>
                  <a:solidFill>
                    <a:srgbClr val="FF0000"/>
                  </a:solidFill>
                  <a:effectLst/>
                  <a:uLnTx/>
                  <a:uFillTx/>
                  <a:latin typeface="Santander Text"/>
                </a:rPr>
                <a:t>(NY, SLB and Madrid)</a:t>
              </a:r>
              <a:r>
                <a:rPr lang="en-US" sz="900" b="1">
                  <a:solidFill>
                    <a:prstClr val="black"/>
                  </a:solidFill>
                  <a:latin typeface="Santander Text"/>
                </a:rPr>
                <a:t> </a:t>
              </a:r>
            </a:p>
          </p:txBody>
        </p:sp>
      </p:grpSp>
      <p:sp>
        <p:nvSpPr>
          <p:cNvPr id="27" name="TextBox 28">
            <a:extLst>
              <a:ext uri="{FF2B5EF4-FFF2-40B4-BE49-F238E27FC236}">
                <a16:creationId xmlns:a16="http://schemas.microsoft.com/office/drawing/2014/main" id="{3567EF66-5083-1B9C-057B-744D5AA38241}"/>
              </a:ext>
            </a:extLst>
          </p:cNvPr>
          <p:cNvSpPr txBox="1"/>
          <p:nvPr/>
        </p:nvSpPr>
        <p:spPr>
          <a:xfrm>
            <a:off x="8267714" y="2719686"/>
            <a:ext cx="3240000" cy="412215"/>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Accounting Integration (Loan IQ + Equation)</a:t>
            </a:r>
          </a:p>
          <a:p>
            <a:pPr marL="171450" lvl="0" indent="-171450">
              <a:buFont typeface="Arial" panose="020B0604020202020204" pitchFamily="34" charset="0"/>
              <a:buChar char="•"/>
              <a:defRPr/>
            </a:pPr>
            <a:r>
              <a:rPr lang="en-US" sz="900">
                <a:solidFill>
                  <a:prstClr val="black"/>
                </a:solidFill>
                <a:latin typeface="Santander Text"/>
              </a:rPr>
              <a:t>Risk controls using aforementioned multi-entity Qlik/MARS developments</a:t>
            </a:r>
          </a:p>
        </p:txBody>
      </p:sp>
      <p:sp>
        <p:nvSpPr>
          <p:cNvPr id="28" name="TextBox 28">
            <a:extLst>
              <a:ext uri="{FF2B5EF4-FFF2-40B4-BE49-F238E27FC236}">
                <a16:creationId xmlns:a16="http://schemas.microsoft.com/office/drawing/2014/main" id="{DD7A1605-DC7E-4BB9-313E-95A5B7717756}"/>
              </a:ext>
            </a:extLst>
          </p:cNvPr>
          <p:cNvSpPr txBox="1"/>
          <p:nvPr/>
        </p:nvSpPr>
        <p:spPr>
          <a:xfrm>
            <a:off x="6420914" y="2719686"/>
            <a:ext cx="1706839" cy="412215"/>
          </a:xfrm>
          <a:prstGeom prst="rect">
            <a:avLst/>
          </a:prstGeom>
          <a:solidFill>
            <a:schemeClr val="bg1">
              <a:lumMod val="95000"/>
            </a:schemeClr>
          </a:solidFill>
        </p:spPr>
        <p:txBody>
          <a:bodyPr wrap="square" lIns="36000" tIns="36000" rIns="36000" bIns="36000" rtlCol="0" anchor="ctr">
            <a:noAutofit/>
          </a:bodyPr>
          <a:lstStyle/>
          <a:p>
            <a:pPr lvl="0" algn="ctr">
              <a:defRPr/>
            </a:pPr>
            <a:r>
              <a:rPr lang="en-US" sz="900" b="1">
                <a:solidFill>
                  <a:prstClr val="black"/>
                </a:solidFill>
                <a:latin typeface="Santander Text"/>
              </a:rPr>
              <a:t>Open SLB Trading desk</a:t>
            </a:r>
          </a:p>
        </p:txBody>
      </p:sp>
    </p:spTree>
    <p:extLst>
      <p:ext uri="{BB962C8B-B14F-4D97-AF65-F5344CB8AC3E}">
        <p14:creationId xmlns:p14="http://schemas.microsoft.com/office/powerpoint/2010/main" val="41582813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03C6-9265-0F2F-E340-925AF19C3F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ACE314-6ABB-BA92-12C3-2270E045F15C}"/>
              </a:ext>
            </a:extLst>
          </p:cNvPr>
          <p:cNvSpPr>
            <a:spLocks noGrp="1"/>
          </p:cNvSpPr>
          <p:nvPr>
            <p:ph type="title"/>
          </p:nvPr>
        </p:nvSpPr>
        <p:spPr>
          <a:xfrm>
            <a:off x="722519" y="626373"/>
            <a:ext cx="8609050" cy="3398550"/>
          </a:xfrm>
        </p:spPr>
        <p:txBody>
          <a:bodyPr>
            <a:noAutofit/>
          </a:bodyPr>
          <a:lstStyle/>
          <a:p>
            <a:pPr marR="0" lvl="0">
              <a:spcBef>
                <a:spcPts val="0"/>
              </a:spcBef>
              <a:spcAft>
                <a:spcPts val="0"/>
              </a:spcAft>
            </a:pPr>
            <a:r>
              <a:rPr lang="en-GB">
                <a:latin typeface="Santander Text" panose="020B0504020201020104" pitchFamily="34" charset="0"/>
                <a:ea typeface="Calibri" panose="020F0502020204030204" pitchFamily="34" charset="0"/>
              </a:rPr>
              <a:t>Banking Delta Planning – Q4</a:t>
            </a:r>
            <a:br>
              <a:rPr lang="en-GB">
                <a:latin typeface="Santander Text" panose="020B0504020201020104" pitchFamily="34" charset="0"/>
                <a:ea typeface="Calibri" panose="020F0502020204030204" pitchFamily="34" charset="0"/>
              </a:rPr>
            </a:br>
            <a:br>
              <a:rPr lang="en-GB">
                <a:latin typeface="Santander Text" panose="020B0504020201020104" pitchFamily="34" charset="0"/>
                <a:ea typeface="Calibri" panose="020F0502020204030204" pitchFamily="34" charset="0"/>
              </a:rPr>
            </a:br>
            <a:r>
              <a:rPr lang="en-GB" sz="2800">
                <a:latin typeface="Santander Text" panose="020B0504020201020104" pitchFamily="34" charset="0"/>
                <a:ea typeface="Calibri" panose="020F0502020204030204" pitchFamily="34" charset="0"/>
              </a:rPr>
              <a:t>Leveraged Finance </a:t>
            </a:r>
            <a:br>
              <a:rPr lang="en-GB">
                <a:latin typeface="Santander Text" panose="020B0504020201020104" pitchFamily="34" charset="0"/>
                <a:ea typeface="Calibri" panose="020F0502020204030204" pitchFamily="34" charset="0"/>
              </a:rPr>
            </a:br>
            <a:r>
              <a:rPr lang="en-GB">
                <a:latin typeface="Santander Text" panose="020B0504020201020104" pitchFamily="34" charset="0"/>
                <a:ea typeface="Calibri" panose="020F0502020204030204" pitchFamily="34" charset="0"/>
              </a:rPr>
              <a:t>What next?</a:t>
            </a:r>
            <a:endParaRPr lang="en-US" sz="4000">
              <a:effectLst/>
              <a:latin typeface="Santander Text" panose="020B0504020201020104" pitchFamily="34" charset="0"/>
              <a:ea typeface="Calibri" panose="020F0502020204030204" pitchFamily="34" charset="0"/>
            </a:endParaRPr>
          </a:p>
        </p:txBody>
      </p:sp>
      <p:sp>
        <p:nvSpPr>
          <p:cNvPr id="4" name="Marcador de texto 3">
            <a:extLst>
              <a:ext uri="{FF2B5EF4-FFF2-40B4-BE49-F238E27FC236}">
                <a16:creationId xmlns:a16="http://schemas.microsoft.com/office/drawing/2014/main" id="{160DF9B0-5C7B-1E31-082B-FC5A0AF3CC95}"/>
              </a:ext>
            </a:extLst>
          </p:cNvPr>
          <p:cNvSpPr>
            <a:spLocks noGrp="1"/>
          </p:cNvSpPr>
          <p:nvPr>
            <p:ph type="body" sz="quarter" idx="14"/>
          </p:nvPr>
        </p:nvSpPr>
        <p:spPr/>
        <p:txBody>
          <a:bodyPr>
            <a:normAutofit lnSpcReduction="10000"/>
          </a:bodyPr>
          <a:lstStyle/>
          <a:p>
            <a:r>
              <a:rPr lang="es-ES">
                <a:latin typeface="Santander Text" panose="020B0504020201020104" pitchFamily="34" charset="0"/>
              </a:rPr>
              <a:t>4</a:t>
            </a:r>
            <a:endParaRPr lang="en-US">
              <a:latin typeface="Santander Text" panose="020B0504020201020104" pitchFamily="34" charset="0"/>
            </a:endParaRPr>
          </a:p>
        </p:txBody>
      </p:sp>
    </p:spTree>
    <p:extLst>
      <p:ext uri="{BB962C8B-B14F-4D97-AF65-F5344CB8AC3E}">
        <p14:creationId xmlns:p14="http://schemas.microsoft.com/office/powerpoint/2010/main" val="263427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What next?</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rPr>
              <a:t>Book </a:t>
            </a:r>
            <a:r>
              <a:rPr kumimoji="0" lang="es-ES" sz="1600" b="1" i="0" u="none" strike="noStrike" kern="1200" cap="none" spc="0" normalizeH="0" baseline="0" noProof="0" err="1">
                <a:ln>
                  <a:noFill/>
                </a:ln>
                <a:solidFill>
                  <a:srgbClr val="EB0000"/>
                </a:solidFill>
                <a:effectLst/>
                <a:uLnTx/>
                <a:uFillTx/>
                <a:latin typeface="Santander Text" panose="020B0504020201020104" pitchFamily="34" charset="0"/>
                <a:ea typeface="+mn-ea"/>
                <a:cs typeface="+mn-cs"/>
              </a:rPr>
              <a:t>of</a:t>
            </a:r>
            <a:r>
              <a:rPr kumimoji="0" lang="es-E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rPr>
              <a:t> </a:t>
            </a:r>
            <a:r>
              <a:rPr kumimoji="0" lang="es-ES" sz="1600" b="1" i="0" u="none" strike="noStrike" kern="1200" cap="none" spc="0" normalizeH="0" baseline="0" noProof="0" err="1">
                <a:ln>
                  <a:noFill/>
                </a:ln>
                <a:solidFill>
                  <a:srgbClr val="EB0000"/>
                </a:solidFill>
                <a:effectLst/>
                <a:uLnTx/>
                <a:uFillTx/>
                <a:latin typeface="Santander Text" panose="020B0504020201020104" pitchFamily="34" charset="0"/>
                <a:ea typeface="+mn-ea"/>
                <a:cs typeface="+mn-cs"/>
              </a:rPr>
              <a:t>Work</a:t>
            </a:r>
            <a:r>
              <a:rPr kumimoji="0" lang="es-E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rPr>
              <a:t> - </a:t>
            </a:r>
            <a:r>
              <a:rPr kumimoji="0" lang="es-ES" sz="1600" b="1" i="0" u="none" strike="noStrike" kern="1200" cap="none" spc="0" normalizeH="0" baseline="0" noProof="0" err="1">
                <a:ln>
                  <a:noFill/>
                </a:ln>
                <a:solidFill>
                  <a:srgbClr val="EB0000"/>
                </a:solidFill>
                <a:effectLst/>
                <a:uLnTx/>
                <a:uFillTx/>
                <a:latin typeface="Santander Text" panose="020B0504020201020104" pitchFamily="34" charset="0"/>
                <a:ea typeface="+mn-ea"/>
                <a:cs typeface="+mn-cs"/>
              </a:rPr>
              <a:t>Origination</a:t>
            </a:r>
            <a:endParaRPr kumimoji="0" lang="en-U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a:ln>
                  <a:noFill/>
                </a:ln>
                <a:solidFill>
                  <a:srgbClr val="FF0000"/>
                </a:solidFill>
                <a:effectLst/>
                <a:uLnTx/>
                <a:uFillTx/>
                <a:latin typeface="Santander Text" panose="020B0504020201020104" pitchFamily="34" charset="0"/>
                <a:ea typeface="+mj-ea"/>
                <a:cs typeface="+mj-cs"/>
              </a:rPr>
              <a:t>4</a:t>
            </a:r>
            <a:endParaRPr kumimoji="0" lang="en-US" sz="2800" b="0" i="0" u="none" strike="noStrike" kern="1200" cap="none" spc="0" normalizeH="0" baseline="0" noProof="0">
              <a:ln>
                <a:noFill/>
              </a:ln>
              <a:solidFill>
                <a:srgbClr val="FF0000"/>
              </a:solidFill>
              <a:effectLst/>
              <a:uLnTx/>
              <a:uFillTx/>
              <a:latin typeface="Santander Text" panose="020B0504020201020104" pitchFamily="34" charset="0"/>
              <a:ea typeface="+mj-ea"/>
              <a:cs typeface="+mj-cs"/>
            </a:endParaRPr>
          </a:p>
        </p:txBody>
      </p:sp>
      <p:sp>
        <p:nvSpPr>
          <p:cNvPr id="79" name="TextBox 78">
            <a:extLst>
              <a:ext uri="{FF2B5EF4-FFF2-40B4-BE49-F238E27FC236}">
                <a16:creationId xmlns:a16="http://schemas.microsoft.com/office/drawing/2014/main" id="{BDE3C05F-F521-0B13-5471-0DF7F2B13294}"/>
              </a:ext>
            </a:extLst>
          </p:cNvPr>
          <p:cNvSpPr txBox="1"/>
          <p:nvPr/>
        </p:nvSpPr>
        <p:spPr>
          <a:xfrm>
            <a:off x="160569" y="2170795"/>
            <a:ext cx="11630916" cy="720001"/>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Loan IQ</a:t>
            </a:r>
          </a:p>
        </p:txBody>
      </p:sp>
      <p:sp>
        <p:nvSpPr>
          <p:cNvPr id="66" name="Text Placeholder 3">
            <a:extLst>
              <a:ext uri="{FF2B5EF4-FFF2-40B4-BE49-F238E27FC236}">
                <a16:creationId xmlns:a16="http://schemas.microsoft.com/office/drawing/2014/main" id="{226433D9-C83E-709D-242E-73869D6CDD8F}"/>
              </a:ext>
            </a:extLst>
          </p:cNvPr>
          <p:cNvSpPr txBox="1">
            <a:spLocks/>
          </p:cNvSpPr>
          <p:nvPr/>
        </p:nvSpPr>
        <p:spPr>
          <a:xfrm>
            <a:off x="923191" y="912829"/>
            <a:ext cx="1196102" cy="21940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100" b="1" i="0" u="none" strike="noStrike" kern="1200" cap="none" spc="0" normalizeH="0" baseline="0" noProof="0">
                <a:ln>
                  <a:noFill/>
                </a:ln>
                <a:solidFill>
                  <a:srgbClr val="EC0000"/>
                </a:solidFill>
                <a:effectLst/>
                <a:uLnTx/>
                <a:uFillTx/>
                <a:latin typeface="Santander Text" panose="020B0504020201020104" pitchFamily="34" charset="0"/>
                <a:ea typeface="+mn-ea"/>
                <a:cs typeface="+mn-cs"/>
              </a:rPr>
              <a:t>2024 Roadmap</a:t>
            </a:r>
          </a:p>
        </p:txBody>
      </p:sp>
      <p:sp>
        <p:nvSpPr>
          <p:cNvPr id="76" name="TextBox 75">
            <a:extLst>
              <a:ext uri="{FF2B5EF4-FFF2-40B4-BE49-F238E27FC236}">
                <a16:creationId xmlns:a16="http://schemas.microsoft.com/office/drawing/2014/main" id="{76CD9780-BB19-6823-5AAD-A16A2130176B}"/>
              </a:ext>
            </a:extLst>
          </p:cNvPr>
          <p:cNvSpPr txBox="1"/>
          <p:nvPr/>
        </p:nvSpPr>
        <p:spPr>
          <a:xfrm>
            <a:off x="160570" y="1397874"/>
            <a:ext cx="11630916" cy="720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Data Room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Agency</a:t>
            </a:r>
          </a:p>
        </p:txBody>
      </p:sp>
      <p:sp>
        <p:nvSpPr>
          <p:cNvPr id="92" name="TextBox 91">
            <a:extLst>
              <a:ext uri="{FF2B5EF4-FFF2-40B4-BE49-F238E27FC236}">
                <a16:creationId xmlns:a16="http://schemas.microsoft.com/office/drawing/2014/main" id="{2ABBF0D6-A6E2-8CF1-1A97-462B96105F78}"/>
              </a:ext>
            </a:extLst>
          </p:cNvPr>
          <p:cNvSpPr txBox="1"/>
          <p:nvPr/>
        </p:nvSpPr>
        <p:spPr>
          <a:xfrm>
            <a:off x="160569" y="4497998"/>
            <a:ext cx="11630914" cy="71254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Lev Fin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Credit Risk Reporting</a:t>
            </a:r>
            <a:r>
              <a:rPr lang="en-US" sz="10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(2)</a:t>
            </a:r>
            <a:endPar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endParaRPr>
          </a:p>
        </p:txBody>
      </p:sp>
      <p:sp>
        <p:nvSpPr>
          <p:cNvPr id="85" name="TextBox 84">
            <a:extLst>
              <a:ext uri="{FF2B5EF4-FFF2-40B4-BE49-F238E27FC236}">
                <a16:creationId xmlns:a16="http://schemas.microsoft.com/office/drawing/2014/main" id="{0F82DC83-7AF0-809C-8AB8-43AE18EBAA41}"/>
              </a:ext>
            </a:extLst>
          </p:cNvPr>
          <p:cNvSpPr txBox="1"/>
          <p:nvPr/>
        </p:nvSpPr>
        <p:spPr>
          <a:xfrm>
            <a:off x="160568" y="3717680"/>
            <a:ext cx="11630915" cy="720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Deal Execution Workflow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One-Stop-Shop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(incl. Commitment Letters)</a:t>
            </a:r>
            <a:endPar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endParaRPr>
          </a:p>
        </p:txBody>
      </p:sp>
      <p:sp>
        <p:nvSpPr>
          <p:cNvPr id="60" name="TextBox 48">
            <a:extLst>
              <a:ext uri="{FF2B5EF4-FFF2-40B4-BE49-F238E27FC236}">
                <a16:creationId xmlns:a16="http://schemas.microsoft.com/office/drawing/2014/main" id="{668E16E0-DC5D-E263-3809-866E3545E6D9}"/>
              </a:ext>
            </a:extLst>
          </p:cNvPr>
          <p:cNvSpPr txBox="1"/>
          <p:nvPr/>
        </p:nvSpPr>
        <p:spPr>
          <a:xfrm>
            <a:off x="6264302" y="3852717"/>
            <a:ext cx="1768239" cy="46166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CL intermediate solution</a:t>
            </a:r>
          </a:p>
          <a:p>
            <a:pPr marL="0" marR="0" lvl="0" indent="0" defTabSz="914400" rtl="0" eaLnBrk="1" fontAlgn="auto"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LIQ-</a:t>
            </a:r>
            <a:r>
              <a:rPr lang="en-US" sz="800" err="1">
                <a:solidFill>
                  <a:srgbClr val="1BB3BC">
                    <a:lumMod val="50000"/>
                  </a:srgbClr>
                </a:solidFill>
                <a:latin typeface="Santander Text" panose="020B0504020201020104" pitchFamily="34" charset="0"/>
              </a:rPr>
              <a:t>BDh</a:t>
            </a:r>
            <a:r>
              <a:rPr lang="en-US" sz="800">
                <a:solidFill>
                  <a:srgbClr val="1BB3BC">
                    <a:lumMod val="50000"/>
                  </a:srgbClr>
                </a:solidFill>
                <a:latin typeface="Santander Text" panose="020B0504020201020104" pitchFamily="34" charset="0"/>
              </a:rPr>
              <a:t>-CREAM data flow for the new field</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86" name="TextBox 48">
            <a:extLst>
              <a:ext uri="{FF2B5EF4-FFF2-40B4-BE49-F238E27FC236}">
                <a16:creationId xmlns:a16="http://schemas.microsoft.com/office/drawing/2014/main" id="{36ACB5EB-8CE4-733F-45C3-131EA21CA56C}"/>
              </a:ext>
            </a:extLst>
          </p:cNvPr>
          <p:cNvSpPr txBox="1"/>
          <p:nvPr/>
        </p:nvSpPr>
        <p:spPr>
          <a:xfrm>
            <a:off x="2966575" y="3914273"/>
            <a:ext cx="149865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Long Term Requirements</a:t>
            </a:r>
            <a:b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br>
            <a:r>
              <a:rPr lang="en-US" sz="800">
                <a:solidFill>
                  <a:srgbClr val="1BB3BC">
                    <a:lumMod val="50000"/>
                  </a:srgbClr>
                </a:solidFill>
                <a:latin typeface="Santander Text" panose="020B0504020201020104" pitchFamily="34" charset="0"/>
              </a:rPr>
              <a:t>Workflow Definition and start of developments</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94" name="TextBox 93">
            <a:extLst>
              <a:ext uri="{FF2B5EF4-FFF2-40B4-BE49-F238E27FC236}">
                <a16:creationId xmlns:a16="http://schemas.microsoft.com/office/drawing/2014/main" id="{323ED6EB-4B8F-E4E4-3855-0D173B54E4A9}"/>
              </a:ext>
            </a:extLst>
          </p:cNvPr>
          <p:cNvSpPr txBox="1"/>
          <p:nvPr/>
        </p:nvSpPr>
        <p:spPr>
          <a:xfrm>
            <a:off x="160569" y="5273893"/>
            <a:ext cx="11630914" cy="720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Management Reporting</a:t>
            </a:r>
          </a:p>
        </p:txBody>
      </p:sp>
      <p:sp>
        <p:nvSpPr>
          <p:cNvPr id="80" name="TextBox 79">
            <a:extLst>
              <a:ext uri="{FF2B5EF4-FFF2-40B4-BE49-F238E27FC236}">
                <a16:creationId xmlns:a16="http://schemas.microsoft.com/office/drawing/2014/main" id="{EDED8553-5CED-A208-C912-5C0D8B7C46C6}"/>
              </a:ext>
            </a:extLst>
          </p:cNvPr>
          <p:cNvSpPr txBox="1"/>
          <p:nvPr/>
        </p:nvSpPr>
        <p:spPr>
          <a:xfrm>
            <a:off x="160568" y="2937362"/>
            <a:ext cx="11630916" cy="720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Orfeo</a:t>
            </a:r>
          </a:p>
        </p:txBody>
      </p:sp>
      <p:graphicFrame>
        <p:nvGraphicFramePr>
          <p:cNvPr id="20" name="Tabla 155">
            <a:extLst>
              <a:ext uri="{FF2B5EF4-FFF2-40B4-BE49-F238E27FC236}">
                <a16:creationId xmlns:a16="http://schemas.microsoft.com/office/drawing/2014/main" id="{016ECF16-6E53-F668-64B5-3BB145F04292}"/>
              </a:ext>
            </a:extLst>
          </p:cNvPr>
          <p:cNvGraphicFramePr>
            <a:graphicFrameLocks noGrp="1"/>
          </p:cNvGraphicFramePr>
          <p:nvPr/>
        </p:nvGraphicFramePr>
        <p:xfrm>
          <a:off x="1032751" y="1135814"/>
          <a:ext cx="10758735" cy="219408"/>
        </p:xfrm>
        <a:graphic>
          <a:graphicData uri="http://schemas.openxmlformats.org/drawingml/2006/table">
            <a:tbl>
              <a:tblPr/>
              <a:tblGrid>
                <a:gridCol w="3586245">
                  <a:extLst>
                    <a:ext uri="{9D8B030D-6E8A-4147-A177-3AD203B41FA5}">
                      <a16:colId xmlns:a16="http://schemas.microsoft.com/office/drawing/2014/main" val="2827465162"/>
                    </a:ext>
                  </a:extLst>
                </a:gridCol>
                <a:gridCol w="3586245">
                  <a:extLst>
                    <a:ext uri="{9D8B030D-6E8A-4147-A177-3AD203B41FA5}">
                      <a16:colId xmlns:a16="http://schemas.microsoft.com/office/drawing/2014/main" val="4271794878"/>
                    </a:ext>
                  </a:extLst>
                </a:gridCol>
                <a:gridCol w="3586245">
                  <a:extLst>
                    <a:ext uri="{9D8B030D-6E8A-4147-A177-3AD203B41FA5}">
                      <a16:colId xmlns:a16="http://schemas.microsoft.com/office/drawing/2014/main" val="2739079497"/>
                    </a:ext>
                  </a:extLst>
                </a:gridCol>
              </a:tblGrid>
              <a:tr h="219408">
                <a:tc>
                  <a:txBody>
                    <a:bodyPr/>
                    <a:lstStyle/>
                    <a:p>
                      <a:pPr algn="ctr" fontAlgn="ctr"/>
                      <a:r>
                        <a:rPr lang="es-ES" sz="800" b="0" i="0" u="none" strike="noStrike">
                          <a:solidFill>
                            <a:srgbClr val="FFFFFF"/>
                          </a:solidFill>
                          <a:effectLst/>
                          <a:latin typeface="Santander Headline" panose="020B0504020201020104" pitchFamily="34" charset="0"/>
                        </a:rPr>
                        <a:t>OCT</a:t>
                      </a:r>
                    </a:p>
                  </a:txBody>
                  <a:tcPr marL="36568" marR="36568" marT="7314" marB="73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58FA3"/>
                    </a:solidFill>
                  </a:tcPr>
                </a:tc>
                <a:tc>
                  <a:txBody>
                    <a:bodyPr/>
                    <a:lstStyle/>
                    <a:p>
                      <a:pPr algn="ctr" fontAlgn="ctr"/>
                      <a:r>
                        <a:rPr lang="es-ES" sz="800" b="0" i="0" u="none" strike="noStrike">
                          <a:solidFill>
                            <a:srgbClr val="FFFFFF"/>
                          </a:solidFill>
                          <a:effectLst/>
                          <a:latin typeface="Santander Headline" panose="020B0504020201020104" pitchFamily="34" charset="0"/>
                        </a:rPr>
                        <a:t>NOV</a:t>
                      </a:r>
                    </a:p>
                  </a:txBody>
                  <a:tcPr marL="36568" marR="36568" marT="7314" marB="73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58FA3"/>
                    </a:solidFill>
                  </a:tcPr>
                </a:tc>
                <a:tc>
                  <a:txBody>
                    <a:bodyPr/>
                    <a:lstStyle/>
                    <a:p>
                      <a:pPr algn="ctr" fontAlgn="ctr"/>
                      <a:r>
                        <a:rPr lang="es-ES" sz="800" b="0" i="0" u="none" strike="noStrike">
                          <a:solidFill>
                            <a:srgbClr val="FFFFFF"/>
                          </a:solidFill>
                          <a:effectLst/>
                          <a:latin typeface="Santander Headline" panose="020B0504020201020104" pitchFamily="34" charset="0"/>
                        </a:rPr>
                        <a:t>DEC</a:t>
                      </a:r>
                    </a:p>
                  </a:txBody>
                  <a:tcPr marL="36568" marR="36568" marT="7314" marB="7314" anchor="ctr">
                    <a:lnL w="12700" cap="flat" cmpd="sng" algn="ctr">
                      <a:solidFill>
                        <a:sysClr val="window" lastClr="FFFFFF"/>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58FA3"/>
                    </a:solidFill>
                  </a:tcPr>
                </a:tc>
                <a:extLst>
                  <a:ext uri="{0D108BD9-81ED-4DB2-BD59-A6C34878D82A}">
                    <a16:rowId xmlns:a16="http://schemas.microsoft.com/office/drawing/2014/main" val="10000"/>
                  </a:ext>
                </a:extLst>
              </a:tr>
            </a:tbl>
          </a:graphicData>
        </a:graphic>
      </p:graphicFrame>
      <p:sp>
        <p:nvSpPr>
          <p:cNvPr id="35" name="TextBox 93">
            <a:extLst>
              <a:ext uri="{FF2B5EF4-FFF2-40B4-BE49-F238E27FC236}">
                <a16:creationId xmlns:a16="http://schemas.microsoft.com/office/drawing/2014/main" id="{811D0D43-A225-F9B1-AB77-09E81F5725B6}"/>
              </a:ext>
            </a:extLst>
          </p:cNvPr>
          <p:cNvSpPr txBox="1"/>
          <p:nvPr/>
        </p:nvSpPr>
        <p:spPr>
          <a:xfrm>
            <a:off x="160569" y="6060735"/>
            <a:ext cx="11630914" cy="720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Tiara Re-Plug</a:t>
            </a:r>
            <a:r>
              <a:rPr lang="en-US" sz="10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(3)</a:t>
            </a:r>
            <a:endParaRPr kumimoji="0" lang="en-US" sz="1000" b="1" i="0" u="none" strike="noStrike" kern="0" cap="none" spc="0" normalizeH="0" baseline="3000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endParaRPr>
          </a:p>
        </p:txBody>
      </p:sp>
      <p:grpSp>
        <p:nvGrpSpPr>
          <p:cNvPr id="49" name="Grupo 48">
            <a:extLst>
              <a:ext uri="{FF2B5EF4-FFF2-40B4-BE49-F238E27FC236}">
                <a16:creationId xmlns:a16="http://schemas.microsoft.com/office/drawing/2014/main" id="{804BD2C1-54FC-C8AA-51FE-EE038A70063A}"/>
              </a:ext>
            </a:extLst>
          </p:cNvPr>
          <p:cNvGrpSpPr/>
          <p:nvPr/>
        </p:nvGrpSpPr>
        <p:grpSpPr>
          <a:xfrm>
            <a:off x="7497270" y="3083307"/>
            <a:ext cx="1748977" cy="461665"/>
            <a:chOff x="8230329" y="3088432"/>
            <a:chExt cx="1748977" cy="461665"/>
          </a:xfrm>
        </p:grpSpPr>
        <p:sp>
          <p:nvSpPr>
            <p:cNvPr id="33" name="TextBox 48">
              <a:extLst>
                <a:ext uri="{FF2B5EF4-FFF2-40B4-BE49-F238E27FC236}">
                  <a16:creationId xmlns:a16="http://schemas.microsoft.com/office/drawing/2014/main" id="{7F30BA60-8233-8F36-6E83-FFF8BA1A882E}"/>
                </a:ext>
              </a:extLst>
            </p:cNvPr>
            <p:cNvSpPr txBox="1"/>
            <p:nvPr/>
          </p:nvSpPr>
          <p:spPr>
            <a:xfrm>
              <a:off x="8358327" y="3088432"/>
              <a:ext cx="1620979" cy="461665"/>
            </a:xfrm>
            <a:prstGeom prst="rect">
              <a:avLst/>
            </a:prstGeom>
            <a:noFill/>
          </p:spPr>
          <p:txBody>
            <a:bodyPr wrap="square" rtlCol="0">
              <a:spAutoFit/>
            </a:bodyPr>
            <a:lstStyle/>
            <a:p>
              <a:pPr lvl="0">
                <a:defRPr/>
              </a:pPr>
              <a:r>
                <a:rPr lang="es-ES" sz="800" b="1">
                  <a:solidFill>
                    <a:srgbClr val="1BB3BC">
                      <a:lumMod val="50000"/>
                    </a:srgbClr>
                  </a:solidFill>
                  <a:latin typeface="Santander Text" panose="020B0504020201020104" pitchFamily="34" charset="0"/>
                </a:rPr>
                <a:t>New </a:t>
              </a:r>
              <a:r>
                <a:rPr lang="es-ES" sz="800" b="1" err="1">
                  <a:solidFill>
                    <a:srgbClr val="1BB3BC">
                      <a:lumMod val="50000"/>
                    </a:srgbClr>
                  </a:solidFill>
                  <a:latin typeface="Santander Text" panose="020B0504020201020104" pitchFamily="34" charset="0"/>
                </a:rPr>
                <a:t>Enhancements</a:t>
              </a:r>
              <a:endParaRPr lang="es-ES" sz="800" b="1">
                <a:solidFill>
                  <a:srgbClr val="1BB3BC">
                    <a:lumMod val="50000"/>
                  </a:srgbClr>
                </a:solidFill>
                <a:latin typeface="Santander Text" panose="020B0504020201020104" pitchFamily="34" charset="0"/>
              </a:endParaRPr>
            </a:p>
            <a:p>
              <a:pPr lvl="0">
                <a:defRPr/>
              </a:pPr>
              <a:r>
                <a:rPr lang="es-ES" sz="800" err="1">
                  <a:solidFill>
                    <a:srgbClr val="1BB3BC">
                      <a:lumMod val="50000"/>
                    </a:srgbClr>
                  </a:solidFill>
                  <a:latin typeface="Santander Text" panose="020B0504020201020104" pitchFamily="34" charset="0"/>
                </a:rPr>
                <a:t>Requirements</a:t>
              </a:r>
              <a:r>
                <a:rPr lang="es-ES" sz="800">
                  <a:solidFill>
                    <a:srgbClr val="1BB3BC">
                      <a:lumMod val="50000"/>
                    </a:srgbClr>
                  </a:solidFill>
                  <a:latin typeface="Santander Text" panose="020B0504020201020104" pitchFamily="34" charset="0"/>
                </a:rPr>
                <a:t> </a:t>
              </a:r>
              <a:r>
                <a:rPr lang="es-ES" sz="800" err="1">
                  <a:solidFill>
                    <a:srgbClr val="1BB3BC">
                      <a:lumMod val="50000"/>
                    </a:srgbClr>
                  </a:solidFill>
                  <a:latin typeface="Santander Text" panose="020B0504020201020104" pitchFamily="34" charset="0"/>
                </a:rPr>
                <a:t>analysis</a:t>
              </a:r>
              <a:r>
                <a:rPr lang="es-ES" sz="800">
                  <a:solidFill>
                    <a:srgbClr val="1BB3BC">
                      <a:lumMod val="50000"/>
                    </a:srgbClr>
                  </a:solidFill>
                  <a:latin typeface="Santander Text" panose="020B0504020201020104" pitchFamily="34" charset="0"/>
                </a:rPr>
                <a:t> and IT plan </a:t>
              </a:r>
              <a:r>
                <a:rPr lang="es-ES" sz="800" err="1">
                  <a:solidFill>
                    <a:srgbClr val="1BB3BC">
                      <a:lumMod val="50000"/>
                    </a:srgbClr>
                  </a:solidFill>
                  <a:latin typeface="Santander Text" panose="020B0504020201020104" pitchFamily="34" charset="0"/>
                </a:rPr>
                <a:t>delivery</a:t>
              </a:r>
              <a:r>
                <a:rPr lang="es-ES" sz="800">
                  <a:solidFill>
                    <a:srgbClr val="1BB3BC">
                      <a:lumMod val="50000"/>
                    </a:srgbClr>
                  </a:solidFill>
                  <a:latin typeface="Santander Text" panose="020B0504020201020104" pitchFamily="34" charset="0"/>
                </a:rPr>
                <a:t> </a:t>
              </a:r>
              <a:r>
                <a:rPr lang="es-ES" sz="800" baseline="30000">
                  <a:solidFill>
                    <a:srgbClr val="1BB3BC">
                      <a:lumMod val="50000"/>
                    </a:srgbClr>
                  </a:solidFill>
                  <a:latin typeface="Santander Text" panose="020B0504020201020104" pitchFamily="34" charset="0"/>
                </a:rPr>
                <a:t>(1)</a:t>
              </a:r>
              <a:endParaRPr kumimoji="0" lang="en-US" sz="800" i="0" u="none" strike="noStrike" kern="1200" cap="none" spc="0" normalizeH="0" baseline="3000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48" name="Isosceles Triangle 56">
              <a:extLst>
                <a:ext uri="{FF2B5EF4-FFF2-40B4-BE49-F238E27FC236}">
                  <a16:creationId xmlns:a16="http://schemas.microsoft.com/office/drawing/2014/main" id="{918A4EC6-7CB4-61CC-3CA5-F5F357071527}"/>
                </a:ext>
              </a:extLst>
            </p:cNvPr>
            <p:cNvSpPr/>
            <p:nvPr/>
          </p:nvSpPr>
          <p:spPr>
            <a:xfrm>
              <a:off x="8230329" y="3220010"/>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56" name="Grupo 55">
            <a:extLst>
              <a:ext uri="{FF2B5EF4-FFF2-40B4-BE49-F238E27FC236}">
                <a16:creationId xmlns:a16="http://schemas.microsoft.com/office/drawing/2014/main" id="{CD2DD172-4F97-A414-AF31-16DC710E41A1}"/>
              </a:ext>
            </a:extLst>
          </p:cNvPr>
          <p:cNvGrpSpPr/>
          <p:nvPr/>
        </p:nvGrpSpPr>
        <p:grpSpPr>
          <a:xfrm>
            <a:off x="3844361" y="3083306"/>
            <a:ext cx="1832539" cy="461665"/>
            <a:chOff x="5471558" y="2985766"/>
            <a:chExt cx="1832539" cy="461665"/>
          </a:xfrm>
        </p:grpSpPr>
        <p:sp>
          <p:nvSpPr>
            <p:cNvPr id="52" name="TextBox 48">
              <a:extLst>
                <a:ext uri="{FF2B5EF4-FFF2-40B4-BE49-F238E27FC236}">
                  <a16:creationId xmlns:a16="http://schemas.microsoft.com/office/drawing/2014/main" id="{B156AC5F-610B-41EB-5273-3E6BF57C2042}"/>
                </a:ext>
              </a:extLst>
            </p:cNvPr>
            <p:cNvSpPr txBox="1"/>
            <p:nvPr/>
          </p:nvSpPr>
          <p:spPr>
            <a:xfrm>
              <a:off x="5620454" y="2985766"/>
              <a:ext cx="168364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Underwriting risk controls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ORFEO: Chinese Wall implementation</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55" name="Isosceles Triangle 46">
              <a:extLst>
                <a:ext uri="{FF2B5EF4-FFF2-40B4-BE49-F238E27FC236}">
                  <a16:creationId xmlns:a16="http://schemas.microsoft.com/office/drawing/2014/main" id="{6B7D7384-96C3-1224-C0F0-0D18E0CD771F}"/>
                </a:ext>
              </a:extLst>
            </p:cNvPr>
            <p:cNvSpPr/>
            <p:nvPr/>
          </p:nvSpPr>
          <p:spPr>
            <a:xfrm>
              <a:off x="5471558" y="3117730"/>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sp>
        <p:nvSpPr>
          <p:cNvPr id="58" name="TextBox 51">
            <a:extLst>
              <a:ext uri="{FF2B5EF4-FFF2-40B4-BE49-F238E27FC236}">
                <a16:creationId xmlns:a16="http://schemas.microsoft.com/office/drawing/2014/main" id="{FD545A14-9C93-E056-C2A1-8632C4FC12B1}"/>
              </a:ext>
            </a:extLst>
          </p:cNvPr>
          <p:cNvSpPr txBox="1"/>
          <p:nvPr/>
        </p:nvSpPr>
        <p:spPr>
          <a:xfrm>
            <a:off x="7476776" y="460888"/>
            <a:ext cx="4049840" cy="415498"/>
          </a:xfrm>
          <a:prstGeom prst="rect">
            <a:avLst/>
          </a:prstGeom>
          <a:noFill/>
        </p:spPr>
        <p:txBody>
          <a:bodyPr wrap="square" rtlCol="0">
            <a:spAutoFit/>
          </a:bodyPr>
          <a:lstStyle/>
          <a:p>
            <a:pPr marL="228600" indent="-228600">
              <a:buAutoNum type="arabicParenBoth"/>
            </a:pPr>
            <a:r>
              <a:rPr lang="en-US" sz="700" b="1">
                <a:solidFill>
                  <a:srgbClr val="1BB3BC">
                    <a:lumMod val="50000"/>
                  </a:srgbClr>
                </a:solidFill>
                <a:latin typeface="Santander Text" panose="020B0504020201020104" pitchFamily="34" charset="0"/>
              </a:rPr>
              <a:t>Enhancements</a:t>
            </a:r>
            <a:r>
              <a:rPr lang="es-ES" sz="700" b="1">
                <a:solidFill>
                  <a:srgbClr val="1BB3BC">
                    <a:lumMod val="50000"/>
                  </a:srgbClr>
                </a:solidFill>
                <a:latin typeface="Santander Text" panose="020B0504020201020104" pitchFamily="34" charset="0"/>
              </a:rPr>
              <a:t> in Orfeo </a:t>
            </a:r>
            <a:r>
              <a:rPr lang="es-ES" sz="700" b="1" err="1">
                <a:solidFill>
                  <a:srgbClr val="1BB3BC">
                    <a:lumMod val="50000"/>
                  </a:srgbClr>
                </a:solidFill>
                <a:latin typeface="Santander Text" panose="020B0504020201020104" pitchFamily="34" charset="0"/>
              </a:rPr>
              <a:t>could</a:t>
            </a:r>
            <a:r>
              <a:rPr lang="es-ES" sz="700" b="1">
                <a:solidFill>
                  <a:srgbClr val="1BB3BC">
                    <a:lumMod val="50000"/>
                  </a:srgbClr>
                </a:solidFill>
                <a:latin typeface="Santander Text" panose="020B0504020201020104" pitchFamily="34" charset="0"/>
              </a:rPr>
              <a:t> be </a:t>
            </a:r>
            <a:r>
              <a:rPr lang="es-ES" sz="700" b="1" err="1">
                <a:solidFill>
                  <a:srgbClr val="1BB3BC">
                    <a:lumMod val="50000"/>
                  </a:srgbClr>
                </a:solidFill>
                <a:latin typeface="Santander Text" panose="020B0504020201020104" pitchFamily="34" charset="0"/>
              </a:rPr>
              <a:t>dismissed</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due</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to</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Comm</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Letters</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Workflow</a:t>
            </a:r>
            <a:r>
              <a:rPr lang="es-ES" sz="700" b="1">
                <a:solidFill>
                  <a:srgbClr val="1BB3BC">
                    <a:lumMod val="50000"/>
                  </a:srgbClr>
                </a:solidFill>
                <a:latin typeface="Santander Text" panose="020B0504020201020104" pitchFamily="34" charset="0"/>
              </a:rPr>
              <a:t> in Mercurio.</a:t>
            </a:r>
          </a:p>
          <a:p>
            <a:pPr marL="228600" indent="-228600">
              <a:buAutoNum type="arabicParenBoth"/>
            </a:pPr>
            <a:r>
              <a:rPr lang="es-ES" sz="700" b="1" err="1">
                <a:solidFill>
                  <a:srgbClr val="1BB3BC">
                    <a:lumMod val="50000"/>
                  </a:srgbClr>
                </a:solidFill>
                <a:latin typeface="Santander Text" panose="020B0504020201020104" pitchFamily="34" charset="0"/>
              </a:rPr>
              <a:t>Stream</a:t>
            </a:r>
            <a:r>
              <a:rPr lang="es-ES" sz="700" b="1">
                <a:solidFill>
                  <a:srgbClr val="1BB3BC">
                    <a:lumMod val="50000"/>
                  </a:srgbClr>
                </a:solidFill>
                <a:latin typeface="Santander Text" panose="020B0504020201020104" pitchFamily="34" charset="0"/>
              </a:rPr>
              <a:t> lead </a:t>
            </a:r>
            <a:r>
              <a:rPr lang="es-ES" sz="700" b="1" err="1">
                <a:solidFill>
                  <a:srgbClr val="1BB3BC">
                    <a:lumMod val="50000"/>
                  </a:srgbClr>
                </a:solidFill>
                <a:latin typeface="Santander Text" panose="020B0504020201020104" pitchFamily="34" charset="0"/>
              </a:rPr>
              <a:t>by</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Baking</a:t>
            </a:r>
            <a:r>
              <a:rPr lang="es-ES" sz="700" b="1">
                <a:solidFill>
                  <a:srgbClr val="1BB3BC">
                    <a:lumMod val="50000"/>
                  </a:srgbClr>
                </a:solidFill>
                <a:latin typeface="Santander Text" panose="020B0504020201020104" pitchFamily="34" charset="0"/>
              </a:rPr>
              <a:t> Risk </a:t>
            </a:r>
            <a:r>
              <a:rPr lang="es-ES" sz="700" b="1" err="1">
                <a:solidFill>
                  <a:srgbClr val="1BB3BC">
                    <a:lumMod val="50000"/>
                  </a:srgbClr>
                </a:solidFill>
                <a:latin typeface="Santander Text" panose="020B0504020201020104" pitchFamily="34" charset="0"/>
              </a:rPr>
              <a:t>team</a:t>
            </a:r>
            <a:r>
              <a:rPr lang="es-ES" sz="700" b="1">
                <a:solidFill>
                  <a:srgbClr val="1BB3BC">
                    <a:lumMod val="50000"/>
                  </a:srgbClr>
                </a:solidFill>
                <a:latin typeface="Santander Text" panose="020B0504020201020104" pitchFamily="34" charset="0"/>
              </a:rPr>
              <a:t> (Vicente Vaya)</a:t>
            </a:r>
          </a:p>
          <a:p>
            <a:pPr marL="228600" indent="-228600">
              <a:buAutoNum type="arabicParenBoth"/>
            </a:pPr>
            <a:r>
              <a:rPr lang="es-ES" sz="700" b="1" err="1">
                <a:solidFill>
                  <a:srgbClr val="1BB3BC">
                    <a:lumMod val="50000"/>
                  </a:srgbClr>
                </a:solidFill>
                <a:latin typeface="Santander Text" panose="020B0504020201020104" pitchFamily="34" charset="0"/>
              </a:rPr>
              <a:t>Product</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Owners</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asked</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to</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confirm</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if</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the</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Go-live</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could</a:t>
            </a:r>
            <a:r>
              <a:rPr lang="es-ES" sz="700" b="1">
                <a:solidFill>
                  <a:srgbClr val="1BB3BC">
                    <a:lumMod val="50000"/>
                  </a:srgbClr>
                </a:solidFill>
                <a:latin typeface="Santander Text" panose="020B0504020201020104" pitchFamily="34" charset="0"/>
              </a:rPr>
              <a:t> be </a:t>
            </a:r>
            <a:r>
              <a:rPr lang="es-ES" sz="700" b="1" err="1">
                <a:solidFill>
                  <a:srgbClr val="1BB3BC">
                    <a:lumMod val="50000"/>
                  </a:srgbClr>
                </a:solidFill>
                <a:latin typeface="Santander Text" panose="020B0504020201020104" pitchFamily="34" charset="0"/>
              </a:rPr>
              <a:t>brought</a:t>
            </a:r>
            <a:r>
              <a:rPr lang="es-ES" sz="700" b="1">
                <a:solidFill>
                  <a:srgbClr val="1BB3BC">
                    <a:lumMod val="50000"/>
                  </a:srgbClr>
                </a:solidFill>
                <a:latin typeface="Santander Text" panose="020B0504020201020104" pitchFamily="34" charset="0"/>
              </a:rPr>
              <a:t> forward </a:t>
            </a:r>
            <a:r>
              <a:rPr lang="es-ES" sz="700" b="1" err="1">
                <a:solidFill>
                  <a:srgbClr val="1BB3BC">
                    <a:lumMod val="50000"/>
                  </a:srgbClr>
                </a:solidFill>
                <a:latin typeface="Santander Text" panose="020B0504020201020104" pitchFamily="34" charset="0"/>
              </a:rPr>
              <a:t>to</a:t>
            </a:r>
            <a:r>
              <a:rPr lang="es-ES" sz="700" b="1">
                <a:solidFill>
                  <a:srgbClr val="1BB3BC">
                    <a:lumMod val="50000"/>
                  </a:srgbClr>
                </a:solidFill>
                <a:latin typeface="Santander Text" panose="020B0504020201020104" pitchFamily="34" charset="0"/>
              </a:rPr>
              <a:t> </a:t>
            </a:r>
            <a:r>
              <a:rPr lang="es-ES" sz="700" b="1" err="1">
                <a:solidFill>
                  <a:srgbClr val="1BB3BC">
                    <a:lumMod val="50000"/>
                  </a:srgbClr>
                </a:solidFill>
                <a:latin typeface="Santander Text" panose="020B0504020201020104" pitchFamily="34" charset="0"/>
              </a:rPr>
              <a:t>November</a:t>
            </a:r>
            <a:r>
              <a:rPr lang="es-ES" sz="700" b="1">
                <a:solidFill>
                  <a:srgbClr val="1BB3BC">
                    <a:lumMod val="50000"/>
                  </a:srgbClr>
                </a:solidFill>
                <a:latin typeface="Santander Text" panose="020B0504020201020104" pitchFamily="34" charset="0"/>
              </a:rPr>
              <a:t>.</a:t>
            </a:r>
            <a:r>
              <a:rPr lang="es-ES" sz="500" b="1">
                <a:latin typeface="Santander Text" panose="020B0504020201020104" pitchFamily="34" charset="0"/>
              </a:rPr>
              <a:t> </a:t>
            </a:r>
            <a:endParaRPr lang="en-US" sz="500" b="1">
              <a:latin typeface="Santander Text" panose="020B0504020201020104" pitchFamily="34" charset="0"/>
            </a:endParaRPr>
          </a:p>
        </p:txBody>
      </p:sp>
      <p:grpSp>
        <p:nvGrpSpPr>
          <p:cNvPr id="45" name="Grupo 44">
            <a:extLst>
              <a:ext uri="{FF2B5EF4-FFF2-40B4-BE49-F238E27FC236}">
                <a16:creationId xmlns:a16="http://schemas.microsoft.com/office/drawing/2014/main" id="{A5573724-7109-530E-C307-8D450C585031}"/>
              </a:ext>
            </a:extLst>
          </p:cNvPr>
          <p:cNvGrpSpPr/>
          <p:nvPr/>
        </p:nvGrpSpPr>
        <p:grpSpPr>
          <a:xfrm>
            <a:off x="6064251" y="6192193"/>
            <a:ext cx="1910914" cy="461665"/>
            <a:chOff x="5788802" y="6284268"/>
            <a:chExt cx="1910914" cy="461665"/>
          </a:xfrm>
        </p:grpSpPr>
        <p:sp>
          <p:nvSpPr>
            <p:cNvPr id="36" name="TextBox 48">
              <a:extLst>
                <a:ext uri="{FF2B5EF4-FFF2-40B4-BE49-F238E27FC236}">
                  <a16:creationId xmlns:a16="http://schemas.microsoft.com/office/drawing/2014/main" id="{CB909A7B-68B5-6742-A52E-E067B4561297}"/>
                </a:ext>
              </a:extLst>
            </p:cNvPr>
            <p:cNvSpPr txBox="1"/>
            <p:nvPr/>
          </p:nvSpPr>
          <p:spPr>
            <a:xfrm>
              <a:off x="5788802" y="6284268"/>
              <a:ext cx="1767370"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LIQ Customer Creation API </a:t>
              </a:r>
              <a:r>
                <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Integration with the new Data Source Tiara</a:t>
              </a:r>
            </a:p>
          </p:txBody>
        </p:sp>
        <p:sp>
          <p:nvSpPr>
            <p:cNvPr id="69" name="Isosceles Triangle 46">
              <a:extLst>
                <a:ext uri="{FF2B5EF4-FFF2-40B4-BE49-F238E27FC236}">
                  <a16:creationId xmlns:a16="http://schemas.microsoft.com/office/drawing/2014/main" id="{4C140B70-F81A-10EA-4C34-95A02562ED48}"/>
                </a:ext>
              </a:extLst>
            </p:cNvPr>
            <p:cNvSpPr/>
            <p:nvPr/>
          </p:nvSpPr>
          <p:spPr>
            <a:xfrm>
              <a:off x="7550820" y="6446262"/>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46" name="Grupo 45">
            <a:extLst>
              <a:ext uri="{FF2B5EF4-FFF2-40B4-BE49-F238E27FC236}">
                <a16:creationId xmlns:a16="http://schemas.microsoft.com/office/drawing/2014/main" id="{E65C9F11-5019-C0EF-C948-1E5F17A9BC37}"/>
              </a:ext>
            </a:extLst>
          </p:cNvPr>
          <p:cNvGrpSpPr/>
          <p:nvPr/>
        </p:nvGrpSpPr>
        <p:grpSpPr>
          <a:xfrm>
            <a:off x="8740592" y="6253748"/>
            <a:ext cx="2660833" cy="338554"/>
            <a:chOff x="8841260" y="6290045"/>
            <a:chExt cx="2660833" cy="338554"/>
          </a:xfrm>
        </p:grpSpPr>
        <p:sp>
          <p:nvSpPr>
            <p:cNvPr id="70" name="TextBox 48">
              <a:extLst>
                <a:ext uri="{FF2B5EF4-FFF2-40B4-BE49-F238E27FC236}">
                  <a16:creationId xmlns:a16="http://schemas.microsoft.com/office/drawing/2014/main" id="{A58113C2-2C5A-376F-EA7E-7F7BEF48B8BB}"/>
                </a:ext>
              </a:extLst>
            </p:cNvPr>
            <p:cNvSpPr txBox="1"/>
            <p:nvPr/>
          </p:nvSpPr>
          <p:spPr>
            <a:xfrm>
              <a:off x="8951332" y="6290045"/>
              <a:ext cx="255076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LIQ Remittance Instructions and Servicing Group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Development of two new APIs for integration</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71" name="Isosceles Triangle 46">
              <a:extLst>
                <a:ext uri="{FF2B5EF4-FFF2-40B4-BE49-F238E27FC236}">
                  <a16:creationId xmlns:a16="http://schemas.microsoft.com/office/drawing/2014/main" id="{2E9E8772-66EF-5D9E-5C62-FED6B66ABC7C}"/>
                </a:ext>
              </a:extLst>
            </p:cNvPr>
            <p:cNvSpPr/>
            <p:nvPr/>
          </p:nvSpPr>
          <p:spPr>
            <a:xfrm>
              <a:off x="8841260" y="6390484"/>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sp>
        <p:nvSpPr>
          <p:cNvPr id="74" name="Isosceles Triangle 56">
            <a:extLst>
              <a:ext uri="{FF2B5EF4-FFF2-40B4-BE49-F238E27FC236}">
                <a16:creationId xmlns:a16="http://schemas.microsoft.com/office/drawing/2014/main" id="{373C349E-7F73-735B-8EF1-ACD58A0AF800}"/>
              </a:ext>
            </a:extLst>
          </p:cNvPr>
          <p:cNvSpPr/>
          <p:nvPr/>
        </p:nvSpPr>
        <p:spPr>
          <a:xfrm>
            <a:off x="4433072" y="4014712"/>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75" name="Isosceles Triangle 46">
            <a:extLst>
              <a:ext uri="{FF2B5EF4-FFF2-40B4-BE49-F238E27FC236}">
                <a16:creationId xmlns:a16="http://schemas.microsoft.com/office/drawing/2014/main" id="{772F500D-6C2F-5240-0A84-2C710B3931E6}"/>
              </a:ext>
            </a:extLst>
          </p:cNvPr>
          <p:cNvSpPr/>
          <p:nvPr/>
        </p:nvSpPr>
        <p:spPr>
          <a:xfrm>
            <a:off x="6087247" y="4014712"/>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nvGrpSpPr>
          <p:cNvPr id="24" name="Grupo 23">
            <a:extLst>
              <a:ext uri="{FF2B5EF4-FFF2-40B4-BE49-F238E27FC236}">
                <a16:creationId xmlns:a16="http://schemas.microsoft.com/office/drawing/2014/main" id="{8106F1F5-1A77-8F0D-4C77-63D63984B840}"/>
              </a:ext>
            </a:extLst>
          </p:cNvPr>
          <p:cNvGrpSpPr/>
          <p:nvPr/>
        </p:nvGrpSpPr>
        <p:grpSpPr>
          <a:xfrm>
            <a:off x="8087724" y="2299963"/>
            <a:ext cx="2250956" cy="461665"/>
            <a:chOff x="8087724" y="2315058"/>
            <a:chExt cx="2250956" cy="461665"/>
          </a:xfrm>
        </p:grpSpPr>
        <p:sp>
          <p:nvSpPr>
            <p:cNvPr id="91" name="TextBox 48">
              <a:extLst>
                <a:ext uri="{FF2B5EF4-FFF2-40B4-BE49-F238E27FC236}">
                  <a16:creationId xmlns:a16="http://schemas.microsoft.com/office/drawing/2014/main" id="{2A43A9FB-2F0B-0F76-03C3-5D624EC1AA09}"/>
                </a:ext>
              </a:extLst>
            </p:cNvPr>
            <p:cNvSpPr txBox="1"/>
            <p:nvPr/>
          </p:nvSpPr>
          <p:spPr>
            <a:xfrm>
              <a:off x="8087724" y="2315058"/>
              <a:ext cx="2138928"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FeeBee</a:t>
              </a: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 </a:t>
              </a:r>
              <a:r>
                <a:rPr kumimoji="0" lang="en-U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LevFin</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New data/fields implementation</a:t>
              </a:r>
              <a:br>
                <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br>
              <a:r>
                <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Add new field to file “</a:t>
              </a:r>
              <a:r>
                <a:rPr kumimoji="0" lang="en-US" sz="800"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cajas_riesgos</a:t>
              </a:r>
              <a:r>
                <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(Phase1)</a:t>
              </a:r>
            </a:p>
          </p:txBody>
        </p:sp>
        <p:sp>
          <p:nvSpPr>
            <p:cNvPr id="2" name="Isosceles Triangle 46">
              <a:extLst>
                <a:ext uri="{FF2B5EF4-FFF2-40B4-BE49-F238E27FC236}">
                  <a16:creationId xmlns:a16="http://schemas.microsoft.com/office/drawing/2014/main" id="{05AE8259-B423-7F77-4BD3-E0C3C6BE8564}"/>
                </a:ext>
              </a:extLst>
            </p:cNvPr>
            <p:cNvSpPr/>
            <p:nvPr/>
          </p:nvSpPr>
          <p:spPr>
            <a:xfrm>
              <a:off x="10189784" y="2477052"/>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25" name="Grupo 24">
            <a:extLst>
              <a:ext uri="{FF2B5EF4-FFF2-40B4-BE49-F238E27FC236}">
                <a16:creationId xmlns:a16="http://schemas.microsoft.com/office/drawing/2014/main" id="{22531DDD-D175-ABB5-9E43-9B7477BAE743}"/>
              </a:ext>
            </a:extLst>
          </p:cNvPr>
          <p:cNvGrpSpPr/>
          <p:nvPr/>
        </p:nvGrpSpPr>
        <p:grpSpPr>
          <a:xfrm>
            <a:off x="10426983" y="2361518"/>
            <a:ext cx="1247609" cy="338554"/>
            <a:chOff x="10426983" y="2297217"/>
            <a:chExt cx="1247609" cy="338554"/>
          </a:xfrm>
        </p:grpSpPr>
        <p:sp>
          <p:nvSpPr>
            <p:cNvPr id="3" name="Isosceles Triangle 46">
              <a:extLst>
                <a:ext uri="{FF2B5EF4-FFF2-40B4-BE49-F238E27FC236}">
                  <a16:creationId xmlns:a16="http://schemas.microsoft.com/office/drawing/2014/main" id="{35712754-37EC-951D-1D60-88E4576025C5}"/>
                </a:ext>
              </a:extLst>
            </p:cNvPr>
            <p:cNvSpPr/>
            <p:nvPr/>
          </p:nvSpPr>
          <p:spPr>
            <a:xfrm>
              <a:off x="10426983" y="2397656"/>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6" name="TextBox 48">
              <a:extLst>
                <a:ext uri="{FF2B5EF4-FFF2-40B4-BE49-F238E27FC236}">
                  <a16:creationId xmlns:a16="http://schemas.microsoft.com/office/drawing/2014/main" id="{D0E8350A-A143-04F3-41FD-6692534CCB19}"/>
                </a:ext>
              </a:extLst>
            </p:cNvPr>
            <p:cNvSpPr txBox="1"/>
            <p:nvPr/>
          </p:nvSpPr>
          <p:spPr>
            <a:xfrm>
              <a:off x="10555970" y="2297217"/>
              <a:ext cx="1118622"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Trading Fees - </a:t>
              </a:r>
              <a:r>
                <a:rPr kumimoji="0" lang="en-U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LevFin</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Configuration in LIQ</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grpSp>
      <p:grpSp>
        <p:nvGrpSpPr>
          <p:cNvPr id="50" name="Grupo 49">
            <a:extLst>
              <a:ext uri="{FF2B5EF4-FFF2-40B4-BE49-F238E27FC236}">
                <a16:creationId xmlns:a16="http://schemas.microsoft.com/office/drawing/2014/main" id="{43DFB454-7A09-A7B1-BD4C-4EB4E6242312}"/>
              </a:ext>
            </a:extLst>
          </p:cNvPr>
          <p:cNvGrpSpPr/>
          <p:nvPr/>
        </p:nvGrpSpPr>
        <p:grpSpPr>
          <a:xfrm>
            <a:off x="10442458" y="1525812"/>
            <a:ext cx="1444742" cy="461665"/>
            <a:chOff x="10747598" y="1647123"/>
            <a:chExt cx="1444742" cy="461665"/>
          </a:xfrm>
        </p:grpSpPr>
        <p:sp>
          <p:nvSpPr>
            <p:cNvPr id="22" name="TextBox 48">
              <a:extLst>
                <a:ext uri="{FF2B5EF4-FFF2-40B4-BE49-F238E27FC236}">
                  <a16:creationId xmlns:a16="http://schemas.microsoft.com/office/drawing/2014/main" id="{3A69613E-6221-0C03-5B60-5717A40A2A02}"/>
                </a:ext>
              </a:extLst>
            </p:cNvPr>
            <p:cNvSpPr txBox="1"/>
            <p:nvPr/>
          </p:nvSpPr>
          <p:spPr>
            <a:xfrm>
              <a:off x="10896494" y="1647123"/>
              <a:ext cx="129584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Tax </a:t>
              </a:r>
              <a:r>
                <a:rPr kumimoji="0" lang="en-U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Witholding</a:t>
              </a: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Phase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Lender flag at customer level</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14" name="Isosceles Triangle 46">
              <a:extLst>
                <a:ext uri="{FF2B5EF4-FFF2-40B4-BE49-F238E27FC236}">
                  <a16:creationId xmlns:a16="http://schemas.microsoft.com/office/drawing/2014/main" id="{FF53499C-1A9C-E3A0-67BC-F842170EFB14}"/>
                </a:ext>
              </a:extLst>
            </p:cNvPr>
            <p:cNvSpPr/>
            <p:nvPr/>
          </p:nvSpPr>
          <p:spPr>
            <a:xfrm>
              <a:off x="10747598" y="1809117"/>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47" name="Grupo 46">
            <a:extLst>
              <a:ext uri="{FF2B5EF4-FFF2-40B4-BE49-F238E27FC236}">
                <a16:creationId xmlns:a16="http://schemas.microsoft.com/office/drawing/2014/main" id="{9759590A-E584-B2A3-44D7-2A488157AFC7}"/>
              </a:ext>
            </a:extLst>
          </p:cNvPr>
          <p:cNvGrpSpPr/>
          <p:nvPr/>
        </p:nvGrpSpPr>
        <p:grpSpPr>
          <a:xfrm>
            <a:off x="8337455" y="1525812"/>
            <a:ext cx="2001225" cy="461665"/>
            <a:chOff x="8337455" y="1558052"/>
            <a:chExt cx="2001225" cy="461665"/>
          </a:xfrm>
        </p:grpSpPr>
        <p:sp>
          <p:nvSpPr>
            <p:cNvPr id="17" name="TextBox 48">
              <a:extLst>
                <a:ext uri="{FF2B5EF4-FFF2-40B4-BE49-F238E27FC236}">
                  <a16:creationId xmlns:a16="http://schemas.microsoft.com/office/drawing/2014/main" id="{3B2627F0-F6E9-BC79-114D-3D2F05221A58}"/>
                </a:ext>
              </a:extLst>
            </p:cNvPr>
            <p:cNvSpPr txBox="1"/>
            <p:nvPr/>
          </p:nvSpPr>
          <p:spPr>
            <a:xfrm>
              <a:off x="8482803" y="1558052"/>
              <a:ext cx="1855877" cy="461665"/>
            </a:xfrm>
            <a:prstGeom prst="rect">
              <a:avLst/>
            </a:prstGeom>
            <a:noFill/>
          </p:spPr>
          <p:txBody>
            <a:bodyPr wrap="square" rtlCol="0">
              <a:spAutoFit/>
            </a:bodyPr>
            <a:lstStyle/>
            <a:p>
              <a:pPr lvl="0">
                <a:defRPr/>
              </a:pPr>
              <a:r>
                <a:rPr lang="es-ES" sz="800" b="1">
                  <a:solidFill>
                    <a:srgbClr val="1BB3BC">
                      <a:lumMod val="50000"/>
                    </a:srgbClr>
                  </a:solidFill>
                  <a:latin typeface="Santander Text" panose="020B0504020201020104" pitchFamily="34" charset="0"/>
                </a:rPr>
                <a:t>Ultimate </a:t>
              </a:r>
              <a:r>
                <a:rPr lang="es-ES" sz="800" b="1" err="1">
                  <a:solidFill>
                    <a:srgbClr val="1BB3BC">
                      <a:lumMod val="50000"/>
                    </a:srgbClr>
                  </a:solidFill>
                  <a:latin typeface="Santander Text" panose="020B0504020201020104" pitchFamily="34" charset="0"/>
                </a:rPr>
                <a:t>Parent</a:t>
              </a:r>
              <a:endParaRPr lang="es-ES" sz="800" b="1">
                <a:solidFill>
                  <a:srgbClr val="1BB3BC">
                    <a:lumMod val="50000"/>
                  </a:srgbClr>
                </a:solidFill>
                <a:latin typeface="Santander Text" panose="020B0504020201020104" pitchFamily="34" charset="0"/>
              </a:endParaRPr>
            </a:p>
            <a:p>
              <a:pPr lvl="0">
                <a:defRPr/>
              </a:pPr>
              <a:r>
                <a:rPr lang="es-ES" sz="800">
                  <a:solidFill>
                    <a:srgbClr val="1BB3BC">
                      <a:lumMod val="50000"/>
                    </a:srgbClr>
                  </a:solidFill>
                  <a:latin typeface="Santander Text" panose="020B0504020201020104" pitchFamily="34" charset="0"/>
                </a:rPr>
                <a:t>Ultimate </a:t>
              </a:r>
              <a:r>
                <a:rPr lang="es-ES" sz="800" err="1">
                  <a:solidFill>
                    <a:srgbClr val="1BB3BC">
                      <a:lumMod val="50000"/>
                    </a:srgbClr>
                  </a:solidFill>
                  <a:latin typeface="Santander Text" panose="020B0504020201020104" pitchFamily="34" charset="0"/>
                </a:rPr>
                <a:t>Parent</a:t>
              </a:r>
              <a:r>
                <a:rPr lang="es-ES" sz="800">
                  <a:solidFill>
                    <a:srgbClr val="1BB3BC">
                      <a:lumMod val="50000"/>
                    </a:srgbClr>
                  </a:solidFill>
                  <a:latin typeface="Santander Text" panose="020B0504020201020104" pitchFamily="34" charset="0"/>
                </a:rPr>
                <a:t> </a:t>
              </a:r>
              <a:r>
                <a:rPr lang="es-ES" sz="800" err="1">
                  <a:solidFill>
                    <a:srgbClr val="1BB3BC">
                      <a:lumMod val="50000"/>
                    </a:srgbClr>
                  </a:solidFill>
                  <a:latin typeface="Santander Text" panose="020B0504020201020104" pitchFamily="34" charset="0"/>
                </a:rPr>
                <a:t>to</a:t>
              </a:r>
              <a:r>
                <a:rPr lang="es-ES" sz="800">
                  <a:solidFill>
                    <a:srgbClr val="1BB3BC">
                      <a:lumMod val="50000"/>
                    </a:srgbClr>
                  </a:solidFill>
                  <a:latin typeface="Santander Text" panose="020B0504020201020104" pitchFamily="34" charset="0"/>
                </a:rPr>
                <a:t> be </a:t>
              </a:r>
              <a:r>
                <a:rPr lang="es-ES" sz="800" err="1">
                  <a:solidFill>
                    <a:srgbClr val="1BB3BC">
                      <a:lumMod val="50000"/>
                    </a:srgbClr>
                  </a:solidFill>
                  <a:latin typeface="Santander Text" panose="020B0504020201020104" pitchFamily="34" charset="0"/>
                </a:rPr>
                <a:t>automatically</a:t>
              </a:r>
              <a:r>
                <a:rPr lang="es-ES" sz="800">
                  <a:solidFill>
                    <a:srgbClr val="1BB3BC">
                      <a:lumMod val="50000"/>
                    </a:srgbClr>
                  </a:solidFill>
                  <a:latin typeface="Santander Text" panose="020B0504020201020104" pitchFamily="34" charset="0"/>
                </a:rPr>
                <a:t> input in LIQ </a:t>
              </a:r>
              <a:r>
                <a:rPr lang="es-ES" sz="800" err="1">
                  <a:solidFill>
                    <a:srgbClr val="1BB3BC">
                      <a:lumMod val="50000"/>
                    </a:srgbClr>
                  </a:solidFill>
                  <a:latin typeface="Santander Text" panose="020B0504020201020104" pitchFamily="34" charset="0"/>
                </a:rPr>
                <a:t>through</a:t>
              </a:r>
              <a:r>
                <a:rPr lang="es-ES" sz="800">
                  <a:solidFill>
                    <a:srgbClr val="1BB3BC">
                      <a:lumMod val="50000"/>
                    </a:srgbClr>
                  </a:solidFill>
                  <a:latin typeface="Santander Text" panose="020B0504020201020104" pitchFamily="34" charset="0"/>
                </a:rPr>
                <a:t> TIARA</a:t>
              </a:r>
              <a:endParaRPr kumimoji="0" lang="en-US" sz="800" i="0" strike="noStrike" kern="1200" cap="none" spc="0" normalizeH="0" baseline="3000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18" name="Isosceles Triangle 56">
              <a:extLst>
                <a:ext uri="{FF2B5EF4-FFF2-40B4-BE49-F238E27FC236}">
                  <a16:creationId xmlns:a16="http://schemas.microsoft.com/office/drawing/2014/main" id="{3DAF4F38-B8DD-4A1C-62AA-BA904A9EE5F8}"/>
                </a:ext>
              </a:extLst>
            </p:cNvPr>
            <p:cNvSpPr/>
            <p:nvPr/>
          </p:nvSpPr>
          <p:spPr>
            <a:xfrm>
              <a:off x="8337455" y="1720046"/>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19" name="Grupo 18">
            <a:extLst>
              <a:ext uri="{FF2B5EF4-FFF2-40B4-BE49-F238E27FC236}">
                <a16:creationId xmlns:a16="http://schemas.microsoft.com/office/drawing/2014/main" id="{E1C6A21B-E120-8D7D-E02F-AB74AF07EB61}"/>
              </a:ext>
            </a:extLst>
          </p:cNvPr>
          <p:cNvGrpSpPr/>
          <p:nvPr/>
        </p:nvGrpSpPr>
        <p:grpSpPr>
          <a:xfrm>
            <a:off x="3567005" y="2361518"/>
            <a:ext cx="2520242" cy="338554"/>
            <a:chOff x="5471558" y="3030408"/>
            <a:chExt cx="2520242" cy="338554"/>
          </a:xfrm>
        </p:grpSpPr>
        <p:sp>
          <p:nvSpPr>
            <p:cNvPr id="21" name="TextBox 48">
              <a:extLst>
                <a:ext uri="{FF2B5EF4-FFF2-40B4-BE49-F238E27FC236}">
                  <a16:creationId xmlns:a16="http://schemas.microsoft.com/office/drawing/2014/main" id="{F18A64B9-0A28-AE39-290C-0B3126491254}"/>
                </a:ext>
              </a:extLst>
            </p:cNvPr>
            <p:cNvSpPr txBox="1"/>
            <p:nvPr/>
          </p:nvSpPr>
          <p:spPr>
            <a:xfrm>
              <a:off x="5620454" y="3030408"/>
              <a:ext cx="237134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LIQ Circles integration in Medusa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Improvements in Liquidity Monitoring Interface</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23" name="Isosceles Triangle 46">
              <a:extLst>
                <a:ext uri="{FF2B5EF4-FFF2-40B4-BE49-F238E27FC236}">
                  <a16:creationId xmlns:a16="http://schemas.microsoft.com/office/drawing/2014/main" id="{7F7B1C99-881A-8A9F-FDC5-FE0976FD38BE}"/>
                </a:ext>
              </a:extLst>
            </p:cNvPr>
            <p:cNvSpPr/>
            <p:nvPr/>
          </p:nvSpPr>
          <p:spPr>
            <a:xfrm>
              <a:off x="5471558" y="3130847"/>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34" name="Grupo 33">
            <a:extLst>
              <a:ext uri="{FF2B5EF4-FFF2-40B4-BE49-F238E27FC236}">
                <a16:creationId xmlns:a16="http://schemas.microsoft.com/office/drawing/2014/main" id="{F03D13CA-25E5-15D7-F505-860402CCBAB5}"/>
              </a:ext>
            </a:extLst>
          </p:cNvPr>
          <p:cNvGrpSpPr/>
          <p:nvPr/>
        </p:nvGrpSpPr>
        <p:grpSpPr>
          <a:xfrm>
            <a:off x="7646067" y="5405840"/>
            <a:ext cx="2185032" cy="461665"/>
            <a:chOff x="3893524" y="4639222"/>
            <a:chExt cx="2185032" cy="461665"/>
          </a:xfrm>
        </p:grpSpPr>
        <p:sp>
          <p:nvSpPr>
            <p:cNvPr id="37" name="TextBox 48">
              <a:extLst>
                <a:ext uri="{FF2B5EF4-FFF2-40B4-BE49-F238E27FC236}">
                  <a16:creationId xmlns:a16="http://schemas.microsoft.com/office/drawing/2014/main" id="{C639A6F1-62C0-1D58-D2C3-74064AD88903}"/>
                </a:ext>
              </a:extLst>
            </p:cNvPr>
            <p:cNvSpPr txBox="1"/>
            <p:nvPr/>
          </p:nvSpPr>
          <p:spPr>
            <a:xfrm>
              <a:off x="4039775" y="4639222"/>
              <a:ext cx="203878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srgbClr val="1BB3BC">
                      <a:lumMod val="50000"/>
                    </a:srgbClr>
                  </a:solidFill>
                  <a:latin typeface="Santander Text" panose="020B0504020201020104" pitchFamily="34" charset="0"/>
                </a:rPr>
                <a:t>Functional in-depth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Analysis </a:t>
              </a:r>
              <a:r>
                <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delivery for the P&amp;L Report Segregation and IT plan</a:t>
              </a:r>
            </a:p>
          </p:txBody>
        </p:sp>
        <p:sp>
          <p:nvSpPr>
            <p:cNvPr id="40" name="Isosceles Triangle 56">
              <a:extLst>
                <a:ext uri="{FF2B5EF4-FFF2-40B4-BE49-F238E27FC236}">
                  <a16:creationId xmlns:a16="http://schemas.microsoft.com/office/drawing/2014/main" id="{191DFC1D-2EB5-C447-4DF6-976602D4C413}"/>
                </a:ext>
              </a:extLst>
            </p:cNvPr>
            <p:cNvSpPr/>
            <p:nvPr/>
          </p:nvSpPr>
          <p:spPr>
            <a:xfrm>
              <a:off x="3893524" y="4801216"/>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42" name="Grupo 41">
            <a:extLst>
              <a:ext uri="{FF2B5EF4-FFF2-40B4-BE49-F238E27FC236}">
                <a16:creationId xmlns:a16="http://schemas.microsoft.com/office/drawing/2014/main" id="{837DC9DA-842D-9211-4C90-5AE79B739033}"/>
              </a:ext>
            </a:extLst>
          </p:cNvPr>
          <p:cNvGrpSpPr/>
          <p:nvPr/>
        </p:nvGrpSpPr>
        <p:grpSpPr>
          <a:xfrm>
            <a:off x="7148422" y="4619453"/>
            <a:ext cx="2169257" cy="461665"/>
            <a:chOff x="3887271" y="4621548"/>
            <a:chExt cx="2169257" cy="461665"/>
          </a:xfrm>
        </p:grpSpPr>
        <p:sp>
          <p:nvSpPr>
            <p:cNvPr id="43" name="TextBox 48">
              <a:extLst>
                <a:ext uri="{FF2B5EF4-FFF2-40B4-BE49-F238E27FC236}">
                  <a16:creationId xmlns:a16="http://schemas.microsoft.com/office/drawing/2014/main" id="{A7306944-6D42-E44B-227E-939A42DD85B0}"/>
                </a:ext>
              </a:extLst>
            </p:cNvPr>
            <p:cNvSpPr txBox="1"/>
            <p:nvPr/>
          </p:nvSpPr>
          <p:spPr>
            <a:xfrm>
              <a:off x="4017747" y="4621548"/>
              <a:ext cx="203878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Architecture</a:t>
              </a:r>
              <a:r>
                <a:rPr kumimoji="0" lang="es-E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r>
                <a:rPr kumimoji="0" lang="es-E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definition</a:t>
              </a:r>
              <a:r>
                <a:rPr kumimoji="0" lang="es-E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r>
                <a:rPr kumimoji="0" lang="es-E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for</a:t>
              </a:r>
              <a:r>
                <a:rPr kumimoji="0" lang="es-E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SNC </a:t>
              </a:r>
              <a:r>
                <a:rPr kumimoji="0" lang="es-E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Report</a:t>
              </a:r>
              <a:endParaRPr kumimoji="0" lang="es-E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Processes and systems definition for regulatory fields</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44" name="Isosceles Triangle 56">
              <a:extLst>
                <a:ext uri="{FF2B5EF4-FFF2-40B4-BE49-F238E27FC236}">
                  <a16:creationId xmlns:a16="http://schemas.microsoft.com/office/drawing/2014/main" id="{7C8356D6-B6EE-EEFA-B708-BC99F54EF052}"/>
                </a:ext>
              </a:extLst>
            </p:cNvPr>
            <p:cNvSpPr/>
            <p:nvPr/>
          </p:nvSpPr>
          <p:spPr>
            <a:xfrm>
              <a:off x="3887271" y="4783542"/>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31" name="Group 30">
            <a:extLst>
              <a:ext uri="{FF2B5EF4-FFF2-40B4-BE49-F238E27FC236}">
                <a16:creationId xmlns:a16="http://schemas.microsoft.com/office/drawing/2014/main" id="{1F77217B-1C25-F2C9-129C-6223E8509D22}"/>
              </a:ext>
            </a:extLst>
          </p:cNvPr>
          <p:cNvGrpSpPr/>
          <p:nvPr/>
        </p:nvGrpSpPr>
        <p:grpSpPr>
          <a:xfrm>
            <a:off x="2789411" y="4538651"/>
            <a:ext cx="2338650" cy="634417"/>
            <a:chOff x="3343590" y="4627552"/>
            <a:chExt cx="2338650" cy="634417"/>
          </a:xfrm>
        </p:grpSpPr>
        <p:grpSp>
          <p:nvGrpSpPr>
            <p:cNvPr id="26" name="Grupo 25">
              <a:extLst>
                <a:ext uri="{FF2B5EF4-FFF2-40B4-BE49-F238E27FC236}">
                  <a16:creationId xmlns:a16="http://schemas.microsoft.com/office/drawing/2014/main" id="{3D9FDD79-94D2-53E6-7607-BBCB61B8FAF1}"/>
                </a:ext>
              </a:extLst>
            </p:cNvPr>
            <p:cNvGrpSpPr/>
            <p:nvPr/>
          </p:nvGrpSpPr>
          <p:grpSpPr>
            <a:xfrm>
              <a:off x="3343590" y="4627552"/>
              <a:ext cx="2338650" cy="338554"/>
              <a:chOff x="3343590" y="4687085"/>
              <a:chExt cx="2338650" cy="338554"/>
            </a:xfrm>
          </p:grpSpPr>
          <p:sp>
            <p:nvSpPr>
              <p:cNvPr id="27" name="TextBox 48">
                <a:extLst>
                  <a:ext uri="{FF2B5EF4-FFF2-40B4-BE49-F238E27FC236}">
                    <a16:creationId xmlns:a16="http://schemas.microsoft.com/office/drawing/2014/main" id="{4891DB1D-6DEE-F2A6-BD4F-EB759C3A9DA2}"/>
                  </a:ext>
                </a:extLst>
              </p:cNvPr>
              <p:cNvSpPr txBox="1"/>
              <p:nvPr/>
            </p:nvSpPr>
            <p:spPr>
              <a:xfrm>
                <a:off x="3488129" y="4687085"/>
                <a:ext cx="219411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Data </a:t>
                </a:r>
                <a:r>
                  <a:rPr kumimoji="0" lang="es-E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Elements</a:t>
                </a:r>
                <a:r>
                  <a:rPr kumimoji="0" lang="es-E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r>
                  <a:rPr kumimoji="0" lang="es-ES" sz="800" b="1"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Assessment</a:t>
                </a:r>
                <a:endParaRPr lang="es-ES" sz="800" b="1">
                  <a:solidFill>
                    <a:srgbClr val="1BB3BC">
                      <a:lumMod val="50000"/>
                    </a:srgbClr>
                  </a:solidFill>
                  <a:latin typeface="Santander Text" panose="020B05040202010201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Identification</a:t>
                </a:r>
                <a:r>
                  <a:rPr kumimoji="0" lang="es-E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r>
                  <a:rPr kumimoji="0" lang="es-ES" sz="800"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of</a:t>
                </a:r>
                <a:r>
                  <a:rPr kumimoji="0" lang="es-E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r>
                  <a:rPr kumimoji="0" lang="es-ES" sz="800"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Ownership</a:t>
                </a:r>
                <a:r>
                  <a:rPr kumimoji="0" lang="es-E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&amp; Golden </a:t>
                </a:r>
                <a:r>
                  <a:rPr kumimoji="0" lang="es-ES" sz="800"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Source</a:t>
                </a:r>
                <a:endParaRPr kumimoji="0" lang="es-E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4" name="Isosceles Triangle 46">
                <a:extLst>
                  <a:ext uri="{FF2B5EF4-FFF2-40B4-BE49-F238E27FC236}">
                    <a16:creationId xmlns:a16="http://schemas.microsoft.com/office/drawing/2014/main" id="{76439887-F2B2-491D-4B08-40E1FAB211C5}"/>
                  </a:ext>
                </a:extLst>
              </p:cNvPr>
              <p:cNvSpPr/>
              <p:nvPr/>
            </p:nvSpPr>
            <p:spPr>
              <a:xfrm>
                <a:off x="3343590" y="4787524"/>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30" name="Group 29">
              <a:extLst>
                <a:ext uri="{FF2B5EF4-FFF2-40B4-BE49-F238E27FC236}">
                  <a16:creationId xmlns:a16="http://schemas.microsoft.com/office/drawing/2014/main" id="{B6275CFE-C914-9E3D-62FA-47F555504C70}"/>
                </a:ext>
              </a:extLst>
            </p:cNvPr>
            <p:cNvGrpSpPr/>
            <p:nvPr/>
          </p:nvGrpSpPr>
          <p:grpSpPr>
            <a:xfrm>
              <a:off x="3343590" y="4923415"/>
              <a:ext cx="2169257" cy="338554"/>
              <a:chOff x="3343590" y="4923415"/>
              <a:chExt cx="2169257" cy="338554"/>
            </a:xfrm>
          </p:grpSpPr>
          <p:sp>
            <p:nvSpPr>
              <p:cNvPr id="28" name="TextBox 27">
                <a:extLst>
                  <a:ext uri="{FF2B5EF4-FFF2-40B4-BE49-F238E27FC236}">
                    <a16:creationId xmlns:a16="http://schemas.microsoft.com/office/drawing/2014/main" id="{D432890C-2102-D61C-50DA-1C61833ADF2C}"/>
                  </a:ext>
                </a:extLst>
              </p:cNvPr>
              <p:cNvSpPr txBox="1"/>
              <p:nvPr/>
            </p:nvSpPr>
            <p:spPr>
              <a:xfrm>
                <a:off x="3488129" y="4923415"/>
                <a:ext cx="2024718" cy="338554"/>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Data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Business </a:t>
                </a:r>
                <a:r>
                  <a:rPr kumimoji="0" lang="es-ES" sz="800"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Glossary</a:t>
                </a:r>
                <a:r>
                  <a:rPr kumimoji="0" lang="es-E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r>
                  <a:rPr kumimoji="0" lang="es-ES" sz="800" i="0" u="none" strike="noStrike" kern="1200" cap="none" spc="0" normalizeH="0" baseline="0" noProof="0" err="1">
                    <a:ln>
                      <a:noFill/>
                    </a:ln>
                    <a:solidFill>
                      <a:srgbClr val="1BB3BC">
                        <a:lumMod val="50000"/>
                      </a:srgbClr>
                    </a:solidFill>
                    <a:effectLst/>
                    <a:uLnTx/>
                    <a:uFillTx/>
                    <a:latin typeface="Santander Text" panose="020B0504020201020104" pitchFamily="34" charset="0"/>
                    <a:ea typeface="+mn-ea"/>
                    <a:cs typeface="+mn-cs"/>
                  </a:rPr>
                  <a:t>for</a:t>
                </a:r>
                <a:r>
                  <a:rPr kumimoji="0" lang="es-E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r>
                  <a:rPr lang="es-ES" sz="800">
                    <a:solidFill>
                      <a:srgbClr val="1BB3BC">
                        <a:lumMod val="50000"/>
                      </a:srgbClr>
                    </a:solidFill>
                    <a:latin typeface="Santander Text" panose="020B0504020201020104" pitchFamily="34" charset="0"/>
                  </a:rPr>
                  <a:t>Key Data </a:t>
                </a:r>
                <a:r>
                  <a:rPr lang="es-ES" sz="800" err="1">
                    <a:solidFill>
                      <a:srgbClr val="1BB3BC">
                        <a:lumMod val="50000"/>
                      </a:srgbClr>
                    </a:solidFill>
                    <a:latin typeface="Santander Text" panose="020B0504020201020104" pitchFamily="34" charset="0"/>
                  </a:rPr>
                  <a:t>Elements</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29" name="Isosceles Triangle 46">
                <a:extLst>
                  <a:ext uri="{FF2B5EF4-FFF2-40B4-BE49-F238E27FC236}">
                    <a16:creationId xmlns:a16="http://schemas.microsoft.com/office/drawing/2014/main" id="{F0787C2B-D257-DA56-58A8-D3A24158BD15}"/>
                  </a:ext>
                </a:extLst>
              </p:cNvPr>
              <p:cNvSpPr/>
              <p:nvPr/>
            </p:nvSpPr>
            <p:spPr>
              <a:xfrm>
                <a:off x="3343590" y="5023854"/>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grpSp>
        <p:nvGrpSpPr>
          <p:cNvPr id="41" name="Group 40">
            <a:extLst>
              <a:ext uri="{FF2B5EF4-FFF2-40B4-BE49-F238E27FC236}">
                <a16:creationId xmlns:a16="http://schemas.microsoft.com/office/drawing/2014/main" id="{959F41AF-F583-6737-35FB-5776291F4EE1}"/>
              </a:ext>
            </a:extLst>
          </p:cNvPr>
          <p:cNvGrpSpPr/>
          <p:nvPr/>
        </p:nvGrpSpPr>
        <p:grpSpPr>
          <a:xfrm>
            <a:off x="5357921" y="5429607"/>
            <a:ext cx="2164114" cy="461665"/>
            <a:chOff x="5091221" y="5429607"/>
            <a:chExt cx="2164114" cy="461665"/>
          </a:xfrm>
        </p:grpSpPr>
        <p:sp>
          <p:nvSpPr>
            <p:cNvPr id="7" name="Isosceles Triangle 46">
              <a:extLst>
                <a:ext uri="{FF2B5EF4-FFF2-40B4-BE49-F238E27FC236}">
                  <a16:creationId xmlns:a16="http://schemas.microsoft.com/office/drawing/2014/main" id="{8C1B2EA7-8E2A-D75A-B8D9-B7F9991EBD28}"/>
                </a:ext>
              </a:extLst>
            </p:cNvPr>
            <p:cNvSpPr/>
            <p:nvPr/>
          </p:nvSpPr>
          <p:spPr>
            <a:xfrm>
              <a:off x="7106439" y="5567834"/>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32" name="TextBox 48">
              <a:extLst>
                <a:ext uri="{FF2B5EF4-FFF2-40B4-BE49-F238E27FC236}">
                  <a16:creationId xmlns:a16="http://schemas.microsoft.com/office/drawing/2014/main" id="{63955B8B-0CEE-A0A0-BC8E-28D28B42CEE0}"/>
                </a:ext>
              </a:extLst>
            </p:cNvPr>
            <p:cNvSpPr txBox="1"/>
            <p:nvPr/>
          </p:nvSpPr>
          <p:spPr>
            <a:xfrm>
              <a:off x="5091221" y="5429607"/>
              <a:ext cx="203878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1">
                  <a:solidFill>
                    <a:srgbClr val="1BB3BC">
                      <a:lumMod val="50000"/>
                    </a:srgbClr>
                  </a:solidFill>
                  <a:latin typeface="Santander Text" panose="020B0504020201020104" pitchFamily="34" charset="0"/>
                </a:rPr>
                <a:t>P&amp;L Segregation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Segregation Trading and Origination businesses for current P&amp;L Reporting</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grpSp>
      <p:sp>
        <p:nvSpPr>
          <p:cNvPr id="51" name="Isosceles Triangle 56">
            <a:extLst>
              <a:ext uri="{FF2B5EF4-FFF2-40B4-BE49-F238E27FC236}">
                <a16:creationId xmlns:a16="http://schemas.microsoft.com/office/drawing/2014/main" id="{3C0B1C02-99AA-3BB7-E1FC-975234E23FA1}"/>
              </a:ext>
            </a:extLst>
          </p:cNvPr>
          <p:cNvSpPr/>
          <p:nvPr/>
        </p:nvSpPr>
        <p:spPr>
          <a:xfrm>
            <a:off x="7873501" y="151457"/>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53" name="TextBox 61">
            <a:extLst>
              <a:ext uri="{FF2B5EF4-FFF2-40B4-BE49-F238E27FC236}">
                <a16:creationId xmlns:a16="http://schemas.microsoft.com/office/drawing/2014/main" id="{4AFB8853-114A-02E5-45EE-6CF390109F84}"/>
              </a:ext>
            </a:extLst>
          </p:cNvPr>
          <p:cNvSpPr txBox="1"/>
          <p:nvPr/>
        </p:nvSpPr>
        <p:spPr>
          <a:xfrm>
            <a:off x="7959225" y="120268"/>
            <a:ext cx="1249916" cy="20005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Santander Text" panose="020B0504020201020104" pitchFamily="34" charset="0"/>
                <a:ea typeface="+mn-ea"/>
                <a:cs typeface="+mn-cs"/>
              </a:rPr>
              <a:t>Definition &amp; Analysis</a:t>
            </a:r>
          </a:p>
        </p:txBody>
      </p:sp>
      <p:sp>
        <p:nvSpPr>
          <p:cNvPr id="63" name="TextBox 66">
            <a:extLst>
              <a:ext uri="{FF2B5EF4-FFF2-40B4-BE49-F238E27FC236}">
                <a16:creationId xmlns:a16="http://schemas.microsoft.com/office/drawing/2014/main" id="{16B370A8-CA55-B4A9-43DF-D0D2976DD358}"/>
              </a:ext>
            </a:extLst>
          </p:cNvPr>
          <p:cNvSpPr txBox="1"/>
          <p:nvPr/>
        </p:nvSpPr>
        <p:spPr>
          <a:xfrm>
            <a:off x="10219045" y="120268"/>
            <a:ext cx="1134497" cy="20005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Santander Text" panose="020B0504020201020104" pitchFamily="34" charset="0"/>
                <a:ea typeface="+mn-ea"/>
                <a:cs typeface="+mn-cs"/>
              </a:rPr>
              <a:t>Go-live/Delivery</a:t>
            </a:r>
          </a:p>
        </p:txBody>
      </p:sp>
      <p:sp>
        <p:nvSpPr>
          <p:cNvPr id="64" name="Isosceles Triangle 46">
            <a:extLst>
              <a:ext uri="{FF2B5EF4-FFF2-40B4-BE49-F238E27FC236}">
                <a16:creationId xmlns:a16="http://schemas.microsoft.com/office/drawing/2014/main" id="{FBFE0B56-8FA5-22D5-B96B-18E9EBF39054}"/>
              </a:ext>
            </a:extLst>
          </p:cNvPr>
          <p:cNvSpPr/>
          <p:nvPr/>
        </p:nvSpPr>
        <p:spPr>
          <a:xfrm>
            <a:off x="10083426" y="151457"/>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65" name="TextBox 66">
            <a:extLst>
              <a:ext uri="{FF2B5EF4-FFF2-40B4-BE49-F238E27FC236}">
                <a16:creationId xmlns:a16="http://schemas.microsoft.com/office/drawing/2014/main" id="{C6FE3B7C-1172-B3AF-9243-547489B9B0D1}"/>
              </a:ext>
            </a:extLst>
          </p:cNvPr>
          <p:cNvSpPr txBox="1"/>
          <p:nvPr/>
        </p:nvSpPr>
        <p:spPr>
          <a:xfrm>
            <a:off x="9003041" y="120268"/>
            <a:ext cx="1305735" cy="20005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Santander Text" panose="020B0504020201020104" pitchFamily="34" charset="0"/>
                <a:ea typeface="+mn-ea"/>
                <a:cs typeface="+mn-cs"/>
              </a:rPr>
              <a:t>Developments Delivery</a:t>
            </a:r>
          </a:p>
        </p:txBody>
      </p:sp>
      <p:sp>
        <p:nvSpPr>
          <p:cNvPr id="67" name="Isosceles Triangle 46">
            <a:extLst>
              <a:ext uri="{FF2B5EF4-FFF2-40B4-BE49-F238E27FC236}">
                <a16:creationId xmlns:a16="http://schemas.microsoft.com/office/drawing/2014/main" id="{53ABB005-5497-3994-29FD-FDBD2ECA642F}"/>
              </a:ext>
            </a:extLst>
          </p:cNvPr>
          <p:cNvSpPr/>
          <p:nvPr/>
        </p:nvSpPr>
        <p:spPr>
          <a:xfrm>
            <a:off x="8907730" y="151457"/>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72" name="Rectangle: Rounded Corners 108">
            <a:extLst>
              <a:ext uri="{FF2B5EF4-FFF2-40B4-BE49-F238E27FC236}">
                <a16:creationId xmlns:a16="http://schemas.microsoft.com/office/drawing/2014/main" id="{0BA2F4F5-0830-CF55-6747-93B8C1138BDD}"/>
              </a:ext>
            </a:extLst>
          </p:cNvPr>
          <p:cNvSpPr/>
          <p:nvPr/>
        </p:nvSpPr>
        <p:spPr>
          <a:xfrm>
            <a:off x="7804710" y="74123"/>
            <a:ext cx="3986773" cy="289274"/>
          </a:xfrm>
          <a:prstGeom prst="roundRect">
            <a:avLst/>
          </a:prstGeom>
          <a:noFill/>
          <a:ln>
            <a:solidFill>
              <a:schemeClr val="bg1">
                <a:lumMod val="6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Sanskrit Text" panose="020B0502040204020203" pitchFamily="18" charset="0"/>
            </a:endParaRPr>
          </a:p>
        </p:txBody>
      </p:sp>
      <p:sp>
        <p:nvSpPr>
          <p:cNvPr id="73" name="TextBox 180">
            <a:extLst>
              <a:ext uri="{FF2B5EF4-FFF2-40B4-BE49-F238E27FC236}">
                <a16:creationId xmlns:a16="http://schemas.microsoft.com/office/drawing/2014/main" id="{3D0889F4-7C8E-78FB-95B1-234CC8D869B0}"/>
              </a:ext>
            </a:extLst>
          </p:cNvPr>
          <p:cNvSpPr txBox="1"/>
          <p:nvPr/>
        </p:nvSpPr>
        <p:spPr>
          <a:xfrm>
            <a:off x="11212011" y="173273"/>
            <a:ext cx="88378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Critical Points</a:t>
            </a:r>
            <a:endParaRPr kumimoji="0" lang="en-US" sz="700" b="0" i="0" u="none" strike="noStrike" kern="0" cap="none" spc="0" normalizeH="0" baseline="0" noProof="0">
              <a:ln>
                <a:noFill/>
              </a:ln>
              <a:effectLst/>
              <a:uLnTx/>
              <a:uFillTx/>
              <a:latin typeface="Santander Text"/>
              <a:ea typeface="+mn-ea"/>
              <a:cs typeface="+mn-cs"/>
            </a:endParaRPr>
          </a:p>
        </p:txBody>
      </p:sp>
      <p:sp>
        <p:nvSpPr>
          <p:cNvPr id="77" name="Star: 5 Points 76">
            <a:extLst>
              <a:ext uri="{FF2B5EF4-FFF2-40B4-BE49-F238E27FC236}">
                <a16:creationId xmlns:a16="http://schemas.microsoft.com/office/drawing/2014/main" id="{C0BB05F3-8F2F-30DF-1485-8A767EB0C20C}"/>
              </a:ext>
            </a:extLst>
          </p:cNvPr>
          <p:cNvSpPr/>
          <p:nvPr/>
        </p:nvSpPr>
        <p:spPr>
          <a:xfrm>
            <a:off x="11054948" y="166295"/>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Star: 5 Points 77">
            <a:extLst>
              <a:ext uri="{FF2B5EF4-FFF2-40B4-BE49-F238E27FC236}">
                <a16:creationId xmlns:a16="http://schemas.microsoft.com/office/drawing/2014/main" id="{801D9DF8-5103-9D4A-0232-6B9D8FD68B86}"/>
              </a:ext>
            </a:extLst>
          </p:cNvPr>
          <p:cNvSpPr/>
          <p:nvPr/>
        </p:nvSpPr>
        <p:spPr>
          <a:xfrm>
            <a:off x="7463718" y="3846164"/>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Star: 5 Points 80">
            <a:extLst>
              <a:ext uri="{FF2B5EF4-FFF2-40B4-BE49-F238E27FC236}">
                <a16:creationId xmlns:a16="http://schemas.microsoft.com/office/drawing/2014/main" id="{1E9B4C30-BD6B-5652-C5EC-FC8E6C9F5C97}"/>
              </a:ext>
            </a:extLst>
          </p:cNvPr>
          <p:cNvSpPr/>
          <p:nvPr/>
        </p:nvSpPr>
        <p:spPr>
          <a:xfrm>
            <a:off x="9057058" y="4595183"/>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Star: 5 Points 81">
            <a:extLst>
              <a:ext uri="{FF2B5EF4-FFF2-40B4-BE49-F238E27FC236}">
                <a16:creationId xmlns:a16="http://schemas.microsoft.com/office/drawing/2014/main" id="{037F9E9A-31EE-8F87-B3C4-519B50D540B3}"/>
              </a:ext>
            </a:extLst>
          </p:cNvPr>
          <p:cNvSpPr/>
          <p:nvPr/>
        </p:nvSpPr>
        <p:spPr>
          <a:xfrm>
            <a:off x="6432450" y="5401894"/>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tar: 5 Points 82">
            <a:extLst>
              <a:ext uri="{FF2B5EF4-FFF2-40B4-BE49-F238E27FC236}">
                <a16:creationId xmlns:a16="http://schemas.microsoft.com/office/drawing/2014/main" id="{9282F1E1-48F8-A827-3936-DCA4B2FEE675}"/>
              </a:ext>
            </a:extLst>
          </p:cNvPr>
          <p:cNvSpPr/>
          <p:nvPr/>
        </p:nvSpPr>
        <p:spPr>
          <a:xfrm>
            <a:off x="6412118" y="6149607"/>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Star: 5 Points 83">
            <a:extLst>
              <a:ext uri="{FF2B5EF4-FFF2-40B4-BE49-F238E27FC236}">
                <a16:creationId xmlns:a16="http://schemas.microsoft.com/office/drawing/2014/main" id="{387AA0D9-298E-2351-B3F1-51429086C835}"/>
              </a:ext>
            </a:extLst>
          </p:cNvPr>
          <p:cNvSpPr/>
          <p:nvPr/>
        </p:nvSpPr>
        <p:spPr>
          <a:xfrm>
            <a:off x="11293425" y="6253748"/>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90654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81948437-FD8E-0143-0E5F-5BF15364865C}"/>
              </a:ext>
            </a:extLst>
          </p:cNvPr>
          <p:cNvSpPr txBox="1"/>
          <p:nvPr/>
        </p:nvSpPr>
        <p:spPr>
          <a:xfrm>
            <a:off x="160570" y="1388483"/>
            <a:ext cx="11630916" cy="1296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Market Risk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Tactical &amp; enhancements</a:t>
            </a:r>
            <a:r>
              <a:rPr lang="en-US" sz="10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(1)</a:t>
            </a:r>
            <a:endPar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endParaRP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47791"/>
            <a:ext cx="3385644" cy="23498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rPr>
              <a:t>Book </a:t>
            </a:r>
            <a:r>
              <a:rPr kumimoji="0" lang="es-ES" sz="1600" b="1" i="0" u="none" strike="noStrike" kern="1200" cap="none" spc="0" normalizeH="0" baseline="0" noProof="0" err="1">
                <a:ln>
                  <a:noFill/>
                </a:ln>
                <a:solidFill>
                  <a:srgbClr val="EB0000"/>
                </a:solidFill>
                <a:effectLst/>
                <a:uLnTx/>
                <a:uFillTx/>
                <a:latin typeface="Santander Text" panose="020B0504020201020104" pitchFamily="34" charset="0"/>
                <a:ea typeface="+mn-ea"/>
                <a:cs typeface="+mn-cs"/>
              </a:rPr>
              <a:t>of</a:t>
            </a:r>
            <a:r>
              <a:rPr kumimoji="0" lang="es-E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rPr>
              <a:t> </a:t>
            </a:r>
            <a:r>
              <a:rPr kumimoji="0" lang="es-ES" sz="1600" b="1" i="0" u="none" strike="noStrike" kern="1200" cap="none" spc="0" normalizeH="0" baseline="0" noProof="0" err="1">
                <a:ln>
                  <a:noFill/>
                </a:ln>
                <a:solidFill>
                  <a:srgbClr val="EB0000"/>
                </a:solidFill>
                <a:effectLst/>
                <a:uLnTx/>
                <a:uFillTx/>
                <a:latin typeface="Santander Text" panose="020B0504020201020104" pitchFamily="34" charset="0"/>
                <a:ea typeface="+mn-ea"/>
                <a:cs typeface="+mn-cs"/>
              </a:rPr>
              <a:t>Work</a:t>
            </a:r>
            <a:r>
              <a:rPr kumimoji="0" lang="es-E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rPr>
              <a:t> - Trading</a:t>
            </a:r>
            <a:endParaRPr kumimoji="0" lang="en-US" sz="1600" b="1" i="0" u="none" strike="noStrike" kern="1200" cap="none" spc="0" normalizeH="0" baseline="0" noProof="0">
              <a:ln>
                <a:noFill/>
              </a:ln>
              <a:solidFill>
                <a:srgbClr val="EB0000"/>
              </a:solidFill>
              <a:effectLst/>
              <a:uLnTx/>
              <a:uFillTx/>
              <a:latin typeface="Santander Text" panose="020B0504020201020104" pitchFamily="34" charset="0"/>
              <a:ea typeface="+mn-ea"/>
              <a:cs typeface="+mn-cs"/>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a:ln>
                  <a:noFill/>
                </a:ln>
                <a:solidFill>
                  <a:srgbClr val="FF0000"/>
                </a:solidFill>
                <a:effectLst/>
                <a:uLnTx/>
                <a:uFillTx/>
                <a:latin typeface="Santander Text" panose="020B0504020201020104" pitchFamily="34" charset="0"/>
                <a:ea typeface="+mj-ea"/>
                <a:cs typeface="+mj-cs"/>
              </a:rPr>
              <a:t>4</a:t>
            </a:r>
            <a:endParaRPr kumimoji="0" lang="en-US" sz="2800" b="0" i="0" u="none" strike="noStrike" kern="1200" cap="none" spc="0" normalizeH="0" baseline="0" noProof="0">
              <a:ln>
                <a:noFill/>
              </a:ln>
              <a:solidFill>
                <a:srgbClr val="FF0000"/>
              </a:solidFill>
              <a:effectLst/>
              <a:uLnTx/>
              <a:uFillTx/>
              <a:latin typeface="Santander Text" panose="020B0504020201020104" pitchFamily="34" charset="0"/>
              <a:ea typeface="+mj-ea"/>
              <a:cs typeface="+mj-cs"/>
            </a:endParaRPr>
          </a:p>
        </p:txBody>
      </p:sp>
      <p:sp>
        <p:nvSpPr>
          <p:cNvPr id="137" name="Text Placeholder 3">
            <a:extLst>
              <a:ext uri="{FF2B5EF4-FFF2-40B4-BE49-F238E27FC236}">
                <a16:creationId xmlns:a16="http://schemas.microsoft.com/office/drawing/2014/main" id="{8268BE51-2C79-ED8C-8C18-A13B4EA803ED}"/>
              </a:ext>
            </a:extLst>
          </p:cNvPr>
          <p:cNvSpPr txBox="1">
            <a:spLocks/>
          </p:cNvSpPr>
          <p:nvPr/>
        </p:nvSpPr>
        <p:spPr>
          <a:xfrm>
            <a:off x="923191" y="912829"/>
            <a:ext cx="1196102" cy="21940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Tx/>
              <a:buNone/>
              <a:tabLst/>
              <a:defRPr sz="13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Tx/>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05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100" b="1" i="0" u="none" strike="noStrike" kern="1200" cap="none" spc="0" normalizeH="0" baseline="0" noProof="0">
                <a:ln>
                  <a:noFill/>
                </a:ln>
                <a:solidFill>
                  <a:srgbClr val="EC0000"/>
                </a:solidFill>
                <a:effectLst/>
                <a:uLnTx/>
                <a:uFillTx/>
                <a:latin typeface="Santander Text" panose="020B0504020201020104" pitchFamily="34" charset="0"/>
                <a:ea typeface="+mn-ea"/>
                <a:cs typeface="+mn-cs"/>
              </a:rPr>
              <a:t>2024 Roadmap</a:t>
            </a:r>
          </a:p>
        </p:txBody>
      </p:sp>
      <p:sp>
        <p:nvSpPr>
          <p:cNvPr id="70" name="TextBox 69">
            <a:extLst>
              <a:ext uri="{FF2B5EF4-FFF2-40B4-BE49-F238E27FC236}">
                <a16:creationId xmlns:a16="http://schemas.microsoft.com/office/drawing/2014/main" id="{BC8F6FBE-8B3E-0D12-CAFA-B7E4E14A593E}"/>
              </a:ext>
            </a:extLst>
          </p:cNvPr>
          <p:cNvSpPr txBox="1"/>
          <p:nvPr/>
        </p:nvSpPr>
        <p:spPr>
          <a:xfrm>
            <a:off x="160570" y="2741914"/>
            <a:ext cx="11630916" cy="1296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S</a:t>
            </a:r>
            <a:r>
              <a:rPr kumimoji="0" lang="en-US" sz="1000" b="1" i="0" u="none" strike="noStrike" kern="0" cap="none" spc="0" normalizeH="0" baseline="0" noProof="0" err="1">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trategic</a:t>
            </a: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 - Murex</a:t>
            </a:r>
          </a:p>
        </p:txBody>
      </p:sp>
      <p:sp>
        <p:nvSpPr>
          <p:cNvPr id="71" name="TextBox 70">
            <a:extLst>
              <a:ext uri="{FF2B5EF4-FFF2-40B4-BE49-F238E27FC236}">
                <a16:creationId xmlns:a16="http://schemas.microsoft.com/office/drawing/2014/main" id="{0BAA1A5E-A5FF-AAAE-A843-59C76C4D1347}"/>
              </a:ext>
            </a:extLst>
          </p:cNvPr>
          <p:cNvSpPr txBox="1"/>
          <p:nvPr/>
        </p:nvSpPr>
        <p:spPr>
          <a:xfrm>
            <a:off x="160570" y="4112171"/>
            <a:ext cx="11630916" cy="1296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Strategic</a:t>
            </a:r>
            <a:r>
              <a:rPr kumimoji="0" lang="es-E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 – BDH 3 </a:t>
            </a: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sym typeface="Wingdings" panose="05000000000000000000" pitchFamily="2" charset="2"/>
              </a:rPr>
              <a:t>integration</a:t>
            </a:r>
          </a:p>
        </p:txBody>
      </p:sp>
      <p:graphicFrame>
        <p:nvGraphicFramePr>
          <p:cNvPr id="18" name="Tabla 155">
            <a:extLst>
              <a:ext uri="{FF2B5EF4-FFF2-40B4-BE49-F238E27FC236}">
                <a16:creationId xmlns:a16="http://schemas.microsoft.com/office/drawing/2014/main" id="{4867CC65-D233-488C-F529-24C9386675E3}"/>
              </a:ext>
            </a:extLst>
          </p:cNvPr>
          <p:cNvGraphicFramePr>
            <a:graphicFrameLocks noGrp="1"/>
          </p:cNvGraphicFramePr>
          <p:nvPr/>
        </p:nvGraphicFramePr>
        <p:xfrm>
          <a:off x="1032751" y="1135814"/>
          <a:ext cx="10758735" cy="219408"/>
        </p:xfrm>
        <a:graphic>
          <a:graphicData uri="http://schemas.openxmlformats.org/drawingml/2006/table">
            <a:tbl>
              <a:tblPr/>
              <a:tblGrid>
                <a:gridCol w="3586245">
                  <a:extLst>
                    <a:ext uri="{9D8B030D-6E8A-4147-A177-3AD203B41FA5}">
                      <a16:colId xmlns:a16="http://schemas.microsoft.com/office/drawing/2014/main" val="2827465162"/>
                    </a:ext>
                  </a:extLst>
                </a:gridCol>
                <a:gridCol w="3586245">
                  <a:extLst>
                    <a:ext uri="{9D8B030D-6E8A-4147-A177-3AD203B41FA5}">
                      <a16:colId xmlns:a16="http://schemas.microsoft.com/office/drawing/2014/main" val="4271794878"/>
                    </a:ext>
                  </a:extLst>
                </a:gridCol>
                <a:gridCol w="3586245">
                  <a:extLst>
                    <a:ext uri="{9D8B030D-6E8A-4147-A177-3AD203B41FA5}">
                      <a16:colId xmlns:a16="http://schemas.microsoft.com/office/drawing/2014/main" val="2739079497"/>
                    </a:ext>
                  </a:extLst>
                </a:gridCol>
              </a:tblGrid>
              <a:tr h="219408">
                <a:tc>
                  <a:txBody>
                    <a:bodyPr/>
                    <a:lstStyle/>
                    <a:p>
                      <a:pPr algn="ctr" fontAlgn="ctr"/>
                      <a:r>
                        <a:rPr lang="es-ES" sz="800" b="0" i="0" u="none" strike="noStrike">
                          <a:solidFill>
                            <a:srgbClr val="FFFFFF"/>
                          </a:solidFill>
                          <a:effectLst/>
                          <a:latin typeface="Santander Headline" panose="020B0504020201020104" pitchFamily="34" charset="0"/>
                        </a:rPr>
                        <a:t>OCT</a:t>
                      </a:r>
                    </a:p>
                  </a:txBody>
                  <a:tcPr marL="36568" marR="36568" marT="7314" marB="73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58FA3"/>
                    </a:solidFill>
                  </a:tcPr>
                </a:tc>
                <a:tc>
                  <a:txBody>
                    <a:bodyPr/>
                    <a:lstStyle/>
                    <a:p>
                      <a:pPr algn="ctr" fontAlgn="ctr"/>
                      <a:r>
                        <a:rPr lang="es-ES" sz="800" b="0" i="0" u="none" strike="noStrike">
                          <a:solidFill>
                            <a:srgbClr val="FFFFFF"/>
                          </a:solidFill>
                          <a:effectLst/>
                          <a:latin typeface="Santander Headline" panose="020B0504020201020104" pitchFamily="34" charset="0"/>
                        </a:rPr>
                        <a:t>NOV</a:t>
                      </a:r>
                    </a:p>
                  </a:txBody>
                  <a:tcPr marL="36568" marR="36568" marT="7314" marB="7314"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58FA3"/>
                    </a:solidFill>
                  </a:tcPr>
                </a:tc>
                <a:tc>
                  <a:txBody>
                    <a:bodyPr/>
                    <a:lstStyle/>
                    <a:p>
                      <a:pPr algn="ctr" fontAlgn="ctr"/>
                      <a:r>
                        <a:rPr lang="es-ES" sz="800" b="0" i="0" u="none" strike="noStrike">
                          <a:solidFill>
                            <a:srgbClr val="FFFFFF"/>
                          </a:solidFill>
                          <a:effectLst/>
                          <a:latin typeface="Santander Headline" panose="020B0504020201020104" pitchFamily="34" charset="0"/>
                        </a:rPr>
                        <a:t>DEC</a:t>
                      </a:r>
                    </a:p>
                  </a:txBody>
                  <a:tcPr marL="36568" marR="36568" marT="7314" marB="7314" anchor="ctr">
                    <a:lnL w="12700" cap="flat" cmpd="sng" algn="ctr">
                      <a:solidFill>
                        <a:sysClr val="window" lastClr="FFFFFF"/>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58FA3"/>
                    </a:solidFill>
                  </a:tcPr>
                </a:tc>
                <a:extLst>
                  <a:ext uri="{0D108BD9-81ED-4DB2-BD59-A6C34878D82A}">
                    <a16:rowId xmlns:a16="http://schemas.microsoft.com/office/drawing/2014/main" val="10000"/>
                  </a:ext>
                </a:extLst>
              </a:tr>
            </a:tbl>
          </a:graphicData>
        </a:graphic>
      </p:graphicFrame>
      <p:grpSp>
        <p:nvGrpSpPr>
          <p:cNvPr id="11" name="Group 10">
            <a:extLst>
              <a:ext uri="{FF2B5EF4-FFF2-40B4-BE49-F238E27FC236}">
                <a16:creationId xmlns:a16="http://schemas.microsoft.com/office/drawing/2014/main" id="{6439992F-7B65-D8C0-43DB-B08D14408059}"/>
              </a:ext>
            </a:extLst>
          </p:cNvPr>
          <p:cNvGrpSpPr/>
          <p:nvPr/>
        </p:nvGrpSpPr>
        <p:grpSpPr>
          <a:xfrm>
            <a:off x="10146982" y="1438168"/>
            <a:ext cx="1454082" cy="215444"/>
            <a:chOff x="10146982" y="1438168"/>
            <a:chExt cx="1454082" cy="215444"/>
          </a:xfrm>
        </p:grpSpPr>
        <p:sp>
          <p:nvSpPr>
            <p:cNvPr id="22" name="TextBox 48">
              <a:extLst>
                <a:ext uri="{FF2B5EF4-FFF2-40B4-BE49-F238E27FC236}">
                  <a16:creationId xmlns:a16="http://schemas.microsoft.com/office/drawing/2014/main" id="{075E4342-5221-A5A0-D643-9F324C6A0F01}"/>
                </a:ext>
              </a:extLst>
            </p:cNvPr>
            <p:cNvSpPr txBox="1"/>
            <p:nvPr/>
          </p:nvSpPr>
          <p:spPr>
            <a:xfrm>
              <a:off x="10146982" y="1438168"/>
              <a:ext cx="1306864" cy="21544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FRTB SA developments</a:t>
              </a:r>
              <a:r>
                <a:rPr lang="en-US" sz="8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(1)</a:t>
              </a: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p>
          </p:txBody>
        </p:sp>
        <p:sp>
          <p:nvSpPr>
            <p:cNvPr id="2" name="Isosceles Triangle 46">
              <a:extLst>
                <a:ext uri="{FF2B5EF4-FFF2-40B4-BE49-F238E27FC236}">
                  <a16:creationId xmlns:a16="http://schemas.microsoft.com/office/drawing/2014/main" id="{3C665011-CF44-63FE-D39D-60B5E57652C8}"/>
                </a:ext>
              </a:extLst>
            </p:cNvPr>
            <p:cNvSpPr/>
            <p:nvPr/>
          </p:nvSpPr>
          <p:spPr>
            <a:xfrm>
              <a:off x="11452168" y="1477052"/>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17" name="Group 16">
            <a:extLst>
              <a:ext uri="{FF2B5EF4-FFF2-40B4-BE49-F238E27FC236}">
                <a16:creationId xmlns:a16="http://schemas.microsoft.com/office/drawing/2014/main" id="{A255EF88-9C74-CB88-7916-95F0BB52C362}"/>
              </a:ext>
            </a:extLst>
          </p:cNvPr>
          <p:cNvGrpSpPr/>
          <p:nvPr/>
        </p:nvGrpSpPr>
        <p:grpSpPr>
          <a:xfrm>
            <a:off x="10566534" y="1703297"/>
            <a:ext cx="1719802" cy="338554"/>
            <a:chOff x="10566534" y="1703297"/>
            <a:chExt cx="1719802" cy="338554"/>
          </a:xfrm>
        </p:grpSpPr>
        <p:sp>
          <p:nvSpPr>
            <p:cNvPr id="33" name="TextBox 48">
              <a:extLst>
                <a:ext uri="{FF2B5EF4-FFF2-40B4-BE49-F238E27FC236}">
                  <a16:creationId xmlns:a16="http://schemas.microsoft.com/office/drawing/2014/main" id="{3E0362AD-F50B-BF1F-32A0-A35F5B7C1061}"/>
                </a:ext>
              </a:extLst>
            </p:cNvPr>
            <p:cNvSpPr txBox="1"/>
            <p:nvPr/>
          </p:nvSpPr>
          <p:spPr>
            <a:xfrm>
              <a:off x="10715430" y="1703297"/>
              <a:ext cx="1570906" cy="338554"/>
            </a:xfrm>
            <a:prstGeom prst="rect">
              <a:avLst/>
            </a:prstGeom>
            <a:noFill/>
          </p:spPr>
          <p:txBody>
            <a:bodyPr wrap="square" rtlCol="0">
              <a:spAutoFit/>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Past cash integration</a:t>
              </a:r>
              <a:r>
                <a:rPr lang="en-US" sz="8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(1)</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defTabSz="457200" fontAlgn="ct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Past cash from Loan IQ</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4" name="Isosceles Triangle 46">
              <a:extLst>
                <a:ext uri="{FF2B5EF4-FFF2-40B4-BE49-F238E27FC236}">
                  <a16:creationId xmlns:a16="http://schemas.microsoft.com/office/drawing/2014/main" id="{688D0FC1-F052-4519-F9E1-4518ADEA1AFF}"/>
                </a:ext>
              </a:extLst>
            </p:cNvPr>
            <p:cNvSpPr/>
            <p:nvPr/>
          </p:nvSpPr>
          <p:spPr>
            <a:xfrm>
              <a:off x="10566534" y="1803736"/>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6" name="Group 5">
            <a:extLst>
              <a:ext uri="{FF2B5EF4-FFF2-40B4-BE49-F238E27FC236}">
                <a16:creationId xmlns:a16="http://schemas.microsoft.com/office/drawing/2014/main" id="{A79DB4A4-850B-E084-E754-A5719371E5C4}"/>
              </a:ext>
            </a:extLst>
          </p:cNvPr>
          <p:cNvGrpSpPr/>
          <p:nvPr/>
        </p:nvGrpSpPr>
        <p:grpSpPr>
          <a:xfrm>
            <a:off x="2986803" y="2081725"/>
            <a:ext cx="1694105" cy="461665"/>
            <a:chOff x="1686327" y="1894598"/>
            <a:chExt cx="1694105" cy="461665"/>
          </a:xfrm>
        </p:grpSpPr>
        <p:sp>
          <p:nvSpPr>
            <p:cNvPr id="114" name="TextBox 48">
              <a:extLst>
                <a:ext uri="{FF2B5EF4-FFF2-40B4-BE49-F238E27FC236}">
                  <a16:creationId xmlns:a16="http://schemas.microsoft.com/office/drawing/2014/main" id="{4FC65F3A-03D2-02BF-C1EF-C6C04B8FF853}"/>
                </a:ext>
              </a:extLst>
            </p:cNvPr>
            <p:cNvSpPr txBox="1"/>
            <p:nvPr/>
          </p:nvSpPr>
          <p:spPr>
            <a:xfrm>
              <a:off x="1686327" y="1894598"/>
              <a:ext cx="1570906" cy="461665"/>
            </a:xfrm>
            <a:prstGeom prst="rect">
              <a:avLst/>
            </a:prstGeom>
            <a:noFill/>
          </p:spPr>
          <p:txBody>
            <a:bodyPr wrap="square" rtlCol="0">
              <a:spAutoFit/>
            </a:bodyPr>
            <a:lstStyle>
              <a:defPPr>
                <a:defRPr lang="es-ES"/>
              </a:defPPr>
              <a:lvl1pPr marR="0" lvl="0" indent="0" defTabSz="457200" fontAlgn="ctr">
                <a:lnSpc>
                  <a:spcPct val="100000"/>
                </a:lnSpc>
                <a:spcBef>
                  <a:spcPts val="0"/>
                </a:spcBef>
                <a:spcAft>
                  <a:spcPts val="0"/>
                </a:spcAft>
                <a:buClrTx/>
                <a:buSzTx/>
                <a:buFontTx/>
                <a:buNone/>
                <a:tabLst/>
                <a:defRPr sz="800" b="1">
                  <a:solidFill>
                    <a:srgbClr val="000000"/>
                  </a:solidFill>
                  <a:latin typeface="Santander Text"/>
                </a:defRPr>
              </a:lvl1pPr>
            </a:lstStyle>
            <a:p>
              <a:pPr marL="0" marR="0" lvl="0" indent="0" algn="r" defTabSz="4572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Cost of carry enhancements NY</a:t>
              </a:r>
            </a:p>
            <a:p>
              <a:pPr algn="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New Lambda US file creation and its integration with Loan IQ</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sp>
          <p:nvSpPr>
            <p:cNvPr id="7" name="Isosceles Triangle 46">
              <a:extLst>
                <a:ext uri="{FF2B5EF4-FFF2-40B4-BE49-F238E27FC236}">
                  <a16:creationId xmlns:a16="http://schemas.microsoft.com/office/drawing/2014/main" id="{FC1ECEFC-D437-662F-CCF9-8331470DCFA0}"/>
                </a:ext>
              </a:extLst>
            </p:cNvPr>
            <p:cNvSpPr/>
            <p:nvPr/>
          </p:nvSpPr>
          <p:spPr>
            <a:xfrm>
              <a:off x="3231536" y="2056592"/>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48" name="Group 47">
            <a:extLst>
              <a:ext uri="{FF2B5EF4-FFF2-40B4-BE49-F238E27FC236}">
                <a16:creationId xmlns:a16="http://schemas.microsoft.com/office/drawing/2014/main" id="{BE2FF0FF-6FCC-FF15-D30B-81D70103B84A}"/>
              </a:ext>
            </a:extLst>
          </p:cNvPr>
          <p:cNvGrpSpPr/>
          <p:nvPr/>
        </p:nvGrpSpPr>
        <p:grpSpPr>
          <a:xfrm>
            <a:off x="8739922" y="2154989"/>
            <a:ext cx="1807140" cy="461665"/>
            <a:chOff x="8722790" y="2183213"/>
            <a:chExt cx="1807140" cy="461665"/>
          </a:xfrm>
        </p:grpSpPr>
        <p:sp>
          <p:nvSpPr>
            <p:cNvPr id="30" name="TextBox 48">
              <a:extLst>
                <a:ext uri="{FF2B5EF4-FFF2-40B4-BE49-F238E27FC236}">
                  <a16:creationId xmlns:a16="http://schemas.microsoft.com/office/drawing/2014/main" id="{78FA9809-341E-2682-A5F1-8ED190985E02}"/>
                </a:ext>
              </a:extLst>
            </p:cNvPr>
            <p:cNvSpPr txBox="1"/>
            <p:nvPr/>
          </p:nvSpPr>
          <p:spPr>
            <a:xfrm>
              <a:off x="8873325" y="2183213"/>
              <a:ext cx="1656605" cy="461665"/>
            </a:xfrm>
            <a:prstGeom prst="rect">
              <a:avLst/>
            </a:prstGeom>
            <a:noFill/>
          </p:spPr>
          <p:txBody>
            <a:bodyPr wrap="square" rtlCol="0">
              <a:spAutoFit/>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New Loan Curves &amp; Assignments</a:t>
              </a:r>
            </a:p>
            <a:p>
              <a:pPr defTabSz="457200" fontAlgn="ct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Requirements analysis and IT plan delivery </a:t>
              </a:r>
              <a:r>
                <a:rPr kumimoji="0" lang="es-ES" sz="800" b="0" i="0" u="none" strike="noStrike" kern="1200" cap="none" spc="0" normalizeH="0" baseline="30000" noProof="0">
                  <a:ln>
                    <a:noFill/>
                  </a:ln>
                  <a:solidFill>
                    <a:srgbClr val="1BB3BC">
                      <a:lumMod val="50000"/>
                    </a:srgbClr>
                  </a:solidFill>
                  <a:effectLst/>
                  <a:uLnTx/>
                  <a:uFillTx/>
                  <a:latin typeface="Santander Text" panose="020B0504020201020104" pitchFamily="34" charset="0"/>
                  <a:ea typeface="+mn-ea"/>
                  <a:cs typeface="+mn-cs"/>
                </a:rPr>
                <a:t>(1)</a:t>
              </a:r>
              <a:endParaRPr kumimoji="0" lang="es-ES" sz="800" b="0" i="0" u="none" strike="noStrike" kern="1200" cap="none" spc="0" normalizeH="0" baseline="0" noProof="0">
                <a:ln>
                  <a:noFill/>
                </a:ln>
                <a:solidFill>
                  <a:prstClr val="black"/>
                </a:solidFill>
                <a:effectLst/>
                <a:uLnTx/>
                <a:uFillTx/>
                <a:latin typeface="Arial"/>
                <a:ea typeface="+mn-ea"/>
                <a:cs typeface="+mn-cs"/>
              </a:endParaRPr>
            </a:p>
          </p:txBody>
        </p:sp>
        <p:sp>
          <p:nvSpPr>
            <p:cNvPr id="9" name="Isosceles Triangle 56">
              <a:extLst>
                <a:ext uri="{FF2B5EF4-FFF2-40B4-BE49-F238E27FC236}">
                  <a16:creationId xmlns:a16="http://schemas.microsoft.com/office/drawing/2014/main" id="{CFB5529B-6014-1746-16B7-715664E77078}"/>
                </a:ext>
              </a:extLst>
            </p:cNvPr>
            <p:cNvSpPr/>
            <p:nvPr/>
          </p:nvSpPr>
          <p:spPr>
            <a:xfrm>
              <a:off x="8722790" y="2345207"/>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grpSp>
        <p:nvGrpSpPr>
          <p:cNvPr id="8" name="Group 7">
            <a:extLst>
              <a:ext uri="{FF2B5EF4-FFF2-40B4-BE49-F238E27FC236}">
                <a16:creationId xmlns:a16="http://schemas.microsoft.com/office/drawing/2014/main" id="{14A63966-80B2-CCDD-254B-A3374B0B1CAF}"/>
              </a:ext>
            </a:extLst>
          </p:cNvPr>
          <p:cNvGrpSpPr/>
          <p:nvPr/>
        </p:nvGrpSpPr>
        <p:grpSpPr>
          <a:xfrm>
            <a:off x="5691697" y="2153527"/>
            <a:ext cx="1675538" cy="584775"/>
            <a:chOff x="5691697" y="2115491"/>
            <a:chExt cx="1675538" cy="584775"/>
          </a:xfrm>
        </p:grpSpPr>
        <p:sp>
          <p:nvSpPr>
            <p:cNvPr id="51" name="TextBox 48">
              <a:extLst>
                <a:ext uri="{FF2B5EF4-FFF2-40B4-BE49-F238E27FC236}">
                  <a16:creationId xmlns:a16="http://schemas.microsoft.com/office/drawing/2014/main" id="{85A06FCE-3102-533A-ED62-F0099AE4A987}"/>
                </a:ext>
              </a:extLst>
            </p:cNvPr>
            <p:cNvSpPr txBox="1"/>
            <p:nvPr/>
          </p:nvSpPr>
          <p:spPr>
            <a:xfrm>
              <a:off x="5796329" y="2115491"/>
              <a:ext cx="157090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Mx3 Viewers – new requirements for Risky Loans</a:t>
              </a:r>
              <a:r>
                <a:rPr lang="en-US" sz="8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(1)</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Delta FX &amp; Delta Credit enhancements for FRTB SA</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sp>
          <p:nvSpPr>
            <p:cNvPr id="14" name="Isosceles Triangle 46">
              <a:extLst>
                <a:ext uri="{FF2B5EF4-FFF2-40B4-BE49-F238E27FC236}">
                  <a16:creationId xmlns:a16="http://schemas.microsoft.com/office/drawing/2014/main" id="{6B46CBCD-34C0-5E2C-EF72-CFA8DC1D99BE}"/>
                </a:ext>
              </a:extLst>
            </p:cNvPr>
            <p:cNvSpPr/>
            <p:nvPr/>
          </p:nvSpPr>
          <p:spPr>
            <a:xfrm>
              <a:off x="5691697" y="2339040"/>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sp>
        <p:nvSpPr>
          <p:cNvPr id="15" name="TextBox 48">
            <a:extLst>
              <a:ext uri="{FF2B5EF4-FFF2-40B4-BE49-F238E27FC236}">
                <a16:creationId xmlns:a16="http://schemas.microsoft.com/office/drawing/2014/main" id="{D9C276E3-ED3B-8D09-274A-A62F4D2F6C8B}"/>
              </a:ext>
            </a:extLst>
          </p:cNvPr>
          <p:cNvSpPr txBox="1"/>
          <p:nvPr/>
        </p:nvSpPr>
        <p:spPr>
          <a:xfrm>
            <a:off x="10718709" y="2065959"/>
            <a:ext cx="1157969" cy="584775"/>
          </a:xfrm>
          <a:prstGeom prst="rect">
            <a:avLst/>
          </a:prstGeom>
          <a:noFill/>
        </p:spPr>
        <p:txBody>
          <a:bodyPr wrap="square" rtlCol="0">
            <a:spAutoFit/>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Risk circuits (SUPRA, MARs, CII)</a:t>
            </a:r>
            <a:r>
              <a:rPr lang="en-US" sz="8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(1)</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defTabSz="457200" fontAlgn="ct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Job planning and circuit activation</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sp>
        <p:nvSpPr>
          <p:cNvPr id="16" name="Isosceles Triangle 46">
            <a:extLst>
              <a:ext uri="{FF2B5EF4-FFF2-40B4-BE49-F238E27FC236}">
                <a16:creationId xmlns:a16="http://schemas.microsoft.com/office/drawing/2014/main" id="{62C0344F-3023-BCF6-F914-C8272529C684}"/>
              </a:ext>
            </a:extLst>
          </p:cNvPr>
          <p:cNvSpPr/>
          <p:nvPr/>
        </p:nvSpPr>
        <p:spPr>
          <a:xfrm>
            <a:off x="10566534" y="2289508"/>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42" name="TextBox 48">
            <a:extLst>
              <a:ext uri="{FF2B5EF4-FFF2-40B4-BE49-F238E27FC236}">
                <a16:creationId xmlns:a16="http://schemas.microsoft.com/office/drawing/2014/main" id="{9276C15C-AC2E-E44F-1FDC-591F0B5D4617}"/>
              </a:ext>
            </a:extLst>
          </p:cNvPr>
          <p:cNvSpPr txBox="1"/>
          <p:nvPr/>
        </p:nvSpPr>
        <p:spPr>
          <a:xfrm>
            <a:off x="1547014" y="1473843"/>
            <a:ext cx="16983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GER MAD / SLB</a:t>
            </a:r>
          </a:p>
          <a:p>
            <a:pPr algn="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Creation and integration of new portfolios</a:t>
            </a:r>
          </a:p>
        </p:txBody>
      </p:sp>
      <p:sp>
        <p:nvSpPr>
          <p:cNvPr id="45" name="Isosceles Triangle 46">
            <a:extLst>
              <a:ext uri="{FF2B5EF4-FFF2-40B4-BE49-F238E27FC236}">
                <a16:creationId xmlns:a16="http://schemas.microsoft.com/office/drawing/2014/main" id="{3D55F26C-ACD7-17C9-9FE0-4DC700F44C8C}"/>
              </a:ext>
            </a:extLst>
          </p:cNvPr>
          <p:cNvSpPr/>
          <p:nvPr/>
        </p:nvSpPr>
        <p:spPr>
          <a:xfrm>
            <a:off x="3231536" y="1635837"/>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nvGrpSpPr>
          <p:cNvPr id="52" name="Group 51">
            <a:extLst>
              <a:ext uri="{FF2B5EF4-FFF2-40B4-BE49-F238E27FC236}">
                <a16:creationId xmlns:a16="http://schemas.microsoft.com/office/drawing/2014/main" id="{FDD17C9E-7BF1-0AD9-1A55-8DED425D2139}"/>
              </a:ext>
            </a:extLst>
          </p:cNvPr>
          <p:cNvGrpSpPr/>
          <p:nvPr/>
        </p:nvGrpSpPr>
        <p:grpSpPr>
          <a:xfrm>
            <a:off x="6243997" y="1807907"/>
            <a:ext cx="1848847" cy="461665"/>
            <a:chOff x="6243997" y="1807907"/>
            <a:chExt cx="1848847" cy="461665"/>
          </a:xfrm>
        </p:grpSpPr>
        <p:sp>
          <p:nvSpPr>
            <p:cNvPr id="34" name="TextBox 48">
              <a:extLst>
                <a:ext uri="{FF2B5EF4-FFF2-40B4-BE49-F238E27FC236}">
                  <a16:creationId xmlns:a16="http://schemas.microsoft.com/office/drawing/2014/main" id="{8786B529-F1C8-A2D1-EC30-308B0924DDD9}"/>
                </a:ext>
              </a:extLst>
            </p:cNvPr>
            <p:cNvSpPr txBox="1"/>
            <p:nvPr/>
          </p:nvSpPr>
          <p:spPr>
            <a:xfrm>
              <a:off x="6243997" y="1807907"/>
              <a:ext cx="16983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MARs Sensis</a:t>
              </a:r>
              <a:r>
                <a:rPr lang="en-US" sz="8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(1)</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Limits definition and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Bookmarks creation</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sp>
          <p:nvSpPr>
            <p:cNvPr id="46" name="Isosceles Triangle 46">
              <a:extLst>
                <a:ext uri="{FF2B5EF4-FFF2-40B4-BE49-F238E27FC236}">
                  <a16:creationId xmlns:a16="http://schemas.microsoft.com/office/drawing/2014/main" id="{91223AA3-9722-F5E4-8B70-DDC81C49222C}"/>
                </a:ext>
              </a:extLst>
            </p:cNvPr>
            <p:cNvSpPr/>
            <p:nvPr/>
          </p:nvSpPr>
          <p:spPr>
            <a:xfrm>
              <a:off x="7943948" y="1969901"/>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sp>
        <p:nvSpPr>
          <p:cNvPr id="47" name="TextBox 70">
            <a:extLst>
              <a:ext uri="{FF2B5EF4-FFF2-40B4-BE49-F238E27FC236}">
                <a16:creationId xmlns:a16="http://schemas.microsoft.com/office/drawing/2014/main" id="{79FDA3CE-FE77-FB46-3B88-02573834A451}"/>
              </a:ext>
            </a:extLst>
          </p:cNvPr>
          <p:cNvSpPr txBox="1"/>
          <p:nvPr/>
        </p:nvSpPr>
        <p:spPr>
          <a:xfrm>
            <a:off x="160570" y="5490121"/>
            <a:ext cx="11630916" cy="1296000"/>
          </a:xfrm>
          <a:prstGeom prst="rect">
            <a:avLst/>
          </a:prstGeom>
          <a:solidFill>
            <a:schemeClr val="accent2">
              <a:alpha val="44000"/>
            </a:schemeClr>
          </a:solid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rPr>
              <a:t>EUC – Trading tool / platform</a:t>
            </a:r>
            <a:r>
              <a:rPr lang="en-US" sz="10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(2)</a:t>
            </a:r>
            <a:endParaRPr kumimoji="0" lang="en-US" sz="1000" b="1" i="0" u="none" strike="noStrike" kern="0" cap="none" spc="0" normalizeH="0" baseline="0" noProof="0">
              <a:ln>
                <a:noFill/>
              </a:ln>
              <a:solidFill>
                <a:srgbClr val="1AB2BB">
                  <a:lumMod val="50000"/>
                </a:srgbClr>
              </a:solidFill>
              <a:effectLst/>
              <a:uLnTx/>
              <a:uFillTx/>
              <a:latin typeface="Santander Text" panose="020B0504020201020104" pitchFamily="34" charset="0"/>
              <a:ea typeface="+mn-ea"/>
              <a:cs typeface="Calibri" panose="020F0502020204030204" pitchFamily="34" charset="0"/>
            </a:endParaRPr>
          </a:p>
        </p:txBody>
      </p:sp>
      <p:grpSp>
        <p:nvGrpSpPr>
          <p:cNvPr id="49" name="Group 48">
            <a:extLst>
              <a:ext uri="{FF2B5EF4-FFF2-40B4-BE49-F238E27FC236}">
                <a16:creationId xmlns:a16="http://schemas.microsoft.com/office/drawing/2014/main" id="{31C2ABAA-8EAC-D489-8E9D-B373C78CF695}"/>
              </a:ext>
            </a:extLst>
          </p:cNvPr>
          <p:cNvGrpSpPr/>
          <p:nvPr/>
        </p:nvGrpSpPr>
        <p:grpSpPr>
          <a:xfrm>
            <a:off x="6234567" y="1360036"/>
            <a:ext cx="1854684" cy="461665"/>
            <a:chOff x="6234567" y="1388614"/>
            <a:chExt cx="1854684" cy="461665"/>
          </a:xfrm>
        </p:grpSpPr>
        <p:sp>
          <p:nvSpPr>
            <p:cNvPr id="82" name="TextBox 48">
              <a:extLst>
                <a:ext uri="{FF2B5EF4-FFF2-40B4-BE49-F238E27FC236}">
                  <a16:creationId xmlns:a16="http://schemas.microsoft.com/office/drawing/2014/main" id="{5966190F-048C-3D17-99CB-6D84FE070B69}"/>
                </a:ext>
              </a:extLst>
            </p:cNvPr>
            <p:cNvSpPr txBox="1"/>
            <p:nvPr/>
          </p:nvSpPr>
          <p:spPr>
            <a:xfrm>
              <a:off x="6234567" y="1388614"/>
              <a:ext cx="169831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QLIK PL enhancements</a:t>
              </a:r>
            </a:p>
            <a:p>
              <a:pPr algn="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LX ID, limits consolidations, new layouts, enhancements in horizons</a:t>
              </a: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 </a:t>
              </a:r>
            </a:p>
          </p:txBody>
        </p:sp>
        <p:sp>
          <p:nvSpPr>
            <p:cNvPr id="84" name="Isosceles Triangle 46">
              <a:extLst>
                <a:ext uri="{FF2B5EF4-FFF2-40B4-BE49-F238E27FC236}">
                  <a16:creationId xmlns:a16="http://schemas.microsoft.com/office/drawing/2014/main" id="{7D418BB6-9E3E-412F-7EA2-FC33040F0741}"/>
                </a:ext>
              </a:extLst>
            </p:cNvPr>
            <p:cNvSpPr/>
            <p:nvPr/>
          </p:nvSpPr>
          <p:spPr>
            <a:xfrm>
              <a:off x="7940355" y="1550608"/>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grpSp>
      <p:sp>
        <p:nvSpPr>
          <p:cNvPr id="10" name="Text Placeholder 10">
            <a:extLst>
              <a:ext uri="{FF2B5EF4-FFF2-40B4-BE49-F238E27FC236}">
                <a16:creationId xmlns:a16="http://schemas.microsoft.com/office/drawing/2014/main" id="{1BD841F6-CC0F-44DC-4F40-AE6188B73BFC}"/>
              </a:ext>
            </a:extLst>
          </p:cNvPr>
          <p:cNvSpPr txBox="1">
            <a:spLocks/>
          </p:cNvSpPr>
          <p:nvPr/>
        </p:nvSpPr>
        <p:spPr>
          <a:xfrm>
            <a:off x="526668" y="342899"/>
            <a:ext cx="10758734" cy="21411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bg1">
                    <a:lumMod val="50000"/>
                  </a:schemeClr>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What next?</a:t>
            </a:r>
            <a:r>
              <a:rPr lang="en-US">
                <a:latin typeface="Santander Text" panose="020B0504020201020104" pitchFamily="34" charset="0"/>
              </a:rPr>
              <a:t>]</a:t>
            </a:r>
          </a:p>
        </p:txBody>
      </p:sp>
      <p:sp>
        <p:nvSpPr>
          <p:cNvPr id="13" name="TextBox 51">
            <a:extLst>
              <a:ext uri="{FF2B5EF4-FFF2-40B4-BE49-F238E27FC236}">
                <a16:creationId xmlns:a16="http://schemas.microsoft.com/office/drawing/2014/main" id="{CB2C7A27-0745-3240-2804-7F2A4A70460A}"/>
              </a:ext>
            </a:extLst>
          </p:cNvPr>
          <p:cNvSpPr txBox="1"/>
          <p:nvPr/>
        </p:nvSpPr>
        <p:spPr>
          <a:xfrm>
            <a:off x="7476776" y="460888"/>
            <a:ext cx="4049840" cy="307777"/>
          </a:xfrm>
          <a:prstGeom prst="rect">
            <a:avLst/>
          </a:prstGeom>
          <a:noFill/>
        </p:spPr>
        <p:txBody>
          <a:bodyPr wrap="square" rtlCol="0">
            <a:spAutoFit/>
          </a:bodyPr>
          <a:lstStyle/>
          <a:p>
            <a:pPr marL="228600" indent="-228600">
              <a:buAutoNum type="arabicParenBoth"/>
            </a:pPr>
            <a:r>
              <a:rPr lang="en-US" sz="700" b="1">
                <a:solidFill>
                  <a:srgbClr val="1BB3BC">
                    <a:lumMod val="50000"/>
                  </a:srgbClr>
                </a:solidFill>
                <a:latin typeface="Santander Text" panose="020B0504020201020104" pitchFamily="34" charset="0"/>
              </a:rPr>
              <a:t>Dependency on Budget approvals for tactical risky loan solution – Pending Risk approvals</a:t>
            </a:r>
          </a:p>
          <a:p>
            <a:pPr marL="228600" indent="-228600">
              <a:buAutoNum type="arabicParenBoth"/>
            </a:pPr>
            <a:r>
              <a:rPr lang="en-US" sz="700" b="1">
                <a:solidFill>
                  <a:srgbClr val="1BB3BC">
                    <a:lumMod val="50000"/>
                  </a:srgbClr>
                </a:solidFill>
                <a:latin typeface="Santander Text" panose="020B0504020201020104" pitchFamily="34" charset="0"/>
              </a:rPr>
              <a:t>Dependency on vendor contract sign that is currently under negotiation</a:t>
            </a:r>
          </a:p>
        </p:txBody>
      </p:sp>
      <p:grpSp>
        <p:nvGrpSpPr>
          <p:cNvPr id="43" name="Group 42">
            <a:extLst>
              <a:ext uri="{FF2B5EF4-FFF2-40B4-BE49-F238E27FC236}">
                <a16:creationId xmlns:a16="http://schemas.microsoft.com/office/drawing/2014/main" id="{7645FE54-6D54-059C-2C5A-3DA43A2524D0}"/>
              </a:ext>
            </a:extLst>
          </p:cNvPr>
          <p:cNvGrpSpPr/>
          <p:nvPr/>
        </p:nvGrpSpPr>
        <p:grpSpPr>
          <a:xfrm>
            <a:off x="9243231" y="1645913"/>
            <a:ext cx="1355402" cy="461665"/>
            <a:chOff x="9243231" y="1688780"/>
            <a:chExt cx="1355402" cy="461665"/>
          </a:xfrm>
        </p:grpSpPr>
        <p:sp>
          <p:nvSpPr>
            <p:cNvPr id="3" name="Isosceles Triangle 46">
              <a:extLst>
                <a:ext uri="{FF2B5EF4-FFF2-40B4-BE49-F238E27FC236}">
                  <a16:creationId xmlns:a16="http://schemas.microsoft.com/office/drawing/2014/main" id="{92D167C7-BDB1-D1DC-9E06-9BAAE4FFC1D0}"/>
                </a:ext>
              </a:extLst>
            </p:cNvPr>
            <p:cNvSpPr/>
            <p:nvPr/>
          </p:nvSpPr>
          <p:spPr>
            <a:xfrm>
              <a:off x="9243231" y="1850774"/>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36" name="TextBox 48">
              <a:extLst>
                <a:ext uri="{FF2B5EF4-FFF2-40B4-BE49-F238E27FC236}">
                  <a16:creationId xmlns:a16="http://schemas.microsoft.com/office/drawing/2014/main" id="{57E4231E-5447-1098-64BB-BE62511990B5}"/>
                </a:ext>
              </a:extLst>
            </p:cNvPr>
            <p:cNvSpPr txBox="1"/>
            <p:nvPr/>
          </p:nvSpPr>
          <p:spPr>
            <a:xfrm>
              <a:off x="9378338" y="1688780"/>
              <a:ext cx="1220295" cy="461665"/>
            </a:xfrm>
            <a:prstGeom prst="rect">
              <a:avLst/>
            </a:prstGeom>
            <a:noFill/>
          </p:spPr>
          <p:txBody>
            <a:bodyPr wrap="square" rtlCol="0">
              <a:spAutoFit/>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Risky Loan Booking integration circuit</a:t>
              </a:r>
              <a:r>
                <a:rPr lang="en-US" sz="800" b="1" kern="0" baseline="30000">
                  <a:solidFill>
                    <a:srgbClr val="1AB2BB">
                      <a:lumMod val="50000"/>
                    </a:srgbClr>
                  </a:solidFill>
                  <a:latin typeface="Santander Text" panose="020B0504020201020104" pitchFamily="34" charset="0"/>
                  <a:cs typeface="Calibri" panose="020F0502020204030204" pitchFamily="34" charset="0"/>
                  <a:sym typeface="Wingdings" panose="05000000000000000000" pitchFamily="2" charset="2"/>
                </a:rPr>
                <a:t> (1)</a:t>
              </a:r>
              <a:endPar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a:p>
              <a:pPr marL="0" marR="0" lvl="0" indent="0" algn="l" defTabSz="457200" rtl="0" eaLnBrk="1" fontAlgn="ctr" latinLnBrk="0" hangingPunct="1">
                <a:lnSpc>
                  <a:spcPct val="100000"/>
                </a:lnSpc>
                <a:spcBef>
                  <a:spcPts val="0"/>
                </a:spcBef>
                <a:spcAft>
                  <a:spcPts val="0"/>
                </a:spcAft>
                <a:buClrTx/>
                <a:buSzTx/>
                <a:buFontTx/>
                <a:buNone/>
                <a:tabLst/>
                <a:defRPr/>
              </a:pPr>
              <a:r>
                <a:rPr lang="en-US" sz="800">
                  <a:solidFill>
                    <a:srgbClr val="1BB3BC">
                      <a:lumMod val="50000"/>
                    </a:srgbClr>
                  </a:solidFill>
                  <a:latin typeface="Santander Text" panose="020B0504020201020104" pitchFamily="34" charset="0"/>
                </a:rPr>
                <a:t>Loan IQ – BUFV – Mx3</a:t>
              </a:r>
              <a:endPar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grpSp>
      <p:grpSp>
        <p:nvGrpSpPr>
          <p:cNvPr id="56" name="Group 55">
            <a:extLst>
              <a:ext uri="{FF2B5EF4-FFF2-40B4-BE49-F238E27FC236}">
                <a16:creationId xmlns:a16="http://schemas.microsoft.com/office/drawing/2014/main" id="{C7F57EED-3FB3-824D-1469-B595D65CE3D4}"/>
              </a:ext>
            </a:extLst>
          </p:cNvPr>
          <p:cNvGrpSpPr/>
          <p:nvPr/>
        </p:nvGrpSpPr>
        <p:grpSpPr>
          <a:xfrm>
            <a:off x="7523641" y="3076786"/>
            <a:ext cx="1723709" cy="584775"/>
            <a:chOff x="7523641" y="3049078"/>
            <a:chExt cx="1723709" cy="584775"/>
          </a:xfrm>
        </p:grpSpPr>
        <p:sp>
          <p:nvSpPr>
            <p:cNvPr id="26" name="Isosceles Triangle 56">
              <a:extLst>
                <a:ext uri="{FF2B5EF4-FFF2-40B4-BE49-F238E27FC236}">
                  <a16:creationId xmlns:a16="http://schemas.microsoft.com/office/drawing/2014/main" id="{746A098B-1883-4F15-DE03-9CB5E7A2C472}"/>
                </a:ext>
              </a:extLst>
            </p:cNvPr>
            <p:cNvSpPr/>
            <p:nvPr/>
          </p:nvSpPr>
          <p:spPr>
            <a:xfrm>
              <a:off x="9098454" y="3272627"/>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53" name="TextBox 48">
              <a:extLst>
                <a:ext uri="{FF2B5EF4-FFF2-40B4-BE49-F238E27FC236}">
                  <a16:creationId xmlns:a16="http://schemas.microsoft.com/office/drawing/2014/main" id="{9F58A5BB-7BE3-6AB8-28F4-9E6C780E9898}"/>
                </a:ext>
              </a:extLst>
            </p:cNvPr>
            <p:cNvSpPr txBox="1"/>
            <p:nvPr/>
          </p:nvSpPr>
          <p:spPr>
            <a:xfrm>
              <a:off x="7523641" y="3049078"/>
              <a:ext cx="1531908"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Discovery &amp; Requirements definition</a:t>
              </a:r>
            </a:p>
            <a:p>
              <a:pPr algn="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Requirements analysis and IT plan delivery </a:t>
              </a:r>
              <a:r>
                <a:rPr lang="es-ES" sz="800" baseline="30000">
                  <a:solidFill>
                    <a:srgbClr val="1BB3BC">
                      <a:lumMod val="50000"/>
                    </a:srgbClr>
                  </a:solidFill>
                  <a:latin typeface="Santander Text" panose="020B0504020201020104" pitchFamily="34" charset="0"/>
                </a:rPr>
                <a:t>(1)</a:t>
              </a:r>
              <a:endPar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grpSp>
      <p:grpSp>
        <p:nvGrpSpPr>
          <p:cNvPr id="59" name="Group 58">
            <a:extLst>
              <a:ext uri="{FF2B5EF4-FFF2-40B4-BE49-F238E27FC236}">
                <a16:creationId xmlns:a16="http://schemas.microsoft.com/office/drawing/2014/main" id="{9D6EF7DF-BD12-0900-51CF-00E0F150DBB8}"/>
              </a:ext>
            </a:extLst>
          </p:cNvPr>
          <p:cNvGrpSpPr/>
          <p:nvPr/>
        </p:nvGrpSpPr>
        <p:grpSpPr>
          <a:xfrm>
            <a:off x="9501696" y="3076786"/>
            <a:ext cx="1745472" cy="584775"/>
            <a:chOff x="9501696" y="3021264"/>
            <a:chExt cx="1745472" cy="584775"/>
          </a:xfrm>
        </p:grpSpPr>
        <p:sp>
          <p:nvSpPr>
            <p:cNvPr id="27" name="Isosceles Triangle 46">
              <a:extLst>
                <a:ext uri="{FF2B5EF4-FFF2-40B4-BE49-F238E27FC236}">
                  <a16:creationId xmlns:a16="http://schemas.microsoft.com/office/drawing/2014/main" id="{BF269F79-BD9C-E0F9-58AC-210FB73BC1AB}"/>
                </a:ext>
              </a:extLst>
            </p:cNvPr>
            <p:cNvSpPr/>
            <p:nvPr/>
          </p:nvSpPr>
          <p:spPr>
            <a:xfrm>
              <a:off x="11098272" y="3244813"/>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58" name="TextBox 48">
              <a:extLst>
                <a:ext uri="{FF2B5EF4-FFF2-40B4-BE49-F238E27FC236}">
                  <a16:creationId xmlns:a16="http://schemas.microsoft.com/office/drawing/2014/main" id="{BD122CB5-EFA8-E8CB-4AF4-6E75048B4763}"/>
                </a:ext>
              </a:extLst>
            </p:cNvPr>
            <p:cNvSpPr txBox="1"/>
            <p:nvPr/>
          </p:nvSpPr>
          <p:spPr>
            <a:xfrm>
              <a:off x="9501696" y="3021264"/>
              <a:ext cx="1531908"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Environment MPPH readiness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and IT validation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Facility, outstanding and B/S representation</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72" name="Group 71">
            <a:extLst>
              <a:ext uri="{FF2B5EF4-FFF2-40B4-BE49-F238E27FC236}">
                <a16:creationId xmlns:a16="http://schemas.microsoft.com/office/drawing/2014/main" id="{7B0892C4-5A9C-6E48-F6EE-391F1323DC11}"/>
              </a:ext>
            </a:extLst>
          </p:cNvPr>
          <p:cNvGrpSpPr/>
          <p:nvPr/>
        </p:nvGrpSpPr>
        <p:grpSpPr>
          <a:xfrm>
            <a:off x="8196707" y="4468935"/>
            <a:ext cx="1742149" cy="584775"/>
            <a:chOff x="8196707" y="4468935"/>
            <a:chExt cx="1742149" cy="584775"/>
          </a:xfrm>
        </p:grpSpPr>
        <p:sp>
          <p:nvSpPr>
            <p:cNvPr id="35" name="Isosceles Triangle 56">
              <a:extLst>
                <a:ext uri="{FF2B5EF4-FFF2-40B4-BE49-F238E27FC236}">
                  <a16:creationId xmlns:a16="http://schemas.microsoft.com/office/drawing/2014/main" id="{7C58CD69-CD47-86BD-ADEB-AD5182E50AAD}"/>
                </a:ext>
              </a:extLst>
            </p:cNvPr>
            <p:cNvSpPr/>
            <p:nvPr/>
          </p:nvSpPr>
          <p:spPr>
            <a:xfrm>
              <a:off x="8196707" y="4692484"/>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60" name="TextBox 48">
              <a:extLst>
                <a:ext uri="{FF2B5EF4-FFF2-40B4-BE49-F238E27FC236}">
                  <a16:creationId xmlns:a16="http://schemas.microsoft.com/office/drawing/2014/main" id="{FD8DFD6E-5476-2A8C-9E23-E3F6B6B9EF39}"/>
                </a:ext>
              </a:extLst>
            </p:cNvPr>
            <p:cNvSpPr txBox="1"/>
            <p:nvPr/>
          </p:nvSpPr>
          <p:spPr>
            <a:xfrm>
              <a:off x="8406948" y="4468935"/>
              <a:ext cx="1531908"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Discovery &amp; Requirements definition</a:t>
              </a:r>
            </a:p>
            <a:p>
              <a:pPr>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Requirements analysis and IT plan delivery </a:t>
              </a:r>
              <a:r>
                <a:rPr lang="es-ES" sz="800" baseline="30000">
                  <a:solidFill>
                    <a:srgbClr val="1BB3BC">
                      <a:lumMod val="50000"/>
                    </a:srgbClr>
                  </a:solidFill>
                  <a:latin typeface="Santander Text" panose="020B0504020201020104" pitchFamily="34" charset="0"/>
                </a:rPr>
                <a:t>(1)</a:t>
              </a:r>
              <a:endPar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endParaRPr>
            </a:p>
          </p:txBody>
        </p:sp>
      </p:grpSp>
      <p:grpSp>
        <p:nvGrpSpPr>
          <p:cNvPr id="80" name="Group 79">
            <a:extLst>
              <a:ext uri="{FF2B5EF4-FFF2-40B4-BE49-F238E27FC236}">
                <a16:creationId xmlns:a16="http://schemas.microsoft.com/office/drawing/2014/main" id="{3ED450EE-87C9-730D-52A2-0B44CC89448D}"/>
              </a:ext>
            </a:extLst>
          </p:cNvPr>
          <p:cNvGrpSpPr/>
          <p:nvPr/>
        </p:nvGrpSpPr>
        <p:grpSpPr>
          <a:xfrm>
            <a:off x="4415107" y="5902474"/>
            <a:ext cx="1744554" cy="461665"/>
            <a:chOff x="4415107" y="5497512"/>
            <a:chExt cx="1744554" cy="461665"/>
          </a:xfrm>
        </p:grpSpPr>
        <p:sp>
          <p:nvSpPr>
            <p:cNvPr id="55" name="Isosceles Triangle 56">
              <a:extLst>
                <a:ext uri="{FF2B5EF4-FFF2-40B4-BE49-F238E27FC236}">
                  <a16:creationId xmlns:a16="http://schemas.microsoft.com/office/drawing/2014/main" id="{34C606EA-384B-0344-A948-8253CEDE5BCF}"/>
                </a:ext>
              </a:extLst>
            </p:cNvPr>
            <p:cNvSpPr/>
            <p:nvPr/>
          </p:nvSpPr>
          <p:spPr>
            <a:xfrm>
              <a:off x="4415107" y="5659506"/>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79" name="TextBox 48">
              <a:extLst>
                <a:ext uri="{FF2B5EF4-FFF2-40B4-BE49-F238E27FC236}">
                  <a16:creationId xmlns:a16="http://schemas.microsoft.com/office/drawing/2014/main" id="{AD032BBF-0BF7-5AD6-5C7E-EC0647AE7D58}"/>
                </a:ext>
              </a:extLst>
            </p:cNvPr>
            <p:cNvSpPr txBox="1"/>
            <p:nvPr/>
          </p:nvSpPr>
          <p:spPr>
            <a:xfrm>
              <a:off x="4627753" y="5497512"/>
              <a:ext cx="1531908"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Vendor Homologation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Homologation and legal assessment (IT &amp; Cyber) </a:t>
              </a:r>
              <a:r>
                <a:rPr kumimoji="0" lang="en-US" sz="800" b="0" i="0" u="none" strike="noStrike" kern="1200" cap="none" spc="0" normalizeH="0" baseline="30000" noProof="0">
                  <a:ln>
                    <a:noFill/>
                  </a:ln>
                  <a:solidFill>
                    <a:srgbClr val="1BB3BC">
                      <a:lumMod val="50000"/>
                    </a:srgbClr>
                  </a:solidFill>
                  <a:effectLst/>
                  <a:uLnTx/>
                  <a:uFillTx/>
                  <a:latin typeface="Santander Text" panose="020B0504020201020104" pitchFamily="34" charset="0"/>
                  <a:ea typeface="+mn-ea"/>
                  <a:cs typeface="+mn-cs"/>
                </a:rPr>
                <a:t>(2)</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grpSp>
      <p:grpSp>
        <p:nvGrpSpPr>
          <p:cNvPr id="86" name="Group 85">
            <a:extLst>
              <a:ext uri="{FF2B5EF4-FFF2-40B4-BE49-F238E27FC236}">
                <a16:creationId xmlns:a16="http://schemas.microsoft.com/office/drawing/2014/main" id="{23829157-1510-EC34-8B93-F42AF4C5BDFE}"/>
              </a:ext>
            </a:extLst>
          </p:cNvPr>
          <p:cNvGrpSpPr/>
          <p:nvPr/>
        </p:nvGrpSpPr>
        <p:grpSpPr>
          <a:xfrm>
            <a:off x="6034273" y="5902474"/>
            <a:ext cx="1496357" cy="461665"/>
            <a:chOff x="6034273" y="5504903"/>
            <a:chExt cx="1496357" cy="461665"/>
          </a:xfrm>
        </p:grpSpPr>
        <p:sp>
          <p:nvSpPr>
            <p:cNvPr id="74" name="Isosceles Triangle 56">
              <a:extLst>
                <a:ext uri="{FF2B5EF4-FFF2-40B4-BE49-F238E27FC236}">
                  <a16:creationId xmlns:a16="http://schemas.microsoft.com/office/drawing/2014/main" id="{6472BCF4-489B-3733-DBC2-B2C322981786}"/>
                </a:ext>
              </a:extLst>
            </p:cNvPr>
            <p:cNvSpPr/>
            <p:nvPr/>
          </p:nvSpPr>
          <p:spPr>
            <a:xfrm>
              <a:off x="7381734" y="5666897"/>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85" name="TextBox 48">
              <a:extLst>
                <a:ext uri="{FF2B5EF4-FFF2-40B4-BE49-F238E27FC236}">
                  <a16:creationId xmlns:a16="http://schemas.microsoft.com/office/drawing/2014/main" id="{CFEF7032-C26F-1383-3AD8-B40B07DF20A7}"/>
                </a:ext>
              </a:extLst>
            </p:cNvPr>
            <p:cNvSpPr txBox="1"/>
            <p:nvPr/>
          </p:nvSpPr>
          <p:spPr>
            <a:xfrm>
              <a:off x="6034273" y="5504903"/>
              <a:ext cx="1294401"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DAF preparation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Architecture and cybersecurity approval</a:t>
              </a:r>
            </a:p>
          </p:txBody>
        </p:sp>
      </p:grpSp>
      <p:grpSp>
        <p:nvGrpSpPr>
          <p:cNvPr id="88" name="Group 87">
            <a:extLst>
              <a:ext uri="{FF2B5EF4-FFF2-40B4-BE49-F238E27FC236}">
                <a16:creationId xmlns:a16="http://schemas.microsoft.com/office/drawing/2014/main" id="{143B9ED2-95CF-7C75-77D1-574EE866AB73}"/>
              </a:ext>
            </a:extLst>
          </p:cNvPr>
          <p:cNvGrpSpPr/>
          <p:nvPr/>
        </p:nvGrpSpPr>
        <p:grpSpPr>
          <a:xfrm>
            <a:off x="8878090" y="5840919"/>
            <a:ext cx="1946928" cy="584775"/>
            <a:chOff x="8878090" y="5519315"/>
            <a:chExt cx="1946928" cy="584775"/>
          </a:xfrm>
        </p:grpSpPr>
        <p:sp>
          <p:nvSpPr>
            <p:cNvPr id="77" name="Isosceles Triangle 56">
              <a:extLst>
                <a:ext uri="{FF2B5EF4-FFF2-40B4-BE49-F238E27FC236}">
                  <a16:creationId xmlns:a16="http://schemas.microsoft.com/office/drawing/2014/main" id="{AD517F21-E0BD-D9CD-5025-9806C975E5B1}"/>
                </a:ext>
              </a:extLst>
            </p:cNvPr>
            <p:cNvSpPr/>
            <p:nvPr/>
          </p:nvSpPr>
          <p:spPr>
            <a:xfrm>
              <a:off x="8878090" y="5742864"/>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87" name="TextBox 48">
              <a:extLst>
                <a:ext uri="{FF2B5EF4-FFF2-40B4-BE49-F238E27FC236}">
                  <a16:creationId xmlns:a16="http://schemas.microsoft.com/office/drawing/2014/main" id="{077817C7-ED3A-6C75-DEC7-BC1FD4B72685}"/>
                </a:ext>
              </a:extLst>
            </p:cNvPr>
            <p:cNvSpPr txBox="1"/>
            <p:nvPr/>
          </p:nvSpPr>
          <p:spPr>
            <a:xfrm>
              <a:off x="9057132" y="5519315"/>
              <a:ext cx="1767886" cy="58477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Requirements and execution plan definition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BB3BC">
                      <a:lumMod val="50000"/>
                    </a:srgbClr>
                  </a:solidFill>
                  <a:effectLst/>
                  <a:uLnTx/>
                  <a:uFillTx/>
                  <a:latin typeface="Santander Text" panose="020B0504020201020104" pitchFamily="34" charset="0"/>
                  <a:ea typeface="+mn-ea"/>
                  <a:cs typeface="+mn-cs"/>
                </a:rPr>
                <a:t>Workshops with FO, requirements and execution plan</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grpSp>
      <p:sp>
        <p:nvSpPr>
          <p:cNvPr id="23" name="Star: 5 Points 22">
            <a:extLst>
              <a:ext uri="{FF2B5EF4-FFF2-40B4-BE49-F238E27FC236}">
                <a16:creationId xmlns:a16="http://schemas.microsoft.com/office/drawing/2014/main" id="{803D6543-7296-BB41-599F-5AA1539A1FCE}"/>
              </a:ext>
            </a:extLst>
          </p:cNvPr>
          <p:cNvSpPr/>
          <p:nvPr/>
        </p:nvSpPr>
        <p:spPr>
          <a:xfrm>
            <a:off x="10132170" y="1409198"/>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56">
            <a:extLst>
              <a:ext uri="{FF2B5EF4-FFF2-40B4-BE49-F238E27FC236}">
                <a16:creationId xmlns:a16="http://schemas.microsoft.com/office/drawing/2014/main" id="{F0CB2699-13C2-D609-7CF3-5539F3C3ED31}"/>
              </a:ext>
            </a:extLst>
          </p:cNvPr>
          <p:cNvSpPr/>
          <p:nvPr/>
        </p:nvSpPr>
        <p:spPr>
          <a:xfrm>
            <a:off x="7873501" y="151457"/>
            <a:ext cx="148896" cy="137677"/>
          </a:xfrm>
          <a:prstGeom prst="triangle">
            <a:avLst/>
          </a:prstGeom>
          <a:solidFill>
            <a:schemeClr val="bg1">
              <a:lumMod val="5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39" name="TextBox 61">
            <a:extLst>
              <a:ext uri="{FF2B5EF4-FFF2-40B4-BE49-F238E27FC236}">
                <a16:creationId xmlns:a16="http://schemas.microsoft.com/office/drawing/2014/main" id="{DA57F088-4916-3C91-7E6E-7F652F47503B}"/>
              </a:ext>
            </a:extLst>
          </p:cNvPr>
          <p:cNvSpPr txBox="1"/>
          <p:nvPr/>
        </p:nvSpPr>
        <p:spPr>
          <a:xfrm>
            <a:off x="7959225" y="120268"/>
            <a:ext cx="1249916" cy="20005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Santander Text" panose="020B0504020201020104" pitchFamily="34" charset="0"/>
                <a:ea typeface="+mn-ea"/>
                <a:cs typeface="+mn-cs"/>
              </a:rPr>
              <a:t>Definition &amp; Analysis</a:t>
            </a:r>
          </a:p>
        </p:txBody>
      </p:sp>
      <p:sp>
        <p:nvSpPr>
          <p:cNvPr id="40" name="TextBox 66">
            <a:extLst>
              <a:ext uri="{FF2B5EF4-FFF2-40B4-BE49-F238E27FC236}">
                <a16:creationId xmlns:a16="http://schemas.microsoft.com/office/drawing/2014/main" id="{215FE310-834D-7805-4BD6-358ED39F02FC}"/>
              </a:ext>
            </a:extLst>
          </p:cNvPr>
          <p:cNvSpPr txBox="1"/>
          <p:nvPr/>
        </p:nvSpPr>
        <p:spPr>
          <a:xfrm>
            <a:off x="10219045" y="120268"/>
            <a:ext cx="1134497" cy="20005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Santander Text" panose="020B0504020201020104" pitchFamily="34" charset="0"/>
                <a:ea typeface="+mn-ea"/>
                <a:cs typeface="+mn-cs"/>
              </a:rPr>
              <a:t>Go-live/Delivery</a:t>
            </a:r>
          </a:p>
        </p:txBody>
      </p:sp>
      <p:sp>
        <p:nvSpPr>
          <p:cNvPr id="41" name="Isosceles Triangle 46">
            <a:extLst>
              <a:ext uri="{FF2B5EF4-FFF2-40B4-BE49-F238E27FC236}">
                <a16:creationId xmlns:a16="http://schemas.microsoft.com/office/drawing/2014/main" id="{51B2297C-F16C-46B2-45C2-FE49932E68FA}"/>
              </a:ext>
            </a:extLst>
          </p:cNvPr>
          <p:cNvSpPr/>
          <p:nvPr/>
        </p:nvSpPr>
        <p:spPr>
          <a:xfrm>
            <a:off x="10083426" y="151457"/>
            <a:ext cx="148896" cy="137677"/>
          </a:xfrm>
          <a:prstGeom prst="triangle">
            <a:avLst/>
          </a:prstGeom>
          <a:solidFill>
            <a:srgbClr val="0070C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44" name="TextBox 66">
            <a:extLst>
              <a:ext uri="{FF2B5EF4-FFF2-40B4-BE49-F238E27FC236}">
                <a16:creationId xmlns:a16="http://schemas.microsoft.com/office/drawing/2014/main" id="{8E8CAF31-79BF-9FC0-9CB4-883E542FE54A}"/>
              </a:ext>
            </a:extLst>
          </p:cNvPr>
          <p:cNvSpPr txBox="1"/>
          <p:nvPr/>
        </p:nvSpPr>
        <p:spPr>
          <a:xfrm>
            <a:off x="9003041" y="120268"/>
            <a:ext cx="1305735" cy="200055"/>
          </a:xfrm>
          <a:prstGeom prst="rect">
            <a:avLst/>
          </a:prstGeom>
          <a:noFill/>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prstClr val="black"/>
                </a:solidFill>
                <a:effectLst/>
                <a:uLnTx/>
                <a:uFillTx/>
                <a:latin typeface="Santander Text" panose="020B0504020201020104" pitchFamily="34" charset="0"/>
                <a:ea typeface="+mn-ea"/>
                <a:cs typeface="+mn-cs"/>
              </a:rPr>
              <a:t>Developments Delivery</a:t>
            </a:r>
          </a:p>
        </p:txBody>
      </p:sp>
      <p:sp>
        <p:nvSpPr>
          <p:cNvPr id="54" name="Isosceles Triangle 46">
            <a:extLst>
              <a:ext uri="{FF2B5EF4-FFF2-40B4-BE49-F238E27FC236}">
                <a16:creationId xmlns:a16="http://schemas.microsoft.com/office/drawing/2014/main" id="{D4F15635-5530-527A-6DD6-9F1D0301E897}"/>
              </a:ext>
            </a:extLst>
          </p:cNvPr>
          <p:cNvSpPr/>
          <p:nvPr/>
        </p:nvSpPr>
        <p:spPr>
          <a:xfrm>
            <a:off x="8907730" y="151457"/>
            <a:ext cx="148896" cy="137677"/>
          </a:xfrm>
          <a:prstGeom prst="triangle">
            <a:avLst/>
          </a:prstGeom>
          <a:solidFill>
            <a:srgbClr val="FD8D39"/>
          </a:solidFill>
          <a:ln>
            <a:solidFill>
              <a:srgbClr val="DC5F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antander Text" panose="020B0504020201020104" pitchFamily="34" charset="0"/>
              <a:ea typeface="+mn-ea"/>
              <a:cs typeface="+mn-cs"/>
            </a:endParaRPr>
          </a:p>
        </p:txBody>
      </p:sp>
      <p:sp>
        <p:nvSpPr>
          <p:cNvPr id="57" name="Rectangle: Rounded Corners 108">
            <a:extLst>
              <a:ext uri="{FF2B5EF4-FFF2-40B4-BE49-F238E27FC236}">
                <a16:creationId xmlns:a16="http://schemas.microsoft.com/office/drawing/2014/main" id="{98BA88E5-79BD-BF50-E12F-57896F16D8E4}"/>
              </a:ext>
            </a:extLst>
          </p:cNvPr>
          <p:cNvSpPr/>
          <p:nvPr/>
        </p:nvSpPr>
        <p:spPr>
          <a:xfrm>
            <a:off x="7804710" y="74123"/>
            <a:ext cx="3986773" cy="289274"/>
          </a:xfrm>
          <a:prstGeom prst="roundRect">
            <a:avLst/>
          </a:prstGeom>
          <a:noFill/>
          <a:ln>
            <a:solidFill>
              <a:schemeClr val="bg1">
                <a:lumMod val="6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Sanskrit Text" panose="020B0502040204020203" pitchFamily="18" charset="0"/>
            </a:endParaRPr>
          </a:p>
        </p:txBody>
      </p:sp>
      <p:sp>
        <p:nvSpPr>
          <p:cNvPr id="73" name="TextBox 180">
            <a:extLst>
              <a:ext uri="{FF2B5EF4-FFF2-40B4-BE49-F238E27FC236}">
                <a16:creationId xmlns:a16="http://schemas.microsoft.com/office/drawing/2014/main" id="{D1B73BFE-8313-82FC-A8CF-C15212D120F4}"/>
              </a:ext>
            </a:extLst>
          </p:cNvPr>
          <p:cNvSpPr txBox="1"/>
          <p:nvPr/>
        </p:nvSpPr>
        <p:spPr>
          <a:xfrm>
            <a:off x="11212011" y="173273"/>
            <a:ext cx="88378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Critical Points</a:t>
            </a:r>
            <a:endParaRPr kumimoji="0" lang="en-US" sz="700" b="0" i="0" u="none" strike="noStrike" kern="0" cap="none" spc="0" normalizeH="0" baseline="0" noProof="0">
              <a:ln>
                <a:noFill/>
              </a:ln>
              <a:effectLst/>
              <a:uLnTx/>
              <a:uFillTx/>
              <a:latin typeface="Santander Text"/>
              <a:ea typeface="+mn-ea"/>
              <a:cs typeface="+mn-cs"/>
            </a:endParaRPr>
          </a:p>
        </p:txBody>
      </p:sp>
      <p:sp>
        <p:nvSpPr>
          <p:cNvPr id="75" name="Star: 5 Points 76">
            <a:extLst>
              <a:ext uri="{FF2B5EF4-FFF2-40B4-BE49-F238E27FC236}">
                <a16:creationId xmlns:a16="http://schemas.microsoft.com/office/drawing/2014/main" id="{EA6385CB-5D06-91B2-06B5-2E586C3AE3A0}"/>
              </a:ext>
            </a:extLst>
          </p:cNvPr>
          <p:cNvSpPr/>
          <p:nvPr/>
        </p:nvSpPr>
        <p:spPr>
          <a:xfrm>
            <a:off x="11054948" y="166295"/>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668138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03C6-9265-0F2F-E340-925AF19C3F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ACE314-6ABB-BA92-12C3-2270E045F15C}"/>
              </a:ext>
            </a:extLst>
          </p:cNvPr>
          <p:cNvSpPr>
            <a:spLocks noGrp="1"/>
          </p:cNvSpPr>
          <p:nvPr>
            <p:ph type="title"/>
          </p:nvPr>
        </p:nvSpPr>
        <p:spPr>
          <a:xfrm>
            <a:off x="722519" y="626373"/>
            <a:ext cx="8609050" cy="3398550"/>
          </a:xfrm>
        </p:spPr>
        <p:txBody>
          <a:bodyPr>
            <a:noAutofit/>
          </a:bodyPr>
          <a:lstStyle/>
          <a:p>
            <a:pPr marR="0" lvl="0">
              <a:spcBef>
                <a:spcPts val="0"/>
              </a:spcBef>
              <a:spcAft>
                <a:spcPts val="0"/>
              </a:spcAft>
            </a:pPr>
            <a:r>
              <a:rPr lang="en-GB">
                <a:latin typeface="Santander Text" panose="020B0504020201020104" pitchFamily="34" charset="0"/>
                <a:ea typeface="Calibri" panose="020F0502020204030204" pitchFamily="34" charset="0"/>
              </a:rPr>
              <a:t>Banking Delta Planning – Q4</a:t>
            </a:r>
            <a:br>
              <a:rPr lang="en-GB">
                <a:latin typeface="Santander Text" panose="020B0504020201020104" pitchFamily="34" charset="0"/>
                <a:ea typeface="Calibri" panose="020F0502020204030204" pitchFamily="34" charset="0"/>
              </a:rPr>
            </a:br>
            <a:br>
              <a:rPr lang="en-GB">
                <a:latin typeface="Santander Text" panose="020B0504020201020104" pitchFamily="34" charset="0"/>
                <a:ea typeface="Calibri" panose="020F0502020204030204" pitchFamily="34" charset="0"/>
              </a:rPr>
            </a:br>
            <a:r>
              <a:rPr lang="en-GB" sz="2800">
                <a:latin typeface="Santander Text" panose="020B0504020201020104" pitchFamily="34" charset="0"/>
                <a:ea typeface="Calibri" panose="020F0502020204030204" pitchFamily="34" charset="0"/>
              </a:rPr>
              <a:t>Leveraged Finance </a:t>
            </a:r>
            <a:br>
              <a:rPr lang="en-GB">
                <a:latin typeface="Santander Text" panose="020B0504020201020104" pitchFamily="34" charset="0"/>
                <a:ea typeface="Calibri" panose="020F0502020204030204" pitchFamily="34" charset="0"/>
              </a:rPr>
            </a:br>
            <a:r>
              <a:rPr lang="en-GB">
                <a:latin typeface="Santander Text" panose="020B0504020201020104" pitchFamily="34" charset="0"/>
                <a:ea typeface="Calibri" panose="020F0502020204030204" pitchFamily="34" charset="0"/>
              </a:rPr>
              <a:t>2025 IT Workplan</a:t>
            </a:r>
            <a:endParaRPr lang="en-US" sz="4000">
              <a:effectLst/>
              <a:latin typeface="Santander Text" panose="020B0504020201020104" pitchFamily="34" charset="0"/>
              <a:ea typeface="Calibri" panose="020F0502020204030204" pitchFamily="34" charset="0"/>
            </a:endParaRPr>
          </a:p>
        </p:txBody>
      </p:sp>
      <p:sp>
        <p:nvSpPr>
          <p:cNvPr id="4" name="Marcador de texto 3">
            <a:extLst>
              <a:ext uri="{FF2B5EF4-FFF2-40B4-BE49-F238E27FC236}">
                <a16:creationId xmlns:a16="http://schemas.microsoft.com/office/drawing/2014/main" id="{160DF9B0-5C7B-1E31-082B-FC5A0AF3CC95}"/>
              </a:ext>
            </a:extLst>
          </p:cNvPr>
          <p:cNvSpPr>
            <a:spLocks noGrp="1"/>
          </p:cNvSpPr>
          <p:nvPr>
            <p:ph type="body" sz="quarter" idx="14"/>
          </p:nvPr>
        </p:nvSpPr>
        <p:spPr/>
        <p:txBody>
          <a:bodyPr>
            <a:normAutofit lnSpcReduction="10000"/>
          </a:bodyPr>
          <a:lstStyle/>
          <a:p>
            <a:r>
              <a:rPr lang="es-ES">
                <a:latin typeface="Santander Text" panose="020B0504020201020104" pitchFamily="34" charset="0"/>
              </a:rPr>
              <a:t>5</a:t>
            </a:r>
            <a:endParaRPr lang="en-US">
              <a:latin typeface="Santander Text" panose="020B0504020201020104" pitchFamily="34" charset="0"/>
            </a:endParaRPr>
          </a:p>
        </p:txBody>
      </p:sp>
    </p:spTree>
    <p:extLst>
      <p:ext uri="{BB962C8B-B14F-4D97-AF65-F5344CB8AC3E}">
        <p14:creationId xmlns:p14="http://schemas.microsoft.com/office/powerpoint/2010/main" val="104601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2025 Workplan</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P27 Budget DRAFT</a:t>
            </a:r>
            <a:endParaRPr lang="en-US" sz="1600">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5</a:t>
            </a:r>
            <a:endParaRPr lang="en-US" sz="2800">
              <a:latin typeface="Santander Text" panose="020B0504020201020104" pitchFamily="34" charset="0"/>
            </a:endParaRPr>
          </a:p>
        </p:txBody>
      </p:sp>
      <p:graphicFrame>
        <p:nvGraphicFramePr>
          <p:cNvPr id="19" name="Table 18">
            <a:extLst>
              <a:ext uri="{FF2B5EF4-FFF2-40B4-BE49-F238E27FC236}">
                <a16:creationId xmlns:a16="http://schemas.microsoft.com/office/drawing/2014/main" id="{B35B9E12-802A-42E6-A57B-2C6848617404}"/>
              </a:ext>
            </a:extLst>
          </p:cNvPr>
          <p:cNvGraphicFramePr>
            <a:graphicFrameLocks noGrp="1"/>
          </p:cNvGraphicFramePr>
          <p:nvPr>
            <p:extLst>
              <p:ext uri="{D42A27DB-BD31-4B8C-83A1-F6EECF244321}">
                <p14:modId xmlns:p14="http://schemas.microsoft.com/office/powerpoint/2010/main" val="4070835960"/>
              </p:ext>
            </p:extLst>
          </p:nvPr>
        </p:nvGraphicFramePr>
        <p:xfrm>
          <a:off x="1117223" y="766433"/>
          <a:ext cx="9957557" cy="5619270"/>
        </p:xfrm>
        <a:graphic>
          <a:graphicData uri="http://schemas.openxmlformats.org/drawingml/2006/table">
            <a:tbl>
              <a:tblPr>
                <a:tableStyleId>{5C22544A-7EE6-4342-B048-85BDC9FD1C3A}</a:tableStyleId>
              </a:tblPr>
              <a:tblGrid>
                <a:gridCol w="879063">
                  <a:extLst>
                    <a:ext uri="{9D8B030D-6E8A-4147-A177-3AD203B41FA5}">
                      <a16:colId xmlns:a16="http://schemas.microsoft.com/office/drawing/2014/main" val="1142422308"/>
                    </a:ext>
                  </a:extLst>
                </a:gridCol>
                <a:gridCol w="5822244">
                  <a:extLst>
                    <a:ext uri="{9D8B030D-6E8A-4147-A177-3AD203B41FA5}">
                      <a16:colId xmlns:a16="http://schemas.microsoft.com/office/drawing/2014/main" val="2719557061"/>
                    </a:ext>
                  </a:extLst>
                </a:gridCol>
                <a:gridCol w="2042893">
                  <a:extLst>
                    <a:ext uri="{9D8B030D-6E8A-4147-A177-3AD203B41FA5}">
                      <a16:colId xmlns:a16="http://schemas.microsoft.com/office/drawing/2014/main" val="4107305010"/>
                    </a:ext>
                  </a:extLst>
                </a:gridCol>
                <a:gridCol w="1213357">
                  <a:extLst>
                    <a:ext uri="{9D8B030D-6E8A-4147-A177-3AD203B41FA5}">
                      <a16:colId xmlns:a16="http://schemas.microsoft.com/office/drawing/2014/main" val="2137272221"/>
                    </a:ext>
                  </a:extLst>
                </a:gridCol>
              </a:tblGrid>
              <a:tr h="440371">
                <a:tc>
                  <a:txBody>
                    <a:bodyPr/>
                    <a:lstStyle/>
                    <a:p>
                      <a:pPr algn="ctr" fontAlgn="ctr"/>
                      <a:r>
                        <a:rPr lang="en-US" sz="1100" b="1" u="none" strike="noStrike">
                          <a:solidFill>
                            <a:schemeClr val="bg1"/>
                          </a:solidFill>
                          <a:effectLst/>
                          <a:latin typeface="Santander Text" panose="020B0504020201020104" pitchFamily="34" charset="0"/>
                        </a:rPr>
                        <a:t>Impact Banking CIO </a:t>
                      </a:r>
                      <a:r>
                        <a:rPr lang="en-US" sz="1000" b="1" u="none" strike="noStrike">
                          <a:solidFill>
                            <a:schemeClr val="bg1"/>
                          </a:solidFill>
                          <a:effectLst/>
                          <a:latin typeface="Santander Text" panose="020B0504020201020104" pitchFamily="34" charset="0"/>
                        </a:rPr>
                        <a:t>(except </a:t>
                      </a:r>
                      <a:r>
                        <a:rPr lang="en-US" sz="1000" b="1" u="none" strike="noStrike" err="1">
                          <a:solidFill>
                            <a:schemeClr val="bg1"/>
                          </a:solidFill>
                          <a:effectLst/>
                          <a:latin typeface="Santander Text" panose="020B0504020201020104" pitchFamily="34" charset="0"/>
                        </a:rPr>
                        <a:t>LevFin</a:t>
                      </a:r>
                      <a:r>
                        <a:rPr lang="en-US" sz="1000" b="1" u="none" strike="noStrike">
                          <a:solidFill>
                            <a:schemeClr val="bg1"/>
                          </a:solidFill>
                          <a:effectLst/>
                          <a:latin typeface="Santander Text" panose="020B0504020201020104" pitchFamily="34" charset="0"/>
                        </a:rPr>
                        <a:t>)</a:t>
                      </a:r>
                      <a:endParaRPr lang="en-US" sz="1100" b="1" i="0" u="none" strike="noStrike">
                        <a:solidFill>
                          <a:schemeClr val="bg1"/>
                        </a:solidFill>
                        <a:effectLst/>
                        <a:latin typeface="Santander Text" panose="020B0504020201020104" pitchFamily="34" charset="0"/>
                      </a:endParaRPr>
                    </a:p>
                  </a:txBody>
                  <a:tcPr marL="0" marR="0" marT="0" marB="0" anchor="ctr">
                    <a:solidFill>
                      <a:srgbClr val="428DA6"/>
                    </a:solidFill>
                  </a:tcPr>
                </a:tc>
                <a:tc>
                  <a:txBody>
                    <a:bodyPr/>
                    <a:lstStyle/>
                    <a:p>
                      <a:pPr algn="ctr" fontAlgn="ctr"/>
                      <a:r>
                        <a:rPr lang="en-US" sz="1100" b="1" u="none" strike="noStrike">
                          <a:solidFill>
                            <a:schemeClr val="bg1"/>
                          </a:solidFill>
                          <a:effectLst/>
                          <a:latin typeface="Santander Text" panose="020B0504020201020104" pitchFamily="34" charset="0"/>
                        </a:rPr>
                        <a:t>Project Name</a:t>
                      </a:r>
                      <a:endParaRPr lang="en-US" sz="1100" b="1" i="0" u="none" strike="noStrike">
                        <a:solidFill>
                          <a:schemeClr val="bg1"/>
                        </a:solidFill>
                        <a:effectLst/>
                        <a:latin typeface="Santander Text" panose="020B0504020201020104" pitchFamily="34" charset="0"/>
                      </a:endParaRPr>
                    </a:p>
                  </a:txBody>
                  <a:tcPr marL="0" marR="0" marT="0" marB="0" anchor="ctr">
                    <a:solidFill>
                      <a:srgbClr val="428DA6"/>
                    </a:solidFill>
                  </a:tcPr>
                </a:tc>
                <a:tc>
                  <a:txBody>
                    <a:bodyPr/>
                    <a:lstStyle/>
                    <a:p>
                      <a:pPr algn="ctr" fontAlgn="ctr"/>
                      <a:r>
                        <a:rPr lang="en-US" sz="1100" b="1" u="none" strike="noStrike">
                          <a:solidFill>
                            <a:schemeClr val="bg1"/>
                          </a:solidFill>
                          <a:effectLst/>
                          <a:latin typeface="Santander Text" panose="020B0504020201020104" pitchFamily="34" charset="0"/>
                        </a:rPr>
                        <a:t>Priority (1,2,3)</a:t>
                      </a:r>
                      <a:endParaRPr lang="en-US" sz="1100" b="1" i="0" u="none" strike="noStrike">
                        <a:solidFill>
                          <a:schemeClr val="bg1"/>
                        </a:solidFill>
                        <a:effectLst/>
                        <a:latin typeface="Santander Text" panose="020B0504020201020104" pitchFamily="34" charset="0"/>
                      </a:endParaRPr>
                    </a:p>
                  </a:txBody>
                  <a:tcPr marL="0" marR="0" marT="0" marB="0" anchor="ctr">
                    <a:solidFill>
                      <a:srgbClr val="428DA6"/>
                    </a:solidFill>
                  </a:tcPr>
                </a:tc>
                <a:tc>
                  <a:txBody>
                    <a:bodyPr/>
                    <a:lstStyle/>
                    <a:p>
                      <a:pPr algn="ctr" fontAlgn="ctr"/>
                      <a:r>
                        <a:rPr lang="en-US" sz="1100" b="1" u="none" strike="noStrike">
                          <a:solidFill>
                            <a:schemeClr val="bg1"/>
                          </a:solidFill>
                          <a:effectLst/>
                          <a:latin typeface="Santander Text" panose="020B0504020201020104" pitchFamily="34" charset="0"/>
                        </a:rPr>
                        <a:t>Budget (in $)</a:t>
                      </a:r>
                      <a:endParaRPr lang="en-US" sz="1100" b="1" i="0" u="none" strike="noStrike">
                        <a:solidFill>
                          <a:schemeClr val="bg1"/>
                        </a:solidFill>
                        <a:effectLst/>
                        <a:latin typeface="Santander Text" panose="020B0504020201020104" pitchFamily="34" charset="0"/>
                      </a:endParaRPr>
                    </a:p>
                  </a:txBody>
                  <a:tcPr marL="0" marR="0" marT="0" marB="0" anchor="ctr">
                    <a:solidFill>
                      <a:srgbClr val="428DA6"/>
                    </a:solidFill>
                  </a:tcPr>
                </a:tc>
                <a:extLst>
                  <a:ext uri="{0D108BD9-81ED-4DB2-BD59-A6C34878D82A}">
                    <a16:rowId xmlns:a16="http://schemas.microsoft.com/office/drawing/2014/main" val="2181745954"/>
                  </a:ext>
                </a:extLst>
              </a:tr>
              <a:tr h="171053">
                <a:tc>
                  <a:txBody>
                    <a:bodyPr/>
                    <a:lstStyle/>
                    <a:p>
                      <a:pPr algn="ctr" fontAlgn="b"/>
                      <a:r>
                        <a:rPr lang="en-US" sz="1050" u="none" strike="noStrike">
                          <a:effectLst/>
                          <a:latin typeface="Santander Text" panose="020B0504020201020104" pitchFamily="34" charset="0"/>
                        </a:rPr>
                        <a:t>COO</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Fee-based business</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1.013.573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42840720"/>
                  </a:ext>
                </a:extLst>
              </a:tr>
              <a:tr h="171053">
                <a:tc>
                  <a:txBody>
                    <a:bodyPr/>
                    <a:lstStyle/>
                    <a:p>
                      <a:pPr algn="ctr" fontAlgn="b"/>
                      <a:r>
                        <a:rPr lang="en-US" sz="1050" u="none" strike="noStrike">
                          <a:effectLst/>
                          <a:latin typeface="Santander Text" panose="020B0504020201020104" pitchFamily="34" charset="0"/>
                        </a:rPr>
                        <a:t>FO</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CDS banking book - analysis </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2</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61.484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82521493"/>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ADFLOW - Enhancements in client data input process and automation </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934.726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153302634"/>
                  </a:ext>
                </a:extLst>
              </a:tr>
              <a:tr h="171053">
                <a:tc>
                  <a:txBody>
                    <a:bodyPr/>
                    <a:lstStyle/>
                    <a:p>
                      <a:pPr algn="ctr" fontAlgn="b"/>
                      <a:r>
                        <a:rPr lang="en-US" sz="1050" u="none" strike="noStrike">
                          <a:effectLst/>
                          <a:latin typeface="Santander Text" panose="020B0504020201020104" pitchFamily="34" charset="0"/>
                        </a:rPr>
                        <a:t>Credit Risk</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RON: On boarding </a:t>
                      </a:r>
                      <a:r>
                        <a:rPr lang="en-US" sz="1050" u="none" strike="noStrike" err="1">
                          <a:effectLst/>
                          <a:latin typeface="Santander Text" panose="020B0504020201020104" pitchFamily="34" charset="0"/>
                        </a:rPr>
                        <a:t>Cpty</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142.761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478812357"/>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Syndtrak day 2 enhancements</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2</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61.490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096809423"/>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Versana: market tools (automatization of contract creation)</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2</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575.000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726037243"/>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Finastra Pending Deals</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115.000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795667211"/>
                  </a:ext>
                </a:extLst>
              </a:tr>
              <a:tr h="171053">
                <a:tc>
                  <a:txBody>
                    <a:bodyPr/>
                    <a:lstStyle/>
                    <a:p>
                      <a:pPr algn="ctr" fontAlgn="b"/>
                      <a:r>
                        <a:rPr lang="en-US" sz="1050" u="none" strike="noStrike">
                          <a:effectLst/>
                          <a:latin typeface="Santander Text" panose="020B0504020201020104" pitchFamily="34" charset="0"/>
                        </a:rPr>
                        <a:t>FO</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FO reporting</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344.555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739635469"/>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Loan IQ capability enhancements (Loan IQ NY squad)</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775.574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731175530"/>
                  </a:ext>
                </a:extLst>
              </a:tr>
              <a:tr h="171053">
                <a:tc>
                  <a:txBody>
                    <a:bodyPr/>
                    <a:lstStyle/>
                    <a:p>
                      <a:pPr algn="ctr" fontAlgn="b"/>
                      <a:r>
                        <a:rPr lang="en-US" sz="1050" u="none" strike="noStrike">
                          <a:effectLst/>
                          <a:latin typeface="Santander Text" panose="020B0504020201020104" pitchFamily="34" charset="0"/>
                        </a:rPr>
                        <a:t>COO</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Support for Loan IQ, Orfeo &amp; Mercurio build out</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725.069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837871230"/>
                  </a:ext>
                </a:extLst>
              </a:tr>
              <a:tr h="171053">
                <a:tc>
                  <a:txBody>
                    <a:bodyPr/>
                    <a:lstStyle/>
                    <a:p>
                      <a:pPr algn="ctr" fontAlgn="b"/>
                      <a:r>
                        <a:rPr lang="en-US" sz="1050" u="none" strike="noStrike">
                          <a:effectLst/>
                          <a:latin typeface="Santander Text" panose="020B0504020201020104" pitchFamily="34" charset="0"/>
                        </a:rPr>
                        <a:t>Lev Fin</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Equation</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268.555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278577810"/>
                  </a:ext>
                </a:extLst>
              </a:tr>
              <a:tr h="171053">
                <a:tc>
                  <a:txBody>
                    <a:bodyPr/>
                    <a:lstStyle/>
                    <a:p>
                      <a:pPr algn="ctr" fontAlgn="b"/>
                      <a:r>
                        <a:rPr lang="en-US" sz="1050" u="none" strike="noStrike">
                          <a:effectLst/>
                          <a:latin typeface="Santander Text" panose="020B0504020201020104" pitchFamily="34" charset="0"/>
                        </a:rPr>
                        <a:t>FO</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Trading platform (EPIC)</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1.867.939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518830778"/>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Digitalization of legal agreements</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3</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623.085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634550220"/>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Tax Withholding</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172.500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770612466"/>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Loan IQ: Infrastructure Increase</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287.500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304268867"/>
                  </a:ext>
                </a:extLst>
              </a:tr>
              <a:tr h="171053">
                <a:tc>
                  <a:txBody>
                    <a:bodyPr/>
                    <a:lstStyle/>
                    <a:p>
                      <a:pPr algn="ctr" fontAlgn="b"/>
                      <a:r>
                        <a:rPr lang="en-US" sz="1050" u="none" strike="noStrike">
                          <a:effectLst/>
                          <a:latin typeface="Santander Text" panose="020B0504020201020104" pitchFamily="34" charset="0"/>
                        </a:rPr>
                        <a:t>PPT</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AWS Cyber - Clear Par: Connectivity with S&amp;P</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208.252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925751785"/>
                  </a:ext>
                </a:extLst>
              </a:tr>
              <a:tr h="171053">
                <a:tc>
                  <a:txBody>
                    <a:bodyPr/>
                    <a:lstStyle/>
                    <a:p>
                      <a:pPr algn="ctr" fontAlgn="b"/>
                      <a:r>
                        <a:rPr lang="en-US" sz="1050" u="none" strike="noStrike">
                          <a:effectLst/>
                          <a:latin typeface="Santander Text" panose="020B0504020201020104" pitchFamily="34" charset="0"/>
                        </a:rPr>
                        <a:t>Finance</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Risk Book/Ficha Capital- Leverage Finance- Finance Cost 2</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345.830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458160614"/>
                  </a:ext>
                </a:extLst>
              </a:tr>
              <a:tr h="171053">
                <a:tc>
                  <a:txBody>
                    <a:bodyPr/>
                    <a:lstStyle/>
                    <a:p>
                      <a:pPr algn="ctr" fontAlgn="b"/>
                      <a:r>
                        <a:rPr lang="en-US" sz="1050" u="none" strike="noStrike">
                          <a:effectLst/>
                          <a:latin typeface="Santander Text" panose="020B0504020201020104" pitchFamily="34" charset="0"/>
                        </a:rPr>
                        <a:t>Finance</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Apolo automation - Leverage Finance- Finance Cost 3</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2</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166.767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47186342"/>
                  </a:ext>
                </a:extLst>
              </a:tr>
              <a:tr h="171053">
                <a:tc>
                  <a:txBody>
                    <a:bodyPr/>
                    <a:lstStyle/>
                    <a:p>
                      <a:pPr algn="ctr" fontAlgn="b"/>
                      <a:r>
                        <a:rPr lang="en-US" sz="1050" u="none" strike="noStrike">
                          <a:effectLst/>
                          <a:latin typeface="Santander Text" panose="020B0504020201020104" pitchFamily="34" charset="0"/>
                        </a:rPr>
                        <a:t>Finance</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Systems enhancements - Leverage Finance- Finance Cost 6</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231.612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775022847"/>
                  </a:ext>
                </a:extLst>
              </a:tr>
              <a:tr h="171053">
                <a:tc>
                  <a:txBody>
                    <a:bodyPr/>
                    <a:lstStyle/>
                    <a:p>
                      <a:pPr algn="ctr" fontAlgn="b"/>
                      <a:r>
                        <a:rPr lang="en-US" sz="1050" u="none" strike="noStrike">
                          <a:effectLst/>
                          <a:latin typeface="Santander Text" panose="020B0504020201020104" pitchFamily="34" charset="0"/>
                        </a:rPr>
                        <a:t>Finance</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FMIS Reporting - TTI calculation- Leverage Finance- Finance Cost 7</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487.794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907483363"/>
                  </a:ext>
                </a:extLst>
              </a:tr>
              <a:tr h="171053">
                <a:tc>
                  <a:txBody>
                    <a:bodyPr/>
                    <a:lstStyle/>
                    <a:p>
                      <a:pPr algn="ctr" fontAlgn="b"/>
                      <a:r>
                        <a:rPr lang="en-US" sz="1050" u="none" strike="noStrike">
                          <a:effectLst/>
                          <a:latin typeface="Santander Text" panose="020B0504020201020104" pitchFamily="34" charset="0"/>
                        </a:rPr>
                        <a:t>Credit Risk</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NILO Preclasification &amp; limit</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3</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279.097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390978869"/>
                  </a:ext>
                </a:extLst>
              </a:tr>
              <a:tr h="171053">
                <a:tc>
                  <a:txBody>
                    <a:bodyPr/>
                    <a:lstStyle/>
                    <a:p>
                      <a:pPr algn="ctr" fontAlgn="b"/>
                      <a:r>
                        <a:rPr lang="en-US" sz="1050" u="none" strike="noStrike">
                          <a:effectLst/>
                          <a:latin typeface="Santander Text" panose="020B0504020201020104" pitchFamily="34" charset="0"/>
                        </a:rPr>
                        <a:t>COO</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nCino decommissioning</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1.634.817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587798965"/>
                  </a:ext>
                </a:extLst>
              </a:tr>
              <a:tr h="171053">
                <a:tc>
                  <a:txBody>
                    <a:bodyPr/>
                    <a:lstStyle/>
                    <a:p>
                      <a:pPr algn="ctr" fontAlgn="b"/>
                      <a:r>
                        <a:rPr lang="en-US" sz="1050" u="none" strike="noStrike">
                          <a:effectLst/>
                          <a:latin typeface="Santander Text" panose="020B0504020201020104" pitchFamily="34" charset="0"/>
                        </a:rPr>
                        <a:t>Lev Fin</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Commitment Letter / Fronting Risk</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3.890.721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74824287"/>
                  </a:ext>
                </a:extLst>
              </a:tr>
              <a:tr h="171053">
                <a:tc>
                  <a:txBody>
                    <a:bodyPr/>
                    <a:lstStyle/>
                    <a:p>
                      <a:pPr algn="ctr" fontAlgn="b"/>
                      <a:r>
                        <a:rPr lang="en-US" sz="1050" u="none" strike="noStrike">
                          <a:effectLst/>
                          <a:latin typeface="Santander Text" panose="020B0504020201020104" pitchFamily="34" charset="0"/>
                        </a:rPr>
                        <a:t>Market Risk</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Market Risk model</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5.590.732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477106339"/>
                  </a:ext>
                </a:extLst>
              </a:tr>
              <a:tr h="171053">
                <a:tc>
                  <a:txBody>
                    <a:bodyPr/>
                    <a:lstStyle/>
                    <a:p>
                      <a:pPr algn="ctr" fontAlgn="b"/>
                      <a:r>
                        <a:rPr lang="en-US" sz="1050" u="none" strike="noStrike">
                          <a:effectLst/>
                          <a:latin typeface="Santander Text" panose="020B0504020201020104" pitchFamily="34" charset="0"/>
                        </a:rPr>
                        <a:t>Credit Risk</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Aqua+ Confidentiality - rating simulation</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1.451.326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2155326581"/>
                  </a:ext>
                </a:extLst>
              </a:tr>
              <a:tr h="171053">
                <a:tc>
                  <a:txBody>
                    <a:bodyPr/>
                    <a:lstStyle/>
                    <a:p>
                      <a:pPr algn="ctr" fontAlgn="b"/>
                      <a:r>
                        <a:rPr lang="en-US" sz="1050" u="none" strike="noStrike">
                          <a:effectLst/>
                          <a:latin typeface="Santander Text" panose="020B0504020201020104" pitchFamily="34" charset="0"/>
                        </a:rPr>
                        <a:t>Credit Risk</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CREAM Commitment letter</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251.732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4154093834"/>
                  </a:ext>
                </a:extLst>
              </a:tr>
              <a:tr h="171053">
                <a:tc>
                  <a:txBody>
                    <a:bodyPr/>
                    <a:lstStyle/>
                    <a:p>
                      <a:pPr algn="ctr" fontAlgn="b"/>
                      <a:r>
                        <a:rPr lang="en-US" sz="1050" u="none" strike="noStrike">
                          <a:effectLst/>
                          <a:latin typeface="Santander Text" panose="020B0504020201020104" pitchFamily="34" charset="0"/>
                        </a:rPr>
                        <a:t>Credit Risk</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Credit risk improvements CREAM (cyrcle process, fronting risk, CVA capital treatment)</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368.717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696749762"/>
                  </a:ext>
                </a:extLst>
              </a:tr>
              <a:tr h="171053">
                <a:tc>
                  <a:txBody>
                    <a:bodyPr/>
                    <a:lstStyle/>
                    <a:p>
                      <a:pPr algn="ctr" fontAlgn="b"/>
                      <a:r>
                        <a:rPr lang="en-US" sz="1050" u="none" strike="noStrike">
                          <a:effectLst/>
                          <a:latin typeface="Santander Text" panose="020B0504020201020104" pitchFamily="34" charset="0"/>
                        </a:rPr>
                        <a:t>Credit Risk</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Regulatory Lev Finance engine</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2</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137.517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1980838595"/>
                  </a:ext>
                </a:extLst>
              </a:tr>
              <a:tr h="171053">
                <a:tc>
                  <a:txBody>
                    <a:bodyPr/>
                    <a:lstStyle/>
                    <a:p>
                      <a:pPr algn="ctr" fontAlgn="b"/>
                      <a:r>
                        <a:rPr lang="en-US" sz="1050" u="none" strike="noStrike">
                          <a:effectLst/>
                          <a:latin typeface="Santander Text" panose="020B0504020201020104" pitchFamily="34" charset="0"/>
                        </a:rPr>
                        <a:t>EPO</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Support for global initiatives</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418.600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3606831642"/>
                  </a:ext>
                </a:extLst>
              </a:tr>
              <a:tr h="171053">
                <a:tc>
                  <a:txBody>
                    <a:bodyPr/>
                    <a:lstStyle/>
                    <a:p>
                      <a:pPr algn="ctr" fontAlgn="b"/>
                      <a:r>
                        <a:rPr lang="en-US" sz="1050" u="none" strike="noStrike">
                          <a:effectLst/>
                          <a:latin typeface="Santander Text" panose="020B0504020201020104" pitchFamily="34" charset="0"/>
                        </a:rPr>
                        <a:t>Others</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tc>
                  <a:txBody>
                    <a:bodyPr/>
                    <a:lstStyle/>
                    <a:p>
                      <a:pPr algn="l" fontAlgn="ctr"/>
                      <a:r>
                        <a:rPr lang="en-US" sz="1050" u="none" strike="noStrike">
                          <a:effectLst/>
                          <a:latin typeface="Santander Text" panose="020B0504020201020104" pitchFamily="34" charset="0"/>
                        </a:rPr>
                        <a:t>Documentation storage</a:t>
                      </a:r>
                      <a:endParaRPr lang="en-US" sz="1050" b="1"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ctr"/>
                      <a:r>
                        <a:rPr lang="en-US" sz="1050" u="none" strike="noStrike">
                          <a:effectLst/>
                          <a:latin typeface="Santander Text" panose="020B0504020201020104" pitchFamily="34" charset="0"/>
                        </a:rPr>
                        <a:t>1</a:t>
                      </a:r>
                      <a:endParaRPr lang="en-US" sz="1050" b="0" i="0" u="none" strike="noStrike">
                        <a:solidFill>
                          <a:srgbClr val="000000"/>
                        </a:solidFill>
                        <a:effectLst/>
                        <a:latin typeface="Santander Text" panose="020B0504020201020104" pitchFamily="34" charset="0"/>
                      </a:endParaRPr>
                    </a:p>
                  </a:txBody>
                  <a:tcPr marL="0" marR="0" marT="0" marB="0" anchor="ctr">
                    <a:solidFill>
                      <a:schemeClr val="bg1">
                        <a:lumMod val="95000"/>
                      </a:schemeClr>
                    </a:solidFill>
                  </a:tcPr>
                </a:tc>
                <a:tc>
                  <a:txBody>
                    <a:bodyPr/>
                    <a:lstStyle/>
                    <a:p>
                      <a:pPr algn="ctr" fontAlgn="b"/>
                      <a:r>
                        <a:rPr lang="en-US" sz="1050" u="none" strike="noStrike">
                          <a:effectLst/>
                          <a:latin typeface="Santander Text" panose="020B0504020201020104" pitchFamily="34" charset="0"/>
                        </a:rPr>
                        <a:t>                       400.000   </a:t>
                      </a:r>
                      <a:endParaRPr lang="en-US" sz="1050" b="0" i="0" u="none" strike="noStrike">
                        <a:solidFill>
                          <a:srgbClr val="000000"/>
                        </a:solidFill>
                        <a:effectLst/>
                        <a:latin typeface="Santander Text" panose="020B0504020201020104" pitchFamily="34" charset="0"/>
                      </a:endParaRPr>
                    </a:p>
                  </a:txBody>
                  <a:tcPr marL="0" marR="0" marT="0" marB="0" anchor="b">
                    <a:solidFill>
                      <a:schemeClr val="bg1">
                        <a:lumMod val="95000"/>
                      </a:schemeClr>
                    </a:solidFill>
                  </a:tcPr>
                </a:tc>
                <a:extLst>
                  <a:ext uri="{0D108BD9-81ED-4DB2-BD59-A6C34878D82A}">
                    <a16:rowId xmlns:a16="http://schemas.microsoft.com/office/drawing/2014/main" val="4025937412"/>
                  </a:ext>
                </a:extLst>
              </a:tr>
            </a:tbl>
          </a:graphicData>
        </a:graphic>
      </p:graphicFrame>
    </p:spTree>
    <p:extLst>
      <p:ext uri="{BB962C8B-B14F-4D97-AF65-F5344CB8AC3E}">
        <p14:creationId xmlns:p14="http://schemas.microsoft.com/office/powerpoint/2010/main" val="37648774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2025 Workplan</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Roadmap Banking</a:t>
            </a:r>
            <a:endParaRPr lang="en-US" sz="1600">
              <a:latin typeface="Santander Text" panose="020B0504020201020104" pitchFamily="34" charset="0"/>
            </a:endParaRPr>
          </a:p>
        </p:txBody>
      </p:sp>
      <p:graphicFrame>
        <p:nvGraphicFramePr>
          <p:cNvPr id="2" name="Tabla 155">
            <a:extLst>
              <a:ext uri="{FF2B5EF4-FFF2-40B4-BE49-F238E27FC236}">
                <a16:creationId xmlns:a16="http://schemas.microsoft.com/office/drawing/2014/main" id="{E5834D4F-86E7-BBEC-8764-C3126022AD19}"/>
              </a:ext>
            </a:extLst>
          </p:cNvPr>
          <p:cNvGraphicFramePr>
            <a:graphicFrameLocks noGrp="1"/>
          </p:cNvGraphicFramePr>
          <p:nvPr>
            <p:extLst>
              <p:ext uri="{D42A27DB-BD31-4B8C-83A1-F6EECF244321}">
                <p14:modId xmlns:p14="http://schemas.microsoft.com/office/powerpoint/2010/main" val="3735954779"/>
              </p:ext>
            </p:extLst>
          </p:nvPr>
        </p:nvGraphicFramePr>
        <p:xfrm>
          <a:off x="119974" y="789791"/>
          <a:ext cx="11952005" cy="5553560"/>
        </p:xfrm>
        <a:graphic>
          <a:graphicData uri="http://schemas.openxmlformats.org/drawingml/2006/table">
            <a:tbl>
              <a:tblPr/>
              <a:tblGrid>
                <a:gridCol w="1207853">
                  <a:extLst>
                    <a:ext uri="{9D8B030D-6E8A-4147-A177-3AD203B41FA5}">
                      <a16:colId xmlns:a16="http://schemas.microsoft.com/office/drawing/2014/main" val="2387345763"/>
                    </a:ext>
                  </a:extLst>
                </a:gridCol>
                <a:gridCol w="1207853">
                  <a:extLst>
                    <a:ext uri="{9D8B030D-6E8A-4147-A177-3AD203B41FA5}">
                      <a16:colId xmlns:a16="http://schemas.microsoft.com/office/drawing/2014/main" val="4132313462"/>
                    </a:ext>
                  </a:extLst>
                </a:gridCol>
                <a:gridCol w="1207853">
                  <a:extLst>
                    <a:ext uri="{9D8B030D-6E8A-4147-A177-3AD203B41FA5}">
                      <a16:colId xmlns:a16="http://schemas.microsoft.com/office/drawing/2014/main" val="4266347904"/>
                    </a:ext>
                  </a:extLst>
                </a:gridCol>
                <a:gridCol w="612555">
                  <a:extLst>
                    <a:ext uri="{9D8B030D-6E8A-4147-A177-3AD203B41FA5}">
                      <a16:colId xmlns:a16="http://schemas.microsoft.com/office/drawing/2014/main" val="20009"/>
                    </a:ext>
                  </a:extLst>
                </a:gridCol>
                <a:gridCol w="612555">
                  <a:extLst>
                    <a:ext uri="{9D8B030D-6E8A-4147-A177-3AD203B41FA5}">
                      <a16:colId xmlns:a16="http://schemas.microsoft.com/office/drawing/2014/main" val="20010"/>
                    </a:ext>
                  </a:extLst>
                </a:gridCol>
                <a:gridCol w="612555">
                  <a:extLst>
                    <a:ext uri="{9D8B030D-6E8A-4147-A177-3AD203B41FA5}">
                      <a16:colId xmlns:a16="http://schemas.microsoft.com/office/drawing/2014/main" val="20011"/>
                    </a:ext>
                  </a:extLst>
                </a:gridCol>
                <a:gridCol w="612555">
                  <a:extLst>
                    <a:ext uri="{9D8B030D-6E8A-4147-A177-3AD203B41FA5}">
                      <a16:colId xmlns:a16="http://schemas.microsoft.com/office/drawing/2014/main" val="20012"/>
                    </a:ext>
                  </a:extLst>
                </a:gridCol>
                <a:gridCol w="612555">
                  <a:extLst>
                    <a:ext uri="{9D8B030D-6E8A-4147-A177-3AD203B41FA5}">
                      <a16:colId xmlns:a16="http://schemas.microsoft.com/office/drawing/2014/main" val="20013"/>
                    </a:ext>
                  </a:extLst>
                </a:gridCol>
                <a:gridCol w="612555">
                  <a:extLst>
                    <a:ext uri="{9D8B030D-6E8A-4147-A177-3AD203B41FA5}">
                      <a16:colId xmlns:a16="http://schemas.microsoft.com/office/drawing/2014/main" val="20014"/>
                    </a:ext>
                  </a:extLst>
                </a:gridCol>
                <a:gridCol w="612555">
                  <a:extLst>
                    <a:ext uri="{9D8B030D-6E8A-4147-A177-3AD203B41FA5}">
                      <a16:colId xmlns:a16="http://schemas.microsoft.com/office/drawing/2014/main" val="1810880098"/>
                    </a:ext>
                  </a:extLst>
                </a:gridCol>
                <a:gridCol w="612555">
                  <a:extLst>
                    <a:ext uri="{9D8B030D-6E8A-4147-A177-3AD203B41FA5}">
                      <a16:colId xmlns:a16="http://schemas.microsoft.com/office/drawing/2014/main" val="3660965136"/>
                    </a:ext>
                  </a:extLst>
                </a:gridCol>
                <a:gridCol w="612555">
                  <a:extLst>
                    <a:ext uri="{9D8B030D-6E8A-4147-A177-3AD203B41FA5}">
                      <a16:colId xmlns:a16="http://schemas.microsoft.com/office/drawing/2014/main" val="2042527117"/>
                    </a:ext>
                  </a:extLst>
                </a:gridCol>
                <a:gridCol w="612555">
                  <a:extLst>
                    <a:ext uri="{9D8B030D-6E8A-4147-A177-3AD203B41FA5}">
                      <a16:colId xmlns:a16="http://schemas.microsoft.com/office/drawing/2014/main" val="1208536148"/>
                    </a:ext>
                  </a:extLst>
                </a:gridCol>
                <a:gridCol w="612555">
                  <a:extLst>
                    <a:ext uri="{9D8B030D-6E8A-4147-A177-3AD203B41FA5}">
                      <a16:colId xmlns:a16="http://schemas.microsoft.com/office/drawing/2014/main" val="3309361756"/>
                    </a:ext>
                  </a:extLst>
                </a:gridCol>
                <a:gridCol w="612555">
                  <a:extLst>
                    <a:ext uri="{9D8B030D-6E8A-4147-A177-3AD203B41FA5}">
                      <a16:colId xmlns:a16="http://schemas.microsoft.com/office/drawing/2014/main" val="3282611880"/>
                    </a:ext>
                  </a:extLst>
                </a:gridCol>
                <a:gridCol w="977786">
                  <a:extLst>
                    <a:ext uri="{9D8B030D-6E8A-4147-A177-3AD203B41FA5}">
                      <a16:colId xmlns:a16="http://schemas.microsoft.com/office/drawing/2014/main" val="1372390273"/>
                    </a:ext>
                  </a:extLst>
                </a:gridCol>
              </a:tblGrid>
              <a:tr h="72000">
                <a:tc>
                  <a:txBody>
                    <a:bodyPr/>
                    <a:lstStyle/>
                    <a:p>
                      <a:pPr algn="ctr" fontAlgn="ctr"/>
                      <a:endParaRPr lang="es-ES" sz="1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s-ES" sz="1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s-ES" sz="1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2">
                  <a:txBody>
                    <a:bodyPr/>
                    <a:lstStyle/>
                    <a:p>
                      <a:pPr algn="ctr" fontAlgn="ctr"/>
                      <a:endParaRPr lang="es-ES" sz="2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0000"/>
                    </a:solidFill>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ES" sz="800" b="0"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endParaRPr lang="en-GB"/>
                    </a:p>
                  </a:txBody>
                  <a:tcPr/>
                </a:tc>
                <a:tc hMerge="1">
                  <a:txBody>
                    <a:bodyPr/>
                    <a:lstStyle/>
                    <a:p>
                      <a:pPr algn="ctr" fontAlgn="ctr"/>
                      <a:endParaRPr lang="es-ES" sz="1050" b="1" i="0" u="none" strike="noStrike">
                        <a:solidFill>
                          <a:schemeClr val="bg2">
                            <a:lumMod val="25000"/>
                          </a:schemeClr>
                        </a:solidFill>
                        <a:effectLst/>
                        <a:latin typeface="Santander Headline" panose="020B0504020201020104" pitchFamily="34" charset="0"/>
                      </a:endParaRPr>
                    </a:p>
                  </a:txBody>
                  <a:tcPr marL="36000" marR="36000" marT="7200" marB="72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ES" sz="800" b="0"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endParaRPr lang="en-GB"/>
                    </a:p>
                  </a:txBody>
                  <a:tcPr/>
                </a:tc>
                <a:tc>
                  <a:txBody>
                    <a:bodyPr/>
                    <a:lstStyle/>
                    <a:p>
                      <a:pPr algn="ctr" fontAlgn="ctr"/>
                      <a:endParaRPr lang="es-ES" sz="2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967042316"/>
                  </a:ext>
                </a:extLst>
              </a:tr>
              <a:tr h="148780">
                <a:tc rowSpan="2">
                  <a:txBody>
                    <a:bodyPr/>
                    <a:lstStyle/>
                    <a:p>
                      <a:pPr algn="ctr" fontAlgn="ctr"/>
                      <a:r>
                        <a:rPr lang="es-ES" sz="1000" b="1" i="0" u="none" strike="noStrike">
                          <a:solidFill>
                            <a:srgbClr val="FFFFFF"/>
                          </a:solidFill>
                          <a:effectLst/>
                          <a:latin typeface="Santander Headline" panose="020B0504020201020104" pitchFamily="34" charset="0"/>
                        </a:rPr>
                        <a:t>Key </a:t>
                      </a:r>
                      <a:r>
                        <a:rPr lang="es-ES" sz="1000" b="1" i="0" u="none" strike="noStrike" err="1">
                          <a:solidFill>
                            <a:srgbClr val="FFFFFF"/>
                          </a:solidFill>
                          <a:effectLst/>
                          <a:latin typeface="Santander Headline" panose="020B0504020201020104" pitchFamily="34" charset="0"/>
                        </a:rPr>
                        <a:t>Milestone</a:t>
                      </a:r>
                      <a:endParaRPr lang="es-ES" sz="1000" b="1"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D595D"/>
                    </a:solidFill>
                  </a:tcPr>
                </a:tc>
                <a:tc rowSpan="2">
                  <a:txBody>
                    <a:bodyPr/>
                    <a:lstStyle/>
                    <a:p>
                      <a:pPr algn="ctr" fontAlgn="ctr"/>
                      <a:r>
                        <a:rPr lang="es-ES" sz="1000" b="1" i="0" u="none" strike="noStrike">
                          <a:solidFill>
                            <a:srgbClr val="FFFFFF"/>
                          </a:solidFill>
                          <a:effectLst/>
                          <a:latin typeface="Santander Headline" panose="020B0504020201020104" pitchFamily="34" charset="0"/>
                        </a:rPr>
                        <a:t>Budget (DRAFT)</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D595D"/>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1" i="0" u="none" strike="noStrike">
                          <a:solidFill>
                            <a:srgbClr val="FFFFFF"/>
                          </a:solidFill>
                          <a:effectLst/>
                          <a:latin typeface="Santander Headline" panose="020B0504020201020104" pitchFamily="34" charset="0"/>
                        </a:rPr>
                        <a:t>Impacted Areas</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D595D"/>
                    </a:solidFill>
                  </a:tcPr>
                </a:tc>
                <a:tc gridSpan="3">
                  <a:txBody>
                    <a:bodyPr/>
                    <a:lstStyle/>
                    <a:p>
                      <a:pPr algn="ctr" fontAlgn="ctr"/>
                      <a:r>
                        <a:rPr lang="es-ES" sz="800" b="1" i="0" u="none" strike="noStrike">
                          <a:solidFill>
                            <a:schemeClr val="bg1"/>
                          </a:solidFill>
                          <a:effectLst/>
                          <a:latin typeface="Santander Headline" panose="020B0504020201020104" pitchFamily="34" charset="0"/>
                        </a:rPr>
                        <a:t>Q1</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Q2</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AB2BB">
                        <a:lumMod val="75000"/>
                      </a:srgbClr>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AB2BB">
                        <a:lumMod val="75000"/>
                      </a:srgb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Q3</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Q4</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3868C"/>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3868C"/>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Full Year*</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144685226"/>
                  </a:ext>
                </a:extLst>
              </a:tr>
              <a:tr h="148780">
                <a:tc vMerge="1">
                  <a:txBody>
                    <a:bodyPr/>
                    <a:lstStyle/>
                    <a:p>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endParaRPr lang="en-US"/>
                    </a:p>
                  </a:txBody>
                  <a:tcPr/>
                </a:tc>
                <a:tc vMerge="1">
                  <a:txBody>
                    <a:bodyPr/>
                    <a:lstStyle/>
                    <a:p>
                      <a:endParaRPr lang="en-US"/>
                    </a:p>
                  </a:txBody>
                  <a:tcPr/>
                </a:tc>
                <a:tc>
                  <a:txBody>
                    <a:bodyPr/>
                    <a:lstStyle/>
                    <a:p>
                      <a:pPr algn="ctr" fontAlgn="ctr"/>
                      <a:r>
                        <a:rPr lang="es-ES" sz="800" b="0" i="0" u="none" strike="noStrike">
                          <a:solidFill>
                            <a:srgbClr val="FFFFFF"/>
                          </a:solidFill>
                          <a:effectLst/>
                          <a:latin typeface="Santander Headline" panose="020B0504020201020104" pitchFamily="34" charset="0"/>
                        </a:rPr>
                        <a:t>JAN</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p>
                      <a:pPr algn="ctr" fontAlgn="ctr"/>
                      <a:r>
                        <a:rPr lang="es-ES" sz="800" b="0" i="0" u="none" strike="noStrike">
                          <a:solidFill>
                            <a:srgbClr val="FFFFFF"/>
                          </a:solidFill>
                          <a:effectLst/>
                          <a:latin typeface="Santander Headline" panose="020B0504020201020104" pitchFamily="34" charset="0"/>
                        </a:rPr>
                        <a:t>FEB</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p>
                      <a:pPr algn="ctr" fontAlgn="ctr"/>
                      <a:r>
                        <a:rPr lang="es-ES" sz="800" b="0" i="0" u="none" strike="noStrike">
                          <a:solidFill>
                            <a:srgbClr val="FFFFFF"/>
                          </a:solidFill>
                          <a:effectLst/>
                          <a:latin typeface="Santander Headline" panose="020B0504020201020104" pitchFamily="34" charset="0"/>
                        </a:rPr>
                        <a:t>MAR</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APR</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MAY</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JUN</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JUL</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AUG</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SEP</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OCT</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NOV</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DEC</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v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extLst>
                  <a:ext uri="{0D108BD9-81ED-4DB2-BD59-A6C34878D82A}">
                    <a16:rowId xmlns:a16="http://schemas.microsoft.com/office/drawing/2014/main" val="10000"/>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Loan IQ, Equation &amp; Orfeo Enhancements</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$ 775k LIQ </a:t>
                      </a:r>
                      <a:r>
                        <a:rPr lang="es-ES" sz="900" b="1" i="1" u="none" strike="noStrike" kern="1200" err="1">
                          <a:solidFill>
                            <a:schemeClr val="bg1">
                              <a:lumMod val="75000"/>
                            </a:schemeClr>
                          </a:solidFill>
                          <a:effectLst/>
                          <a:latin typeface="Santander Headline" panose="020B0504020201020104" pitchFamily="34" charset="0"/>
                          <a:ea typeface="+mn-ea"/>
                          <a:cs typeface="+mn-cs"/>
                        </a:rPr>
                        <a:t>Capability</a:t>
                      </a:r>
                      <a:endParaRPr lang="es-ES" sz="900" b="1" i="1" u="none" strike="noStrike" kern="1200">
                        <a:solidFill>
                          <a:schemeClr val="bg1">
                            <a:lumMod val="75000"/>
                          </a:schemeClr>
                        </a:solidFill>
                        <a:effectLst/>
                        <a:latin typeface="Santander Headline" panose="020B0504020201020104" pitchFamily="34" charset="0"/>
                        <a:ea typeface="+mn-ea"/>
                        <a:cs typeface="+mn-cs"/>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$ 268k </a:t>
                      </a:r>
                      <a:r>
                        <a:rPr lang="es-ES" sz="900" b="1" i="1" u="none" strike="noStrike" kern="1200" err="1">
                          <a:solidFill>
                            <a:schemeClr val="bg1">
                              <a:lumMod val="75000"/>
                            </a:schemeClr>
                          </a:solidFill>
                          <a:effectLst/>
                          <a:latin typeface="Santander Headline" panose="020B0504020201020104" pitchFamily="34" charset="0"/>
                          <a:ea typeface="+mn-ea"/>
                          <a:cs typeface="+mn-cs"/>
                        </a:rPr>
                        <a:t>Equation</a:t>
                      </a:r>
                      <a:endParaRPr lang="es-ES" sz="900" b="1" i="1" u="none" strike="noStrike" kern="1200">
                        <a:solidFill>
                          <a:schemeClr val="bg1">
                            <a:lumMod val="75000"/>
                          </a:schemeClr>
                        </a:solidFill>
                        <a:effectLst/>
                        <a:latin typeface="Santander Headline" panose="020B0504020201020104" pitchFamily="34" charset="0"/>
                        <a:ea typeface="+mn-ea"/>
                        <a:cs typeface="+mn-cs"/>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$ 231k </a:t>
                      </a:r>
                      <a:r>
                        <a:rPr lang="es-ES" sz="900" b="1" i="1" u="none" strike="noStrike" kern="1200" err="1">
                          <a:solidFill>
                            <a:schemeClr val="bg1">
                              <a:lumMod val="75000"/>
                            </a:schemeClr>
                          </a:solidFill>
                          <a:effectLst/>
                          <a:latin typeface="Santander Headline" panose="020B0504020201020104" pitchFamily="34" charset="0"/>
                          <a:ea typeface="+mn-ea"/>
                          <a:cs typeface="+mn-cs"/>
                        </a:rPr>
                        <a:t>System</a:t>
                      </a:r>
                      <a:r>
                        <a:rPr lang="es-ES" sz="900" b="1" i="1" u="none" strike="noStrike" kern="1200">
                          <a:solidFill>
                            <a:schemeClr val="bg1">
                              <a:lumMod val="75000"/>
                            </a:schemeClr>
                          </a:solidFill>
                          <a:effectLst/>
                          <a:latin typeface="Santander Headline" panose="020B0504020201020104" pitchFamily="34" charset="0"/>
                          <a:ea typeface="+mn-ea"/>
                          <a:cs typeface="+mn-cs"/>
                        </a:rPr>
                        <a:t> </a:t>
                      </a:r>
                      <a:r>
                        <a:rPr lang="es-ES" sz="900" b="1" i="1" u="none" strike="noStrike" kern="1200" err="1">
                          <a:solidFill>
                            <a:schemeClr val="bg1">
                              <a:lumMod val="75000"/>
                            </a:schemeClr>
                          </a:solidFill>
                          <a:effectLst/>
                          <a:latin typeface="Santander Headline" panose="020B0504020201020104" pitchFamily="34" charset="0"/>
                          <a:ea typeface="+mn-ea"/>
                          <a:cs typeface="+mn-cs"/>
                        </a:rPr>
                        <a:t>Enhanc</a:t>
                      </a:r>
                      <a:r>
                        <a:rPr lang="es-ES" sz="900" b="1" i="1" u="none" strike="noStrike" kern="1200">
                          <a:solidFill>
                            <a:schemeClr val="bg1">
                              <a:lumMod val="75000"/>
                            </a:schemeClr>
                          </a:solidFill>
                          <a:effectLst/>
                          <a:latin typeface="Santander Headline" panose="020B0504020201020104" pitchFamily="34" charset="0"/>
                          <a:ea typeface="+mn-ea"/>
                          <a:cs typeface="+mn-cs"/>
                        </a:rPr>
                        <a:t>.</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Lending, F&amp;BSM, BDH &amp; Mercurio</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55644145"/>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Tiara </a:t>
                      </a:r>
                      <a:r>
                        <a:rPr lang="es-ES" sz="1050" b="1" i="1" u="none" strike="noStrike" kern="1200" err="1">
                          <a:solidFill>
                            <a:schemeClr val="tx1"/>
                          </a:solidFill>
                          <a:effectLst/>
                          <a:latin typeface="Santander Headline" panose="020B0504020201020104" pitchFamily="34" charset="0"/>
                          <a:ea typeface="+mn-ea"/>
                          <a:cs typeface="+mn-cs"/>
                        </a:rPr>
                        <a:t>Replug</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$ 935k </a:t>
                      </a:r>
                      <a:r>
                        <a:rPr lang="es-ES" sz="900" b="1" i="1" u="none" strike="noStrike" kern="1200" err="1">
                          <a:solidFill>
                            <a:schemeClr val="bg1">
                              <a:lumMod val="75000"/>
                            </a:schemeClr>
                          </a:solidFill>
                          <a:effectLst/>
                          <a:latin typeface="Santander Headline" panose="020B0504020201020104" pitchFamily="34" charset="0"/>
                          <a:ea typeface="+mn-ea"/>
                          <a:cs typeface="+mn-cs"/>
                        </a:rPr>
                        <a:t>ADFlow</a:t>
                      </a:r>
                      <a:endParaRPr lang="es-ES" sz="900" b="1" i="1" u="none" strike="noStrike" kern="1200">
                        <a:solidFill>
                          <a:schemeClr val="bg1">
                            <a:lumMod val="75000"/>
                          </a:schemeClr>
                        </a:solidFill>
                        <a:effectLst/>
                        <a:latin typeface="Santander Headline" panose="020B0504020201020104" pitchFamily="34" charset="0"/>
                        <a:ea typeface="+mn-ea"/>
                        <a:cs typeface="+mn-cs"/>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Lending, KYC</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3581912"/>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Deal Execution Workflow</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(One-Stop-Shop)</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$ 3,89M CL</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$ 1,63M </a:t>
                      </a:r>
                      <a:r>
                        <a:rPr lang="es-ES" sz="900" b="1" i="1" u="none" strike="noStrike" kern="1200" err="1">
                          <a:solidFill>
                            <a:schemeClr val="bg1">
                              <a:lumMod val="75000"/>
                            </a:schemeClr>
                          </a:solidFill>
                          <a:effectLst/>
                          <a:latin typeface="Santander Headline" panose="020B0504020201020104" pitchFamily="34" charset="0"/>
                          <a:ea typeface="+mn-ea"/>
                          <a:cs typeface="+mn-cs"/>
                        </a:rPr>
                        <a:t>nCino</a:t>
                      </a:r>
                      <a:r>
                        <a:rPr lang="es-ES" sz="900" b="1" i="1" u="none" strike="noStrike" kern="1200">
                          <a:solidFill>
                            <a:schemeClr val="bg1">
                              <a:lumMod val="75000"/>
                            </a:schemeClr>
                          </a:solidFill>
                          <a:effectLst/>
                          <a:latin typeface="Santander Headline" panose="020B0504020201020104" pitchFamily="34" charset="0"/>
                          <a:ea typeface="+mn-ea"/>
                          <a:cs typeface="+mn-cs"/>
                        </a:rPr>
                        <a:t> Decom</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$ 1,41M Aqua+ Ratings</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$ 252k CREAM CL</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F&amp;BSM, BDH, Mercurio, Risk</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78073907"/>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Business Management Reporting</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$ 345k </a:t>
                      </a:r>
                      <a:r>
                        <a:rPr lang="en-US" sz="900" b="1" i="1" u="none" strike="noStrike" kern="1200">
                          <a:solidFill>
                            <a:schemeClr val="bg1">
                              <a:lumMod val="75000"/>
                            </a:schemeClr>
                          </a:solidFill>
                          <a:effectLst/>
                          <a:latin typeface="Santander Headline" panose="020B0504020201020104" pitchFamily="34" charset="0"/>
                          <a:ea typeface="+mn-ea"/>
                          <a:cs typeface="+mn-cs"/>
                        </a:rPr>
                        <a:t>FO reporting</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Lending, F&amp;BSM, BDH, Mercurio &amp;</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Global Markets</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1000" b="1" i="1" u="none" strike="noStrike" kern="1200">
                        <a:solidFill>
                          <a:schemeClr val="tx1">
                            <a:lumMod val="65000"/>
                            <a:lumOff val="35000"/>
                          </a:schemeClr>
                        </a:solidFill>
                        <a:effectLst/>
                        <a:latin typeface="Santander Headline" panose="020B0504020201020104" pitchFamily="34" charset="0"/>
                        <a:ea typeface="+mn-ea"/>
                        <a:cs typeface="+mn-cs"/>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29347670"/>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Credit Risk Reporting</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600" b="0" i="1" u="none" strike="noStrike" kern="1200">
                          <a:solidFill>
                            <a:schemeClr val="tx1"/>
                          </a:solidFill>
                          <a:effectLst/>
                          <a:latin typeface="Santander Headline" panose="020B0504020201020104" pitchFamily="34" charset="0"/>
                          <a:ea typeface="+mn-ea"/>
                          <a:cs typeface="+mn-cs"/>
                        </a:rPr>
                        <a:t>(Workstream owned by V. Vaya)</a:t>
                      </a:r>
                      <a:endParaRPr lang="es-ES" sz="500" b="0"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err="1">
                          <a:solidFill>
                            <a:schemeClr val="bg1">
                              <a:lumMod val="75000"/>
                            </a:schemeClr>
                          </a:solidFill>
                          <a:effectLst/>
                          <a:latin typeface="Santander Headline" panose="020B0504020201020104" pitchFamily="34" charset="0"/>
                          <a:ea typeface="+mn-ea"/>
                          <a:cs typeface="+mn-cs"/>
                        </a:rPr>
                        <a:t>Covered</a:t>
                      </a:r>
                      <a:r>
                        <a:rPr lang="es-ES" sz="900" b="1" i="1" u="none" strike="noStrike" kern="1200">
                          <a:solidFill>
                            <a:schemeClr val="bg1">
                              <a:lumMod val="75000"/>
                            </a:schemeClr>
                          </a:solidFill>
                          <a:effectLst/>
                          <a:latin typeface="Santander Headline" panose="020B0504020201020104" pitchFamily="34" charset="0"/>
                          <a:ea typeface="+mn-ea"/>
                          <a:cs typeface="+mn-cs"/>
                        </a:rPr>
                        <a:t> </a:t>
                      </a:r>
                      <a:r>
                        <a:rPr lang="es-ES" sz="900" b="1" i="1" u="none" strike="noStrike" kern="1200" err="1">
                          <a:solidFill>
                            <a:schemeClr val="bg1">
                              <a:lumMod val="75000"/>
                            </a:schemeClr>
                          </a:solidFill>
                          <a:effectLst/>
                          <a:latin typeface="Santander Headline" panose="020B0504020201020104" pitchFamily="34" charset="0"/>
                          <a:ea typeface="+mn-ea"/>
                          <a:cs typeface="+mn-cs"/>
                        </a:rPr>
                        <a:t>by</a:t>
                      </a:r>
                      <a:r>
                        <a:rPr lang="es-ES" sz="900" b="1" i="1" u="none" strike="noStrike" kern="1200">
                          <a:solidFill>
                            <a:schemeClr val="bg1">
                              <a:lumMod val="75000"/>
                            </a:schemeClr>
                          </a:solidFill>
                          <a:effectLst/>
                          <a:latin typeface="Santander Headline" panose="020B0504020201020104" pitchFamily="34" charset="0"/>
                          <a:ea typeface="+mn-ea"/>
                          <a:cs typeface="+mn-cs"/>
                        </a:rPr>
                        <a:t> </a:t>
                      </a:r>
                      <a:r>
                        <a:rPr lang="es-ES" sz="900" b="1" i="1" u="none" strike="noStrike" kern="1200" err="1">
                          <a:solidFill>
                            <a:schemeClr val="bg1">
                              <a:lumMod val="75000"/>
                            </a:schemeClr>
                          </a:solidFill>
                          <a:effectLst/>
                          <a:latin typeface="Santander Headline" panose="020B0504020201020104" pitchFamily="34" charset="0"/>
                          <a:ea typeface="+mn-ea"/>
                          <a:cs typeface="+mn-cs"/>
                        </a:rPr>
                        <a:t>Credit</a:t>
                      </a:r>
                      <a:r>
                        <a:rPr lang="es-ES" sz="900" b="1" i="1" u="none" strike="noStrike" kern="1200">
                          <a:solidFill>
                            <a:schemeClr val="bg1">
                              <a:lumMod val="75000"/>
                            </a:schemeClr>
                          </a:solidFill>
                          <a:effectLst/>
                          <a:latin typeface="Santander Headline" panose="020B0504020201020104" pitchFamily="34" charset="0"/>
                          <a:ea typeface="+mn-ea"/>
                          <a:cs typeface="+mn-cs"/>
                        </a:rPr>
                        <a:t> Risk </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Risk, Lending, F&amp;BSM, BDH, Mercurio &amp;</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Global Markets</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291385137"/>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Automation Loan Reference Data</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1" u="none" strike="noStrike" kern="1200">
                          <a:solidFill>
                            <a:schemeClr val="bg1">
                              <a:lumMod val="75000"/>
                            </a:schemeClr>
                          </a:solidFill>
                          <a:effectLst/>
                          <a:latin typeface="Santander Headline" panose="020B0504020201020104" pitchFamily="34" charset="0"/>
                          <a:ea typeface="+mn-ea"/>
                          <a:cs typeface="+mn-cs"/>
                        </a:rPr>
                        <a:t>$ 623k Digitalization of Legal Agreements</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1" u="none" strike="noStrike" kern="1200">
                          <a:solidFill>
                            <a:schemeClr val="bg1">
                              <a:lumMod val="75000"/>
                            </a:schemeClr>
                          </a:solidFill>
                          <a:effectLst/>
                          <a:latin typeface="Santander Headline" panose="020B0504020201020104" pitchFamily="34" charset="0"/>
                          <a:ea typeface="+mn-ea"/>
                          <a:cs typeface="+mn-cs"/>
                        </a:rPr>
                        <a:t>$ 575k Versana</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Lending</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1846476"/>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FMIS Developments</a:t>
                      </a: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1" u="none" strike="noStrike" kern="1200">
                          <a:solidFill>
                            <a:schemeClr val="bg1">
                              <a:lumMod val="75000"/>
                            </a:schemeClr>
                          </a:solidFill>
                          <a:effectLst/>
                          <a:latin typeface="Santander Headline" panose="020B0504020201020104" pitchFamily="34" charset="0"/>
                          <a:ea typeface="+mn-ea"/>
                          <a:cs typeface="+mn-cs"/>
                        </a:rPr>
                        <a:t>$ 487k FMIS Reporting (Finance cost) </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$ 345k </a:t>
                      </a:r>
                      <a:r>
                        <a:rPr lang="en-US" sz="900" b="1" i="1" u="none" strike="noStrike" kern="1200">
                          <a:solidFill>
                            <a:schemeClr val="bg1">
                              <a:lumMod val="75000"/>
                            </a:schemeClr>
                          </a:solidFill>
                          <a:effectLst/>
                          <a:latin typeface="Santander Headline" panose="020B0504020201020104" pitchFamily="34" charset="0"/>
                          <a:ea typeface="+mn-ea"/>
                          <a:cs typeface="+mn-cs"/>
                        </a:rPr>
                        <a:t>FO reporting</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F&amp;BSM, BDH, Lending, Global Mkts, Mercurio</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83027895"/>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err="1">
                          <a:solidFill>
                            <a:schemeClr val="tx1"/>
                          </a:solidFill>
                          <a:effectLst/>
                          <a:latin typeface="Santander Headline" panose="020B0504020201020104" pitchFamily="34" charset="0"/>
                          <a:ea typeface="+mn-ea"/>
                          <a:cs typeface="+mn-cs"/>
                        </a:rPr>
                        <a:t>Deals</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booking</a:t>
                      </a:r>
                      <a:r>
                        <a:rPr lang="es-ES" sz="1050" b="1" i="1" u="none" strike="noStrike" kern="1200">
                          <a:solidFill>
                            <a:schemeClr val="tx1"/>
                          </a:solidFill>
                          <a:effectLst/>
                          <a:latin typeface="Santander Headline" panose="020B0504020201020104" pitchFamily="34" charset="0"/>
                          <a:ea typeface="+mn-ea"/>
                          <a:cs typeface="+mn-cs"/>
                        </a:rPr>
                        <a:t> as a draft in Mercurio</a:t>
                      </a: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1" u="none" strike="noStrike" kern="1200">
                          <a:solidFill>
                            <a:schemeClr val="bg1">
                              <a:lumMod val="75000"/>
                            </a:schemeClr>
                          </a:solidFill>
                          <a:effectLst/>
                          <a:latin typeface="Santander Headline" panose="020B0504020201020104" pitchFamily="34" charset="0"/>
                          <a:ea typeface="+mn-ea"/>
                          <a:cs typeface="+mn-cs"/>
                        </a:rPr>
                        <a:t>$ 725k Support for LIQ, Orfeo &amp; Mercurio build out</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Lending, Mercurio</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28861254"/>
                  </a:ext>
                </a:extLst>
              </a:tr>
              <a:tr h="57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Fee-</a:t>
                      </a:r>
                      <a:r>
                        <a:rPr lang="es-ES" sz="1050" b="1" i="1" u="none" strike="noStrike" kern="1200" err="1">
                          <a:solidFill>
                            <a:schemeClr val="tx1"/>
                          </a:solidFill>
                          <a:effectLst/>
                          <a:latin typeface="Santander Headline" panose="020B0504020201020104" pitchFamily="34" charset="0"/>
                          <a:ea typeface="+mn-ea"/>
                          <a:cs typeface="+mn-cs"/>
                        </a:rPr>
                        <a:t>based</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business</a:t>
                      </a:r>
                      <a:endParaRPr lang="es-ES" sz="1050" b="1" i="1" u="none" strike="noStrike" kern="1200">
                        <a:solidFill>
                          <a:schemeClr val="tx1"/>
                        </a:solidFill>
                        <a:effectLst/>
                        <a:latin typeface="Santander Headline" panose="020B0504020201020104" pitchFamily="34" charset="0"/>
                        <a:ea typeface="+mn-ea"/>
                        <a:cs typeface="+mn-cs"/>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$ 1,01M Fee-</a:t>
                      </a:r>
                      <a:r>
                        <a:rPr lang="es-ES" sz="900" b="1" i="1" u="none" strike="noStrike" kern="1200" err="1">
                          <a:solidFill>
                            <a:schemeClr val="bg1">
                              <a:lumMod val="75000"/>
                            </a:schemeClr>
                          </a:solidFill>
                          <a:effectLst/>
                          <a:latin typeface="Santander Headline" panose="020B0504020201020104" pitchFamily="34" charset="0"/>
                          <a:ea typeface="+mn-ea"/>
                          <a:cs typeface="+mn-cs"/>
                        </a:rPr>
                        <a:t>based</a:t>
                      </a:r>
                      <a:r>
                        <a:rPr lang="es-ES" sz="900" b="1" i="1" u="none" strike="noStrike" kern="1200">
                          <a:solidFill>
                            <a:schemeClr val="bg1">
                              <a:lumMod val="75000"/>
                            </a:schemeClr>
                          </a:solidFill>
                          <a:effectLst/>
                          <a:latin typeface="Santander Headline" panose="020B0504020201020104" pitchFamily="34" charset="0"/>
                          <a:ea typeface="+mn-ea"/>
                          <a:cs typeface="+mn-cs"/>
                        </a:rPr>
                        <a:t> </a:t>
                      </a:r>
                      <a:r>
                        <a:rPr lang="es-ES" sz="900" b="1" i="1" u="none" strike="noStrike" kern="1200" err="1">
                          <a:solidFill>
                            <a:schemeClr val="bg1">
                              <a:lumMod val="75000"/>
                            </a:schemeClr>
                          </a:solidFill>
                          <a:effectLst/>
                          <a:latin typeface="Santander Headline" panose="020B0504020201020104" pitchFamily="34" charset="0"/>
                          <a:ea typeface="+mn-ea"/>
                          <a:cs typeface="+mn-cs"/>
                        </a:rPr>
                        <a:t>business</a:t>
                      </a:r>
                      <a:endParaRPr lang="en-US" sz="900" b="1" i="1" u="none" strike="noStrike" kern="1200">
                        <a:solidFill>
                          <a:schemeClr val="bg1">
                            <a:lumMod val="75000"/>
                          </a:schemeClr>
                        </a:solidFill>
                        <a:effectLst/>
                        <a:latin typeface="Santander Headline" panose="020B0504020201020104" pitchFamily="34" charset="0"/>
                        <a:ea typeface="+mn-ea"/>
                        <a:cs typeface="+mn-cs"/>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Lending</a:t>
                      </a: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 Mercurio</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14888761"/>
                  </a:ext>
                </a:extLst>
              </a:tr>
            </a:tbl>
          </a:graphicData>
        </a:graphic>
      </p:graphicFrame>
      <p:sp>
        <p:nvSpPr>
          <p:cNvPr id="3" name="TextBox 2">
            <a:extLst>
              <a:ext uri="{FF2B5EF4-FFF2-40B4-BE49-F238E27FC236}">
                <a16:creationId xmlns:a16="http://schemas.microsoft.com/office/drawing/2014/main" id="{EB1EAEEB-14E2-15AD-80C6-799C205D43C9}"/>
              </a:ext>
            </a:extLst>
          </p:cNvPr>
          <p:cNvSpPr txBox="1"/>
          <p:nvPr/>
        </p:nvSpPr>
        <p:spPr>
          <a:xfrm>
            <a:off x="6951930" y="611277"/>
            <a:ext cx="924634" cy="261610"/>
          </a:xfrm>
          <a:prstGeom prst="rect">
            <a:avLst/>
          </a:prstGeom>
          <a:noFill/>
        </p:spPr>
        <p:txBody>
          <a:bodyPr wrap="square">
            <a:spAutoFit/>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a:ln>
                  <a:noFill/>
                </a:ln>
                <a:solidFill>
                  <a:srgbClr val="C00000"/>
                </a:solidFill>
                <a:effectLst/>
                <a:uLnTx/>
                <a:uFillTx/>
                <a:latin typeface="Santander Headline" panose="020B0504020201020104" pitchFamily="34" charset="0"/>
                <a:ea typeface="+mn-ea"/>
                <a:cs typeface="+mn-cs"/>
              </a:rPr>
              <a:t>2025</a:t>
            </a:r>
          </a:p>
        </p:txBody>
      </p:sp>
      <p:grpSp>
        <p:nvGrpSpPr>
          <p:cNvPr id="6" name="Group 5">
            <a:extLst>
              <a:ext uri="{FF2B5EF4-FFF2-40B4-BE49-F238E27FC236}">
                <a16:creationId xmlns:a16="http://schemas.microsoft.com/office/drawing/2014/main" id="{AE394418-151E-8CB4-2153-02720EBE2DFB}"/>
              </a:ext>
            </a:extLst>
          </p:cNvPr>
          <p:cNvGrpSpPr/>
          <p:nvPr/>
        </p:nvGrpSpPr>
        <p:grpSpPr>
          <a:xfrm>
            <a:off x="4098272" y="1159531"/>
            <a:ext cx="1544220" cy="215444"/>
            <a:chOff x="2456689" y="1146016"/>
            <a:chExt cx="1556262" cy="215444"/>
          </a:xfrm>
        </p:grpSpPr>
        <p:sp>
          <p:nvSpPr>
            <p:cNvPr id="7" name="TextBox 17">
              <a:extLst>
                <a:ext uri="{FF2B5EF4-FFF2-40B4-BE49-F238E27FC236}">
                  <a16:creationId xmlns:a16="http://schemas.microsoft.com/office/drawing/2014/main" id="{F41FF431-33BD-0D8A-B68F-F0777E4D28FC}"/>
                </a:ext>
              </a:extLst>
            </p:cNvPr>
            <p:cNvSpPr txBox="1"/>
            <p:nvPr/>
          </p:nvSpPr>
          <p:spPr>
            <a:xfrm>
              <a:off x="2456689" y="1146016"/>
              <a:ext cx="1400461"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FV </a:t>
              </a: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adjustments</a:t>
              </a: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in Loan IQ </a:t>
              </a: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for</a:t>
              </a: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HTCS at </a:t>
              </a: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outstanding</a:t>
              </a: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level</a:t>
              </a: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8" name="Diamond 182">
              <a:extLst>
                <a:ext uri="{FF2B5EF4-FFF2-40B4-BE49-F238E27FC236}">
                  <a16:creationId xmlns:a16="http://schemas.microsoft.com/office/drawing/2014/main" id="{675E3B19-68AE-DDF4-B8ED-DA323B3C24DD}"/>
                </a:ext>
              </a:extLst>
            </p:cNvPr>
            <p:cNvSpPr/>
            <p:nvPr/>
          </p:nvSpPr>
          <p:spPr>
            <a:xfrm>
              <a:off x="3885968" y="1181738"/>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9" name="Group 8">
            <a:extLst>
              <a:ext uri="{FF2B5EF4-FFF2-40B4-BE49-F238E27FC236}">
                <a16:creationId xmlns:a16="http://schemas.microsoft.com/office/drawing/2014/main" id="{6878254F-57FF-0F6E-260C-5E474423E412}"/>
              </a:ext>
            </a:extLst>
          </p:cNvPr>
          <p:cNvGrpSpPr/>
          <p:nvPr/>
        </p:nvGrpSpPr>
        <p:grpSpPr>
          <a:xfrm>
            <a:off x="3399478" y="1570269"/>
            <a:ext cx="2243017" cy="144000"/>
            <a:chOff x="1752444" y="1131108"/>
            <a:chExt cx="2260507" cy="144000"/>
          </a:xfrm>
        </p:grpSpPr>
        <p:sp>
          <p:nvSpPr>
            <p:cNvPr id="10" name="TextBox 17">
              <a:extLst>
                <a:ext uri="{FF2B5EF4-FFF2-40B4-BE49-F238E27FC236}">
                  <a16:creationId xmlns:a16="http://schemas.microsoft.com/office/drawing/2014/main" id="{D7F6A56F-268C-944E-2F0F-4B773D940EBE}"/>
                </a:ext>
              </a:extLst>
            </p:cNvPr>
            <p:cNvSpPr txBox="1"/>
            <p:nvPr/>
          </p:nvSpPr>
          <p:spPr>
            <a:xfrm>
              <a:off x="1752444" y="1149247"/>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Improvements</a:t>
              </a:r>
              <a:r>
                <a:rPr lang="es-ES" sz="700" kern="0">
                  <a:sym typeface="Wingdings 2" panose="05020102010507070707" pitchFamily="18" charset="2"/>
                </a:rPr>
                <a:t> </a:t>
              </a:r>
              <a:r>
                <a:rPr lang="es-ES" sz="700" kern="0" err="1">
                  <a:sym typeface="Wingdings 2" panose="05020102010507070707" pitchFamily="18" charset="2"/>
                </a:rPr>
                <a:t>of</a:t>
              </a:r>
              <a:r>
                <a:rPr lang="es-ES" sz="700" kern="0">
                  <a:sym typeface="Wingdings 2" panose="05020102010507070707" pitchFamily="18" charset="2"/>
                </a:rPr>
                <a:t> </a:t>
              </a:r>
              <a:r>
                <a:rPr lang="es-ES" sz="700" kern="0" err="1">
                  <a:sym typeface="Wingdings 2" panose="05020102010507070707" pitchFamily="18" charset="2"/>
                </a:rPr>
                <a:t>the</a:t>
              </a:r>
              <a:r>
                <a:rPr lang="es-ES" sz="700" kern="0">
                  <a:sym typeface="Wingdings 2" panose="05020102010507070707" pitchFamily="18" charset="2"/>
                </a:rPr>
                <a:t> </a:t>
              </a:r>
              <a:r>
                <a:rPr lang="es-ES" sz="700" kern="0" err="1">
                  <a:sym typeface="Wingdings 2" panose="05020102010507070707" pitchFamily="18" charset="2"/>
                </a:rPr>
                <a:t>workflow</a:t>
              </a:r>
              <a:r>
                <a:rPr lang="es-ES" sz="700" kern="0">
                  <a:sym typeface="Wingdings 2" panose="05020102010507070707" pitchFamily="18" charset="2"/>
                </a:rPr>
                <a:t> in Orfeo</a:t>
              </a:r>
              <a:r>
                <a:rPr lang="en-US" sz="700" b="1" i="1" baseline="30000">
                  <a:solidFill>
                    <a:schemeClr val="tx1"/>
                  </a:solidFill>
                  <a:latin typeface="Santander Text" panose="020B0504020201020104" pitchFamily="34" charset="0"/>
                </a:rPr>
                <a:t> (2)</a:t>
              </a:r>
              <a:endParaRPr lang="es-ES" sz="700" kern="0">
                <a:sym typeface="Wingdings 2" panose="05020102010507070707" pitchFamily="18" charset="2"/>
              </a:endParaRPr>
            </a:p>
          </p:txBody>
        </p:sp>
        <p:sp>
          <p:nvSpPr>
            <p:cNvPr id="13" name="Diamond 182">
              <a:extLst>
                <a:ext uri="{FF2B5EF4-FFF2-40B4-BE49-F238E27FC236}">
                  <a16:creationId xmlns:a16="http://schemas.microsoft.com/office/drawing/2014/main" id="{47DB8464-19F8-5C5D-535C-E74BEAB834E2}"/>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4" name="Group 13">
            <a:extLst>
              <a:ext uri="{FF2B5EF4-FFF2-40B4-BE49-F238E27FC236}">
                <a16:creationId xmlns:a16="http://schemas.microsoft.com/office/drawing/2014/main" id="{5896662F-13C5-35B0-363D-583C29AEA843}"/>
              </a:ext>
            </a:extLst>
          </p:cNvPr>
          <p:cNvGrpSpPr/>
          <p:nvPr/>
        </p:nvGrpSpPr>
        <p:grpSpPr>
          <a:xfrm>
            <a:off x="7355829" y="1337462"/>
            <a:ext cx="2243018" cy="215444"/>
            <a:chOff x="3885968" y="1082350"/>
            <a:chExt cx="2260509" cy="215444"/>
          </a:xfrm>
        </p:grpSpPr>
        <p:sp>
          <p:nvSpPr>
            <p:cNvPr id="15" name="TextBox 17">
              <a:extLst>
                <a:ext uri="{FF2B5EF4-FFF2-40B4-BE49-F238E27FC236}">
                  <a16:creationId xmlns:a16="http://schemas.microsoft.com/office/drawing/2014/main" id="{FEB964BC-58A6-9ED7-1008-6B3C396879AB}"/>
                </a:ext>
              </a:extLst>
            </p:cNvPr>
            <p:cNvSpPr txBox="1"/>
            <p:nvPr/>
          </p:nvSpPr>
          <p:spPr>
            <a:xfrm>
              <a:off x="4041770" y="1082350"/>
              <a:ext cx="2104707"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Improvements</a:t>
              </a:r>
              <a:r>
                <a:rPr lang="es-ES" sz="700" kern="0">
                  <a:sym typeface="Wingdings 2" panose="05020102010507070707" pitchFamily="18" charset="2"/>
                </a:rPr>
                <a:t> </a:t>
              </a:r>
              <a:r>
                <a:rPr lang="es-ES" sz="700" kern="0" err="1">
                  <a:sym typeface="Wingdings 2" panose="05020102010507070707" pitchFamily="18" charset="2"/>
                </a:rPr>
                <a:t>of</a:t>
              </a:r>
              <a:r>
                <a:rPr lang="es-ES" sz="700" kern="0">
                  <a:sym typeface="Wingdings 2" panose="05020102010507070707" pitchFamily="18" charset="2"/>
                </a:rPr>
                <a:t> </a:t>
              </a:r>
              <a:r>
                <a:rPr lang="es-ES" sz="700" kern="0" err="1">
                  <a:sym typeface="Wingdings 2" panose="05020102010507070707" pitchFamily="18" charset="2"/>
                </a:rPr>
                <a:t>the</a:t>
              </a:r>
              <a:r>
                <a:rPr lang="es-ES" sz="700" kern="0">
                  <a:sym typeface="Wingdings 2" panose="05020102010507070707" pitchFamily="18" charset="2"/>
                </a:rPr>
                <a:t> </a:t>
              </a:r>
              <a:r>
                <a:rPr lang="es-ES" sz="700" kern="0" err="1">
                  <a:sym typeface="Wingdings 2" panose="05020102010507070707" pitchFamily="18" charset="2"/>
                </a:rPr>
                <a:t>workflow</a:t>
              </a:r>
              <a:r>
                <a:rPr lang="es-ES" sz="700" kern="0">
                  <a:sym typeface="Wingdings 2" panose="05020102010507070707" pitchFamily="18" charset="2"/>
                </a:rPr>
                <a:t> in Orfeo: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Integration</a:t>
              </a: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with</a:t>
              </a: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BDH and Mercurio </a:t>
              </a: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for</a:t>
              </a:r>
              <a:r>
                <a:rPr kumimoji="0" lang="es-ES" sz="700" b="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data </a:t>
              </a:r>
              <a:r>
                <a:rPr kumimoji="0" lang="es-ES" sz="700" b="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retrieval</a:t>
              </a:r>
              <a:r>
                <a:rPr lang="en-US" sz="700" b="1" i="1" baseline="30000">
                  <a:solidFill>
                    <a:schemeClr val="tx1"/>
                  </a:solidFill>
                  <a:latin typeface="Santander Text" panose="020B0504020201020104" pitchFamily="34" charset="0"/>
                </a:rPr>
                <a:t> (2)</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6" name="Diamond 182">
              <a:extLst>
                <a:ext uri="{FF2B5EF4-FFF2-40B4-BE49-F238E27FC236}">
                  <a16:creationId xmlns:a16="http://schemas.microsoft.com/office/drawing/2014/main" id="{4A083B11-C581-6C0E-EB96-BBBBCFA2D5DD}"/>
                </a:ext>
              </a:extLst>
            </p:cNvPr>
            <p:cNvSpPr/>
            <p:nvPr/>
          </p:nvSpPr>
          <p:spPr>
            <a:xfrm>
              <a:off x="3885968" y="1118072"/>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7" name="Group 16">
            <a:extLst>
              <a:ext uri="{FF2B5EF4-FFF2-40B4-BE49-F238E27FC236}">
                <a16:creationId xmlns:a16="http://schemas.microsoft.com/office/drawing/2014/main" id="{3107E779-0144-9D6F-03DE-5C9ABE9A029F}"/>
              </a:ext>
            </a:extLst>
          </p:cNvPr>
          <p:cNvGrpSpPr/>
          <p:nvPr/>
        </p:nvGrpSpPr>
        <p:grpSpPr>
          <a:xfrm>
            <a:off x="4294354" y="1895689"/>
            <a:ext cx="917674" cy="230832"/>
            <a:chOff x="3912488" y="1133337"/>
            <a:chExt cx="924833" cy="230832"/>
          </a:xfrm>
        </p:grpSpPr>
        <p:sp>
          <p:nvSpPr>
            <p:cNvPr id="18" name="TextBox 17">
              <a:extLst>
                <a:ext uri="{FF2B5EF4-FFF2-40B4-BE49-F238E27FC236}">
                  <a16:creationId xmlns:a16="http://schemas.microsoft.com/office/drawing/2014/main" id="{6F1905C1-C7B2-981D-698A-119F24DC359B}"/>
                </a:ext>
              </a:extLst>
            </p:cNvPr>
            <p:cNvSpPr txBox="1"/>
            <p:nvPr/>
          </p:nvSpPr>
          <p:spPr>
            <a:xfrm>
              <a:off x="4075055" y="1133337"/>
              <a:ext cx="762266" cy="23083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Tactical</a:t>
              </a:r>
              <a:r>
                <a:rPr lang="es-ES" sz="700" kern="0">
                  <a:sym typeface="Wingdings 2" panose="05020102010507070707" pitchFamily="18" charset="2"/>
                </a:rPr>
                <a:t> </a:t>
              </a:r>
              <a:r>
                <a:rPr lang="es-ES" sz="700" kern="0" err="1">
                  <a:sym typeface="Wingdings 2" panose="05020102010507070707" pitchFamily="18" charset="2"/>
                </a:rPr>
                <a:t>Solution</a:t>
              </a:r>
              <a:r>
                <a:rPr lang="es-ES" sz="700" kern="0">
                  <a:sym typeface="Wingdings 2" panose="05020102010507070707" pitchFamily="18"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Go</a:t>
              </a:r>
              <a:r>
                <a:rPr lang="es-ES" sz="700" kern="0">
                  <a:sym typeface="Wingdings 2" panose="05020102010507070707" pitchFamily="18" charset="2"/>
                </a:rPr>
                <a:t> Live Tiara </a:t>
              </a:r>
              <a:r>
                <a:rPr lang="es-ES" sz="700" kern="0">
                  <a:solidFill>
                    <a:schemeClr val="tx1"/>
                  </a:solidFill>
                  <a:sym typeface="Wingdings 2" panose="05020102010507070707" pitchFamily="18" charset="2"/>
                </a:rPr>
                <a:t>PDF</a:t>
              </a:r>
              <a:r>
                <a:rPr lang="en-US" sz="800" i="1" baseline="30000">
                  <a:solidFill>
                    <a:schemeClr val="tx1"/>
                  </a:solidFill>
                  <a:latin typeface="Santander Text" panose="020B0504020201020104" pitchFamily="34" charset="0"/>
                </a:rPr>
                <a:t> </a:t>
              </a:r>
              <a:r>
                <a:rPr lang="en-US" sz="800" b="1" i="1" baseline="30000">
                  <a:solidFill>
                    <a:schemeClr val="tx1"/>
                  </a:solidFill>
                  <a:latin typeface="Santander Text" panose="020B0504020201020104" pitchFamily="34" charset="0"/>
                </a:rPr>
                <a:t>(1)</a:t>
              </a:r>
              <a:endParaRPr kumimoji="0" lang="en-US" sz="700" b="1" i="0" u="none" strike="noStrike" kern="0" cap="small" spc="0" normalizeH="0" noProof="0">
                <a:ln>
                  <a:noFill/>
                </a:ln>
                <a:solidFill>
                  <a:schemeClr val="tx1"/>
                </a:solidFill>
                <a:effectLst/>
                <a:uLnTx/>
                <a:uFillTx/>
                <a:latin typeface="Santander Text"/>
                <a:ea typeface="+mn-ea"/>
                <a:cs typeface="+mn-cs"/>
                <a:sym typeface="Wingdings 2" panose="05020102010507070707" pitchFamily="18" charset="2"/>
              </a:endParaRPr>
            </a:p>
          </p:txBody>
        </p:sp>
        <p:sp>
          <p:nvSpPr>
            <p:cNvPr id="20" name="Diamond 182">
              <a:extLst>
                <a:ext uri="{FF2B5EF4-FFF2-40B4-BE49-F238E27FC236}">
                  <a16:creationId xmlns:a16="http://schemas.microsoft.com/office/drawing/2014/main" id="{EE2FA881-E5C6-E801-6902-EAACF3FE3CE6}"/>
                </a:ext>
              </a:extLst>
            </p:cNvPr>
            <p:cNvSpPr/>
            <p:nvPr/>
          </p:nvSpPr>
          <p:spPr>
            <a:xfrm>
              <a:off x="3912488" y="1176753"/>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21" name="Group 20">
            <a:extLst>
              <a:ext uri="{FF2B5EF4-FFF2-40B4-BE49-F238E27FC236}">
                <a16:creationId xmlns:a16="http://schemas.microsoft.com/office/drawing/2014/main" id="{8907054B-D318-542A-638E-A011153ABF7C}"/>
              </a:ext>
            </a:extLst>
          </p:cNvPr>
          <p:cNvGrpSpPr/>
          <p:nvPr/>
        </p:nvGrpSpPr>
        <p:grpSpPr>
          <a:xfrm>
            <a:off x="7355829" y="1911077"/>
            <a:ext cx="1484428" cy="215444"/>
            <a:chOff x="3885968" y="1133146"/>
            <a:chExt cx="1496002" cy="215444"/>
          </a:xfrm>
        </p:grpSpPr>
        <p:sp>
          <p:nvSpPr>
            <p:cNvPr id="22" name="TextBox 17">
              <a:extLst>
                <a:ext uri="{FF2B5EF4-FFF2-40B4-BE49-F238E27FC236}">
                  <a16:creationId xmlns:a16="http://schemas.microsoft.com/office/drawing/2014/main" id="{BF5635F6-6BBF-B556-5C1B-33A82834C91A}"/>
                </a:ext>
              </a:extLst>
            </p:cNvPr>
            <p:cNvSpPr txBox="1"/>
            <p:nvPr/>
          </p:nvSpPr>
          <p:spPr>
            <a:xfrm>
              <a:off x="4048536" y="1133146"/>
              <a:ext cx="1333434"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Strategic</a:t>
              </a:r>
              <a:r>
                <a:rPr lang="es-ES" sz="700" kern="0">
                  <a:sym typeface="Wingdings 2" panose="05020102010507070707" pitchFamily="18" charset="2"/>
                </a:rPr>
                <a:t> </a:t>
              </a:r>
              <a:r>
                <a:rPr lang="es-ES" sz="700" kern="0" err="1">
                  <a:sym typeface="Wingdings 2" panose="05020102010507070707" pitchFamily="18" charset="2"/>
                </a:rPr>
                <a:t>Solution</a:t>
              </a:r>
              <a:r>
                <a:rPr lang="es-ES" sz="700" kern="0">
                  <a:sym typeface="Wingdings 2" panose="05020102010507070707" pitchFamily="18" charset="2"/>
                </a:rPr>
                <a:t>:</a:t>
              </a:r>
              <a:endParaRPr lang="en-US" sz="700" b="1" kern="0">
                <a:sym typeface="Wingdings 2" panose="050201020105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ym typeface="Wingdings 2" panose="05020102010507070707" pitchFamily="18" charset="2"/>
                </a:rPr>
                <a:t>ADF Automation of the circuit</a:t>
              </a:r>
              <a:endParaRPr lang="es-ES" sz="700" kern="0">
                <a:sym typeface="Wingdings 2" panose="05020102010507070707" pitchFamily="18" charset="2"/>
              </a:endParaRPr>
            </a:p>
          </p:txBody>
        </p:sp>
        <p:sp>
          <p:nvSpPr>
            <p:cNvPr id="23" name="Diamond 182">
              <a:extLst>
                <a:ext uri="{FF2B5EF4-FFF2-40B4-BE49-F238E27FC236}">
                  <a16:creationId xmlns:a16="http://schemas.microsoft.com/office/drawing/2014/main" id="{F02D7C1A-7A58-ED40-C9BE-BC4B5A8DDB5C}"/>
                </a:ext>
              </a:extLst>
            </p:cNvPr>
            <p:cNvSpPr/>
            <p:nvPr/>
          </p:nvSpPr>
          <p:spPr>
            <a:xfrm>
              <a:off x="3885968" y="116886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24" name="Group 23">
            <a:extLst>
              <a:ext uri="{FF2B5EF4-FFF2-40B4-BE49-F238E27FC236}">
                <a16:creationId xmlns:a16="http://schemas.microsoft.com/office/drawing/2014/main" id="{8E7541C7-1C62-E4A2-A884-F58C771F56E2}"/>
              </a:ext>
            </a:extLst>
          </p:cNvPr>
          <p:cNvGrpSpPr/>
          <p:nvPr/>
        </p:nvGrpSpPr>
        <p:grpSpPr>
          <a:xfrm>
            <a:off x="6111435" y="2548062"/>
            <a:ext cx="1371000" cy="144000"/>
            <a:chOff x="2631262" y="1158038"/>
            <a:chExt cx="1381689" cy="144000"/>
          </a:xfrm>
        </p:grpSpPr>
        <p:sp>
          <p:nvSpPr>
            <p:cNvPr id="25" name="TextBox 17">
              <a:extLst>
                <a:ext uri="{FF2B5EF4-FFF2-40B4-BE49-F238E27FC236}">
                  <a16:creationId xmlns:a16="http://schemas.microsoft.com/office/drawing/2014/main" id="{C918CEC5-BE3D-1BA2-D1E2-3C83BCA5519A}"/>
                </a:ext>
              </a:extLst>
            </p:cNvPr>
            <p:cNvSpPr txBox="1"/>
            <p:nvPr/>
          </p:nvSpPr>
          <p:spPr>
            <a:xfrm>
              <a:off x="2631262" y="1176177"/>
              <a:ext cx="122588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Strategic</a:t>
              </a:r>
              <a:r>
                <a:rPr lang="es-ES" sz="700" kern="0">
                  <a:sym typeface="Wingdings 2" panose="05020102010507070707" pitchFamily="18" charset="2"/>
                </a:rPr>
                <a:t> </a:t>
              </a:r>
              <a:r>
                <a:rPr lang="es-ES" sz="700" kern="0" err="1">
                  <a:sym typeface="Wingdings 2" panose="05020102010507070707" pitchFamily="18" charset="2"/>
                </a:rPr>
                <a:t>connection</a:t>
              </a:r>
              <a:r>
                <a:rPr lang="es-ES" sz="700" kern="0">
                  <a:sym typeface="Wingdings 2" panose="05020102010507070707" pitchFamily="18" charset="2"/>
                </a:rPr>
                <a:t> </a:t>
              </a:r>
              <a:r>
                <a:rPr lang="es-ES" sz="700" kern="0" err="1">
                  <a:sym typeface="Wingdings 2" panose="05020102010507070707" pitchFamily="18" charset="2"/>
                </a:rPr>
                <a:t>with</a:t>
              </a:r>
              <a:r>
                <a:rPr lang="es-ES" sz="700" kern="0">
                  <a:sym typeface="Wingdings 2" panose="05020102010507070707" pitchFamily="18" charset="2"/>
                </a:rPr>
                <a:t> BDH3</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26" name="Diamond 182">
              <a:extLst>
                <a:ext uri="{FF2B5EF4-FFF2-40B4-BE49-F238E27FC236}">
                  <a16:creationId xmlns:a16="http://schemas.microsoft.com/office/drawing/2014/main" id="{C88E3D0F-2A4E-2A4C-EA60-0F27A5B82BD6}"/>
                </a:ext>
              </a:extLst>
            </p:cNvPr>
            <p:cNvSpPr/>
            <p:nvPr/>
          </p:nvSpPr>
          <p:spPr>
            <a:xfrm>
              <a:off x="3885968" y="115803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27" name="Group 26">
            <a:extLst>
              <a:ext uri="{FF2B5EF4-FFF2-40B4-BE49-F238E27FC236}">
                <a16:creationId xmlns:a16="http://schemas.microsoft.com/office/drawing/2014/main" id="{F9BE41A4-FAB6-0CF6-C6D6-A4C41E22E074}"/>
              </a:ext>
            </a:extLst>
          </p:cNvPr>
          <p:cNvGrpSpPr/>
          <p:nvPr/>
        </p:nvGrpSpPr>
        <p:grpSpPr>
          <a:xfrm>
            <a:off x="7874091" y="2651270"/>
            <a:ext cx="1442720" cy="144000"/>
            <a:chOff x="2558983" y="1158038"/>
            <a:chExt cx="1453968" cy="144000"/>
          </a:xfrm>
        </p:grpSpPr>
        <p:sp>
          <p:nvSpPr>
            <p:cNvPr id="28" name="TextBox 17">
              <a:extLst>
                <a:ext uri="{FF2B5EF4-FFF2-40B4-BE49-F238E27FC236}">
                  <a16:creationId xmlns:a16="http://schemas.microsoft.com/office/drawing/2014/main" id="{6304AD20-0BE3-7E9E-DFDC-E8DE078D6929}"/>
                </a:ext>
              </a:extLst>
            </p:cNvPr>
            <p:cNvSpPr txBox="1"/>
            <p:nvPr/>
          </p:nvSpPr>
          <p:spPr>
            <a:xfrm>
              <a:off x="2558983" y="1176177"/>
              <a:ext cx="1298168"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Consumers</a:t>
              </a:r>
              <a:r>
                <a:rPr lang="es-ES" sz="700" kern="0">
                  <a:sym typeface="Wingdings 2" panose="05020102010507070707" pitchFamily="18" charset="2"/>
                </a:rPr>
                <a:t> </a:t>
              </a:r>
              <a:r>
                <a:rPr lang="es-ES" sz="700" kern="0" err="1">
                  <a:sym typeface="Wingdings 2" panose="05020102010507070707" pitchFamily="18" charset="2"/>
                </a:rPr>
                <a:t>connection</a:t>
              </a:r>
              <a:r>
                <a:rPr lang="es-ES" sz="700" kern="0">
                  <a:sym typeface="Wingdings 2" panose="05020102010507070707" pitchFamily="18" charset="2"/>
                </a:rPr>
                <a:t> </a:t>
              </a:r>
              <a:r>
                <a:rPr lang="es-ES" sz="700" kern="0" err="1">
                  <a:sym typeface="Wingdings 2" panose="05020102010507070707" pitchFamily="18" charset="2"/>
                </a:rPr>
                <a:t>with</a:t>
              </a:r>
              <a:r>
                <a:rPr lang="es-ES" sz="700" kern="0">
                  <a:sym typeface="Wingdings 2" panose="05020102010507070707" pitchFamily="18" charset="2"/>
                </a:rPr>
                <a:t> BDH3</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29" name="Diamond 182">
              <a:extLst>
                <a:ext uri="{FF2B5EF4-FFF2-40B4-BE49-F238E27FC236}">
                  <a16:creationId xmlns:a16="http://schemas.microsoft.com/office/drawing/2014/main" id="{F70F7A89-F10B-8129-3E1E-935C6D500A82}"/>
                </a:ext>
              </a:extLst>
            </p:cNvPr>
            <p:cNvSpPr/>
            <p:nvPr/>
          </p:nvSpPr>
          <p:spPr>
            <a:xfrm>
              <a:off x="3885968" y="115803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30" name="Group 29">
            <a:extLst>
              <a:ext uri="{FF2B5EF4-FFF2-40B4-BE49-F238E27FC236}">
                <a16:creationId xmlns:a16="http://schemas.microsoft.com/office/drawing/2014/main" id="{17766577-31FA-D06F-AA6A-83F51A6032EB}"/>
              </a:ext>
            </a:extLst>
          </p:cNvPr>
          <p:cNvGrpSpPr/>
          <p:nvPr/>
        </p:nvGrpSpPr>
        <p:grpSpPr>
          <a:xfrm>
            <a:off x="4051712" y="2438634"/>
            <a:ext cx="1590782" cy="323165"/>
            <a:chOff x="2409766" y="1005608"/>
            <a:chExt cx="1603185" cy="323165"/>
          </a:xfrm>
        </p:grpSpPr>
        <p:sp>
          <p:nvSpPr>
            <p:cNvPr id="31" name="TextBox 17">
              <a:extLst>
                <a:ext uri="{FF2B5EF4-FFF2-40B4-BE49-F238E27FC236}">
                  <a16:creationId xmlns:a16="http://schemas.microsoft.com/office/drawing/2014/main" id="{35A6FF60-2999-3ADF-BEBB-F4409F0F15EF}"/>
                </a:ext>
              </a:extLst>
            </p:cNvPr>
            <p:cNvSpPr txBox="1"/>
            <p:nvPr/>
          </p:nvSpPr>
          <p:spPr>
            <a:xfrm>
              <a:off x="2409766" y="1005608"/>
              <a:ext cx="1433078"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kern="0">
                  <a:sym typeface="Wingdings 2" panose="05020102010507070707" pitchFamily="18" charset="2"/>
                </a:rPr>
                <a:t>New WF in Mercurio for events recording, UW exposure control, auditing </a:t>
              </a:r>
              <a:r>
                <a:rPr lang="en-US" sz="700" b="1" i="1" baseline="30000">
                  <a:solidFill>
                    <a:schemeClr val="tx1"/>
                  </a:solidFill>
                  <a:latin typeface="Santander Text" panose="020B0504020201020104" pitchFamily="34" charset="0"/>
                </a:rPr>
                <a:t>(3</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32" name="Diamond 182">
              <a:extLst>
                <a:ext uri="{FF2B5EF4-FFF2-40B4-BE49-F238E27FC236}">
                  <a16:creationId xmlns:a16="http://schemas.microsoft.com/office/drawing/2014/main" id="{C7AECE40-1B37-DB7F-3994-00CDF3C7148C}"/>
                </a:ext>
              </a:extLst>
            </p:cNvPr>
            <p:cNvSpPr/>
            <p:nvPr/>
          </p:nvSpPr>
          <p:spPr>
            <a:xfrm>
              <a:off x="3885968" y="1095190"/>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33" name="Group 32">
            <a:extLst>
              <a:ext uri="{FF2B5EF4-FFF2-40B4-BE49-F238E27FC236}">
                <a16:creationId xmlns:a16="http://schemas.microsoft.com/office/drawing/2014/main" id="{29D474A0-47CC-E9C6-78E7-C4356B0E5F8C}"/>
              </a:ext>
            </a:extLst>
          </p:cNvPr>
          <p:cNvGrpSpPr/>
          <p:nvPr/>
        </p:nvGrpSpPr>
        <p:grpSpPr>
          <a:xfrm>
            <a:off x="7194303" y="2394946"/>
            <a:ext cx="2122508" cy="144000"/>
            <a:chOff x="1873895" y="1158038"/>
            <a:chExt cx="2139056" cy="144000"/>
          </a:xfrm>
        </p:grpSpPr>
        <p:sp>
          <p:nvSpPr>
            <p:cNvPr id="34" name="TextBox 17">
              <a:extLst>
                <a:ext uri="{FF2B5EF4-FFF2-40B4-BE49-F238E27FC236}">
                  <a16:creationId xmlns:a16="http://schemas.microsoft.com/office/drawing/2014/main" id="{75FB549C-27D3-6A33-E7A5-C716396AF9FE}"/>
                </a:ext>
              </a:extLst>
            </p:cNvPr>
            <p:cNvSpPr txBox="1"/>
            <p:nvPr/>
          </p:nvSpPr>
          <p:spPr>
            <a:xfrm>
              <a:off x="1873895" y="1176177"/>
              <a:ext cx="198325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kern="0">
                  <a:sym typeface="Wingdings 2" panose="05020102010507070707" pitchFamily="18" charset="2"/>
                </a:rPr>
                <a:t>Valuation engine for CL &amp; accounting changes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35" name="Diamond 182">
              <a:extLst>
                <a:ext uri="{FF2B5EF4-FFF2-40B4-BE49-F238E27FC236}">
                  <a16:creationId xmlns:a16="http://schemas.microsoft.com/office/drawing/2014/main" id="{4981973A-42B1-7990-46FA-3D4D157E4E8E}"/>
                </a:ext>
              </a:extLst>
            </p:cNvPr>
            <p:cNvSpPr/>
            <p:nvPr/>
          </p:nvSpPr>
          <p:spPr>
            <a:xfrm>
              <a:off x="3885968" y="115803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36" name="Group 35">
            <a:extLst>
              <a:ext uri="{FF2B5EF4-FFF2-40B4-BE49-F238E27FC236}">
                <a16:creationId xmlns:a16="http://schemas.microsoft.com/office/drawing/2014/main" id="{73F958D9-8AA0-4ECF-0ACF-BB81B8E60EC9}"/>
              </a:ext>
            </a:extLst>
          </p:cNvPr>
          <p:cNvGrpSpPr/>
          <p:nvPr/>
        </p:nvGrpSpPr>
        <p:grpSpPr>
          <a:xfrm>
            <a:off x="5887991" y="3107602"/>
            <a:ext cx="1594444" cy="144000"/>
            <a:chOff x="2406076" y="1158038"/>
            <a:chExt cx="1606875" cy="144000"/>
          </a:xfrm>
        </p:grpSpPr>
        <p:sp>
          <p:nvSpPr>
            <p:cNvPr id="37" name="TextBox 17">
              <a:extLst>
                <a:ext uri="{FF2B5EF4-FFF2-40B4-BE49-F238E27FC236}">
                  <a16:creationId xmlns:a16="http://schemas.microsoft.com/office/drawing/2014/main" id="{F09E3F8C-692C-57E0-B434-0F6CA82B5E62}"/>
                </a:ext>
              </a:extLst>
            </p:cNvPr>
            <p:cNvSpPr txBox="1"/>
            <p:nvPr/>
          </p:nvSpPr>
          <p:spPr>
            <a:xfrm>
              <a:off x="2406076" y="1176177"/>
              <a:ext cx="145107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PnL</a:t>
              </a:r>
              <a:r>
                <a:rPr lang="es-ES" sz="700" kern="0">
                  <a:sym typeface="Wingdings 2" panose="05020102010507070707" pitchFamily="18" charset="2"/>
                </a:rPr>
                <a:t> </a:t>
              </a:r>
              <a:r>
                <a:rPr lang="es-ES" sz="700" kern="0" err="1">
                  <a:sym typeface="Wingdings 2" panose="05020102010507070707" pitchFamily="18" charset="2"/>
                </a:rPr>
                <a:t>Segregation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38" name="Diamond 182">
              <a:extLst>
                <a:ext uri="{FF2B5EF4-FFF2-40B4-BE49-F238E27FC236}">
                  <a16:creationId xmlns:a16="http://schemas.microsoft.com/office/drawing/2014/main" id="{34DF5CEC-49B4-79BE-D984-DDCD7BF1EA90}"/>
                </a:ext>
              </a:extLst>
            </p:cNvPr>
            <p:cNvSpPr/>
            <p:nvPr/>
          </p:nvSpPr>
          <p:spPr>
            <a:xfrm>
              <a:off x="3885968" y="115803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39" name="Group 38">
            <a:extLst>
              <a:ext uri="{FF2B5EF4-FFF2-40B4-BE49-F238E27FC236}">
                <a16:creationId xmlns:a16="http://schemas.microsoft.com/office/drawing/2014/main" id="{FB671FE9-94A2-9279-7261-FEB9B2863518}"/>
              </a:ext>
            </a:extLst>
          </p:cNvPr>
          <p:cNvGrpSpPr/>
          <p:nvPr/>
        </p:nvGrpSpPr>
        <p:grpSpPr>
          <a:xfrm>
            <a:off x="9561757" y="3065402"/>
            <a:ext cx="1594444" cy="215444"/>
            <a:chOff x="2406076" y="1133766"/>
            <a:chExt cx="1606875" cy="215444"/>
          </a:xfrm>
        </p:grpSpPr>
        <p:sp>
          <p:nvSpPr>
            <p:cNvPr id="40" name="TextBox 17">
              <a:extLst>
                <a:ext uri="{FF2B5EF4-FFF2-40B4-BE49-F238E27FC236}">
                  <a16:creationId xmlns:a16="http://schemas.microsoft.com/office/drawing/2014/main" id="{29CC68E5-D6E0-F9D9-0704-C902F50ACC7B}"/>
                </a:ext>
              </a:extLst>
            </p:cNvPr>
            <p:cNvSpPr txBox="1"/>
            <p:nvPr/>
          </p:nvSpPr>
          <p:spPr>
            <a:xfrm>
              <a:off x="2406076" y="1133766"/>
              <a:ext cx="1451076"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Management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Reporting</a:t>
              </a:r>
              <a:endParaRPr kumimoji="0" lang="en-U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41" name="Diamond 182">
              <a:extLst>
                <a:ext uri="{FF2B5EF4-FFF2-40B4-BE49-F238E27FC236}">
                  <a16:creationId xmlns:a16="http://schemas.microsoft.com/office/drawing/2014/main" id="{112AAEE5-8C1D-A877-1DF4-B7684D2B0D7F}"/>
                </a:ext>
              </a:extLst>
            </p:cNvPr>
            <p:cNvSpPr/>
            <p:nvPr/>
          </p:nvSpPr>
          <p:spPr>
            <a:xfrm>
              <a:off x="3885968" y="116948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42" name="Group 41">
            <a:extLst>
              <a:ext uri="{FF2B5EF4-FFF2-40B4-BE49-F238E27FC236}">
                <a16:creationId xmlns:a16="http://schemas.microsoft.com/office/drawing/2014/main" id="{0F102047-61EB-E77A-D781-AA83E64F05B8}"/>
              </a:ext>
            </a:extLst>
          </p:cNvPr>
          <p:cNvGrpSpPr/>
          <p:nvPr/>
        </p:nvGrpSpPr>
        <p:grpSpPr>
          <a:xfrm>
            <a:off x="3432748" y="3645728"/>
            <a:ext cx="1594444" cy="215444"/>
            <a:chOff x="2406076" y="1176177"/>
            <a:chExt cx="1606875" cy="215444"/>
          </a:xfrm>
        </p:grpSpPr>
        <p:sp>
          <p:nvSpPr>
            <p:cNvPr id="43" name="TextBox 17">
              <a:extLst>
                <a:ext uri="{FF2B5EF4-FFF2-40B4-BE49-F238E27FC236}">
                  <a16:creationId xmlns:a16="http://schemas.microsoft.com/office/drawing/2014/main" id="{80481BB3-998C-19C3-6BFE-E0C40CE646E5}"/>
                </a:ext>
              </a:extLst>
            </p:cNvPr>
            <p:cNvSpPr txBox="1"/>
            <p:nvPr/>
          </p:nvSpPr>
          <p:spPr>
            <a:xfrm>
              <a:off x="2406076" y="1176177"/>
              <a:ext cx="1451076"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Definition</a:t>
              </a:r>
              <a:r>
                <a:rPr lang="es-ES" sz="700" kern="0">
                  <a:sym typeface="Wingdings 2" panose="05020102010507070707" pitchFamily="18" charset="2"/>
                </a:rPr>
                <a:t> </a:t>
              </a:r>
              <a:r>
                <a:rPr lang="es-ES" sz="700" kern="0" err="1">
                  <a:sym typeface="Wingdings 2" panose="05020102010507070707" pitchFamily="18" charset="2"/>
                </a:rPr>
                <a:t>of</a:t>
              </a:r>
              <a:r>
                <a:rPr lang="es-ES" sz="700" kern="0">
                  <a:sym typeface="Wingdings 2" panose="05020102010507070707" pitchFamily="18" charset="2"/>
                </a:rPr>
                <a:t> </a:t>
              </a:r>
              <a:r>
                <a:rPr lang="es-ES" sz="700" kern="0" err="1">
                  <a:sym typeface="Wingdings 2" panose="05020102010507070707" pitchFamily="18" charset="2"/>
                </a:rPr>
                <a:t>Architecture</a:t>
              </a:r>
              <a:r>
                <a:rPr lang="es-ES" sz="700" kern="0">
                  <a:sym typeface="Wingdings 2" panose="05020102010507070707" pitchFamily="18" charset="2"/>
                </a:rPr>
                <a:t> </a:t>
              </a:r>
              <a:r>
                <a:rPr lang="es-ES" sz="700" kern="0" err="1">
                  <a:sym typeface="Wingdings 2" panose="05020102010507070707" pitchFamily="18" charset="2"/>
                </a:rPr>
                <a:t>for</a:t>
              </a:r>
              <a:r>
                <a:rPr lang="es-ES" sz="700" kern="0">
                  <a:sym typeface="Wingdings 2" panose="05020102010507070707" pitchFamily="18" charset="2"/>
                </a:rPr>
                <a:t> </a:t>
              </a:r>
              <a:r>
                <a:rPr lang="es-ES" sz="700" kern="0" err="1">
                  <a:sym typeface="Wingdings 2" panose="05020102010507070707" pitchFamily="18" charset="2"/>
                </a:rPr>
                <a:t>Additional</a:t>
              </a:r>
              <a:r>
                <a:rPr lang="es-ES" sz="700" kern="0">
                  <a:sym typeface="Wingdings 2" panose="05020102010507070707" pitchFamily="18" charset="2"/>
                </a:rPr>
                <a:t> </a:t>
              </a:r>
              <a:r>
                <a:rPr lang="es-ES" sz="700" kern="0" err="1">
                  <a:sym typeface="Wingdings 2" panose="05020102010507070707" pitchFamily="18" charset="2"/>
                </a:rPr>
                <a:t>Fields</a:t>
              </a:r>
              <a:r>
                <a:rPr lang="es-ES" sz="700" kern="0">
                  <a:sym typeface="Wingdings 2" panose="05020102010507070707" pitchFamily="18" charset="2"/>
                </a:rPr>
                <a:t> &amp; </a:t>
              </a:r>
              <a:r>
                <a:rPr lang="es-ES" sz="700" kern="0" err="1">
                  <a:sym typeface="Wingdings 2" panose="05020102010507070707" pitchFamily="18" charset="2"/>
                </a:rPr>
                <a:t>others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44" name="Diamond 182">
              <a:extLst>
                <a:ext uri="{FF2B5EF4-FFF2-40B4-BE49-F238E27FC236}">
                  <a16:creationId xmlns:a16="http://schemas.microsoft.com/office/drawing/2014/main" id="{D2FD3492-E439-38B5-5E83-9054796142D8}"/>
                </a:ext>
              </a:extLst>
            </p:cNvPr>
            <p:cNvSpPr/>
            <p:nvPr/>
          </p:nvSpPr>
          <p:spPr>
            <a:xfrm>
              <a:off x="3885968" y="1211899"/>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45" name="Group 44">
            <a:extLst>
              <a:ext uri="{FF2B5EF4-FFF2-40B4-BE49-F238E27FC236}">
                <a16:creationId xmlns:a16="http://schemas.microsoft.com/office/drawing/2014/main" id="{CC937456-F1D2-D2E4-B50E-8EFFD7BBC1B9}"/>
              </a:ext>
            </a:extLst>
          </p:cNvPr>
          <p:cNvGrpSpPr/>
          <p:nvPr/>
        </p:nvGrpSpPr>
        <p:grpSpPr>
          <a:xfrm>
            <a:off x="7722367" y="3673893"/>
            <a:ext cx="1594444" cy="144000"/>
            <a:chOff x="2406076" y="1204342"/>
            <a:chExt cx="1606875" cy="144000"/>
          </a:xfrm>
        </p:grpSpPr>
        <p:sp>
          <p:nvSpPr>
            <p:cNvPr id="46" name="TextBox 17">
              <a:extLst>
                <a:ext uri="{FF2B5EF4-FFF2-40B4-BE49-F238E27FC236}">
                  <a16:creationId xmlns:a16="http://schemas.microsoft.com/office/drawing/2014/main" id="{28FBBAE5-5550-AF02-8EEE-0D463492F4BB}"/>
                </a:ext>
              </a:extLst>
            </p:cNvPr>
            <p:cNvSpPr txBox="1"/>
            <p:nvPr/>
          </p:nvSpPr>
          <p:spPr>
            <a:xfrm>
              <a:off x="2406076" y="1222481"/>
              <a:ext cx="145107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Phase</a:t>
              </a:r>
              <a:r>
                <a:rPr lang="es-ES" sz="700" kern="0">
                  <a:sym typeface="Wingdings 2" panose="05020102010507070707" pitchFamily="18" charset="2"/>
                </a:rPr>
                <a:t> 1: SNC </a:t>
              </a:r>
              <a:r>
                <a:rPr lang="es-ES" sz="700" kern="0" err="1">
                  <a:sym typeface="Wingdings 2" panose="05020102010507070707" pitchFamily="18" charset="2"/>
                </a:rPr>
                <a:t>Report</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47" name="Diamond 182">
              <a:extLst>
                <a:ext uri="{FF2B5EF4-FFF2-40B4-BE49-F238E27FC236}">
                  <a16:creationId xmlns:a16="http://schemas.microsoft.com/office/drawing/2014/main" id="{76B15C68-A910-7418-B75E-1353F8AFB6E1}"/>
                </a:ext>
              </a:extLst>
            </p:cNvPr>
            <p:cNvSpPr/>
            <p:nvPr/>
          </p:nvSpPr>
          <p:spPr>
            <a:xfrm>
              <a:off x="3885968" y="1204342"/>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48" name="Group 47">
            <a:extLst>
              <a:ext uri="{FF2B5EF4-FFF2-40B4-BE49-F238E27FC236}">
                <a16:creationId xmlns:a16="http://schemas.microsoft.com/office/drawing/2014/main" id="{F835783A-B9C0-7209-72A0-110F67F82444}"/>
              </a:ext>
            </a:extLst>
          </p:cNvPr>
          <p:cNvGrpSpPr/>
          <p:nvPr/>
        </p:nvGrpSpPr>
        <p:grpSpPr>
          <a:xfrm>
            <a:off x="10038673" y="3789172"/>
            <a:ext cx="1594444" cy="144000"/>
            <a:chOff x="2406076" y="1204342"/>
            <a:chExt cx="1606875" cy="144000"/>
          </a:xfrm>
        </p:grpSpPr>
        <p:sp>
          <p:nvSpPr>
            <p:cNvPr id="49" name="TextBox 17">
              <a:extLst>
                <a:ext uri="{FF2B5EF4-FFF2-40B4-BE49-F238E27FC236}">
                  <a16:creationId xmlns:a16="http://schemas.microsoft.com/office/drawing/2014/main" id="{FB8AE0C8-C582-F4E0-C690-1DB0765E8626}"/>
                </a:ext>
              </a:extLst>
            </p:cNvPr>
            <p:cNvSpPr txBox="1"/>
            <p:nvPr/>
          </p:nvSpPr>
          <p:spPr>
            <a:xfrm>
              <a:off x="2406076" y="1222481"/>
              <a:ext cx="145107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Phase</a:t>
              </a:r>
              <a:r>
                <a:rPr lang="es-ES" sz="700" kern="0">
                  <a:sym typeface="Wingdings 2" panose="05020102010507070707" pitchFamily="18" charset="2"/>
                </a:rPr>
                <a:t> 3: </a:t>
              </a:r>
              <a:r>
                <a:rPr lang="es-ES" sz="700" kern="0" err="1">
                  <a:sym typeface="Wingdings 2" panose="05020102010507070707" pitchFamily="18" charset="2"/>
                </a:rPr>
                <a:t>Other</a:t>
              </a:r>
              <a:r>
                <a:rPr lang="es-ES" sz="700" kern="0">
                  <a:sym typeface="Wingdings 2" panose="05020102010507070707" pitchFamily="18" charset="2"/>
                </a:rPr>
                <a:t> </a:t>
              </a:r>
              <a:r>
                <a:rPr lang="es-ES" sz="700" kern="0" err="1">
                  <a:sym typeface="Wingdings 2" panose="05020102010507070707" pitchFamily="18" charset="2"/>
                </a:rPr>
                <a:t>Fields</a:t>
              </a:r>
              <a:r>
                <a:rPr lang="es-ES" sz="700" kern="0">
                  <a:sym typeface="Wingdings 2" panose="05020102010507070707" pitchFamily="18" charset="2"/>
                </a:rPr>
                <a:t> </a:t>
              </a:r>
              <a:r>
                <a:rPr lang="es-ES" sz="700" kern="0" err="1">
                  <a:sym typeface="Wingdings 2" panose="05020102010507070707" pitchFamily="18" charset="2"/>
                </a:rPr>
                <a:t>Report</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50" name="Diamond 182">
              <a:extLst>
                <a:ext uri="{FF2B5EF4-FFF2-40B4-BE49-F238E27FC236}">
                  <a16:creationId xmlns:a16="http://schemas.microsoft.com/office/drawing/2014/main" id="{641D4CC9-A79C-CFB9-100B-E893264892EF}"/>
                </a:ext>
              </a:extLst>
            </p:cNvPr>
            <p:cNvSpPr/>
            <p:nvPr/>
          </p:nvSpPr>
          <p:spPr>
            <a:xfrm>
              <a:off x="3885968" y="1204342"/>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51" name="Group 50">
            <a:extLst>
              <a:ext uri="{FF2B5EF4-FFF2-40B4-BE49-F238E27FC236}">
                <a16:creationId xmlns:a16="http://schemas.microsoft.com/office/drawing/2014/main" id="{2D9EA2B6-7AFF-8CF1-4DBB-AED2C98C8D07}"/>
              </a:ext>
            </a:extLst>
          </p:cNvPr>
          <p:cNvGrpSpPr/>
          <p:nvPr/>
        </p:nvGrpSpPr>
        <p:grpSpPr>
          <a:xfrm>
            <a:off x="10038673" y="3562636"/>
            <a:ext cx="1594444" cy="144000"/>
            <a:chOff x="2406076" y="1204342"/>
            <a:chExt cx="1606875" cy="144000"/>
          </a:xfrm>
        </p:grpSpPr>
        <p:sp>
          <p:nvSpPr>
            <p:cNvPr id="52" name="TextBox 17">
              <a:extLst>
                <a:ext uri="{FF2B5EF4-FFF2-40B4-BE49-F238E27FC236}">
                  <a16:creationId xmlns:a16="http://schemas.microsoft.com/office/drawing/2014/main" id="{7BB9417D-EC77-32E7-A535-EB29A8A75617}"/>
                </a:ext>
              </a:extLst>
            </p:cNvPr>
            <p:cNvSpPr txBox="1"/>
            <p:nvPr/>
          </p:nvSpPr>
          <p:spPr>
            <a:xfrm>
              <a:off x="2406076" y="1222481"/>
              <a:ext cx="145107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Phase</a:t>
              </a:r>
              <a:r>
                <a:rPr lang="es-ES" sz="700" kern="0">
                  <a:sym typeface="Wingdings 2" panose="05020102010507070707" pitchFamily="18" charset="2"/>
                </a:rPr>
                <a:t> 2: </a:t>
              </a:r>
              <a:r>
                <a:rPr lang="es-ES" sz="700" kern="0" err="1">
                  <a:sym typeface="Wingdings 2" panose="05020102010507070707" pitchFamily="18" charset="2"/>
                </a:rPr>
                <a:t>Additional</a:t>
              </a:r>
              <a:r>
                <a:rPr lang="es-ES" sz="700" kern="0">
                  <a:sym typeface="Wingdings 2" panose="05020102010507070707" pitchFamily="18" charset="2"/>
                </a:rPr>
                <a:t> </a:t>
              </a:r>
              <a:r>
                <a:rPr lang="es-ES" sz="700" kern="0" err="1">
                  <a:sym typeface="Wingdings 2" panose="05020102010507070707" pitchFamily="18" charset="2"/>
                </a:rPr>
                <a:t>Fields</a:t>
              </a:r>
              <a:r>
                <a:rPr lang="es-ES" sz="700" kern="0">
                  <a:sym typeface="Wingdings 2" panose="05020102010507070707" pitchFamily="18" charset="2"/>
                </a:rPr>
                <a:t> </a:t>
              </a:r>
              <a:r>
                <a:rPr lang="es-ES" sz="700" kern="0" err="1">
                  <a:sym typeface="Wingdings 2" panose="05020102010507070707" pitchFamily="18" charset="2"/>
                </a:rPr>
                <a:t>Report</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53" name="Diamond 182">
              <a:extLst>
                <a:ext uri="{FF2B5EF4-FFF2-40B4-BE49-F238E27FC236}">
                  <a16:creationId xmlns:a16="http://schemas.microsoft.com/office/drawing/2014/main" id="{BE443A52-AA6E-6BCB-8ED1-BAB7E8378801}"/>
                </a:ext>
              </a:extLst>
            </p:cNvPr>
            <p:cNvSpPr/>
            <p:nvPr/>
          </p:nvSpPr>
          <p:spPr>
            <a:xfrm>
              <a:off x="3885968" y="1204342"/>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54" name="Group 53">
            <a:extLst>
              <a:ext uri="{FF2B5EF4-FFF2-40B4-BE49-F238E27FC236}">
                <a16:creationId xmlns:a16="http://schemas.microsoft.com/office/drawing/2014/main" id="{1CEBF613-FB49-2FDD-51A3-908657606A57}"/>
              </a:ext>
            </a:extLst>
          </p:cNvPr>
          <p:cNvGrpSpPr/>
          <p:nvPr/>
        </p:nvGrpSpPr>
        <p:grpSpPr>
          <a:xfrm>
            <a:off x="4227111" y="4171688"/>
            <a:ext cx="800081" cy="323165"/>
            <a:chOff x="3201833" y="1212177"/>
            <a:chExt cx="806318" cy="323165"/>
          </a:xfrm>
        </p:grpSpPr>
        <p:sp>
          <p:nvSpPr>
            <p:cNvPr id="55" name="TextBox 17">
              <a:extLst>
                <a:ext uri="{FF2B5EF4-FFF2-40B4-BE49-F238E27FC236}">
                  <a16:creationId xmlns:a16="http://schemas.microsoft.com/office/drawing/2014/main" id="{556FA54B-1383-39ED-7BD5-90B55E377D27}"/>
                </a:ext>
              </a:extLst>
            </p:cNvPr>
            <p:cNvSpPr txBox="1"/>
            <p:nvPr/>
          </p:nvSpPr>
          <p:spPr>
            <a:xfrm>
              <a:off x="3201833" y="1212177"/>
              <a:ext cx="655316"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Vendor</a:t>
              </a:r>
              <a:r>
                <a:rPr lang="es-ES" sz="700" kern="0">
                  <a:sym typeface="Wingdings 2" panose="05020102010507070707" pitchFamily="18" charset="2"/>
                </a:rPr>
                <a:t> </a:t>
              </a:r>
              <a:r>
                <a:rPr lang="es-ES" sz="700" kern="0" err="1">
                  <a:sym typeface="Wingdings 2" panose="05020102010507070707" pitchFamily="18" charset="2"/>
                </a:rPr>
                <a:t>Selection</a:t>
              </a:r>
              <a:r>
                <a:rPr lang="es-ES" sz="700" kern="0">
                  <a:sym typeface="Wingdings 2" panose="05020102010507070707" pitchFamily="18" charset="2"/>
                </a:rPr>
                <a:t> </a:t>
              </a:r>
              <a:r>
                <a:rPr lang="es-ES" sz="700" kern="0" err="1">
                  <a:sym typeface="Wingdings 2" panose="05020102010507070707" pitchFamily="18" charset="2"/>
                </a:rPr>
                <a:t>for</a:t>
              </a:r>
              <a:r>
                <a:rPr lang="es-ES" sz="700" kern="0">
                  <a:sym typeface="Wingdings 2" panose="05020102010507070707" pitchFamily="18" charset="2"/>
                </a:rPr>
                <a:t> </a:t>
              </a:r>
              <a:r>
                <a:rPr lang="es-ES" sz="700" kern="0" err="1">
                  <a:sym typeface="Wingdings 2" panose="05020102010507070707" pitchFamily="18" charset="2"/>
                </a:rPr>
                <a:t>Contract</a:t>
              </a:r>
              <a:r>
                <a:rPr lang="es-ES" sz="700" kern="0">
                  <a:sym typeface="Wingdings 2" panose="05020102010507070707" pitchFamily="18" charset="2"/>
                </a:rPr>
                <a:t> </a:t>
              </a:r>
              <a:r>
                <a:rPr lang="es-ES" sz="700" kern="0" err="1">
                  <a:sym typeface="Wingdings 2" panose="05020102010507070707" pitchFamily="18" charset="2"/>
                </a:rPr>
                <a:t>Automation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56" name="Diamond 182">
              <a:extLst>
                <a:ext uri="{FF2B5EF4-FFF2-40B4-BE49-F238E27FC236}">
                  <a16:creationId xmlns:a16="http://schemas.microsoft.com/office/drawing/2014/main" id="{298CD746-4632-54E8-291B-38D80F1BF93E}"/>
                </a:ext>
              </a:extLst>
            </p:cNvPr>
            <p:cNvSpPr/>
            <p:nvPr/>
          </p:nvSpPr>
          <p:spPr>
            <a:xfrm>
              <a:off x="3881168" y="1301759"/>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57" name="Group 56">
            <a:extLst>
              <a:ext uri="{FF2B5EF4-FFF2-40B4-BE49-F238E27FC236}">
                <a16:creationId xmlns:a16="http://schemas.microsoft.com/office/drawing/2014/main" id="{D1D0D0FB-DC90-7A29-CD25-97EF8FFCF40B}"/>
              </a:ext>
            </a:extLst>
          </p:cNvPr>
          <p:cNvGrpSpPr/>
          <p:nvPr/>
        </p:nvGrpSpPr>
        <p:grpSpPr>
          <a:xfrm>
            <a:off x="5516495" y="4171688"/>
            <a:ext cx="815615" cy="323165"/>
            <a:chOff x="3881168" y="1212177"/>
            <a:chExt cx="821973" cy="323165"/>
          </a:xfrm>
        </p:grpSpPr>
        <p:sp>
          <p:nvSpPr>
            <p:cNvPr id="58" name="TextBox 17">
              <a:extLst>
                <a:ext uri="{FF2B5EF4-FFF2-40B4-BE49-F238E27FC236}">
                  <a16:creationId xmlns:a16="http://schemas.microsoft.com/office/drawing/2014/main" id="{7545B41F-B2F0-6AA3-F21E-AFF4EB340935}"/>
                </a:ext>
              </a:extLst>
            </p:cNvPr>
            <p:cNvSpPr txBox="1"/>
            <p:nvPr/>
          </p:nvSpPr>
          <p:spPr>
            <a:xfrm>
              <a:off x="4047825" y="1212177"/>
              <a:ext cx="655316"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Plan </a:t>
              </a:r>
              <a:r>
                <a:rPr lang="es-ES" sz="700" kern="0" err="1">
                  <a:sym typeface="Wingdings 2" panose="05020102010507070707" pitchFamily="18" charset="2"/>
                </a:rPr>
                <a:t>Definition</a:t>
              </a:r>
              <a:r>
                <a:rPr lang="es-ES" sz="700" kern="0">
                  <a:sym typeface="Wingdings 2" panose="05020102010507070707" pitchFamily="18" charset="2"/>
                </a:rPr>
                <a:t> </a:t>
              </a:r>
              <a:r>
                <a:rPr lang="es-ES" sz="700" kern="0" err="1">
                  <a:sym typeface="Wingdings 2" panose="05020102010507070707" pitchFamily="18" charset="2"/>
                </a:rPr>
                <a:t>for</a:t>
              </a:r>
              <a:r>
                <a:rPr lang="es-ES" sz="700" kern="0">
                  <a:sym typeface="Wingdings 2" panose="05020102010507070707" pitchFamily="18" charset="2"/>
                </a:rPr>
                <a:t> </a:t>
              </a:r>
              <a:r>
                <a:rPr lang="es-ES" sz="700" kern="0" err="1">
                  <a:sym typeface="Wingdings 2" panose="05020102010507070707" pitchFamily="18" charset="2"/>
                </a:rPr>
                <a:t>Contract</a:t>
              </a:r>
              <a:r>
                <a:rPr lang="es-ES" sz="700" kern="0">
                  <a:sym typeface="Wingdings 2" panose="05020102010507070707" pitchFamily="18" charset="2"/>
                </a:rPr>
                <a:t> </a:t>
              </a:r>
              <a:r>
                <a:rPr lang="es-ES" sz="700" kern="0" err="1">
                  <a:sym typeface="Wingdings 2" panose="05020102010507070707" pitchFamily="18" charset="2"/>
                </a:rPr>
                <a:t>Automation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59" name="Diamond 182">
              <a:extLst>
                <a:ext uri="{FF2B5EF4-FFF2-40B4-BE49-F238E27FC236}">
                  <a16:creationId xmlns:a16="http://schemas.microsoft.com/office/drawing/2014/main" id="{E2EB7FE0-EDBC-17A9-FEDB-9F4F561C9050}"/>
                </a:ext>
              </a:extLst>
            </p:cNvPr>
            <p:cNvSpPr/>
            <p:nvPr/>
          </p:nvSpPr>
          <p:spPr>
            <a:xfrm>
              <a:off x="3881168" y="1301759"/>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60" name="Group 59">
            <a:extLst>
              <a:ext uri="{FF2B5EF4-FFF2-40B4-BE49-F238E27FC236}">
                <a16:creationId xmlns:a16="http://schemas.microsoft.com/office/drawing/2014/main" id="{081189B6-22B4-A8B2-3CFE-D365177A0380}"/>
              </a:ext>
            </a:extLst>
          </p:cNvPr>
          <p:cNvGrpSpPr/>
          <p:nvPr/>
        </p:nvGrpSpPr>
        <p:grpSpPr>
          <a:xfrm>
            <a:off x="8567593" y="4226477"/>
            <a:ext cx="1359424" cy="215444"/>
            <a:chOff x="2642930" y="1368566"/>
            <a:chExt cx="1370021" cy="215444"/>
          </a:xfrm>
        </p:grpSpPr>
        <p:sp>
          <p:nvSpPr>
            <p:cNvPr id="61" name="TextBox 17">
              <a:extLst>
                <a:ext uri="{FF2B5EF4-FFF2-40B4-BE49-F238E27FC236}">
                  <a16:creationId xmlns:a16="http://schemas.microsoft.com/office/drawing/2014/main" id="{DB9B1635-63DA-E293-EA8C-9EC0CC54380F}"/>
                </a:ext>
              </a:extLst>
            </p:cNvPr>
            <p:cNvSpPr txBox="1"/>
            <p:nvPr/>
          </p:nvSpPr>
          <p:spPr>
            <a:xfrm>
              <a:off x="2642930" y="1368566"/>
              <a:ext cx="1214220"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Devs</a:t>
              </a:r>
              <a:r>
                <a:rPr lang="es-ES" sz="700" kern="0">
                  <a:sym typeface="Wingdings 2" panose="05020102010507070707" pitchFamily="18" charset="2"/>
                </a:rPr>
                <a:t> &amp; </a:t>
              </a:r>
              <a:r>
                <a:rPr lang="es-ES" sz="700" kern="0" err="1">
                  <a:sym typeface="Wingdings 2" panose="05020102010507070707" pitchFamily="18" charset="2"/>
                </a:rPr>
                <a:t>Implementation</a:t>
              </a:r>
              <a:r>
                <a:rPr lang="es-ES" sz="700" kern="0">
                  <a:sym typeface="Wingdings 2" panose="05020102010507070707" pitchFamily="18" charset="2"/>
                </a:rPr>
                <a:t> </a:t>
              </a:r>
              <a:r>
                <a:rPr lang="es-ES" sz="700" kern="0" err="1">
                  <a:sym typeface="Wingdings 2" panose="05020102010507070707" pitchFamily="18" charset="2"/>
                </a:rPr>
                <a:t>of</a:t>
              </a:r>
              <a:r>
                <a:rPr lang="es-ES" sz="700" kern="0">
                  <a:sym typeface="Wingdings 2" panose="05020102010507070707" pitchFamily="18" charset="2"/>
                </a:rPr>
                <a:t> </a:t>
              </a:r>
              <a:r>
                <a:rPr lang="es-ES" sz="700" kern="0" err="1">
                  <a:sym typeface="Wingdings 2" panose="05020102010507070707" pitchFamily="18" charset="2"/>
                </a:rPr>
                <a:t>Contract</a:t>
              </a:r>
              <a:r>
                <a:rPr lang="es-ES" sz="700" kern="0">
                  <a:sym typeface="Wingdings 2" panose="05020102010507070707" pitchFamily="18" charset="2"/>
                </a:rPr>
                <a:t> </a:t>
              </a:r>
              <a:r>
                <a:rPr lang="es-ES" sz="700" kern="0" err="1">
                  <a:sym typeface="Wingdings 2" panose="05020102010507070707" pitchFamily="18" charset="2"/>
                </a:rPr>
                <a:t>Automation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62" name="Diamond 182">
              <a:extLst>
                <a:ext uri="{FF2B5EF4-FFF2-40B4-BE49-F238E27FC236}">
                  <a16:creationId xmlns:a16="http://schemas.microsoft.com/office/drawing/2014/main" id="{C158EB64-718F-0928-5F37-7EBF3AA0666A}"/>
                </a:ext>
              </a:extLst>
            </p:cNvPr>
            <p:cNvSpPr/>
            <p:nvPr/>
          </p:nvSpPr>
          <p:spPr>
            <a:xfrm>
              <a:off x="3885968" y="140428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63" name="Group 62">
            <a:extLst>
              <a:ext uri="{FF2B5EF4-FFF2-40B4-BE49-F238E27FC236}">
                <a16:creationId xmlns:a16="http://schemas.microsoft.com/office/drawing/2014/main" id="{F8924A36-8483-367E-D3FF-8131C55E2DF2}"/>
              </a:ext>
            </a:extLst>
          </p:cNvPr>
          <p:cNvGrpSpPr/>
          <p:nvPr/>
        </p:nvGrpSpPr>
        <p:grpSpPr>
          <a:xfrm>
            <a:off x="4835404" y="4822580"/>
            <a:ext cx="804842" cy="144000"/>
            <a:chOff x="3201833" y="1301759"/>
            <a:chExt cx="811116" cy="144000"/>
          </a:xfrm>
        </p:grpSpPr>
        <p:sp>
          <p:nvSpPr>
            <p:cNvPr id="64" name="TextBox 17">
              <a:extLst>
                <a:ext uri="{FF2B5EF4-FFF2-40B4-BE49-F238E27FC236}">
                  <a16:creationId xmlns:a16="http://schemas.microsoft.com/office/drawing/2014/main" id="{5E3F4DE7-A09D-BE9B-00E5-D3002A7040A8}"/>
                </a:ext>
              </a:extLst>
            </p:cNvPr>
            <p:cNvSpPr txBox="1"/>
            <p:nvPr/>
          </p:nvSpPr>
          <p:spPr>
            <a:xfrm>
              <a:off x="3201833" y="1319898"/>
              <a:ext cx="65531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TTI </a:t>
              </a:r>
              <a:r>
                <a:rPr lang="es-ES" sz="700" kern="0" err="1">
                  <a:sym typeface="Wingdings 2" panose="05020102010507070707" pitchFamily="18" charset="2"/>
                </a:rPr>
                <a:t>Calculation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65" name="Diamond 182">
              <a:extLst>
                <a:ext uri="{FF2B5EF4-FFF2-40B4-BE49-F238E27FC236}">
                  <a16:creationId xmlns:a16="http://schemas.microsoft.com/office/drawing/2014/main" id="{E1232807-617B-3631-5D4D-BD3776C069F8}"/>
                </a:ext>
              </a:extLst>
            </p:cNvPr>
            <p:cNvSpPr/>
            <p:nvPr/>
          </p:nvSpPr>
          <p:spPr>
            <a:xfrm>
              <a:off x="3885966" y="1301759"/>
              <a:ext cx="126983" cy="144000"/>
            </a:xfrm>
            <a:prstGeom prst="diamond">
              <a:avLst/>
            </a:prstGeom>
            <a:solidFill>
              <a:srgbClr val="0070C0"/>
            </a:solidFill>
            <a:ln w="63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66" name="Group 65">
            <a:extLst>
              <a:ext uri="{FF2B5EF4-FFF2-40B4-BE49-F238E27FC236}">
                <a16:creationId xmlns:a16="http://schemas.microsoft.com/office/drawing/2014/main" id="{8482227C-A320-D427-B1DE-BC0BDBFEA07D}"/>
              </a:ext>
            </a:extLst>
          </p:cNvPr>
          <p:cNvGrpSpPr/>
          <p:nvPr/>
        </p:nvGrpSpPr>
        <p:grpSpPr>
          <a:xfrm>
            <a:off x="6198217" y="4791863"/>
            <a:ext cx="1284218" cy="215444"/>
            <a:chOff x="2718722" y="1310828"/>
            <a:chExt cx="1294229" cy="215444"/>
          </a:xfrm>
        </p:grpSpPr>
        <p:sp>
          <p:nvSpPr>
            <p:cNvPr id="67" name="TextBox 17">
              <a:extLst>
                <a:ext uri="{FF2B5EF4-FFF2-40B4-BE49-F238E27FC236}">
                  <a16:creationId xmlns:a16="http://schemas.microsoft.com/office/drawing/2014/main" id="{CC8780D6-2C86-8AEF-BC3F-56BEF29C853B}"/>
                </a:ext>
              </a:extLst>
            </p:cNvPr>
            <p:cNvSpPr txBox="1"/>
            <p:nvPr/>
          </p:nvSpPr>
          <p:spPr>
            <a:xfrm>
              <a:off x="2718722" y="1310828"/>
              <a:ext cx="1138425"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Developments</a:t>
              </a:r>
              <a:r>
                <a:rPr lang="es-ES" sz="700" kern="0">
                  <a:sym typeface="Wingdings 2" panose="05020102010507070707" pitchFamily="18" charset="2"/>
                </a:rPr>
                <a:t> </a:t>
              </a:r>
              <a:r>
                <a:rPr lang="es-ES" sz="700" kern="0" err="1">
                  <a:sym typeface="Wingdings 2" panose="05020102010507070707" pitchFamily="18" charset="2"/>
                </a:rPr>
                <a:t>for</a:t>
              </a:r>
              <a:r>
                <a:rPr lang="es-ES" sz="700" kern="0">
                  <a:sym typeface="Wingdings 2" panose="05020102010507070707" pitchFamily="18" charset="2"/>
                </a:rPr>
                <a:t> Business </a:t>
              </a:r>
              <a:r>
                <a:rPr lang="es-ES" sz="700" kern="0" err="1">
                  <a:sym typeface="Wingdings 2" panose="05020102010507070707" pitchFamily="18" charset="2"/>
                </a:rPr>
                <a:t>Reporting</a:t>
              </a:r>
              <a:r>
                <a:rPr lang="es-ES" sz="700" kern="0">
                  <a:sym typeface="Wingdings 2" panose="05020102010507070707" pitchFamily="18" charset="2"/>
                </a:rPr>
                <a:t> </a:t>
              </a:r>
              <a:r>
                <a:rPr lang="es-ES" sz="700" kern="0" err="1">
                  <a:sym typeface="Wingdings 2" panose="05020102010507070707" pitchFamily="18" charset="2"/>
                </a:rPr>
                <a:t>Segregation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68" name="Diamond 182">
              <a:extLst>
                <a:ext uri="{FF2B5EF4-FFF2-40B4-BE49-F238E27FC236}">
                  <a16:creationId xmlns:a16="http://schemas.microsoft.com/office/drawing/2014/main" id="{450F6632-1AC9-73C1-D297-C13C8FEBB78A}"/>
                </a:ext>
              </a:extLst>
            </p:cNvPr>
            <p:cNvSpPr/>
            <p:nvPr/>
          </p:nvSpPr>
          <p:spPr>
            <a:xfrm>
              <a:off x="3885968" y="1346550"/>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69" name="Group 68">
            <a:extLst>
              <a:ext uri="{FF2B5EF4-FFF2-40B4-BE49-F238E27FC236}">
                <a16:creationId xmlns:a16="http://schemas.microsoft.com/office/drawing/2014/main" id="{134C63DD-20A0-D7A1-BD69-47FB491EFF38}"/>
              </a:ext>
            </a:extLst>
          </p:cNvPr>
          <p:cNvGrpSpPr/>
          <p:nvPr/>
        </p:nvGrpSpPr>
        <p:grpSpPr>
          <a:xfrm>
            <a:off x="9905027" y="4830262"/>
            <a:ext cx="1244756" cy="144000"/>
            <a:chOff x="2758492" y="1301759"/>
            <a:chExt cx="1254459" cy="144000"/>
          </a:xfrm>
        </p:grpSpPr>
        <p:sp>
          <p:nvSpPr>
            <p:cNvPr id="70" name="TextBox 17">
              <a:extLst>
                <a:ext uri="{FF2B5EF4-FFF2-40B4-BE49-F238E27FC236}">
                  <a16:creationId xmlns:a16="http://schemas.microsoft.com/office/drawing/2014/main" id="{57A72EC3-3A96-195B-B0A5-868C000D71B2}"/>
                </a:ext>
              </a:extLst>
            </p:cNvPr>
            <p:cNvSpPr txBox="1"/>
            <p:nvPr/>
          </p:nvSpPr>
          <p:spPr>
            <a:xfrm>
              <a:off x="2758492" y="1319898"/>
              <a:ext cx="1098658"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PnL</a:t>
              </a:r>
              <a:r>
                <a:rPr lang="es-ES" sz="700" kern="0">
                  <a:sym typeface="Wingdings 2" panose="05020102010507070707" pitchFamily="18" charset="2"/>
                </a:rPr>
                <a:t> in </a:t>
              </a:r>
              <a:r>
                <a:rPr lang="es-ES" sz="700" kern="0" err="1">
                  <a:sym typeface="Wingdings 2" panose="05020102010507070707" pitchFamily="18" charset="2"/>
                </a:rPr>
                <a:t>Murex</a:t>
              </a:r>
              <a:r>
                <a:rPr lang="es-ES" sz="700" kern="0">
                  <a:sym typeface="Wingdings 2" panose="05020102010507070707" pitchFamily="18" charset="2"/>
                </a:rPr>
                <a:t> </a:t>
              </a:r>
              <a:r>
                <a:rPr lang="es-ES" sz="700" kern="0" err="1">
                  <a:sym typeface="Wingdings 2" panose="05020102010507070707" pitchFamily="18" charset="2"/>
                </a:rPr>
                <a:t>Impact</a:t>
              </a:r>
              <a:r>
                <a:rPr lang="es-ES" sz="700" kern="0">
                  <a:sym typeface="Wingdings 2" panose="05020102010507070707" pitchFamily="18" charset="2"/>
                </a:rPr>
                <a:t> </a:t>
              </a:r>
              <a:r>
                <a:rPr lang="es-ES" sz="700" kern="0" err="1">
                  <a:sym typeface="Wingdings 2" panose="05020102010507070707" pitchFamily="18" charset="2"/>
                </a:rPr>
                <a:t>Analysis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71" name="Diamond 182">
              <a:extLst>
                <a:ext uri="{FF2B5EF4-FFF2-40B4-BE49-F238E27FC236}">
                  <a16:creationId xmlns:a16="http://schemas.microsoft.com/office/drawing/2014/main" id="{5122F3A2-7651-3B81-5EBF-0E7CF56106F2}"/>
                </a:ext>
              </a:extLst>
            </p:cNvPr>
            <p:cNvSpPr/>
            <p:nvPr/>
          </p:nvSpPr>
          <p:spPr>
            <a:xfrm>
              <a:off x="3885968" y="1301759"/>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72" name="Group 71">
            <a:extLst>
              <a:ext uri="{FF2B5EF4-FFF2-40B4-BE49-F238E27FC236}">
                <a16:creationId xmlns:a16="http://schemas.microsoft.com/office/drawing/2014/main" id="{1B0207BF-D6FB-6379-B703-E402E55D87A2}"/>
              </a:ext>
            </a:extLst>
          </p:cNvPr>
          <p:cNvGrpSpPr/>
          <p:nvPr/>
        </p:nvGrpSpPr>
        <p:grpSpPr>
          <a:xfrm>
            <a:off x="9790359" y="4648727"/>
            <a:ext cx="1359424" cy="144000"/>
            <a:chOff x="2642930" y="1358568"/>
            <a:chExt cx="1370021" cy="144000"/>
          </a:xfrm>
        </p:grpSpPr>
        <p:sp>
          <p:nvSpPr>
            <p:cNvPr id="73" name="TextBox 17">
              <a:extLst>
                <a:ext uri="{FF2B5EF4-FFF2-40B4-BE49-F238E27FC236}">
                  <a16:creationId xmlns:a16="http://schemas.microsoft.com/office/drawing/2014/main" id="{0FC925C7-CC88-CCCF-CA97-FDF22BF407B9}"/>
                </a:ext>
              </a:extLst>
            </p:cNvPr>
            <p:cNvSpPr txBox="1"/>
            <p:nvPr/>
          </p:nvSpPr>
          <p:spPr>
            <a:xfrm>
              <a:off x="2642930" y="1376707"/>
              <a:ext cx="1214220"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Full </a:t>
              </a:r>
              <a:r>
                <a:rPr lang="es-ES" sz="700" kern="0" err="1">
                  <a:sym typeface="Wingdings 2" panose="05020102010507070707" pitchFamily="18" charset="2"/>
                </a:rPr>
                <a:t>Integration</a:t>
              </a:r>
              <a:r>
                <a:rPr lang="es-ES" sz="700" kern="0">
                  <a:sym typeface="Wingdings 2" panose="05020102010507070707" pitchFamily="18" charset="2"/>
                </a:rPr>
                <a:t> </a:t>
              </a:r>
              <a:r>
                <a:rPr lang="es-ES" sz="700" kern="0" err="1">
                  <a:sym typeface="Wingdings 2" panose="05020102010507070707" pitchFamily="18" charset="2"/>
                </a:rPr>
                <a:t>of</a:t>
              </a:r>
              <a:r>
                <a:rPr lang="es-ES" sz="700" kern="0">
                  <a:sym typeface="Wingdings 2" panose="05020102010507070707" pitchFamily="18" charset="2"/>
                </a:rPr>
                <a:t> NYB &amp; SLB</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74" name="Diamond 182">
              <a:extLst>
                <a:ext uri="{FF2B5EF4-FFF2-40B4-BE49-F238E27FC236}">
                  <a16:creationId xmlns:a16="http://schemas.microsoft.com/office/drawing/2014/main" id="{F1A3DCE9-4174-699A-A075-5DD4351DA778}"/>
                </a:ext>
              </a:extLst>
            </p:cNvPr>
            <p:cNvSpPr/>
            <p:nvPr/>
          </p:nvSpPr>
          <p:spPr>
            <a:xfrm>
              <a:off x="3885968" y="135856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75" name="Group 74">
            <a:extLst>
              <a:ext uri="{FF2B5EF4-FFF2-40B4-BE49-F238E27FC236}">
                <a16:creationId xmlns:a16="http://schemas.microsoft.com/office/drawing/2014/main" id="{71C7DB8F-C326-2772-489D-819DA1673CCB}"/>
              </a:ext>
            </a:extLst>
          </p:cNvPr>
          <p:cNvGrpSpPr/>
          <p:nvPr/>
        </p:nvGrpSpPr>
        <p:grpSpPr>
          <a:xfrm>
            <a:off x="7987590" y="5007030"/>
            <a:ext cx="3162193" cy="144000"/>
            <a:chOff x="826108" y="1328689"/>
            <a:chExt cx="3186843" cy="144000"/>
          </a:xfrm>
        </p:grpSpPr>
        <p:sp>
          <p:nvSpPr>
            <p:cNvPr id="76" name="TextBox 17">
              <a:extLst>
                <a:ext uri="{FF2B5EF4-FFF2-40B4-BE49-F238E27FC236}">
                  <a16:creationId xmlns:a16="http://schemas.microsoft.com/office/drawing/2014/main" id="{6BED488B-F360-5058-C9B5-92E670387903}"/>
                </a:ext>
              </a:extLst>
            </p:cNvPr>
            <p:cNvSpPr txBox="1"/>
            <p:nvPr/>
          </p:nvSpPr>
          <p:spPr>
            <a:xfrm>
              <a:off x="826108" y="1346828"/>
              <a:ext cx="3031042"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kern="0">
                  <a:sym typeface="Wingdings 2" panose="05020102010507070707" pitchFamily="18" charset="2"/>
                </a:rPr>
                <a:t>Adaptations to process data with new granularity </a:t>
              </a:r>
            </a:p>
          </p:txBody>
        </p:sp>
        <p:sp>
          <p:nvSpPr>
            <p:cNvPr id="77" name="Diamond 182">
              <a:extLst>
                <a:ext uri="{FF2B5EF4-FFF2-40B4-BE49-F238E27FC236}">
                  <a16:creationId xmlns:a16="http://schemas.microsoft.com/office/drawing/2014/main" id="{FB4D5782-56F9-3AC9-3C06-EC3CA14D451D}"/>
                </a:ext>
              </a:extLst>
            </p:cNvPr>
            <p:cNvSpPr/>
            <p:nvPr/>
          </p:nvSpPr>
          <p:spPr>
            <a:xfrm>
              <a:off x="3885968" y="1328689"/>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78" name="Group 77">
            <a:extLst>
              <a:ext uri="{FF2B5EF4-FFF2-40B4-BE49-F238E27FC236}">
                <a16:creationId xmlns:a16="http://schemas.microsoft.com/office/drawing/2014/main" id="{9BE65A0A-7434-F996-7D5B-A561413AC0D9}"/>
              </a:ext>
            </a:extLst>
          </p:cNvPr>
          <p:cNvGrpSpPr/>
          <p:nvPr/>
        </p:nvGrpSpPr>
        <p:grpSpPr>
          <a:xfrm>
            <a:off x="11030202" y="2322856"/>
            <a:ext cx="1109344" cy="215444"/>
            <a:chOff x="3885968" y="1263669"/>
            <a:chExt cx="1117992" cy="215444"/>
          </a:xfrm>
        </p:grpSpPr>
        <p:sp>
          <p:nvSpPr>
            <p:cNvPr id="79" name="TextBox 17">
              <a:extLst>
                <a:ext uri="{FF2B5EF4-FFF2-40B4-BE49-F238E27FC236}">
                  <a16:creationId xmlns:a16="http://schemas.microsoft.com/office/drawing/2014/main" id="{C576C1D4-CA75-DB70-EC44-7059B43C4ABC}"/>
                </a:ext>
              </a:extLst>
            </p:cNvPr>
            <p:cNvSpPr txBox="1"/>
            <p:nvPr/>
          </p:nvSpPr>
          <p:spPr>
            <a:xfrm>
              <a:off x="4062249" y="1263669"/>
              <a:ext cx="941711"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Credit</a:t>
              </a:r>
              <a:r>
                <a:rPr lang="es-ES" sz="700" kern="0">
                  <a:sym typeface="Wingdings 2" panose="05020102010507070707" pitchFamily="18" charset="2"/>
                </a:rPr>
                <a:t> Ratings </a:t>
              </a:r>
              <a:r>
                <a:rPr lang="es-ES" sz="700" kern="0" err="1">
                  <a:sym typeface="Wingdings 2" panose="05020102010507070707" pitchFamily="18" charset="2"/>
                </a:rPr>
                <a:t>from</a:t>
              </a:r>
              <a:r>
                <a:rPr lang="es-ES" sz="700" kern="0">
                  <a:sym typeface="Wingdings 2" panose="05020102010507070707" pitchFamily="18" charset="2"/>
                </a:rPr>
                <a:t> </a:t>
              </a:r>
              <a:r>
                <a:rPr lang="es-ES" sz="700" kern="0" err="1">
                  <a:sym typeface="Wingdings 2" panose="05020102010507070707" pitchFamily="18" charset="2"/>
                </a:rPr>
                <a:t>nCino</a:t>
              </a:r>
              <a:r>
                <a:rPr lang="es-ES" sz="700" kern="0">
                  <a:sym typeface="Wingdings 2" panose="05020102010507070707" pitchFamily="18" charset="2"/>
                </a:rPr>
                <a:t> </a:t>
              </a:r>
              <a:r>
                <a:rPr lang="es-ES" sz="700" kern="0" err="1">
                  <a:sym typeface="Wingdings 2" panose="05020102010507070707" pitchFamily="18" charset="2"/>
                </a:rPr>
                <a:t>to</a:t>
              </a:r>
              <a:r>
                <a:rPr lang="es-ES" sz="700" kern="0">
                  <a:sym typeface="Wingdings 2" panose="05020102010507070707" pitchFamily="18" charset="2"/>
                </a:rPr>
                <a:t> Aqua</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80" name="Diamond 182">
              <a:extLst>
                <a:ext uri="{FF2B5EF4-FFF2-40B4-BE49-F238E27FC236}">
                  <a16:creationId xmlns:a16="http://schemas.microsoft.com/office/drawing/2014/main" id="{341C008B-9358-AD08-C038-05768369500D}"/>
                </a:ext>
              </a:extLst>
            </p:cNvPr>
            <p:cNvSpPr/>
            <p:nvPr/>
          </p:nvSpPr>
          <p:spPr>
            <a:xfrm>
              <a:off x="3885968" y="1299391"/>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81" name="Group 80">
            <a:extLst>
              <a:ext uri="{FF2B5EF4-FFF2-40B4-BE49-F238E27FC236}">
                <a16:creationId xmlns:a16="http://schemas.microsoft.com/office/drawing/2014/main" id="{EFDC0580-F04E-C876-BB1B-1CBE256BBABA}"/>
              </a:ext>
            </a:extLst>
          </p:cNvPr>
          <p:cNvGrpSpPr/>
          <p:nvPr/>
        </p:nvGrpSpPr>
        <p:grpSpPr>
          <a:xfrm>
            <a:off x="9359601" y="2540965"/>
            <a:ext cx="1796600" cy="323165"/>
            <a:chOff x="2202345" y="1298912"/>
            <a:chExt cx="1810606" cy="323165"/>
          </a:xfrm>
        </p:grpSpPr>
        <p:sp>
          <p:nvSpPr>
            <p:cNvPr id="82" name="TextBox 17">
              <a:extLst>
                <a:ext uri="{FF2B5EF4-FFF2-40B4-BE49-F238E27FC236}">
                  <a16:creationId xmlns:a16="http://schemas.microsoft.com/office/drawing/2014/main" id="{950ADC13-93CD-67B0-725B-DA4A079B5B6A}"/>
                </a:ext>
              </a:extLst>
            </p:cNvPr>
            <p:cNvSpPr txBox="1"/>
            <p:nvPr/>
          </p:nvSpPr>
          <p:spPr>
            <a:xfrm>
              <a:off x="2202345" y="1298912"/>
              <a:ext cx="1654803"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Developments</a:t>
              </a:r>
              <a:r>
                <a:rPr lang="es-ES" sz="700" kern="0">
                  <a:sym typeface="Wingdings 2" panose="05020102010507070707" pitchFamily="18" charset="2"/>
                </a:rPr>
                <a:t> in Mercurio </a:t>
              </a:r>
              <a:r>
                <a:rPr lang="es-ES" sz="700" kern="0" err="1">
                  <a:sym typeface="Wingdings 2" panose="05020102010507070707" pitchFamily="18" charset="2"/>
                </a:rPr>
                <a:t>for</a:t>
              </a:r>
              <a:r>
                <a:rPr lang="es-ES" sz="700" kern="0">
                  <a:sym typeface="Wingdings 2" panose="05020102010507070707" pitchFamily="18" charset="2"/>
                </a:rPr>
                <a:t> </a:t>
              </a:r>
              <a:r>
                <a:rPr lang="es-ES" sz="700" kern="0" err="1">
                  <a:sym typeface="Wingdings 2" panose="05020102010507070707" pitchFamily="18" charset="2"/>
                </a:rPr>
                <a:t>nCino</a:t>
              </a:r>
              <a:r>
                <a:rPr lang="es-ES" sz="700" kern="0">
                  <a:sym typeface="Wingdings 2" panose="05020102010507070707" pitchFamily="18" charset="2"/>
                </a:rPr>
                <a:t> </a:t>
              </a:r>
              <a:r>
                <a:rPr lang="es-ES" sz="700" kern="0" err="1">
                  <a:sym typeface="Wingdings 2" panose="05020102010507070707" pitchFamily="18" charset="2"/>
                </a:rPr>
                <a:t>decommission</a:t>
              </a:r>
              <a:r>
                <a:rPr lang="es-ES" sz="700" kern="0">
                  <a:sym typeface="Wingdings 2" panose="05020102010507070707" pitchFamily="18" charset="2"/>
                </a:rPr>
                <a:t> (TOM </a:t>
              </a:r>
              <a:r>
                <a:rPr lang="es-ES" sz="700" kern="0" err="1">
                  <a:sym typeface="Wingdings 2" panose="05020102010507070707" pitchFamily="18" charset="2"/>
                </a:rPr>
                <a:t>definition</a:t>
              </a:r>
              <a:r>
                <a:rPr lang="es-ES" sz="700" kern="0">
                  <a:sym typeface="Wingdings 2" panose="05020102010507070707" pitchFamily="18" charset="2"/>
                </a:rPr>
                <a:t>, GAP </a:t>
              </a:r>
              <a:r>
                <a:rPr lang="es-ES" sz="700" kern="0" err="1">
                  <a:sym typeface="Wingdings 2" panose="05020102010507070707" pitchFamily="18" charset="2"/>
                </a:rPr>
                <a:t>Analysis</a:t>
              </a:r>
              <a:r>
                <a:rPr lang="es-ES" sz="700" kern="0">
                  <a:sym typeface="Wingdings 2" panose="05020102010507070707" pitchFamily="18" charset="2"/>
                </a:rPr>
                <a:t>, </a:t>
              </a:r>
              <a:r>
                <a:rPr lang="es-ES" sz="700" kern="0" err="1">
                  <a:sym typeface="Wingdings 2" panose="05020102010507070707" pitchFamily="18" charset="2"/>
                </a:rPr>
                <a:t>Devs</a:t>
              </a:r>
              <a:r>
                <a:rPr lang="es-ES" sz="700" kern="0">
                  <a:sym typeface="Wingdings 2" panose="05020102010507070707" pitchFamily="18" charset="2"/>
                </a:rPr>
                <a:t> and </a:t>
              </a:r>
              <a:r>
                <a:rPr lang="es-ES" sz="700" kern="0" err="1">
                  <a:sym typeface="Wingdings 2" panose="05020102010507070707" pitchFamily="18" charset="2"/>
                </a:rPr>
                <a:t>Integrations</a:t>
              </a:r>
              <a:r>
                <a:rPr lang="es-ES" sz="700" kern="0">
                  <a:sym typeface="Wingdings 2" panose="05020102010507070707" pitchFamily="18" charset="2"/>
                </a:rPr>
                <a:t>)</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83" name="Diamond 182">
              <a:extLst>
                <a:ext uri="{FF2B5EF4-FFF2-40B4-BE49-F238E27FC236}">
                  <a16:creationId xmlns:a16="http://schemas.microsoft.com/office/drawing/2014/main" id="{5E057BCA-BB6C-5E41-5732-B28FD8343C5F}"/>
                </a:ext>
              </a:extLst>
            </p:cNvPr>
            <p:cNvSpPr/>
            <p:nvPr/>
          </p:nvSpPr>
          <p:spPr>
            <a:xfrm>
              <a:off x="3885968" y="1388494"/>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84" name="Group 83">
            <a:extLst>
              <a:ext uri="{FF2B5EF4-FFF2-40B4-BE49-F238E27FC236}">
                <a16:creationId xmlns:a16="http://schemas.microsoft.com/office/drawing/2014/main" id="{16598FF1-301A-763A-A8FC-495C04B38E9C}"/>
              </a:ext>
            </a:extLst>
          </p:cNvPr>
          <p:cNvGrpSpPr/>
          <p:nvPr/>
        </p:nvGrpSpPr>
        <p:grpSpPr>
          <a:xfrm>
            <a:off x="6128901" y="1911077"/>
            <a:ext cx="1085773" cy="215444"/>
            <a:chOff x="3885968" y="1160025"/>
            <a:chExt cx="1094238" cy="215444"/>
          </a:xfrm>
        </p:grpSpPr>
        <p:sp>
          <p:nvSpPr>
            <p:cNvPr id="85" name="TextBox 17">
              <a:extLst>
                <a:ext uri="{FF2B5EF4-FFF2-40B4-BE49-F238E27FC236}">
                  <a16:creationId xmlns:a16="http://schemas.microsoft.com/office/drawing/2014/main" id="{4859FC21-58FD-3148-AB83-43439A144CDB}"/>
                </a:ext>
              </a:extLst>
            </p:cNvPr>
            <p:cNvSpPr txBox="1"/>
            <p:nvPr/>
          </p:nvSpPr>
          <p:spPr>
            <a:xfrm>
              <a:off x="4048536" y="1160025"/>
              <a:ext cx="931670"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Tiara </a:t>
              </a:r>
              <a:r>
                <a:rPr lang="es-ES" sz="700" kern="0" err="1">
                  <a:sym typeface="Wingdings 2" panose="05020102010507070707" pitchFamily="18" charset="2"/>
                </a:rPr>
                <a:t>core</a:t>
              </a:r>
              <a:r>
                <a:rPr lang="es-ES" sz="700" kern="0">
                  <a:sym typeface="Wingdings 2" panose="05020102010507070707" pitchFamily="18" charset="2"/>
                </a:rPr>
                <a:t> </a:t>
              </a:r>
              <a:r>
                <a:rPr lang="es-ES" sz="700" kern="0" err="1">
                  <a:sym typeface="Wingdings 2" panose="05020102010507070707" pitchFamily="18" charset="2"/>
                </a:rPr>
                <a:t>Workflow</a:t>
              </a:r>
              <a:r>
                <a:rPr lang="es-ES" sz="700" kern="0">
                  <a:sym typeface="Wingdings 2" panose="05020102010507070707" pitchFamily="18" charset="2"/>
                </a:rPr>
                <a:t> </a:t>
              </a:r>
              <a:r>
                <a:rPr lang="es-ES" sz="700" kern="0" err="1">
                  <a:sym typeface="Wingdings 2" panose="05020102010507070707" pitchFamily="18" charset="2"/>
                </a:rPr>
                <a:t>with</a:t>
              </a:r>
              <a:r>
                <a:rPr lang="es-ES" sz="700" kern="0">
                  <a:sym typeface="Wingdings 2" panose="05020102010507070707" pitchFamily="18" charset="2"/>
                </a:rPr>
                <a:t> </a:t>
              </a:r>
              <a:r>
                <a:rPr lang="es-ES" sz="700" kern="0" err="1">
                  <a:sym typeface="Wingdings 2" panose="05020102010507070707" pitchFamily="18" charset="2"/>
                </a:rPr>
                <a:t>ADFlow</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86" name="Diamond 182">
              <a:extLst>
                <a:ext uri="{FF2B5EF4-FFF2-40B4-BE49-F238E27FC236}">
                  <a16:creationId xmlns:a16="http://schemas.microsoft.com/office/drawing/2014/main" id="{DBC429DA-A5F6-588F-5BB9-05485A8326F5}"/>
                </a:ext>
              </a:extLst>
            </p:cNvPr>
            <p:cNvSpPr/>
            <p:nvPr/>
          </p:nvSpPr>
          <p:spPr>
            <a:xfrm>
              <a:off x="3885968" y="1195747"/>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87" name="Group 86">
            <a:extLst>
              <a:ext uri="{FF2B5EF4-FFF2-40B4-BE49-F238E27FC236}">
                <a16:creationId xmlns:a16="http://schemas.microsoft.com/office/drawing/2014/main" id="{0BFD5FCD-8120-3D9E-5524-6B2395368748}"/>
              </a:ext>
            </a:extLst>
          </p:cNvPr>
          <p:cNvGrpSpPr/>
          <p:nvPr/>
        </p:nvGrpSpPr>
        <p:grpSpPr>
          <a:xfrm>
            <a:off x="3399478" y="1389607"/>
            <a:ext cx="2243017" cy="144000"/>
            <a:chOff x="1752444" y="1152372"/>
            <a:chExt cx="2260507" cy="144000"/>
          </a:xfrm>
        </p:grpSpPr>
        <p:sp>
          <p:nvSpPr>
            <p:cNvPr id="88" name="TextBox 17">
              <a:extLst>
                <a:ext uri="{FF2B5EF4-FFF2-40B4-BE49-F238E27FC236}">
                  <a16:creationId xmlns:a16="http://schemas.microsoft.com/office/drawing/2014/main" id="{6BEA81DD-51D0-2EAA-FF83-19F5E69C6F5C}"/>
                </a:ext>
              </a:extLst>
            </p:cNvPr>
            <p:cNvSpPr txBox="1"/>
            <p:nvPr/>
          </p:nvSpPr>
          <p:spPr>
            <a:xfrm>
              <a:off x="1752444" y="1170511"/>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Accounting</a:t>
              </a:r>
              <a:r>
                <a:rPr lang="es-ES" sz="700" kern="0">
                  <a:sym typeface="Wingdings 2" panose="05020102010507070707" pitchFamily="18" charset="2"/>
                </a:rPr>
                <a:t> </a:t>
              </a:r>
              <a:r>
                <a:rPr lang="es-ES" sz="700" kern="0" err="1">
                  <a:sym typeface="Wingdings 2" panose="05020102010507070707" pitchFamily="18" charset="2"/>
                </a:rPr>
                <a:t>for</a:t>
              </a:r>
              <a:r>
                <a:rPr lang="es-ES" sz="700" kern="0">
                  <a:sym typeface="Wingdings 2" panose="05020102010507070707" pitchFamily="18" charset="2"/>
                </a:rPr>
                <a:t> </a:t>
              </a:r>
              <a:r>
                <a:rPr lang="es-ES" sz="700" kern="0" err="1">
                  <a:sym typeface="Wingdings 2" panose="05020102010507070707" pitchFamily="18" charset="2"/>
                </a:rPr>
                <a:t>pending</a:t>
              </a:r>
              <a:r>
                <a:rPr lang="es-ES" sz="700" kern="0">
                  <a:sym typeface="Wingdings 2" panose="05020102010507070707" pitchFamily="18" charset="2"/>
                </a:rPr>
                <a:t> </a:t>
              </a:r>
              <a:r>
                <a:rPr lang="es-ES" sz="700" kern="0" err="1">
                  <a:sym typeface="Wingdings 2" panose="05020102010507070707" pitchFamily="18" charset="2"/>
                </a:rPr>
                <a:t>deals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89" name="Diamond 182">
              <a:extLst>
                <a:ext uri="{FF2B5EF4-FFF2-40B4-BE49-F238E27FC236}">
                  <a16:creationId xmlns:a16="http://schemas.microsoft.com/office/drawing/2014/main" id="{88A99C89-7285-64CD-E308-2C80DD3B1EA6}"/>
                </a:ext>
              </a:extLst>
            </p:cNvPr>
            <p:cNvSpPr/>
            <p:nvPr/>
          </p:nvSpPr>
          <p:spPr>
            <a:xfrm>
              <a:off x="3885968" y="1152372"/>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90" name="Group 89">
            <a:extLst>
              <a:ext uri="{FF2B5EF4-FFF2-40B4-BE49-F238E27FC236}">
                <a16:creationId xmlns:a16="http://schemas.microsoft.com/office/drawing/2014/main" id="{CB99A0CD-DA05-5BC1-645F-04573575959F}"/>
              </a:ext>
            </a:extLst>
          </p:cNvPr>
          <p:cNvGrpSpPr/>
          <p:nvPr/>
        </p:nvGrpSpPr>
        <p:grpSpPr>
          <a:xfrm>
            <a:off x="5508537" y="5383890"/>
            <a:ext cx="1607787" cy="215444"/>
            <a:chOff x="3885968" y="1316537"/>
            <a:chExt cx="1620319" cy="215444"/>
          </a:xfrm>
        </p:grpSpPr>
        <p:sp>
          <p:nvSpPr>
            <p:cNvPr id="91" name="TextBox 17">
              <a:extLst>
                <a:ext uri="{FF2B5EF4-FFF2-40B4-BE49-F238E27FC236}">
                  <a16:creationId xmlns:a16="http://schemas.microsoft.com/office/drawing/2014/main" id="{2D7216E0-1FC0-3F6B-18A4-DB740E3182F7}"/>
                </a:ext>
              </a:extLst>
            </p:cNvPr>
            <p:cNvSpPr txBox="1"/>
            <p:nvPr/>
          </p:nvSpPr>
          <p:spPr>
            <a:xfrm>
              <a:off x="4079578" y="1316537"/>
              <a:ext cx="1426709"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Developments to allow the insertion of deals in a draft mode in Mercurio</a:t>
              </a:r>
            </a:p>
          </p:txBody>
        </p:sp>
        <p:sp>
          <p:nvSpPr>
            <p:cNvPr id="92" name="Diamond 182">
              <a:extLst>
                <a:ext uri="{FF2B5EF4-FFF2-40B4-BE49-F238E27FC236}">
                  <a16:creationId xmlns:a16="http://schemas.microsoft.com/office/drawing/2014/main" id="{6C21E76F-2933-0C07-999C-23D01ED107D4}"/>
                </a:ext>
              </a:extLst>
            </p:cNvPr>
            <p:cNvSpPr/>
            <p:nvPr/>
          </p:nvSpPr>
          <p:spPr>
            <a:xfrm>
              <a:off x="3885968" y="1346550"/>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sp>
        <p:nvSpPr>
          <p:cNvPr id="93" name="Rectangle: Rounded Corners 108">
            <a:extLst>
              <a:ext uri="{FF2B5EF4-FFF2-40B4-BE49-F238E27FC236}">
                <a16:creationId xmlns:a16="http://schemas.microsoft.com/office/drawing/2014/main" id="{A345DDD1-6020-5A47-F1F0-236B601C7901}"/>
              </a:ext>
            </a:extLst>
          </p:cNvPr>
          <p:cNvSpPr/>
          <p:nvPr/>
        </p:nvSpPr>
        <p:spPr>
          <a:xfrm>
            <a:off x="7987590" y="74123"/>
            <a:ext cx="3988510" cy="289274"/>
          </a:xfrm>
          <a:prstGeom prst="roundRect">
            <a:avLst/>
          </a:prstGeom>
          <a:noFill/>
          <a:ln>
            <a:solidFill>
              <a:schemeClr val="bg1">
                <a:lumMod val="6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Sanskrit Text" panose="020B0502040204020203" pitchFamily="18" charset="0"/>
            </a:endParaRPr>
          </a:p>
        </p:txBody>
      </p:sp>
      <p:sp>
        <p:nvSpPr>
          <p:cNvPr id="94" name="TextBox 109">
            <a:extLst>
              <a:ext uri="{FF2B5EF4-FFF2-40B4-BE49-F238E27FC236}">
                <a16:creationId xmlns:a16="http://schemas.microsoft.com/office/drawing/2014/main" id="{CBB3785B-7E89-AF41-E8B8-6B7DC543DA75}"/>
              </a:ext>
            </a:extLst>
          </p:cNvPr>
          <p:cNvSpPr txBox="1"/>
          <p:nvPr/>
        </p:nvSpPr>
        <p:spPr>
          <a:xfrm>
            <a:off x="8797473" y="167593"/>
            <a:ext cx="1392157"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High Level Requirements &amp; No Plan</a:t>
            </a:r>
            <a:endParaRPr kumimoji="0" lang="en-US" sz="700" b="0" i="0" u="none" strike="noStrike" kern="0" cap="none" spc="0" normalizeH="0" baseline="0" noProof="0">
              <a:ln>
                <a:noFill/>
              </a:ln>
              <a:effectLst/>
              <a:uLnTx/>
              <a:uFillTx/>
              <a:latin typeface="Santander Text"/>
              <a:ea typeface="+mn-ea"/>
              <a:cs typeface="+mn-cs"/>
            </a:endParaRPr>
          </a:p>
        </p:txBody>
      </p:sp>
      <p:sp>
        <p:nvSpPr>
          <p:cNvPr id="95" name="Diamond 182">
            <a:extLst>
              <a:ext uri="{FF2B5EF4-FFF2-40B4-BE49-F238E27FC236}">
                <a16:creationId xmlns:a16="http://schemas.microsoft.com/office/drawing/2014/main" id="{28DED07B-9C1D-FD57-9580-450706B68719}"/>
              </a:ext>
            </a:extLst>
          </p:cNvPr>
          <p:cNvSpPr/>
          <p:nvPr/>
        </p:nvSpPr>
        <p:spPr>
          <a:xfrm>
            <a:off x="8650941" y="158454"/>
            <a:ext cx="108000" cy="126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antander Text"/>
            </a:endParaRPr>
          </a:p>
        </p:txBody>
      </p:sp>
      <p:sp>
        <p:nvSpPr>
          <p:cNvPr id="96" name="TextBox 180">
            <a:extLst>
              <a:ext uri="{FF2B5EF4-FFF2-40B4-BE49-F238E27FC236}">
                <a16:creationId xmlns:a16="http://schemas.microsoft.com/office/drawing/2014/main" id="{77D500D1-7404-075A-8D1D-BC3FD76CF07E}"/>
              </a:ext>
            </a:extLst>
          </p:cNvPr>
          <p:cNvSpPr txBox="1"/>
          <p:nvPr/>
        </p:nvSpPr>
        <p:spPr>
          <a:xfrm>
            <a:off x="10330479" y="167593"/>
            <a:ext cx="88378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Pending Requirements</a:t>
            </a:r>
            <a:endParaRPr kumimoji="0" lang="en-US" sz="700" b="0" i="0" u="none" strike="noStrike" kern="0" cap="none" spc="0" normalizeH="0" baseline="0" noProof="0">
              <a:ln>
                <a:noFill/>
              </a:ln>
              <a:effectLst/>
              <a:uLnTx/>
              <a:uFillTx/>
              <a:latin typeface="Santander Text"/>
              <a:ea typeface="+mn-ea"/>
              <a:cs typeface="+mn-cs"/>
            </a:endParaRPr>
          </a:p>
        </p:txBody>
      </p:sp>
      <p:sp>
        <p:nvSpPr>
          <p:cNvPr id="97" name="Diamond 182">
            <a:extLst>
              <a:ext uri="{FF2B5EF4-FFF2-40B4-BE49-F238E27FC236}">
                <a16:creationId xmlns:a16="http://schemas.microsoft.com/office/drawing/2014/main" id="{1635ADB0-93CF-3489-4CCA-6FCD6A982D47}"/>
              </a:ext>
            </a:extLst>
          </p:cNvPr>
          <p:cNvSpPr/>
          <p:nvPr/>
        </p:nvSpPr>
        <p:spPr>
          <a:xfrm>
            <a:off x="10183946" y="158454"/>
            <a:ext cx="108000" cy="126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antander Text"/>
            </a:endParaRPr>
          </a:p>
        </p:txBody>
      </p:sp>
      <p:sp>
        <p:nvSpPr>
          <p:cNvPr id="98" name="Diamond 182">
            <a:extLst>
              <a:ext uri="{FF2B5EF4-FFF2-40B4-BE49-F238E27FC236}">
                <a16:creationId xmlns:a16="http://schemas.microsoft.com/office/drawing/2014/main" id="{CD4DC9AC-5383-6FB1-D17D-14C72E2E58EF}"/>
              </a:ext>
            </a:extLst>
          </p:cNvPr>
          <p:cNvSpPr/>
          <p:nvPr/>
        </p:nvSpPr>
        <p:spPr>
          <a:xfrm>
            <a:off x="8071231" y="158454"/>
            <a:ext cx="108000" cy="126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antander Text"/>
            </a:endParaRPr>
          </a:p>
        </p:txBody>
      </p:sp>
      <p:sp>
        <p:nvSpPr>
          <p:cNvPr id="99" name="TextBox 109">
            <a:extLst>
              <a:ext uri="{FF2B5EF4-FFF2-40B4-BE49-F238E27FC236}">
                <a16:creationId xmlns:a16="http://schemas.microsoft.com/office/drawing/2014/main" id="{5DF42A51-F433-74D6-9AF6-5023A6C64577}"/>
              </a:ext>
            </a:extLst>
          </p:cNvPr>
          <p:cNvSpPr txBox="1"/>
          <p:nvPr/>
        </p:nvSpPr>
        <p:spPr>
          <a:xfrm>
            <a:off x="8238078" y="167593"/>
            <a:ext cx="456648"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effectLst/>
                <a:uLnTx/>
                <a:uFillTx/>
                <a:latin typeface="Santander Text"/>
                <a:ea typeface="+mn-ea"/>
                <a:cs typeface="+mn-cs"/>
              </a:rPr>
              <a:t>Delivery</a:t>
            </a:r>
          </a:p>
        </p:txBody>
      </p:sp>
      <p:sp>
        <p:nvSpPr>
          <p:cNvPr id="100" name="TextBox 99">
            <a:extLst>
              <a:ext uri="{FF2B5EF4-FFF2-40B4-BE49-F238E27FC236}">
                <a16:creationId xmlns:a16="http://schemas.microsoft.com/office/drawing/2014/main" id="{CC996C3E-D0FC-5F7F-6901-D43C260AF441}"/>
              </a:ext>
            </a:extLst>
          </p:cNvPr>
          <p:cNvSpPr txBox="1"/>
          <p:nvPr/>
        </p:nvSpPr>
        <p:spPr>
          <a:xfrm>
            <a:off x="341799" y="6367615"/>
            <a:ext cx="3158966" cy="553998"/>
          </a:xfrm>
          <a:prstGeom prst="rect">
            <a:avLst/>
          </a:prstGeom>
          <a:noFill/>
        </p:spPr>
        <p:txBody>
          <a:bodyPr wrap="square" rtlCol="0">
            <a:spAutoFit/>
          </a:bodyPr>
          <a:lstStyle/>
          <a:p>
            <a:pPr marL="228600" indent="-228600">
              <a:buAutoNum type="arabicParenBoth"/>
            </a:pPr>
            <a:r>
              <a:rPr lang="en-US" sz="600" b="1">
                <a:latin typeface="Santander Text" panose="020B0504020201020104" pitchFamily="34" charset="0"/>
              </a:rPr>
              <a:t>Users are requesting to have the tactical solution delivered by the end of 2024.</a:t>
            </a:r>
          </a:p>
          <a:p>
            <a:pPr marL="228600" indent="-228600">
              <a:buAutoNum type="arabicParenBoth"/>
            </a:pPr>
            <a:r>
              <a:rPr lang="en-US" sz="600" b="1">
                <a:latin typeface="Santander Text" panose="020B0504020201020104" pitchFamily="34" charset="0"/>
              </a:rPr>
              <a:t>Dependent on Strategic Solution for CL scope – One stop shop.</a:t>
            </a:r>
          </a:p>
          <a:p>
            <a:pPr marL="228600" indent="-228600">
              <a:buFontTx/>
              <a:buAutoNum type="arabicParenBoth"/>
            </a:pPr>
            <a:r>
              <a:rPr lang="en-US" sz="600" b="1">
                <a:latin typeface="Santander Text" panose="020B0504020201020104" pitchFamily="34" charset="0"/>
              </a:rPr>
              <a:t>Pending to receive a confirmed delivery on October 4</a:t>
            </a:r>
            <a:r>
              <a:rPr lang="en-US" sz="600" b="1" baseline="30000">
                <a:latin typeface="Santander Text" panose="020B0504020201020104" pitchFamily="34" charset="0"/>
              </a:rPr>
              <a:t>th</a:t>
            </a:r>
            <a:r>
              <a:rPr lang="en-US" sz="600" b="1">
                <a:latin typeface="Santander Text" panose="020B0504020201020104" pitchFamily="34" charset="0"/>
              </a:rPr>
              <a:t>.</a:t>
            </a:r>
          </a:p>
          <a:p>
            <a:endParaRPr lang="es-ES" sz="600" b="1">
              <a:latin typeface="Santander Text" panose="020B0504020201020104" pitchFamily="34" charset="0"/>
            </a:endParaRPr>
          </a:p>
          <a:p>
            <a:pPr marL="228600" indent="-228600">
              <a:buAutoNum type="arabicParenBoth"/>
            </a:pPr>
            <a:endParaRPr lang="en-US" sz="600" b="1">
              <a:latin typeface="Santander Text" panose="020B0504020201020104" pitchFamily="34" charset="0"/>
            </a:endParaRPr>
          </a:p>
        </p:txBody>
      </p:sp>
      <p:sp>
        <p:nvSpPr>
          <p:cNvPr id="101" name="Title 1">
            <a:extLst>
              <a:ext uri="{FF2B5EF4-FFF2-40B4-BE49-F238E27FC236}">
                <a16:creationId xmlns:a16="http://schemas.microsoft.com/office/drawing/2014/main" id="{C8D2BD62-2ACC-BEC5-520B-9236317D5C8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5</a:t>
            </a:r>
            <a:endParaRPr lang="en-US" sz="2800">
              <a:latin typeface="Santander Text" panose="020B0504020201020104" pitchFamily="34" charset="0"/>
            </a:endParaRPr>
          </a:p>
        </p:txBody>
      </p:sp>
      <p:sp>
        <p:nvSpPr>
          <p:cNvPr id="19" name="TextBox 180">
            <a:extLst>
              <a:ext uri="{FF2B5EF4-FFF2-40B4-BE49-F238E27FC236}">
                <a16:creationId xmlns:a16="http://schemas.microsoft.com/office/drawing/2014/main" id="{13177BF4-E2F7-9397-A19C-7C4F5B59E162}"/>
              </a:ext>
            </a:extLst>
          </p:cNvPr>
          <p:cNvSpPr txBox="1"/>
          <p:nvPr/>
        </p:nvSpPr>
        <p:spPr>
          <a:xfrm>
            <a:off x="11369631" y="168219"/>
            <a:ext cx="88378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Critical Points</a:t>
            </a:r>
            <a:endParaRPr kumimoji="0" lang="en-US" sz="700" b="0" i="0" u="none" strike="noStrike" kern="0" cap="none" spc="0" normalizeH="0" baseline="0" noProof="0">
              <a:ln>
                <a:noFill/>
              </a:ln>
              <a:effectLst/>
              <a:uLnTx/>
              <a:uFillTx/>
              <a:latin typeface="Santander Text"/>
              <a:ea typeface="+mn-ea"/>
              <a:cs typeface="+mn-cs"/>
            </a:endParaRPr>
          </a:p>
        </p:txBody>
      </p:sp>
      <p:sp>
        <p:nvSpPr>
          <p:cNvPr id="105" name="TextBox 104">
            <a:extLst>
              <a:ext uri="{FF2B5EF4-FFF2-40B4-BE49-F238E27FC236}">
                <a16:creationId xmlns:a16="http://schemas.microsoft.com/office/drawing/2014/main" id="{0919EC65-CE76-BF5F-559F-6041D815E2CA}"/>
              </a:ext>
            </a:extLst>
          </p:cNvPr>
          <p:cNvSpPr txBox="1"/>
          <p:nvPr/>
        </p:nvSpPr>
        <p:spPr>
          <a:xfrm>
            <a:off x="11107764" y="611277"/>
            <a:ext cx="924634" cy="261610"/>
          </a:xfrm>
          <a:prstGeom prst="rect">
            <a:avLst/>
          </a:prstGeom>
          <a:noFill/>
        </p:spPr>
        <p:txBody>
          <a:bodyPr wrap="square">
            <a:spAutoFit/>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a:ln>
                  <a:noFill/>
                </a:ln>
                <a:solidFill>
                  <a:schemeClr val="accent1">
                    <a:lumMod val="40000"/>
                    <a:lumOff val="60000"/>
                  </a:schemeClr>
                </a:solidFill>
                <a:effectLst/>
                <a:uLnTx/>
                <a:uFillTx/>
                <a:latin typeface="Santander Headline" panose="020B0504020201020104" pitchFamily="34" charset="0"/>
                <a:ea typeface="+mn-ea"/>
                <a:cs typeface="+mn-cs"/>
              </a:rPr>
              <a:t>2026</a:t>
            </a:r>
          </a:p>
        </p:txBody>
      </p:sp>
      <p:sp>
        <p:nvSpPr>
          <p:cNvPr id="108" name="Star: 5 Points 107">
            <a:extLst>
              <a:ext uri="{FF2B5EF4-FFF2-40B4-BE49-F238E27FC236}">
                <a16:creationId xmlns:a16="http://schemas.microsoft.com/office/drawing/2014/main" id="{469B073F-27F9-A823-BCD0-3D009F90DB9F}"/>
              </a:ext>
            </a:extLst>
          </p:cNvPr>
          <p:cNvSpPr/>
          <p:nvPr/>
        </p:nvSpPr>
        <p:spPr>
          <a:xfrm>
            <a:off x="6200902" y="4727319"/>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Star: 5 Points 108">
            <a:extLst>
              <a:ext uri="{FF2B5EF4-FFF2-40B4-BE49-F238E27FC236}">
                <a16:creationId xmlns:a16="http://schemas.microsoft.com/office/drawing/2014/main" id="{695099E6-776F-EB04-3696-6756CB297E3A}"/>
              </a:ext>
            </a:extLst>
          </p:cNvPr>
          <p:cNvSpPr/>
          <p:nvPr/>
        </p:nvSpPr>
        <p:spPr>
          <a:xfrm>
            <a:off x="8297396" y="3629667"/>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5C9BB2C-C847-9D12-BD33-ED645C1A39F4}"/>
              </a:ext>
            </a:extLst>
          </p:cNvPr>
          <p:cNvSpPr/>
          <p:nvPr/>
        </p:nvSpPr>
        <p:spPr>
          <a:xfrm>
            <a:off x="134379" y="3481818"/>
            <a:ext cx="11937600" cy="531006"/>
          </a:xfrm>
          <a:prstGeom prst="rect">
            <a:avLst/>
          </a:prstGeom>
          <a:solidFill>
            <a:schemeClr val="accent1">
              <a:lumMod val="40000"/>
              <a:lumOff val="60000"/>
              <a:alpha val="41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i="1">
                <a:latin typeface="Santander Text" panose="020B0504020201020104" pitchFamily="34" charset="0"/>
              </a:rPr>
              <a:t>                           </a:t>
            </a:r>
            <a:r>
              <a:rPr lang="es-ES" sz="1100" b="1" i="1">
                <a:latin typeface="Santander Text" panose="020B0504020201020104" pitchFamily="34" charset="0"/>
              </a:rPr>
              <a:t>DECIDED TO BE COORDINATED BY RISK</a:t>
            </a:r>
          </a:p>
          <a:p>
            <a:pPr algn="ctr"/>
            <a:r>
              <a:rPr lang="es-ES" sz="1100" b="1" i="1">
                <a:latin typeface="Santander Text" panose="020B0504020201020104" pitchFamily="34" charset="0"/>
              </a:rPr>
              <a:t>                           OUT OF LEV FIN</a:t>
            </a:r>
            <a:endParaRPr lang="en-US" sz="1100" b="1" i="1">
              <a:latin typeface="Santander Text" panose="020B0504020201020104" pitchFamily="34" charset="0"/>
            </a:endParaRPr>
          </a:p>
        </p:txBody>
      </p:sp>
      <p:sp>
        <p:nvSpPr>
          <p:cNvPr id="110" name="Star: 5 Points 109">
            <a:extLst>
              <a:ext uri="{FF2B5EF4-FFF2-40B4-BE49-F238E27FC236}">
                <a16:creationId xmlns:a16="http://schemas.microsoft.com/office/drawing/2014/main" id="{6483C47A-5914-5BF2-3460-466B52153A3F}"/>
              </a:ext>
            </a:extLst>
          </p:cNvPr>
          <p:cNvSpPr/>
          <p:nvPr/>
        </p:nvSpPr>
        <p:spPr>
          <a:xfrm>
            <a:off x="6607916" y="3064924"/>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tar: 5 Points 110">
            <a:extLst>
              <a:ext uri="{FF2B5EF4-FFF2-40B4-BE49-F238E27FC236}">
                <a16:creationId xmlns:a16="http://schemas.microsoft.com/office/drawing/2014/main" id="{9BF6DF31-70B7-BA88-0086-AB7384878752}"/>
              </a:ext>
            </a:extLst>
          </p:cNvPr>
          <p:cNvSpPr/>
          <p:nvPr/>
        </p:nvSpPr>
        <p:spPr>
          <a:xfrm>
            <a:off x="5104028" y="1851169"/>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tar: 5 Points 111">
            <a:extLst>
              <a:ext uri="{FF2B5EF4-FFF2-40B4-BE49-F238E27FC236}">
                <a16:creationId xmlns:a16="http://schemas.microsoft.com/office/drawing/2014/main" id="{BFD627BC-9A7C-E247-3174-241D2FDD4A94}"/>
              </a:ext>
            </a:extLst>
          </p:cNvPr>
          <p:cNvSpPr/>
          <p:nvPr/>
        </p:nvSpPr>
        <p:spPr>
          <a:xfrm>
            <a:off x="11237828" y="167461"/>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Star: 5 Points 109">
            <a:extLst>
              <a:ext uri="{FF2B5EF4-FFF2-40B4-BE49-F238E27FC236}">
                <a16:creationId xmlns:a16="http://schemas.microsoft.com/office/drawing/2014/main" id="{9AA0EAD9-AAA7-12CE-3025-4BFB26A13631}"/>
              </a:ext>
            </a:extLst>
          </p:cNvPr>
          <p:cNvSpPr/>
          <p:nvPr/>
        </p:nvSpPr>
        <p:spPr>
          <a:xfrm>
            <a:off x="4186354" y="2409362"/>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20FADD0-139D-9962-3C45-A15152109554}"/>
              </a:ext>
            </a:extLst>
          </p:cNvPr>
          <p:cNvGrpSpPr/>
          <p:nvPr/>
        </p:nvGrpSpPr>
        <p:grpSpPr>
          <a:xfrm>
            <a:off x="5508537" y="5975667"/>
            <a:ext cx="815615" cy="144000"/>
            <a:chOff x="3881168" y="1256968"/>
            <a:chExt cx="821973" cy="144000"/>
          </a:xfrm>
        </p:grpSpPr>
        <p:sp>
          <p:nvSpPr>
            <p:cNvPr id="102" name="TextBox 17">
              <a:extLst>
                <a:ext uri="{FF2B5EF4-FFF2-40B4-BE49-F238E27FC236}">
                  <a16:creationId xmlns:a16="http://schemas.microsoft.com/office/drawing/2014/main" id="{0A5D06CC-DDA6-75BA-52A5-9AB7CA45C4E9}"/>
                </a:ext>
              </a:extLst>
            </p:cNvPr>
            <p:cNvSpPr txBox="1"/>
            <p:nvPr/>
          </p:nvSpPr>
          <p:spPr>
            <a:xfrm>
              <a:off x="4047825" y="1275107"/>
              <a:ext cx="65531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Analysis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03" name="Diamond 182">
              <a:extLst>
                <a:ext uri="{FF2B5EF4-FFF2-40B4-BE49-F238E27FC236}">
                  <a16:creationId xmlns:a16="http://schemas.microsoft.com/office/drawing/2014/main" id="{78BDCFED-DC3F-A711-C9C7-02BDAF8F4E07}"/>
                </a:ext>
              </a:extLst>
            </p:cNvPr>
            <p:cNvSpPr/>
            <p:nvPr/>
          </p:nvSpPr>
          <p:spPr>
            <a:xfrm>
              <a:off x="3881168" y="125696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04" name="Group 103">
            <a:extLst>
              <a:ext uri="{FF2B5EF4-FFF2-40B4-BE49-F238E27FC236}">
                <a16:creationId xmlns:a16="http://schemas.microsoft.com/office/drawing/2014/main" id="{7E2D9E1E-81F4-CD5E-093A-2E158D58AFE0}"/>
              </a:ext>
            </a:extLst>
          </p:cNvPr>
          <p:cNvGrpSpPr/>
          <p:nvPr/>
        </p:nvGrpSpPr>
        <p:grpSpPr>
          <a:xfrm>
            <a:off x="11037353" y="5975667"/>
            <a:ext cx="815615" cy="144000"/>
            <a:chOff x="3881168" y="1256968"/>
            <a:chExt cx="821973" cy="144000"/>
          </a:xfrm>
        </p:grpSpPr>
        <p:sp>
          <p:nvSpPr>
            <p:cNvPr id="106" name="TextBox 17">
              <a:extLst>
                <a:ext uri="{FF2B5EF4-FFF2-40B4-BE49-F238E27FC236}">
                  <a16:creationId xmlns:a16="http://schemas.microsoft.com/office/drawing/2014/main" id="{4D96C7D4-4E50-4451-7B90-8986CD43F45B}"/>
                </a:ext>
              </a:extLst>
            </p:cNvPr>
            <p:cNvSpPr txBox="1"/>
            <p:nvPr/>
          </p:nvSpPr>
          <p:spPr>
            <a:xfrm>
              <a:off x="4047825" y="1275107"/>
              <a:ext cx="65531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Developments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07" name="Diamond 182">
              <a:extLst>
                <a:ext uri="{FF2B5EF4-FFF2-40B4-BE49-F238E27FC236}">
                  <a16:creationId xmlns:a16="http://schemas.microsoft.com/office/drawing/2014/main" id="{75290843-C259-F15E-CE15-185999C5D784}"/>
                </a:ext>
              </a:extLst>
            </p:cNvPr>
            <p:cNvSpPr/>
            <p:nvPr/>
          </p:nvSpPr>
          <p:spPr>
            <a:xfrm>
              <a:off x="3881168" y="1256968"/>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spTree>
    <p:extLst>
      <p:ext uri="{BB962C8B-B14F-4D97-AF65-F5344CB8AC3E}">
        <p14:creationId xmlns:p14="http://schemas.microsoft.com/office/powerpoint/2010/main" val="247234639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2025 Workplan</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Roadmap Trading</a:t>
            </a:r>
            <a:endParaRPr lang="en-US" sz="1600">
              <a:latin typeface="Santander Text" panose="020B0504020201020104" pitchFamily="34" charset="0"/>
            </a:endParaRPr>
          </a:p>
        </p:txBody>
      </p:sp>
      <p:sp>
        <p:nvSpPr>
          <p:cNvPr id="93" name="Rectangle: Rounded Corners 108">
            <a:extLst>
              <a:ext uri="{FF2B5EF4-FFF2-40B4-BE49-F238E27FC236}">
                <a16:creationId xmlns:a16="http://schemas.microsoft.com/office/drawing/2014/main" id="{A345DDD1-6020-5A47-F1F0-236B601C7901}"/>
              </a:ext>
            </a:extLst>
          </p:cNvPr>
          <p:cNvSpPr/>
          <p:nvPr/>
        </p:nvSpPr>
        <p:spPr>
          <a:xfrm>
            <a:off x="7987590" y="74123"/>
            <a:ext cx="3988510" cy="289274"/>
          </a:xfrm>
          <a:prstGeom prst="roundRect">
            <a:avLst/>
          </a:prstGeom>
          <a:noFill/>
          <a:ln>
            <a:solidFill>
              <a:schemeClr val="bg1">
                <a:lumMod val="6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Sanskrit Text" panose="020B0502040204020203" pitchFamily="18" charset="0"/>
            </a:endParaRPr>
          </a:p>
        </p:txBody>
      </p:sp>
      <p:sp>
        <p:nvSpPr>
          <p:cNvPr id="94" name="TextBox 109">
            <a:extLst>
              <a:ext uri="{FF2B5EF4-FFF2-40B4-BE49-F238E27FC236}">
                <a16:creationId xmlns:a16="http://schemas.microsoft.com/office/drawing/2014/main" id="{CBB3785B-7E89-AF41-E8B8-6B7DC543DA75}"/>
              </a:ext>
            </a:extLst>
          </p:cNvPr>
          <p:cNvSpPr txBox="1"/>
          <p:nvPr/>
        </p:nvSpPr>
        <p:spPr>
          <a:xfrm>
            <a:off x="8797473" y="167593"/>
            <a:ext cx="1392157"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High Level Requirements &amp; No Plan</a:t>
            </a:r>
            <a:endParaRPr kumimoji="0" lang="en-US" sz="700" b="0" i="0" u="none" strike="noStrike" kern="0" cap="none" spc="0" normalizeH="0" baseline="0" noProof="0">
              <a:ln>
                <a:noFill/>
              </a:ln>
              <a:effectLst/>
              <a:uLnTx/>
              <a:uFillTx/>
              <a:latin typeface="Santander Text"/>
              <a:ea typeface="+mn-ea"/>
              <a:cs typeface="+mn-cs"/>
            </a:endParaRPr>
          </a:p>
        </p:txBody>
      </p:sp>
      <p:sp>
        <p:nvSpPr>
          <p:cNvPr id="95" name="Diamond 182">
            <a:extLst>
              <a:ext uri="{FF2B5EF4-FFF2-40B4-BE49-F238E27FC236}">
                <a16:creationId xmlns:a16="http://schemas.microsoft.com/office/drawing/2014/main" id="{28DED07B-9C1D-FD57-9580-450706B68719}"/>
              </a:ext>
            </a:extLst>
          </p:cNvPr>
          <p:cNvSpPr/>
          <p:nvPr/>
        </p:nvSpPr>
        <p:spPr>
          <a:xfrm>
            <a:off x="8650941" y="158454"/>
            <a:ext cx="108000" cy="126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antander Text"/>
            </a:endParaRPr>
          </a:p>
        </p:txBody>
      </p:sp>
      <p:sp>
        <p:nvSpPr>
          <p:cNvPr id="96" name="TextBox 180">
            <a:extLst>
              <a:ext uri="{FF2B5EF4-FFF2-40B4-BE49-F238E27FC236}">
                <a16:creationId xmlns:a16="http://schemas.microsoft.com/office/drawing/2014/main" id="{77D500D1-7404-075A-8D1D-BC3FD76CF07E}"/>
              </a:ext>
            </a:extLst>
          </p:cNvPr>
          <p:cNvSpPr txBox="1"/>
          <p:nvPr/>
        </p:nvSpPr>
        <p:spPr>
          <a:xfrm>
            <a:off x="10330479" y="167593"/>
            <a:ext cx="88378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Pending Requirements</a:t>
            </a:r>
            <a:endParaRPr kumimoji="0" lang="en-US" sz="700" b="0" i="0" u="none" strike="noStrike" kern="0" cap="none" spc="0" normalizeH="0" baseline="0" noProof="0">
              <a:ln>
                <a:noFill/>
              </a:ln>
              <a:effectLst/>
              <a:uLnTx/>
              <a:uFillTx/>
              <a:latin typeface="Santander Text"/>
              <a:ea typeface="+mn-ea"/>
              <a:cs typeface="+mn-cs"/>
            </a:endParaRPr>
          </a:p>
        </p:txBody>
      </p:sp>
      <p:sp>
        <p:nvSpPr>
          <p:cNvPr id="97" name="Diamond 182">
            <a:extLst>
              <a:ext uri="{FF2B5EF4-FFF2-40B4-BE49-F238E27FC236}">
                <a16:creationId xmlns:a16="http://schemas.microsoft.com/office/drawing/2014/main" id="{1635ADB0-93CF-3489-4CCA-6FCD6A982D47}"/>
              </a:ext>
            </a:extLst>
          </p:cNvPr>
          <p:cNvSpPr/>
          <p:nvPr/>
        </p:nvSpPr>
        <p:spPr>
          <a:xfrm>
            <a:off x="10183946" y="158454"/>
            <a:ext cx="108000" cy="126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antander Text"/>
            </a:endParaRPr>
          </a:p>
        </p:txBody>
      </p:sp>
      <p:sp>
        <p:nvSpPr>
          <p:cNvPr id="98" name="Diamond 182">
            <a:extLst>
              <a:ext uri="{FF2B5EF4-FFF2-40B4-BE49-F238E27FC236}">
                <a16:creationId xmlns:a16="http://schemas.microsoft.com/office/drawing/2014/main" id="{CD4DC9AC-5383-6FB1-D17D-14C72E2E58EF}"/>
              </a:ext>
            </a:extLst>
          </p:cNvPr>
          <p:cNvSpPr/>
          <p:nvPr/>
        </p:nvSpPr>
        <p:spPr>
          <a:xfrm>
            <a:off x="8071231" y="158454"/>
            <a:ext cx="108000" cy="126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antander Text"/>
            </a:endParaRPr>
          </a:p>
        </p:txBody>
      </p:sp>
      <p:sp>
        <p:nvSpPr>
          <p:cNvPr id="99" name="TextBox 109">
            <a:extLst>
              <a:ext uri="{FF2B5EF4-FFF2-40B4-BE49-F238E27FC236}">
                <a16:creationId xmlns:a16="http://schemas.microsoft.com/office/drawing/2014/main" id="{5DF42A51-F433-74D6-9AF6-5023A6C64577}"/>
              </a:ext>
            </a:extLst>
          </p:cNvPr>
          <p:cNvSpPr txBox="1"/>
          <p:nvPr/>
        </p:nvSpPr>
        <p:spPr>
          <a:xfrm>
            <a:off x="8238078" y="167593"/>
            <a:ext cx="456648"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effectLst/>
                <a:uLnTx/>
                <a:uFillTx/>
                <a:latin typeface="Santander Text"/>
                <a:ea typeface="+mn-ea"/>
                <a:cs typeface="+mn-cs"/>
              </a:rPr>
              <a:t>Delivery</a:t>
            </a:r>
          </a:p>
        </p:txBody>
      </p:sp>
      <p:sp>
        <p:nvSpPr>
          <p:cNvPr id="101" name="Title 1">
            <a:extLst>
              <a:ext uri="{FF2B5EF4-FFF2-40B4-BE49-F238E27FC236}">
                <a16:creationId xmlns:a16="http://schemas.microsoft.com/office/drawing/2014/main" id="{C8D2BD62-2ACC-BEC5-520B-9236317D5C8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5</a:t>
            </a:r>
            <a:endParaRPr lang="en-US" sz="2800">
              <a:latin typeface="Santander Text" panose="020B0504020201020104" pitchFamily="34" charset="0"/>
            </a:endParaRPr>
          </a:p>
        </p:txBody>
      </p:sp>
      <p:sp>
        <p:nvSpPr>
          <p:cNvPr id="19" name="TextBox 180">
            <a:extLst>
              <a:ext uri="{FF2B5EF4-FFF2-40B4-BE49-F238E27FC236}">
                <a16:creationId xmlns:a16="http://schemas.microsoft.com/office/drawing/2014/main" id="{13177BF4-E2F7-9397-A19C-7C4F5B59E162}"/>
              </a:ext>
            </a:extLst>
          </p:cNvPr>
          <p:cNvSpPr txBox="1"/>
          <p:nvPr/>
        </p:nvSpPr>
        <p:spPr>
          <a:xfrm>
            <a:off x="11369631" y="168219"/>
            <a:ext cx="88378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latin typeface="Santander Text"/>
              </a:rPr>
              <a:t>Critical Points</a:t>
            </a:r>
            <a:endParaRPr kumimoji="0" lang="en-US" sz="700" b="0" i="0" u="none" strike="noStrike" kern="0" cap="none" spc="0" normalizeH="0" baseline="0" noProof="0">
              <a:ln>
                <a:noFill/>
              </a:ln>
              <a:effectLst/>
              <a:uLnTx/>
              <a:uFillTx/>
              <a:latin typeface="Santander Text"/>
              <a:ea typeface="+mn-ea"/>
              <a:cs typeface="+mn-cs"/>
            </a:endParaRPr>
          </a:p>
        </p:txBody>
      </p:sp>
      <p:sp>
        <p:nvSpPr>
          <p:cNvPr id="112" name="Star: 5 Points 111">
            <a:extLst>
              <a:ext uri="{FF2B5EF4-FFF2-40B4-BE49-F238E27FC236}">
                <a16:creationId xmlns:a16="http://schemas.microsoft.com/office/drawing/2014/main" id="{BFD627BC-9A7C-E247-3174-241D2FDD4A94}"/>
              </a:ext>
            </a:extLst>
          </p:cNvPr>
          <p:cNvSpPr/>
          <p:nvPr/>
        </p:nvSpPr>
        <p:spPr>
          <a:xfrm>
            <a:off x="11237828" y="167461"/>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a 155">
            <a:extLst>
              <a:ext uri="{FF2B5EF4-FFF2-40B4-BE49-F238E27FC236}">
                <a16:creationId xmlns:a16="http://schemas.microsoft.com/office/drawing/2014/main" id="{19141085-9054-75DC-A3D1-A94A93905937}"/>
              </a:ext>
            </a:extLst>
          </p:cNvPr>
          <p:cNvGraphicFramePr>
            <a:graphicFrameLocks noGrp="1"/>
          </p:cNvGraphicFramePr>
          <p:nvPr>
            <p:extLst>
              <p:ext uri="{D42A27DB-BD31-4B8C-83A1-F6EECF244321}">
                <p14:modId xmlns:p14="http://schemas.microsoft.com/office/powerpoint/2010/main" val="175554417"/>
              </p:ext>
            </p:extLst>
          </p:nvPr>
        </p:nvGraphicFramePr>
        <p:xfrm>
          <a:off x="119974" y="791910"/>
          <a:ext cx="11937606" cy="5335200"/>
        </p:xfrm>
        <a:graphic>
          <a:graphicData uri="http://schemas.openxmlformats.org/drawingml/2006/table">
            <a:tbl>
              <a:tblPr/>
              <a:tblGrid>
                <a:gridCol w="1206398">
                  <a:extLst>
                    <a:ext uri="{9D8B030D-6E8A-4147-A177-3AD203B41FA5}">
                      <a16:colId xmlns:a16="http://schemas.microsoft.com/office/drawing/2014/main" val="2387345763"/>
                    </a:ext>
                  </a:extLst>
                </a:gridCol>
                <a:gridCol w="1206398">
                  <a:extLst>
                    <a:ext uri="{9D8B030D-6E8A-4147-A177-3AD203B41FA5}">
                      <a16:colId xmlns:a16="http://schemas.microsoft.com/office/drawing/2014/main" val="2444637603"/>
                    </a:ext>
                  </a:extLst>
                </a:gridCol>
                <a:gridCol w="1206398">
                  <a:extLst>
                    <a:ext uri="{9D8B030D-6E8A-4147-A177-3AD203B41FA5}">
                      <a16:colId xmlns:a16="http://schemas.microsoft.com/office/drawing/2014/main" val="2618212431"/>
                    </a:ext>
                  </a:extLst>
                </a:gridCol>
                <a:gridCol w="611817">
                  <a:extLst>
                    <a:ext uri="{9D8B030D-6E8A-4147-A177-3AD203B41FA5}">
                      <a16:colId xmlns:a16="http://schemas.microsoft.com/office/drawing/2014/main" val="20009"/>
                    </a:ext>
                  </a:extLst>
                </a:gridCol>
                <a:gridCol w="611817">
                  <a:extLst>
                    <a:ext uri="{9D8B030D-6E8A-4147-A177-3AD203B41FA5}">
                      <a16:colId xmlns:a16="http://schemas.microsoft.com/office/drawing/2014/main" val="20010"/>
                    </a:ext>
                  </a:extLst>
                </a:gridCol>
                <a:gridCol w="611817">
                  <a:extLst>
                    <a:ext uri="{9D8B030D-6E8A-4147-A177-3AD203B41FA5}">
                      <a16:colId xmlns:a16="http://schemas.microsoft.com/office/drawing/2014/main" val="20011"/>
                    </a:ext>
                  </a:extLst>
                </a:gridCol>
                <a:gridCol w="611817">
                  <a:extLst>
                    <a:ext uri="{9D8B030D-6E8A-4147-A177-3AD203B41FA5}">
                      <a16:colId xmlns:a16="http://schemas.microsoft.com/office/drawing/2014/main" val="20012"/>
                    </a:ext>
                  </a:extLst>
                </a:gridCol>
                <a:gridCol w="611817">
                  <a:extLst>
                    <a:ext uri="{9D8B030D-6E8A-4147-A177-3AD203B41FA5}">
                      <a16:colId xmlns:a16="http://schemas.microsoft.com/office/drawing/2014/main" val="20013"/>
                    </a:ext>
                  </a:extLst>
                </a:gridCol>
                <a:gridCol w="611817">
                  <a:extLst>
                    <a:ext uri="{9D8B030D-6E8A-4147-A177-3AD203B41FA5}">
                      <a16:colId xmlns:a16="http://schemas.microsoft.com/office/drawing/2014/main" val="20014"/>
                    </a:ext>
                  </a:extLst>
                </a:gridCol>
                <a:gridCol w="611817">
                  <a:extLst>
                    <a:ext uri="{9D8B030D-6E8A-4147-A177-3AD203B41FA5}">
                      <a16:colId xmlns:a16="http://schemas.microsoft.com/office/drawing/2014/main" val="1810880098"/>
                    </a:ext>
                  </a:extLst>
                </a:gridCol>
                <a:gridCol w="611817">
                  <a:extLst>
                    <a:ext uri="{9D8B030D-6E8A-4147-A177-3AD203B41FA5}">
                      <a16:colId xmlns:a16="http://schemas.microsoft.com/office/drawing/2014/main" val="3660965136"/>
                    </a:ext>
                  </a:extLst>
                </a:gridCol>
                <a:gridCol w="611817">
                  <a:extLst>
                    <a:ext uri="{9D8B030D-6E8A-4147-A177-3AD203B41FA5}">
                      <a16:colId xmlns:a16="http://schemas.microsoft.com/office/drawing/2014/main" val="2042527117"/>
                    </a:ext>
                  </a:extLst>
                </a:gridCol>
                <a:gridCol w="611817">
                  <a:extLst>
                    <a:ext uri="{9D8B030D-6E8A-4147-A177-3AD203B41FA5}">
                      <a16:colId xmlns:a16="http://schemas.microsoft.com/office/drawing/2014/main" val="1208536148"/>
                    </a:ext>
                  </a:extLst>
                </a:gridCol>
                <a:gridCol w="611817">
                  <a:extLst>
                    <a:ext uri="{9D8B030D-6E8A-4147-A177-3AD203B41FA5}">
                      <a16:colId xmlns:a16="http://schemas.microsoft.com/office/drawing/2014/main" val="3309361756"/>
                    </a:ext>
                  </a:extLst>
                </a:gridCol>
                <a:gridCol w="611817">
                  <a:extLst>
                    <a:ext uri="{9D8B030D-6E8A-4147-A177-3AD203B41FA5}">
                      <a16:colId xmlns:a16="http://schemas.microsoft.com/office/drawing/2014/main" val="3282611880"/>
                    </a:ext>
                  </a:extLst>
                </a:gridCol>
                <a:gridCol w="976608">
                  <a:extLst>
                    <a:ext uri="{9D8B030D-6E8A-4147-A177-3AD203B41FA5}">
                      <a16:colId xmlns:a16="http://schemas.microsoft.com/office/drawing/2014/main" val="1372390273"/>
                    </a:ext>
                  </a:extLst>
                </a:gridCol>
              </a:tblGrid>
              <a:tr h="72000">
                <a:tc>
                  <a:txBody>
                    <a:bodyPr/>
                    <a:lstStyle/>
                    <a:p>
                      <a:pPr algn="ctr" fontAlgn="ctr"/>
                      <a:endParaRPr lang="es-ES" sz="1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s-ES" sz="1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endParaRPr lang="es-ES" sz="1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12">
                  <a:txBody>
                    <a:bodyPr/>
                    <a:lstStyle/>
                    <a:p>
                      <a:pPr algn="ctr" fontAlgn="ctr"/>
                      <a:endParaRPr lang="es-ES" sz="2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0000"/>
                    </a:solidFill>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ES" sz="800" b="0"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endParaRPr lang="en-GB"/>
                    </a:p>
                  </a:txBody>
                  <a:tcPr/>
                </a:tc>
                <a:tc hMerge="1">
                  <a:txBody>
                    <a:bodyPr/>
                    <a:lstStyle/>
                    <a:p>
                      <a:pPr algn="ctr" fontAlgn="ctr"/>
                      <a:endParaRPr lang="es-ES" sz="1050" b="1" i="0" u="none" strike="noStrike">
                        <a:solidFill>
                          <a:schemeClr val="bg2">
                            <a:lumMod val="25000"/>
                          </a:schemeClr>
                        </a:solidFill>
                        <a:effectLst/>
                        <a:latin typeface="Santander Headline" panose="020B0504020201020104" pitchFamily="34" charset="0"/>
                      </a:endParaRPr>
                    </a:p>
                  </a:txBody>
                  <a:tcPr marL="36000" marR="36000" marT="7200" marB="72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s-ES" sz="800" b="0"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GB"/>
                    </a:p>
                  </a:txBody>
                  <a:tcPr/>
                </a:tc>
                <a:tc hMerge="1">
                  <a:txBody>
                    <a:bodyPr/>
                    <a:lstStyle/>
                    <a:p>
                      <a:endParaRPr lang="en-GB"/>
                    </a:p>
                  </a:txBody>
                  <a:tcPr/>
                </a:tc>
                <a:tc>
                  <a:txBody>
                    <a:bodyPr/>
                    <a:lstStyle/>
                    <a:p>
                      <a:pPr algn="ctr" fontAlgn="ctr"/>
                      <a:endParaRPr lang="es-ES" sz="200" b="1" i="0" u="none" strike="noStrike">
                        <a:solidFill>
                          <a:schemeClr val="bg2">
                            <a:lumMod val="25000"/>
                          </a:schemeClr>
                        </a:solidFill>
                        <a:effectLst/>
                        <a:latin typeface="Santander Headline" panose="020B0504020201020104" pitchFamily="34" charset="0"/>
                      </a:endParaRP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967042316"/>
                  </a:ext>
                </a:extLst>
              </a:tr>
              <a:tr h="147600">
                <a:tc rowSpan="2">
                  <a:txBody>
                    <a:bodyPr/>
                    <a:lstStyle/>
                    <a:p>
                      <a:pPr algn="ctr" fontAlgn="ctr"/>
                      <a:r>
                        <a:rPr lang="es-ES" sz="1000" b="1" i="0" u="none" strike="noStrike">
                          <a:solidFill>
                            <a:srgbClr val="FFFFFF"/>
                          </a:solidFill>
                          <a:effectLst/>
                          <a:latin typeface="Santander Headline" panose="020B0504020201020104" pitchFamily="34" charset="0"/>
                        </a:rPr>
                        <a:t>Key </a:t>
                      </a:r>
                      <a:r>
                        <a:rPr lang="es-ES" sz="1000" b="1" i="0" u="none" strike="noStrike" err="1">
                          <a:solidFill>
                            <a:srgbClr val="FFFFFF"/>
                          </a:solidFill>
                          <a:effectLst/>
                          <a:latin typeface="Santander Headline" panose="020B0504020201020104" pitchFamily="34" charset="0"/>
                        </a:rPr>
                        <a:t>Milestone</a:t>
                      </a:r>
                      <a:endParaRPr lang="es-ES" sz="1000" b="1"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D595D"/>
                    </a:solidFill>
                  </a:tcPr>
                </a:tc>
                <a:tc rowSpan="2">
                  <a:txBody>
                    <a:bodyPr/>
                    <a:lstStyle/>
                    <a:p>
                      <a:pPr algn="ctr" fontAlgn="ctr"/>
                      <a:r>
                        <a:rPr lang="es-ES" sz="1000" b="1" i="0" u="none" strike="noStrike">
                          <a:solidFill>
                            <a:srgbClr val="FFFFFF"/>
                          </a:solidFill>
                          <a:effectLst/>
                          <a:latin typeface="Santander Headline" panose="020B0504020201020104" pitchFamily="34" charset="0"/>
                        </a:rPr>
                        <a:t>Budget (DRAFT)</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D595D"/>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1" i="0" u="none" strike="noStrike">
                          <a:solidFill>
                            <a:srgbClr val="FFFFFF"/>
                          </a:solidFill>
                          <a:effectLst/>
                          <a:latin typeface="Santander Headline" panose="020B0504020201020104" pitchFamily="34" charset="0"/>
                        </a:rPr>
                        <a:t>Impacted Areas</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D595D"/>
                    </a:solidFill>
                  </a:tcPr>
                </a:tc>
                <a:tc gridSpan="3">
                  <a:txBody>
                    <a:bodyPr/>
                    <a:lstStyle/>
                    <a:p>
                      <a:pPr algn="ctr" fontAlgn="ctr"/>
                      <a:r>
                        <a:rPr lang="es-ES" sz="800" b="1" i="0" u="none" strike="noStrike">
                          <a:solidFill>
                            <a:schemeClr val="bg1"/>
                          </a:solidFill>
                          <a:effectLst/>
                          <a:latin typeface="Santander Headline" panose="020B0504020201020104" pitchFamily="34" charset="0"/>
                        </a:rPr>
                        <a:t>Q1</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Q2</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AB2BB">
                        <a:lumMod val="75000"/>
                      </a:srgbClr>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AB2BB">
                        <a:lumMod val="75000"/>
                      </a:srgb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Q3</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28DA6"/>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Q4</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3868C"/>
                    </a:solidFill>
                  </a:tcPr>
                </a:tc>
                <a:tc h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3868C"/>
                    </a:solidFill>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800" b="1" i="0" u="none" strike="noStrike">
                          <a:solidFill>
                            <a:schemeClr val="bg1"/>
                          </a:solidFill>
                          <a:effectLst/>
                          <a:latin typeface="Santander Headline" panose="020B0504020201020104" pitchFamily="34" charset="0"/>
                        </a:rPr>
                        <a:t>Full Year*</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4144685226"/>
                  </a:ext>
                </a:extLst>
              </a:tr>
              <a:tr h="147600">
                <a:tc vMerge="1">
                  <a:txBody>
                    <a:bodyPr/>
                    <a:lstStyle/>
                    <a:p>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endParaRPr lang="es-ES"/>
                    </a:p>
                  </a:txBody>
                  <a:tcPr/>
                </a:tc>
                <a:tc vMerge="1">
                  <a:txBody>
                    <a:bodyPr/>
                    <a:lstStyle/>
                    <a:p>
                      <a:endParaRPr lang="es-ES"/>
                    </a:p>
                  </a:txBody>
                  <a:tcPr/>
                </a:tc>
                <a:tc>
                  <a:txBody>
                    <a:bodyPr/>
                    <a:lstStyle/>
                    <a:p>
                      <a:pPr algn="ctr" fontAlgn="ctr"/>
                      <a:r>
                        <a:rPr lang="es-ES" sz="800" b="0" i="0" u="none" strike="noStrike">
                          <a:solidFill>
                            <a:srgbClr val="FFFFFF"/>
                          </a:solidFill>
                          <a:effectLst/>
                          <a:latin typeface="Santander Headline" panose="020B0504020201020104" pitchFamily="34" charset="0"/>
                        </a:rPr>
                        <a:t>JAN</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p>
                      <a:pPr algn="ctr" fontAlgn="ctr"/>
                      <a:r>
                        <a:rPr lang="es-ES" sz="800" b="0" i="0" u="none" strike="noStrike">
                          <a:solidFill>
                            <a:srgbClr val="FFFFFF"/>
                          </a:solidFill>
                          <a:effectLst/>
                          <a:latin typeface="Santander Headline" panose="020B0504020201020104" pitchFamily="34" charset="0"/>
                        </a:rPr>
                        <a:t>FEB</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p>
                      <a:pPr algn="ctr" fontAlgn="ctr"/>
                      <a:r>
                        <a:rPr lang="es-ES" sz="800" b="0" i="0" u="none" strike="noStrike">
                          <a:solidFill>
                            <a:srgbClr val="FFFFFF"/>
                          </a:solidFill>
                          <a:effectLst/>
                          <a:latin typeface="Santander Headline" panose="020B0504020201020104" pitchFamily="34" charset="0"/>
                        </a:rPr>
                        <a:t>MAR</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APR</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MAY</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JUN</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JUL</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AUG</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SEP</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28DA6"/>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OCT</a:t>
                      </a:r>
                    </a:p>
                  </a:txBody>
                  <a:tcPr marL="36000" marR="36000" marT="7200" marB="7200" anchor="ct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NOV</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a:txBody>
                    <a:bodyPr/>
                    <a:lstStyle>
                      <a:lvl1pPr marL="0" algn="l" defTabSz="914400" rtl="0" eaLnBrk="1" latinLnBrk="0" hangingPunct="1">
                        <a:defRPr sz="1800" kern="1200">
                          <a:solidFill>
                            <a:schemeClr val="tx1"/>
                          </a:solidFill>
                          <a:latin typeface="Santander Text"/>
                        </a:defRPr>
                      </a:lvl1pPr>
                      <a:lvl2pPr marL="457200" algn="l" defTabSz="914400" rtl="0" eaLnBrk="1" latinLnBrk="0" hangingPunct="1">
                        <a:defRPr sz="1800" kern="1200">
                          <a:solidFill>
                            <a:schemeClr val="tx1"/>
                          </a:solidFill>
                          <a:latin typeface="Santander Text"/>
                        </a:defRPr>
                      </a:lvl2pPr>
                      <a:lvl3pPr marL="914400" algn="l" defTabSz="914400" rtl="0" eaLnBrk="1" latinLnBrk="0" hangingPunct="1">
                        <a:defRPr sz="1800" kern="1200">
                          <a:solidFill>
                            <a:schemeClr val="tx1"/>
                          </a:solidFill>
                          <a:latin typeface="Santander Text"/>
                        </a:defRPr>
                      </a:lvl3pPr>
                      <a:lvl4pPr marL="1371600" algn="l" defTabSz="914400" rtl="0" eaLnBrk="1" latinLnBrk="0" hangingPunct="1">
                        <a:defRPr sz="1800" kern="1200">
                          <a:solidFill>
                            <a:schemeClr val="tx1"/>
                          </a:solidFill>
                          <a:latin typeface="Santander Text"/>
                        </a:defRPr>
                      </a:lvl4pPr>
                      <a:lvl5pPr marL="1828800" algn="l" defTabSz="914400" rtl="0" eaLnBrk="1" latinLnBrk="0" hangingPunct="1">
                        <a:defRPr sz="1800" kern="1200">
                          <a:solidFill>
                            <a:schemeClr val="tx1"/>
                          </a:solidFill>
                          <a:latin typeface="Santander Text"/>
                        </a:defRPr>
                      </a:lvl5pPr>
                      <a:lvl6pPr marL="2286000" algn="l" defTabSz="914400" rtl="0" eaLnBrk="1" latinLnBrk="0" hangingPunct="1">
                        <a:defRPr sz="1800" kern="1200">
                          <a:solidFill>
                            <a:schemeClr val="tx1"/>
                          </a:solidFill>
                          <a:latin typeface="Santander Text"/>
                        </a:defRPr>
                      </a:lvl6pPr>
                      <a:lvl7pPr marL="2743200" algn="l" defTabSz="914400" rtl="0" eaLnBrk="1" latinLnBrk="0" hangingPunct="1">
                        <a:defRPr sz="1800" kern="1200">
                          <a:solidFill>
                            <a:schemeClr val="tx1"/>
                          </a:solidFill>
                          <a:latin typeface="Santander Text"/>
                        </a:defRPr>
                      </a:lvl7pPr>
                      <a:lvl8pPr marL="3200400" algn="l" defTabSz="914400" rtl="0" eaLnBrk="1" latinLnBrk="0" hangingPunct="1">
                        <a:defRPr sz="1800" kern="1200">
                          <a:solidFill>
                            <a:schemeClr val="tx1"/>
                          </a:solidFill>
                          <a:latin typeface="Santander Text"/>
                        </a:defRPr>
                      </a:lvl8pPr>
                      <a:lvl9pPr marL="3657600" algn="l" defTabSz="914400" rtl="0" eaLnBrk="1" latinLnBrk="0" hangingPunct="1">
                        <a:defRPr sz="1800" kern="1200">
                          <a:solidFill>
                            <a:schemeClr val="tx1"/>
                          </a:solidFill>
                          <a:latin typeface="Santander Text"/>
                        </a:defRPr>
                      </a:lvl9pPr>
                    </a:lstStyle>
                    <a:p>
                      <a:pPr algn="ctr" fontAlgn="ctr"/>
                      <a:r>
                        <a:rPr lang="es-ES" sz="800" b="0" i="0" u="none" strike="noStrike">
                          <a:solidFill>
                            <a:srgbClr val="FFFFFF"/>
                          </a:solidFill>
                          <a:effectLst/>
                          <a:latin typeface="Santander Headline" panose="020B0504020201020104" pitchFamily="34" charset="0"/>
                        </a:rPr>
                        <a:t>DEC</a:t>
                      </a: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tc vMerge="1">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868C"/>
                    </a:solidFill>
                  </a:tcPr>
                </a:tc>
                <a:extLst>
                  <a:ext uri="{0D108BD9-81ED-4DB2-BD59-A6C34878D82A}">
                    <a16:rowId xmlns:a16="http://schemas.microsoft.com/office/drawing/2014/main" val="10000"/>
                  </a:ext>
                </a:extLst>
              </a:tr>
              <a:tr h="1836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err="1">
                          <a:solidFill>
                            <a:schemeClr val="tx1"/>
                          </a:solidFill>
                          <a:effectLst/>
                          <a:latin typeface="Santander Headline" panose="020B0504020201020104" pitchFamily="34" charset="0"/>
                          <a:ea typeface="+mn-ea"/>
                          <a:cs typeface="+mn-cs"/>
                        </a:rPr>
                        <a:t>Current</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Processes</a:t>
                      </a:r>
                      <a:r>
                        <a:rPr lang="es-ES" sz="1050" b="1" i="1" u="none" strike="noStrike" kern="1200">
                          <a:solidFill>
                            <a:schemeClr val="tx1"/>
                          </a:solidFill>
                          <a:effectLst/>
                          <a:latin typeface="Santander Headline" panose="020B0504020201020104" pitchFamily="34" charset="0"/>
                          <a:ea typeface="+mn-ea"/>
                          <a:cs typeface="+mn-cs"/>
                        </a:rPr>
                        <a:t> &amp; </a:t>
                      </a:r>
                      <a:r>
                        <a:rPr lang="es-ES" sz="1050" b="1" i="1" u="none" strike="noStrike" kern="1200" err="1">
                          <a:solidFill>
                            <a:schemeClr val="tx1"/>
                          </a:solidFill>
                          <a:effectLst/>
                          <a:latin typeface="Santander Headline" panose="020B0504020201020104" pitchFamily="34" charset="0"/>
                          <a:ea typeface="+mn-ea"/>
                          <a:cs typeface="+mn-cs"/>
                        </a:rPr>
                        <a:t>Infrastructure</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Enhancements</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$ 5,6M </a:t>
                      </a:r>
                      <a:r>
                        <a:rPr lang="en-US" sz="900" b="1" i="1" u="none" strike="noStrike" kern="1200">
                          <a:solidFill>
                            <a:schemeClr val="bg1">
                              <a:lumMod val="75000"/>
                            </a:schemeClr>
                          </a:solidFill>
                          <a:effectLst/>
                          <a:latin typeface="Santander Headline" panose="020B0504020201020104" pitchFamily="34" charset="0"/>
                          <a:ea typeface="+mn-ea"/>
                          <a:cs typeface="+mn-cs"/>
                        </a:rPr>
                        <a:t>Market Risk model</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$ 775k LIQ </a:t>
                      </a:r>
                      <a:r>
                        <a:rPr lang="es-ES" sz="900" b="1" i="1" u="none" strike="noStrike" kern="1200" err="1">
                          <a:solidFill>
                            <a:schemeClr val="bg1">
                              <a:lumMod val="75000"/>
                            </a:schemeClr>
                          </a:solidFill>
                          <a:effectLst/>
                          <a:latin typeface="Santander Headline" panose="020B0504020201020104" pitchFamily="34" charset="0"/>
                          <a:ea typeface="+mn-ea"/>
                          <a:cs typeface="+mn-cs"/>
                        </a:rPr>
                        <a:t>Capability</a:t>
                      </a:r>
                      <a:endParaRPr lang="es-ES" sz="900" b="1" i="1" u="none" strike="noStrike" kern="1200">
                        <a:solidFill>
                          <a:schemeClr val="bg1">
                            <a:lumMod val="75000"/>
                          </a:schemeClr>
                        </a:solidFill>
                        <a:effectLst/>
                        <a:latin typeface="Santander Headline" panose="020B0504020201020104" pitchFamily="34" charset="0"/>
                        <a:ea typeface="+mn-ea"/>
                        <a:cs typeface="+mn-cs"/>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$ 231k </a:t>
                      </a:r>
                      <a:r>
                        <a:rPr lang="es-ES" sz="900" b="1" i="1" u="none" strike="noStrike" kern="1200" err="1">
                          <a:solidFill>
                            <a:schemeClr val="bg1">
                              <a:lumMod val="75000"/>
                            </a:schemeClr>
                          </a:solidFill>
                          <a:effectLst/>
                          <a:latin typeface="Santander Headline" panose="020B0504020201020104" pitchFamily="34" charset="0"/>
                          <a:ea typeface="+mn-ea"/>
                          <a:cs typeface="+mn-cs"/>
                        </a:rPr>
                        <a:t>System</a:t>
                      </a:r>
                      <a:r>
                        <a:rPr lang="es-ES" sz="900" b="1" i="1" u="none" strike="noStrike" kern="1200">
                          <a:solidFill>
                            <a:schemeClr val="bg1">
                              <a:lumMod val="75000"/>
                            </a:schemeClr>
                          </a:solidFill>
                          <a:effectLst/>
                          <a:latin typeface="Santander Headline" panose="020B0504020201020104" pitchFamily="34" charset="0"/>
                          <a:ea typeface="+mn-ea"/>
                          <a:cs typeface="+mn-cs"/>
                        </a:rPr>
                        <a:t> </a:t>
                      </a:r>
                      <a:r>
                        <a:rPr lang="es-ES" sz="900" b="1" i="1" u="none" strike="noStrike" kern="1200" err="1">
                          <a:solidFill>
                            <a:schemeClr val="bg1">
                              <a:lumMod val="75000"/>
                            </a:schemeClr>
                          </a:solidFill>
                          <a:effectLst/>
                          <a:latin typeface="Santander Headline" panose="020B0504020201020104" pitchFamily="34" charset="0"/>
                          <a:ea typeface="+mn-ea"/>
                          <a:cs typeface="+mn-cs"/>
                        </a:rPr>
                        <a:t>Enhanc</a:t>
                      </a:r>
                      <a:r>
                        <a:rPr lang="es-ES" sz="900" b="1" i="1" u="none" strike="noStrike" kern="1200">
                          <a:solidFill>
                            <a:schemeClr val="bg1">
                              <a:lumMod val="75000"/>
                            </a:schemeClr>
                          </a:solidFill>
                          <a:effectLst/>
                          <a:latin typeface="Santander Headline" panose="020B0504020201020104" pitchFamily="34" charset="0"/>
                          <a:ea typeface="+mn-ea"/>
                          <a:cs typeface="+mn-cs"/>
                        </a:rPr>
                        <a:t>.</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Lending</a:t>
                      </a: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 BDH &amp; Global </a:t>
                      </a: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Markets</a:t>
                      </a:r>
                      <a:endParaRPr lang="es-ES" sz="900" b="1" i="1" u="none" strike="noStrike" kern="1200">
                        <a:solidFill>
                          <a:schemeClr val="tx1">
                            <a:lumMod val="65000"/>
                            <a:lumOff val="35000"/>
                          </a:schemeClr>
                        </a:solidFill>
                        <a:effectLst/>
                        <a:latin typeface="Santander Headline" panose="020B0504020201020104" pitchFamily="34" charset="0"/>
                        <a:ea typeface="+mn-ea"/>
                        <a:cs typeface="+mn-cs"/>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55644145"/>
                  </a:ext>
                </a:extLst>
              </a:tr>
              <a:tr h="1044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FO Trading Tool</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1" u="none" strike="noStrike" kern="1200">
                          <a:solidFill>
                            <a:schemeClr val="bg1">
                              <a:lumMod val="75000"/>
                            </a:schemeClr>
                          </a:solidFill>
                          <a:effectLst/>
                          <a:latin typeface="Santander Headline" panose="020B0504020201020104" pitchFamily="34" charset="0"/>
                          <a:ea typeface="+mn-ea"/>
                          <a:cs typeface="+mn-cs"/>
                        </a:rPr>
                        <a:t>Trading platform (EPIC)</a:t>
                      </a:r>
                      <a:br>
                        <a:rPr lang="es-ES" sz="900" b="1" i="1" u="none" strike="noStrike" kern="1200">
                          <a:solidFill>
                            <a:schemeClr val="bg1">
                              <a:lumMod val="75000"/>
                            </a:schemeClr>
                          </a:solidFill>
                          <a:effectLst/>
                          <a:latin typeface="Santander Headline" panose="020B0504020201020104" pitchFamily="34" charset="0"/>
                          <a:ea typeface="+mn-ea"/>
                          <a:cs typeface="+mn-cs"/>
                        </a:rPr>
                      </a:br>
                      <a:r>
                        <a:rPr lang="es-ES" sz="900" b="1" i="1" u="none" strike="noStrike" kern="1200">
                          <a:solidFill>
                            <a:schemeClr val="bg1">
                              <a:lumMod val="75000"/>
                            </a:schemeClr>
                          </a:solidFill>
                          <a:effectLst/>
                          <a:latin typeface="Santander Headline" panose="020B0504020201020104" pitchFamily="34" charset="0"/>
                          <a:ea typeface="+mn-ea"/>
                          <a:cs typeface="+mn-cs"/>
                        </a:rPr>
                        <a:t>$ 1,87M</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Lending</a:t>
                      </a: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 </a:t>
                      </a: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Risk</a:t>
                      </a: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 &amp; Global </a:t>
                      </a: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Markets</a:t>
                      </a:r>
                      <a:endParaRPr lang="es-ES" sz="900" b="1" i="1" u="none" strike="noStrike" kern="1200">
                        <a:solidFill>
                          <a:schemeClr val="tx1">
                            <a:lumMod val="65000"/>
                            <a:lumOff val="35000"/>
                          </a:schemeClr>
                        </a:solidFill>
                        <a:effectLst/>
                        <a:latin typeface="Santander Headline" panose="020B0504020201020104" pitchFamily="34" charset="0"/>
                        <a:ea typeface="+mn-ea"/>
                        <a:cs typeface="+mn-cs"/>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3581912"/>
                  </a:ext>
                </a:extLst>
              </a:tr>
              <a:tr h="1044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err="1">
                          <a:solidFill>
                            <a:schemeClr val="tx1"/>
                          </a:solidFill>
                          <a:effectLst/>
                          <a:latin typeface="Santander Headline" panose="020B0504020201020104" pitchFamily="34" charset="0"/>
                          <a:ea typeface="+mn-ea"/>
                          <a:cs typeface="+mn-cs"/>
                        </a:rPr>
                        <a:t>Strategic</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Market</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Risk</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Model</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for</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Loans</a:t>
                      </a:r>
                      <a:r>
                        <a:rPr lang="es-ES" sz="1050" b="1" i="1" u="none" strike="noStrike" kern="1200">
                          <a:solidFill>
                            <a:schemeClr val="tx1"/>
                          </a:solidFill>
                          <a:effectLst/>
                          <a:latin typeface="Santander Headline" panose="020B0504020201020104" pitchFamily="34" charset="0"/>
                          <a:ea typeface="+mn-ea"/>
                          <a:cs typeface="+mn-cs"/>
                        </a:rPr>
                        <a:t> </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a:solidFill>
                            <a:schemeClr val="tx1"/>
                          </a:solidFill>
                          <a:effectLst/>
                          <a:latin typeface="Santander Headline" panose="020B0504020201020104" pitchFamily="34" charset="0"/>
                          <a:ea typeface="+mn-ea"/>
                          <a:cs typeface="+mn-cs"/>
                        </a:rPr>
                        <a:t>(</a:t>
                      </a:r>
                      <a:r>
                        <a:rPr lang="es-ES" sz="1050" b="1" i="1" u="none" strike="noStrike" kern="1200" err="1">
                          <a:solidFill>
                            <a:schemeClr val="tx1"/>
                          </a:solidFill>
                          <a:effectLst/>
                          <a:latin typeface="Santander Headline" panose="020B0504020201020104" pitchFamily="34" charset="0"/>
                          <a:ea typeface="+mn-ea"/>
                          <a:cs typeface="+mn-cs"/>
                        </a:rPr>
                        <a:t>Murex</a:t>
                      </a:r>
                      <a:r>
                        <a:rPr lang="es-ES" sz="1050" b="1" i="1" u="none" strike="noStrike" kern="1200">
                          <a:solidFill>
                            <a:schemeClr val="tx1"/>
                          </a:solidFill>
                          <a:effectLst/>
                          <a:latin typeface="Santander Headline" panose="020B0504020201020104" pitchFamily="34" charset="0"/>
                          <a:ea typeface="+mn-ea"/>
                          <a:cs typeface="+mn-cs"/>
                        </a:rPr>
                        <a:t> + </a:t>
                      </a:r>
                      <a:r>
                        <a:rPr lang="es-ES" sz="1050" b="1" i="1" u="none" strike="noStrike" kern="1200" err="1">
                          <a:solidFill>
                            <a:schemeClr val="tx1"/>
                          </a:solidFill>
                          <a:effectLst/>
                          <a:latin typeface="Santander Headline" panose="020B0504020201020104" pitchFamily="34" charset="0"/>
                          <a:ea typeface="+mn-ea"/>
                          <a:cs typeface="+mn-cs"/>
                        </a:rPr>
                        <a:t>Quants</a:t>
                      </a:r>
                      <a:r>
                        <a:rPr lang="es-ES" sz="1050" b="1" i="1" u="none" strike="noStrike" kern="1200">
                          <a:solidFill>
                            <a:schemeClr val="tx1"/>
                          </a:solidFill>
                          <a:effectLst/>
                          <a:latin typeface="Santander Headline" panose="020B0504020201020104" pitchFamily="34" charset="0"/>
                          <a:ea typeface="+mn-ea"/>
                          <a:cs typeface="+mn-cs"/>
                        </a:rPr>
                        <a:t> Library)</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1" u="none" strike="noStrike" kern="1200">
                          <a:solidFill>
                            <a:schemeClr val="bg1">
                              <a:lumMod val="75000"/>
                            </a:schemeClr>
                          </a:solidFill>
                          <a:effectLst/>
                          <a:latin typeface="Santander Headline" panose="020B0504020201020104" pitchFamily="34" charset="0"/>
                          <a:ea typeface="+mn-ea"/>
                          <a:cs typeface="+mn-cs"/>
                        </a:rPr>
                        <a:t>Market Risk model</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$ 5,6M</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Lending, F&amp;BSM, BDH &amp; Global Markets</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78073907"/>
                  </a:ext>
                </a:extLst>
              </a:tr>
              <a:tr h="1044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50" b="1" i="1" u="none" strike="noStrike" kern="1200" err="1">
                          <a:solidFill>
                            <a:schemeClr val="tx1"/>
                          </a:solidFill>
                          <a:effectLst/>
                          <a:latin typeface="Santander Headline" panose="020B0504020201020104" pitchFamily="34" charset="0"/>
                          <a:ea typeface="+mn-ea"/>
                          <a:cs typeface="+mn-cs"/>
                        </a:rPr>
                        <a:t>Market</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Risk</a:t>
                      </a:r>
                      <a:r>
                        <a:rPr lang="es-ES" sz="1050" b="1" i="1" u="none" strike="noStrike" kern="1200">
                          <a:solidFill>
                            <a:schemeClr val="tx1"/>
                          </a:solidFill>
                          <a:effectLst/>
                          <a:latin typeface="Santander Headline" panose="020B0504020201020104" pitchFamily="34" charset="0"/>
                          <a:ea typeface="+mn-ea"/>
                          <a:cs typeface="+mn-cs"/>
                        </a:rPr>
                        <a:t> </a:t>
                      </a:r>
                      <a:r>
                        <a:rPr lang="es-ES" sz="1050" b="1" i="1" u="none" strike="noStrike" kern="1200" err="1">
                          <a:solidFill>
                            <a:schemeClr val="tx1"/>
                          </a:solidFill>
                          <a:effectLst/>
                          <a:latin typeface="Santander Headline" panose="020B0504020201020104" pitchFamily="34" charset="0"/>
                          <a:ea typeface="+mn-ea"/>
                          <a:cs typeface="+mn-cs"/>
                        </a:rPr>
                        <a:t>Circuits</a:t>
                      </a:r>
                      <a:endParaRPr lang="es-ES" sz="1000" b="1" i="1" u="none" strike="noStrike">
                        <a:solidFill>
                          <a:schemeClr val="tx1">
                            <a:lumMod val="65000"/>
                            <a:lumOff val="35000"/>
                          </a:schemeClr>
                        </a:solidFill>
                        <a:effectLst/>
                        <a:latin typeface="Santander Headline" panose="020B0504020201020104" pitchFamily="34" charset="0"/>
                      </a:endParaRPr>
                    </a:p>
                  </a:txBody>
                  <a:tcPr marL="36000" marR="36000" marT="7200" marB="7200" anchor="ctr">
                    <a:lnL w="12700" cap="flat" cmpd="sng" algn="ctr">
                      <a:solidFill>
                        <a:sysClr val="window" lastClr="FFFFFF"/>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1" u="none" strike="noStrike" kern="1200">
                          <a:solidFill>
                            <a:schemeClr val="bg1">
                              <a:lumMod val="75000"/>
                            </a:schemeClr>
                          </a:solidFill>
                          <a:effectLst/>
                          <a:latin typeface="Santander Headline" panose="020B0504020201020104" pitchFamily="34" charset="0"/>
                          <a:ea typeface="+mn-ea"/>
                          <a:cs typeface="+mn-cs"/>
                        </a:rPr>
                        <a:t>Market Risk model</a:t>
                      </a:r>
                    </a:p>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bg1">
                              <a:lumMod val="75000"/>
                            </a:schemeClr>
                          </a:solidFill>
                          <a:effectLst/>
                          <a:latin typeface="Santander Headline" panose="020B0504020201020104" pitchFamily="34" charset="0"/>
                          <a:ea typeface="+mn-ea"/>
                          <a:cs typeface="+mn-cs"/>
                        </a:rPr>
                        <a:t>$ 5,6M</a:t>
                      </a: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F&amp;BSM, </a:t>
                      </a: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Risk</a:t>
                      </a:r>
                      <a:r>
                        <a:rPr lang="es-ES" sz="900" b="1" i="1" u="none" strike="noStrike" kern="1200">
                          <a:solidFill>
                            <a:schemeClr val="tx1">
                              <a:lumMod val="65000"/>
                              <a:lumOff val="35000"/>
                            </a:schemeClr>
                          </a:solidFill>
                          <a:effectLst/>
                          <a:latin typeface="Santander Headline" panose="020B0504020201020104" pitchFamily="34" charset="0"/>
                          <a:ea typeface="+mn-ea"/>
                          <a:cs typeface="+mn-cs"/>
                        </a:rPr>
                        <a:t> &amp; Global </a:t>
                      </a:r>
                      <a:r>
                        <a:rPr lang="es-ES" sz="900" b="1" i="1" u="none" strike="noStrike" kern="1200" err="1">
                          <a:solidFill>
                            <a:schemeClr val="tx1">
                              <a:lumMod val="65000"/>
                              <a:lumOff val="35000"/>
                            </a:schemeClr>
                          </a:solidFill>
                          <a:effectLst/>
                          <a:latin typeface="Santander Headline" panose="020B0504020201020104" pitchFamily="34" charset="0"/>
                          <a:ea typeface="+mn-ea"/>
                          <a:cs typeface="+mn-cs"/>
                        </a:rPr>
                        <a:t>Markets</a:t>
                      </a:r>
                      <a:endParaRPr lang="es-ES" sz="900" b="1" i="1" u="none" strike="noStrike" kern="1200">
                        <a:solidFill>
                          <a:schemeClr val="tx1">
                            <a:lumMod val="65000"/>
                            <a:lumOff val="35000"/>
                          </a:schemeClr>
                        </a:solidFill>
                        <a:effectLst/>
                        <a:latin typeface="Santander Headline" panose="020B0504020201020104" pitchFamily="34" charset="0"/>
                        <a:ea typeface="+mn-ea"/>
                        <a:cs typeface="+mn-cs"/>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endParaRPr lang="es-ES" sz="800" b="0" i="0" u="none" strike="noStrike">
                        <a:solidFill>
                          <a:srgbClr val="FFFFFF"/>
                        </a:solidFill>
                        <a:effectLst/>
                        <a:latin typeface="Santander Headline" panose="020B0504020201020104" pitchFamily="34" charset="0"/>
                      </a:endParaRPr>
                    </a:p>
                  </a:txBody>
                  <a:tcPr marL="36000" marR="36000" marT="7200" marB="7200" anchor="ctr">
                    <a:lnL w="6350" cap="flat" cmpd="sng" algn="ctr">
                      <a:solidFill>
                        <a:schemeClr val="bg1">
                          <a:lumMod val="75000"/>
                        </a:schemeClr>
                      </a:solidFill>
                      <a:prstDash val="solid"/>
                      <a:round/>
                      <a:headEnd type="none" w="med" len="med"/>
                      <a:tailEnd type="none" w="med" len="med"/>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91385137"/>
                  </a:ext>
                </a:extLst>
              </a:tr>
            </a:tbl>
          </a:graphicData>
        </a:graphic>
      </p:graphicFrame>
      <p:grpSp>
        <p:nvGrpSpPr>
          <p:cNvPr id="102" name="Group 100">
            <a:extLst>
              <a:ext uri="{FF2B5EF4-FFF2-40B4-BE49-F238E27FC236}">
                <a16:creationId xmlns:a16="http://schemas.microsoft.com/office/drawing/2014/main" id="{E5083E34-6264-C552-1A57-5AEF62A20308}"/>
              </a:ext>
            </a:extLst>
          </p:cNvPr>
          <p:cNvGrpSpPr/>
          <p:nvPr/>
        </p:nvGrpSpPr>
        <p:grpSpPr>
          <a:xfrm>
            <a:off x="5264393" y="4486032"/>
            <a:ext cx="1594444" cy="144000"/>
            <a:chOff x="2406076" y="1204342"/>
            <a:chExt cx="1606875" cy="144000"/>
          </a:xfrm>
        </p:grpSpPr>
        <p:sp>
          <p:nvSpPr>
            <p:cNvPr id="103" name="TextBox 17">
              <a:extLst>
                <a:ext uri="{FF2B5EF4-FFF2-40B4-BE49-F238E27FC236}">
                  <a16:creationId xmlns:a16="http://schemas.microsoft.com/office/drawing/2014/main" id="{DE0E2704-B841-BE6D-6B50-E6C9A6667E6C}"/>
                </a:ext>
              </a:extLst>
            </p:cNvPr>
            <p:cNvSpPr txBox="1"/>
            <p:nvPr/>
          </p:nvSpPr>
          <p:spPr>
            <a:xfrm>
              <a:off x="2406076" y="1222481"/>
              <a:ext cx="145107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 BDH3 Data </a:t>
              </a:r>
              <a:r>
                <a:rPr lang="es-ES" sz="700" kern="0" err="1">
                  <a:sym typeface="Wingdings 2" panose="05020102010507070707" pitchFamily="18" charset="2"/>
                </a:rPr>
                <a:t>Completeness</a:t>
              </a:r>
              <a:r>
                <a:rPr lang="es-ES" sz="700" kern="0">
                  <a:sym typeface="Wingdings 2" panose="05020102010507070707" pitchFamily="18" charset="2"/>
                </a:rPr>
                <a:t> &amp; </a:t>
              </a:r>
              <a:r>
                <a:rPr lang="es-ES" sz="700" kern="0" err="1">
                  <a:sym typeface="Wingdings 2" panose="05020102010507070707" pitchFamily="18" charset="2"/>
                </a:rPr>
                <a:t>GAPs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04" name="Diamond 182">
              <a:extLst>
                <a:ext uri="{FF2B5EF4-FFF2-40B4-BE49-F238E27FC236}">
                  <a16:creationId xmlns:a16="http://schemas.microsoft.com/office/drawing/2014/main" id="{4D7C6FF7-C25B-D170-63A8-BC5FA092F7D2}"/>
                </a:ext>
              </a:extLst>
            </p:cNvPr>
            <p:cNvSpPr/>
            <p:nvPr/>
          </p:nvSpPr>
          <p:spPr>
            <a:xfrm>
              <a:off x="3885968" y="1204342"/>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06" name="Group 103">
            <a:extLst>
              <a:ext uri="{FF2B5EF4-FFF2-40B4-BE49-F238E27FC236}">
                <a16:creationId xmlns:a16="http://schemas.microsoft.com/office/drawing/2014/main" id="{14E51395-0474-F888-1C96-6859CD99FB90}"/>
              </a:ext>
            </a:extLst>
          </p:cNvPr>
          <p:cNvGrpSpPr/>
          <p:nvPr/>
        </p:nvGrpSpPr>
        <p:grpSpPr>
          <a:xfrm>
            <a:off x="7343651" y="4694181"/>
            <a:ext cx="1263317" cy="215444"/>
            <a:chOff x="3885968" y="1213346"/>
            <a:chExt cx="1273165" cy="215444"/>
          </a:xfrm>
        </p:grpSpPr>
        <p:sp>
          <p:nvSpPr>
            <p:cNvPr id="107" name="TextBox 17">
              <a:extLst>
                <a:ext uri="{FF2B5EF4-FFF2-40B4-BE49-F238E27FC236}">
                  <a16:creationId xmlns:a16="http://schemas.microsoft.com/office/drawing/2014/main" id="{C63388C7-D57D-BA62-16FA-44DB0F58EA41}"/>
                </a:ext>
              </a:extLst>
            </p:cNvPr>
            <p:cNvSpPr txBox="1"/>
            <p:nvPr/>
          </p:nvSpPr>
          <p:spPr>
            <a:xfrm>
              <a:off x="4050854" y="1213346"/>
              <a:ext cx="1108279"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BDH3 </a:t>
              </a:r>
              <a:r>
                <a:rPr lang="es-ES" sz="700" kern="0" err="1">
                  <a:sym typeface="Wingdings 2" panose="05020102010507070707" pitchFamily="18" charset="2"/>
                </a:rPr>
                <a:t>Integration</a:t>
              </a:r>
              <a:r>
                <a:rPr lang="es-ES" sz="700" kern="0">
                  <a:sym typeface="Wingdings 2" panose="05020102010507070707" pitchFamily="18" charset="2"/>
                </a:rPr>
                <a:t> </a:t>
              </a:r>
              <a:r>
                <a:rPr lang="es-ES" sz="700" kern="0" err="1">
                  <a:sym typeface="Wingdings 2" panose="05020102010507070707" pitchFamily="18" charset="2"/>
                </a:rPr>
                <a:t>Model</a:t>
              </a:r>
              <a:r>
                <a:rPr lang="es-ES" sz="700" kern="0">
                  <a:sym typeface="Wingdings 2" panose="05020102010507070707" pitchFamily="18" charset="2"/>
                </a:rPr>
                <a:t> </a:t>
              </a:r>
              <a:r>
                <a:rPr lang="es-ES" sz="700" kern="0" err="1">
                  <a:sym typeface="Wingdings 2" panose="05020102010507070707" pitchFamily="18" charset="2"/>
                </a:rPr>
                <a:t>Batch</a:t>
              </a:r>
              <a:r>
                <a:rPr lang="es-ES" sz="700" kern="0">
                  <a:sym typeface="Wingdings 2" panose="05020102010507070707" pitchFamily="18" charset="2"/>
                </a:rPr>
                <a:t> &amp; Online</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14" name="Diamond 182">
              <a:extLst>
                <a:ext uri="{FF2B5EF4-FFF2-40B4-BE49-F238E27FC236}">
                  <a16:creationId xmlns:a16="http://schemas.microsoft.com/office/drawing/2014/main" id="{D8FDA30C-E6E5-D4B8-A1A0-B8736FA94F53}"/>
                </a:ext>
              </a:extLst>
            </p:cNvPr>
            <p:cNvSpPr/>
            <p:nvPr/>
          </p:nvSpPr>
          <p:spPr>
            <a:xfrm>
              <a:off x="3885968" y="1249133"/>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15" name="Group 121">
            <a:extLst>
              <a:ext uri="{FF2B5EF4-FFF2-40B4-BE49-F238E27FC236}">
                <a16:creationId xmlns:a16="http://schemas.microsoft.com/office/drawing/2014/main" id="{05EDC5FB-6803-F382-1415-B3819FEE4BB9}"/>
              </a:ext>
            </a:extLst>
          </p:cNvPr>
          <p:cNvGrpSpPr/>
          <p:nvPr/>
        </p:nvGrpSpPr>
        <p:grpSpPr>
          <a:xfrm>
            <a:off x="6214309" y="5540633"/>
            <a:ext cx="1254300" cy="144000"/>
            <a:chOff x="2748872" y="1231272"/>
            <a:chExt cx="1264079" cy="144000"/>
          </a:xfrm>
        </p:grpSpPr>
        <p:sp>
          <p:nvSpPr>
            <p:cNvPr id="116" name="TextBox 17">
              <a:extLst>
                <a:ext uri="{FF2B5EF4-FFF2-40B4-BE49-F238E27FC236}">
                  <a16:creationId xmlns:a16="http://schemas.microsoft.com/office/drawing/2014/main" id="{BA44EA24-BCCE-ABBC-9128-1A33AD106214}"/>
                </a:ext>
              </a:extLst>
            </p:cNvPr>
            <p:cNvSpPr txBox="1"/>
            <p:nvPr/>
          </p:nvSpPr>
          <p:spPr>
            <a:xfrm>
              <a:off x="2748872" y="1249411"/>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Structural</a:t>
              </a:r>
              <a:r>
                <a:rPr lang="es-ES" sz="700" kern="0">
                  <a:sym typeface="Wingdings 2" panose="05020102010507070707" pitchFamily="18" charset="2"/>
                </a:rPr>
                <a:t> Data</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17" name="Diamond 182">
              <a:extLst>
                <a:ext uri="{FF2B5EF4-FFF2-40B4-BE49-F238E27FC236}">
                  <a16:creationId xmlns:a16="http://schemas.microsoft.com/office/drawing/2014/main" id="{784E81A9-9801-68F3-2F1B-A53ED20ADDDC}"/>
                </a:ext>
              </a:extLst>
            </p:cNvPr>
            <p:cNvSpPr/>
            <p:nvPr/>
          </p:nvSpPr>
          <p:spPr>
            <a:xfrm>
              <a:off x="3885968" y="123127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18" name="Group 124">
            <a:extLst>
              <a:ext uri="{FF2B5EF4-FFF2-40B4-BE49-F238E27FC236}">
                <a16:creationId xmlns:a16="http://schemas.microsoft.com/office/drawing/2014/main" id="{797D9E9E-44A4-31B6-E3E3-848A9A2C04B3}"/>
              </a:ext>
            </a:extLst>
          </p:cNvPr>
          <p:cNvGrpSpPr/>
          <p:nvPr/>
        </p:nvGrpSpPr>
        <p:grpSpPr>
          <a:xfrm>
            <a:off x="6214309" y="5894747"/>
            <a:ext cx="1254300" cy="144000"/>
            <a:chOff x="2748872" y="1231272"/>
            <a:chExt cx="1264079" cy="144000"/>
          </a:xfrm>
        </p:grpSpPr>
        <p:sp>
          <p:nvSpPr>
            <p:cNvPr id="119" name="TextBox 17">
              <a:extLst>
                <a:ext uri="{FF2B5EF4-FFF2-40B4-BE49-F238E27FC236}">
                  <a16:creationId xmlns:a16="http://schemas.microsoft.com/office/drawing/2014/main" id="{6F726F56-83D6-D9AD-1471-AF3508F6EEB3}"/>
                </a:ext>
              </a:extLst>
            </p:cNvPr>
            <p:cNvSpPr txBox="1"/>
            <p:nvPr/>
          </p:nvSpPr>
          <p:spPr>
            <a:xfrm>
              <a:off x="2748872" y="1249411"/>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Valuation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20" name="Diamond 182">
              <a:extLst>
                <a:ext uri="{FF2B5EF4-FFF2-40B4-BE49-F238E27FC236}">
                  <a16:creationId xmlns:a16="http://schemas.microsoft.com/office/drawing/2014/main" id="{9400F3C7-AA65-4CD3-2BD9-CEB526FABEA4}"/>
                </a:ext>
              </a:extLst>
            </p:cNvPr>
            <p:cNvSpPr/>
            <p:nvPr/>
          </p:nvSpPr>
          <p:spPr>
            <a:xfrm>
              <a:off x="3885968" y="123127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21" name="Group 127">
            <a:extLst>
              <a:ext uri="{FF2B5EF4-FFF2-40B4-BE49-F238E27FC236}">
                <a16:creationId xmlns:a16="http://schemas.microsoft.com/office/drawing/2014/main" id="{F4769A5A-53CC-4D43-7685-741AC8A06CC9}"/>
              </a:ext>
            </a:extLst>
          </p:cNvPr>
          <p:cNvGrpSpPr/>
          <p:nvPr/>
        </p:nvGrpSpPr>
        <p:grpSpPr>
          <a:xfrm>
            <a:off x="6214309" y="5207557"/>
            <a:ext cx="1254300" cy="144000"/>
            <a:chOff x="2748872" y="1231272"/>
            <a:chExt cx="1264079" cy="144000"/>
          </a:xfrm>
        </p:grpSpPr>
        <p:sp>
          <p:nvSpPr>
            <p:cNvPr id="122" name="TextBox 17">
              <a:extLst>
                <a:ext uri="{FF2B5EF4-FFF2-40B4-BE49-F238E27FC236}">
                  <a16:creationId xmlns:a16="http://schemas.microsoft.com/office/drawing/2014/main" id="{36431692-CBF0-FDD3-E519-9378B28FDE4F}"/>
                </a:ext>
              </a:extLst>
            </p:cNvPr>
            <p:cNvSpPr txBox="1"/>
            <p:nvPr/>
          </p:nvSpPr>
          <p:spPr>
            <a:xfrm>
              <a:off x="2748872" y="1249411"/>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Data </a:t>
              </a:r>
              <a:r>
                <a:rPr lang="es-ES" sz="700" kern="0" err="1">
                  <a:sym typeface="Wingdings 2" panose="05020102010507070707" pitchFamily="18" charset="2"/>
                </a:rPr>
                <a:t>Implementation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23" name="Diamond 182">
              <a:extLst>
                <a:ext uri="{FF2B5EF4-FFF2-40B4-BE49-F238E27FC236}">
                  <a16:creationId xmlns:a16="http://schemas.microsoft.com/office/drawing/2014/main" id="{130A7AC5-AC56-CC16-D53C-5E5C63820B26}"/>
                </a:ext>
              </a:extLst>
            </p:cNvPr>
            <p:cNvSpPr/>
            <p:nvPr/>
          </p:nvSpPr>
          <p:spPr>
            <a:xfrm>
              <a:off x="3885968" y="123127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24" name="Group 136">
            <a:extLst>
              <a:ext uri="{FF2B5EF4-FFF2-40B4-BE49-F238E27FC236}">
                <a16:creationId xmlns:a16="http://schemas.microsoft.com/office/drawing/2014/main" id="{42A40A02-199F-A1B6-9E62-10A569AE2E69}"/>
              </a:ext>
            </a:extLst>
          </p:cNvPr>
          <p:cNvGrpSpPr/>
          <p:nvPr/>
        </p:nvGrpSpPr>
        <p:grpSpPr>
          <a:xfrm>
            <a:off x="4286358" y="4162867"/>
            <a:ext cx="861403" cy="323165"/>
            <a:chOff x="3885968" y="1337310"/>
            <a:chExt cx="868118" cy="323165"/>
          </a:xfrm>
        </p:grpSpPr>
        <p:sp>
          <p:nvSpPr>
            <p:cNvPr id="125" name="TextBox 17">
              <a:extLst>
                <a:ext uri="{FF2B5EF4-FFF2-40B4-BE49-F238E27FC236}">
                  <a16:creationId xmlns:a16="http://schemas.microsoft.com/office/drawing/2014/main" id="{34265B47-0018-42A1-5901-0C6E70D42302}"/>
                </a:ext>
              </a:extLst>
            </p:cNvPr>
            <p:cNvSpPr txBox="1"/>
            <p:nvPr/>
          </p:nvSpPr>
          <p:spPr>
            <a:xfrm>
              <a:off x="4058213" y="1337310"/>
              <a:ext cx="695873"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MPPH </a:t>
              </a:r>
              <a:r>
                <a:rPr lang="es-ES" sz="700" kern="0" err="1">
                  <a:sym typeface="Wingdings 2" panose="05020102010507070707" pitchFamily="18" charset="2"/>
                </a:rPr>
                <a:t>Environment</a:t>
              </a:r>
              <a:r>
                <a:rPr lang="es-ES" sz="700" kern="0">
                  <a:sym typeface="Wingdings 2" panose="05020102010507070707" pitchFamily="18" charset="2"/>
                </a:rPr>
                <a:t> </a:t>
              </a:r>
              <a:r>
                <a:rPr lang="es-ES" sz="700" kern="0" err="1">
                  <a:sym typeface="Wingdings 2" panose="05020102010507070707" pitchFamily="18" charset="2"/>
                </a:rPr>
                <a:t>validations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26" name="Diamond 182">
              <a:extLst>
                <a:ext uri="{FF2B5EF4-FFF2-40B4-BE49-F238E27FC236}">
                  <a16:creationId xmlns:a16="http://schemas.microsoft.com/office/drawing/2014/main" id="{A5F804D3-93F1-8682-C6D1-BE7F2739D11F}"/>
                </a:ext>
              </a:extLst>
            </p:cNvPr>
            <p:cNvSpPr/>
            <p:nvPr/>
          </p:nvSpPr>
          <p:spPr>
            <a:xfrm>
              <a:off x="3885968" y="1426363"/>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27" name="Group 139">
            <a:extLst>
              <a:ext uri="{FF2B5EF4-FFF2-40B4-BE49-F238E27FC236}">
                <a16:creationId xmlns:a16="http://schemas.microsoft.com/office/drawing/2014/main" id="{2C5D166C-5E36-649C-92EE-CDC50563E2F9}"/>
              </a:ext>
            </a:extLst>
          </p:cNvPr>
          <p:cNvGrpSpPr/>
          <p:nvPr/>
        </p:nvGrpSpPr>
        <p:grpSpPr>
          <a:xfrm>
            <a:off x="7343648" y="4146272"/>
            <a:ext cx="1168141" cy="323165"/>
            <a:chOff x="3885968" y="1222062"/>
            <a:chExt cx="1177247" cy="323165"/>
          </a:xfrm>
        </p:grpSpPr>
        <p:sp>
          <p:nvSpPr>
            <p:cNvPr id="128" name="TextBox 17">
              <a:extLst>
                <a:ext uri="{FF2B5EF4-FFF2-40B4-BE49-F238E27FC236}">
                  <a16:creationId xmlns:a16="http://schemas.microsoft.com/office/drawing/2014/main" id="{00588FF1-C1C3-3876-DBEA-120D21DB09BF}"/>
                </a:ext>
              </a:extLst>
            </p:cNvPr>
            <p:cNvSpPr txBox="1"/>
            <p:nvPr/>
          </p:nvSpPr>
          <p:spPr>
            <a:xfrm>
              <a:off x="4050283" y="1222062"/>
              <a:ext cx="1012932"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Mx3 Santander </a:t>
              </a:r>
              <a:r>
                <a:rPr lang="es-ES" sz="700" kern="0" err="1">
                  <a:sym typeface="Wingdings 2" panose="05020102010507070707" pitchFamily="18" charset="2"/>
                </a:rPr>
                <a:t>Environment</a:t>
              </a:r>
              <a:r>
                <a:rPr lang="es-ES" sz="700" kern="0">
                  <a:sym typeface="Wingdings 2" panose="05020102010507070707" pitchFamily="18" charset="2"/>
                </a:rPr>
                <a:t> – PRE </a:t>
              </a:r>
              <a:r>
                <a:rPr lang="es-ES" sz="700" kern="0" err="1">
                  <a:sym typeface="Wingdings 2" panose="05020102010507070707" pitchFamily="18" charset="2"/>
                </a:rPr>
                <a:t>environment</a:t>
              </a:r>
              <a:r>
                <a:rPr lang="es-ES" sz="700" kern="0">
                  <a:sym typeface="Wingdings 2" panose="05020102010507070707" pitchFamily="18" charset="2"/>
                </a:rPr>
                <a:t> </a:t>
              </a:r>
              <a:r>
                <a:rPr lang="es-ES" sz="700" kern="0" err="1">
                  <a:sym typeface="Wingdings 2" panose="05020102010507070707" pitchFamily="18" charset="2"/>
                </a:rPr>
                <a:t>phase</a:t>
              </a:r>
              <a:r>
                <a:rPr lang="es-ES" sz="700" kern="0">
                  <a:sym typeface="Wingdings 2" panose="05020102010507070707" pitchFamily="18" charset="2"/>
                </a:rPr>
                <a:t> </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29" name="Diamond 182">
              <a:extLst>
                <a:ext uri="{FF2B5EF4-FFF2-40B4-BE49-F238E27FC236}">
                  <a16:creationId xmlns:a16="http://schemas.microsoft.com/office/drawing/2014/main" id="{91B17714-F04F-4620-DD29-8495D31082A9}"/>
                </a:ext>
              </a:extLst>
            </p:cNvPr>
            <p:cNvSpPr/>
            <p:nvPr/>
          </p:nvSpPr>
          <p:spPr>
            <a:xfrm>
              <a:off x="3885968" y="1305371"/>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30" name="Group 142">
            <a:extLst>
              <a:ext uri="{FF2B5EF4-FFF2-40B4-BE49-F238E27FC236}">
                <a16:creationId xmlns:a16="http://schemas.microsoft.com/office/drawing/2014/main" id="{6F5C4AE1-CC31-0F3D-28F5-2C9AA5EB890C}"/>
              </a:ext>
            </a:extLst>
          </p:cNvPr>
          <p:cNvGrpSpPr/>
          <p:nvPr/>
        </p:nvGrpSpPr>
        <p:grpSpPr>
          <a:xfrm>
            <a:off x="3421459" y="3158480"/>
            <a:ext cx="1594444" cy="144000"/>
            <a:chOff x="2406076" y="1204342"/>
            <a:chExt cx="1606875" cy="144000"/>
          </a:xfrm>
        </p:grpSpPr>
        <p:sp>
          <p:nvSpPr>
            <p:cNvPr id="131" name="TextBox 17">
              <a:extLst>
                <a:ext uri="{FF2B5EF4-FFF2-40B4-BE49-F238E27FC236}">
                  <a16:creationId xmlns:a16="http://schemas.microsoft.com/office/drawing/2014/main" id="{9EF7D76B-52A0-DC2D-38BF-78465B18772B}"/>
                </a:ext>
              </a:extLst>
            </p:cNvPr>
            <p:cNvSpPr txBox="1"/>
            <p:nvPr/>
          </p:nvSpPr>
          <p:spPr>
            <a:xfrm>
              <a:off x="2406076" y="1222481"/>
              <a:ext cx="145107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Integrations</a:t>
              </a:r>
              <a:r>
                <a:rPr lang="es-ES" sz="700" kern="0">
                  <a:sym typeface="Wingdings 2" panose="05020102010507070707" pitchFamily="18" charset="2"/>
                </a:rPr>
                <a:t> </a:t>
              </a:r>
              <a:r>
                <a:rPr lang="es-ES" sz="700" kern="0" err="1">
                  <a:sym typeface="Wingdings 2" panose="05020102010507070707" pitchFamily="18" charset="2"/>
                </a:rPr>
                <a:t>development</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32" name="Diamond 182">
              <a:extLst>
                <a:ext uri="{FF2B5EF4-FFF2-40B4-BE49-F238E27FC236}">
                  <a16:creationId xmlns:a16="http://schemas.microsoft.com/office/drawing/2014/main" id="{75F7C41E-13E6-F5FB-A03D-74900ABFE840}"/>
                </a:ext>
              </a:extLst>
            </p:cNvPr>
            <p:cNvSpPr/>
            <p:nvPr/>
          </p:nvSpPr>
          <p:spPr>
            <a:xfrm>
              <a:off x="3885968" y="1204342"/>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33" name="Group 145">
            <a:extLst>
              <a:ext uri="{FF2B5EF4-FFF2-40B4-BE49-F238E27FC236}">
                <a16:creationId xmlns:a16="http://schemas.microsoft.com/office/drawing/2014/main" id="{580DAB08-BC39-7848-8AE6-A9A0829F2F3F}"/>
              </a:ext>
            </a:extLst>
          </p:cNvPr>
          <p:cNvGrpSpPr/>
          <p:nvPr/>
        </p:nvGrpSpPr>
        <p:grpSpPr>
          <a:xfrm>
            <a:off x="5571610" y="3151390"/>
            <a:ext cx="678828" cy="215444"/>
            <a:chOff x="3328831" y="1213411"/>
            <a:chExt cx="684120" cy="215444"/>
          </a:xfrm>
        </p:grpSpPr>
        <p:sp>
          <p:nvSpPr>
            <p:cNvPr id="134" name="TextBox 17">
              <a:extLst>
                <a:ext uri="{FF2B5EF4-FFF2-40B4-BE49-F238E27FC236}">
                  <a16:creationId xmlns:a16="http://schemas.microsoft.com/office/drawing/2014/main" id="{EA25A747-22B8-AF39-C862-56788B99CB22}"/>
                </a:ext>
              </a:extLst>
            </p:cNvPr>
            <p:cNvSpPr txBox="1"/>
            <p:nvPr/>
          </p:nvSpPr>
          <p:spPr>
            <a:xfrm>
              <a:off x="3328831" y="1213411"/>
              <a:ext cx="528320"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Testing</a:t>
              </a:r>
              <a:r>
                <a:rPr lang="es-ES" sz="700" kern="0">
                  <a:sym typeface="Wingdings 2" panose="05020102010507070707" pitchFamily="18" charset="2"/>
                </a:rPr>
                <a:t> &amp; </a:t>
              </a:r>
              <a:r>
                <a:rPr lang="es-ES" sz="700" kern="0" err="1">
                  <a:sym typeface="Wingdings 2" panose="05020102010507070707" pitchFamily="18" charset="2"/>
                </a:rPr>
                <a:t>Go</a:t>
              </a:r>
              <a:r>
                <a:rPr lang="es-ES" sz="700" kern="0">
                  <a:sym typeface="Wingdings 2" panose="05020102010507070707" pitchFamily="18" charset="2"/>
                </a:rPr>
                <a:t> Live</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35" name="Diamond 182">
              <a:extLst>
                <a:ext uri="{FF2B5EF4-FFF2-40B4-BE49-F238E27FC236}">
                  <a16:creationId xmlns:a16="http://schemas.microsoft.com/office/drawing/2014/main" id="{BF4BEF23-CD76-D9C7-2A6A-30D3F15D1191}"/>
                </a:ext>
              </a:extLst>
            </p:cNvPr>
            <p:cNvSpPr/>
            <p:nvPr/>
          </p:nvSpPr>
          <p:spPr>
            <a:xfrm>
              <a:off x="3885968" y="1249133"/>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36" name="Group 154">
            <a:extLst>
              <a:ext uri="{FF2B5EF4-FFF2-40B4-BE49-F238E27FC236}">
                <a16:creationId xmlns:a16="http://schemas.microsoft.com/office/drawing/2014/main" id="{10F00B50-8E24-9469-27F3-D927C7E05A6B}"/>
              </a:ext>
            </a:extLst>
          </p:cNvPr>
          <p:cNvGrpSpPr/>
          <p:nvPr/>
        </p:nvGrpSpPr>
        <p:grpSpPr>
          <a:xfrm>
            <a:off x="4041876" y="3546760"/>
            <a:ext cx="1594444" cy="144000"/>
            <a:chOff x="2406076" y="1204342"/>
            <a:chExt cx="1606875" cy="144000"/>
          </a:xfrm>
        </p:grpSpPr>
        <p:sp>
          <p:nvSpPr>
            <p:cNvPr id="137" name="TextBox 17">
              <a:extLst>
                <a:ext uri="{FF2B5EF4-FFF2-40B4-BE49-F238E27FC236}">
                  <a16:creationId xmlns:a16="http://schemas.microsoft.com/office/drawing/2014/main" id="{29A1AF97-4261-89AB-3B25-45083B94F458}"/>
                </a:ext>
              </a:extLst>
            </p:cNvPr>
            <p:cNvSpPr txBox="1"/>
            <p:nvPr/>
          </p:nvSpPr>
          <p:spPr>
            <a:xfrm>
              <a:off x="2406076" y="1222481"/>
              <a:ext cx="1451076"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Systems</a:t>
              </a:r>
              <a:r>
                <a:rPr lang="es-ES" sz="700" kern="0">
                  <a:sym typeface="Wingdings 2" panose="05020102010507070707" pitchFamily="18" charset="2"/>
                </a:rPr>
                <a:t> </a:t>
              </a:r>
              <a:r>
                <a:rPr lang="es-ES" sz="700" kern="0" err="1">
                  <a:sym typeface="Wingdings 2" panose="05020102010507070707" pitchFamily="18" charset="2"/>
                </a:rPr>
                <a:t>Implementation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38" name="Diamond 182">
              <a:extLst>
                <a:ext uri="{FF2B5EF4-FFF2-40B4-BE49-F238E27FC236}">
                  <a16:creationId xmlns:a16="http://schemas.microsoft.com/office/drawing/2014/main" id="{E539908A-0274-EA4E-B09F-02145CAA72A6}"/>
                </a:ext>
              </a:extLst>
            </p:cNvPr>
            <p:cNvSpPr/>
            <p:nvPr/>
          </p:nvSpPr>
          <p:spPr>
            <a:xfrm>
              <a:off x="3885968" y="120434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39" name="Group 157">
            <a:extLst>
              <a:ext uri="{FF2B5EF4-FFF2-40B4-BE49-F238E27FC236}">
                <a16:creationId xmlns:a16="http://schemas.microsoft.com/office/drawing/2014/main" id="{6F233873-1E8D-B9F5-96B5-E582A9F14185}"/>
              </a:ext>
            </a:extLst>
          </p:cNvPr>
          <p:cNvGrpSpPr/>
          <p:nvPr/>
        </p:nvGrpSpPr>
        <p:grpSpPr>
          <a:xfrm>
            <a:off x="4286355" y="4570414"/>
            <a:ext cx="954845" cy="430887"/>
            <a:chOff x="3885968" y="1313711"/>
            <a:chExt cx="962289" cy="430887"/>
          </a:xfrm>
        </p:grpSpPr>
        <p:sp>
          <p:nvSpPr>
            <p:cNvPr id="140" name="TextBox 17">
              <a:extLst>
                <a:ext uri="{FF2B5EF4-FFF2-40B4-BE49-F238E27FC236}">
                  <a16:creationId xmlns:a16="http://schemas.microsoft.com/office/drawing/2014/main" id="{18030BD7-2D6A-8ED0-98A5-BF212A1060F5}"/>
                </a:ext>
              </a:extLst>
            </p:cNvPr>
            <p:cNvSpPr txBox="1"/>
            <p:nvPr/>
          </p:nvSpPr>
          <p:spPr>
            <a:xfrm>
              <a:off x="4058682" y="1313711"/>
              <a:ext cx="789575" cy="430887"/>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Development</a:t>
              </a:r>
              <a:r>
                <a:rPr lang="es-ES" sz="700" kern="0">
                  <a:sym typeface="Wingdings 2" panose="05020102010507070707" pitchFamily="18" charset="2"/>
                </a:rPr>
                <a:t> </a:t>
              </a:r>
              <a:r>
                <a:rPr lang="es-ES" sz="700" kern="0" err="1">
                  <a:sym typeface="Wingdings 2" panose="05020102010507070707" pitchFamily="18" charset="2"/>
                </a:rPr>
                <a:t>environment</a:t>
              </a:r>
              <a:r>
                <a:rPr lang="es-ES" sz="700" kern="0">
                  <a:sym typeface="Wingdings 2" panose="05020102010507070707" pitchFamily="18" charset="2"/>
                </a:rPr>
                <a:t> </a:t>
              </a:r>
              <a:r>
                <a:rPr lang="es-ES" sz="700" kern="0" err="1">
                  <a:sym typeface="Wingdings 2" panose="05020102010507070707" pitchFamily="18" charset="2"/>
                </a:rPr>
                <a:t>uploaded</a:t>
              </a:r>
              <a:r>
                <a:rPr lang="es-ES" sz="700" kern="0">
                  <a:sym typeface="Wingdings 2" panose="05020102010507070707" pitchFamily="18" charset="2"/>
                </a:rPr>
                <a:t> </a:t>
              </a:r>
              <a:r>
                <a:rPr lang="es-ES" sz="700" kern="0" err="1">
                  <a:sym typeface="Wingdings 2" panose="05020102010507070707" pitchFamily="18" charset="2"/>
                </a:rPr>
                <a:t>on</a:t>
              </a:r>
              <a:r>
                <a:rPr lang="es-ES" sz="700" kern="0">
                  <a:sym typeface="Wingdings 2" panose="05020102010507070707" pitchFamily="18" charset="2"/>
                </a:rPr>
                <a:t> premises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41" name="Diamond 182">
              <a:extLst>
                <a:ext uri="{FF2B5EF4-FFF2-40B4-BE49-F238E27FC236}">
                  <a16:creationId xmlns:a16="http://schemas.microsoft.com/office/drawing/2014/main" id="{D5EA8FD3-47E2-A9CC-101B-EC1A5051C2DC}"/>
                </a:ext>
              </a:extLst>
            </p:cNvPr>
            <p:cNvSpPr/>
            <p:nvPr/>
          </p:nvSpPr>
          <p:spPr>
            <a:xfrm>
              <a:off x="3885968" y="1442124"/>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sp>
        <p:nvSpPr>
          <p:cNvPr id="142" name="TextBox 161">
            <a:extLst>
              <a:ext uri="{FF2B5EF4-FFF2-40B4-BE49-F238E27FC236}">
                <a16:creationId xmlns:a16="http://schemas.microsoft.com/office/drawing/2014/main" id="{F9F9A61A-0E95-C2B6-B395-E41EA72DC0D8}"/>
              </a:ext>
            </a:extLst>
          </p:cNvPr>
          <p:cNvSpPr txBox="1"/>
          <p:nvPr/>
        </p:nvSpPr>
        <p:spPr>
          <a:xfrm>
            <a:off x="11107764" y="611277"/>
            <a:ext cx="924634" cy="261610"/>
          </a:xfrm>
          <a:prstGeom prst="rect">
            <a:avLst/>
          </a:prstGeom>
          <a:noFill/>
        </p:spPr>
        <p:txBody>
          <a:bodyPr wrap="square">
            <a:spAutoFit/>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a:ln>
                  <a:noFill/>
                </a:ln>
                <a:solidFill>
                  <a:schemeClr val="accent1">
                    <a:lumMod val="40000"/>
                    <a:lumOff val="60000"/>
                  </a:schemeClr>
                </a:solidFill>
                <a:effectLst/>
                <a:uLnTx/>
                <a:uFillTx/>
                <a:latin typeface="Santander Headline" panose="020B0504020201020104" pitchFamily="34" charset="0"/>
                <a:ea typeface="+mn-ea"/>
                <a:cs typeface="+mn-cs"/>
              </a:rPr>
              <a:t>2026</a:t>
            </a:r>
          </a:p>
        </p:txBody>
      </p:sp>
      <p:grpSp>
        <p:nvGrpSpPr>
          <p:cNvPr id="143" name="Group 162">
            <a:extLst>
              <a:ext uri="{FF2B5EF4-FFF2-40B4-BE49-F238E27FC236}">
                <a16:creationId xmlns:a16="http://schemas.microsoft.com/office/drawing/2014/main" id="{D2D38471-F951-9807-5473-B6FFE19976C4}"/>
              </a:ext>
            </a:extLst>
          </p:cNvPr>
          <p:cNvGrpSpPr/>
          <p:nvPr/>
        </p:nvGrpSpPr>
        <p:grpSpPr>
          <a:xfrm>
            <a:off x="5508014" y="4227889"/>
            <a:ext cx="1254301" cy="144000"/>
            <a:chOff x="3885968" y="1231272"/>
            <a:chExt cx="1264080" cy="144000"/>
          </a:xfrm>
        </p:grpSpPr>
        <p:sp>
          <p:nvSpPr>
            <p:cNvPr id="144" name="TextBox 17">
              <a:extLst>
                <a:ext uri="{FF2B5EF4-FFF2-40B4-BE49-F238E27FC236}">
                  <a16:creationId xmlns:a16="http://schemas.microsoft.com/office/drawing/2014/main" id="{E9328BE5-08F0-94CA-7818-556E307EA1BF}"/>
                </a:ext>
              </a:extLst>
            </p:cNvPr>
            <p:cNvSpPr txBox="1"/>
            <p:nvPr/>
          </p:nvSpPr>
          <p:spPr>
            <a:xfrm>
              <a:off x="4041769" y="1246620"/>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Flex </a:t>
              </a:r>
              <a:r>
                <a:rPr lang="es-ES" sz="700" kern="0" err="1">
                  <a:sym typeface="Wingdings 2" panose="05020102010507070707" pitchFamily="18" charset="2"/>
                </a:rPr>
                <a:t>Model</a:t>
              </a:r>
              <a:r>
                <a:rPr lang="es-ES" sz="700" kern="0">
                  <a:sym typeface="Wingdings 2" panose="05020102010507070707" pitchFamily="18" charset="2"/>
                </a:rPr>
                <a:t> </a:t>
              </a:r>
              <a:r>
                <a:rPr lang="es-ES" sz="700" kern="0" err="1">
                  <a:sym typeface="Wingdings 2" panose="05020102010507070707" pitchFamily="18" charset="2"/>
                </a:rPr>
                <a:t>kick</a:t>
              </a:r>
              <a:r>
                <a:rPr lang="es-ES" sz="700" kern="0">
                  <a:sym typeface="Wingdings 2" panose="05020102010507070707" pitchFamily="18" charset="2"/>
                </a:rPr>
                <a:t>-off</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45" name="Diamond 182">
              <a:extLst>
                <a:ext uri="{FF2B5EF4-FFF2-40B4-BE49-F238E27FC236}">
                  <a16:creationId xmlns:a16="http://schemas.microsoft.com/office/drawing/2014/main" id="{3BA5200F-AEB2-D6A2-6048-3CC806C84B89}"/>
                </a:ext>
              </a:extLst>
            </p:cNvPr>
            <p:cNvSpPr/>
            <p:nvPr/>
          </p:nvSpPr>
          <p:spPr>
            <a:xfrm>
              <a:off x="3885968" y="123127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46" name="Group 204">
            <a:extLst>
              <a:ext uri="{FF2B5EF4-FFF2-40B4-BE49-F238E27FC236}">
                <a16:creationId xmlns:a16="http://schemas.microsoft.com/office/drawing/2014/main" id="{CA2B2706-9CB0-FFBA-8DB5-848EBB062447}"/>
              </a:ext>
            </a:extLst>
          </p:cNvPr>
          <p:cNvGrpSpPr/>
          <p:nvPr/>
        </p:nvGrpSpPr>
        <p:grpSpPr>
          <a:xfrm>
            <a:off x="3420204" y="3828447"/>
            <a:ext cx="2216116" cy="144000"/>
            <a:chOff x="1779557" y="1204342"/>
            <a:chExt cx="2233394" cy="144000"/>
          </a:xfrm>
        </p:grpSpPr>
        <p:sp>
          <p:nvSpPr>
            <p:cNvPr id="147" name="TextBox 17">
              <a:extLst>
                <a:ext uri="{FF2B5EF4-FFF2-40B4-BE49-F238E27FC236}">
                  <a16:creationId xmlns:a16="http://schemas.microsoft.com/office/drawing/2014/main" id="{F517B88E-1A64-D3A1-2592-A0FE66255BE3}"/>
                </a:ext>
              </a:extLst>
            </p:cNvPr>
            <p:cNvSpPr txBox="1"/>
            <p:nvPr/>
          </p:nvSpPr>
          <p:spPr>
            <a:xfrm>
              <a:off x="1779557" y="1222481"/>
              <a:ext cx="2077595"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kern="0">
                  <a:sym typeface="Wingdings 2" panose="05020102010507070707" pitchFamily="18" charset="2"/>
                </a:rPr>
                <a:t>CREAM impact analysis: Limits to be adapted</a:t>
              </a:r>
            </a:p>
          </p:txBody>
        </p:sp>
        <p:sp>
          <p:nvSpPr>
            <p:cNvPr id="148" name="Diamond 182">
              <a:extLst>
                <a:ext uri="{FF2B5EF4-FFF2-40B4-BE49-F238E27FC236}">
                  <a16:creationId xmlns:a16="http://schemas.microsoft.com/office/drawing/2014/main" id="{8762A057-45E0-0288-1217-AC5870BBF8E8}"/>
                </a:ext>
              </a:extLst>
            </p:cNvPr>
            <p:cNvSpPr/>
            <p:nvPr/>
          </p:nvSpPr>
          <p:spPr>
            <a:xfrm>
              <a:off x="3885968" y="120434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49" name="Group 1">
            <a:extLst>
              <a:ext uri="{FF2B5EF4-FFF2-40B4-BE49-F238E27FC236}">
                <a16:creationId xmlns:a16="http://schemas.microsoft.com/office/drawing/2014/main" id="{5287D885-12B8-92AC-4AB8-6E01A363440F}"/>
              </a:ext>
            </a:extLst>
          </p:cNvPr>
          <p:cNvGrpSpPr/>
          <p:nvPr/>
        </p:nvGrpSpPr>
        <p:grpSpPr>
          <a:xfrm>
            <a:off x="6706788" y="1830992"/>
            <a:ext cx="2088422" cy="144000"/>
            <a:chOff x="2622571" y="1131108"/>
            <a:chExt cx="2104707" cy="144000"/>
          </a:xfrm>
        </p:grpSpPr>
        <p:sp>
          <p:nvSpPr>
            <p:cNvPr id="150" name="TextBox 17">
              <a:extLst>
                <a:ext uri="{FF2B5EF4-FFF2-40B4-BE49-F238E27FC236}">
                  <a16:creationId xmlns:a16="http://schemas.microsoft.com/office/drawing/2014/main" id="{1B575EF1-97A8-032A-2EB4-74C8C2AA7D77}"/>
                </a:ext>
              </a:extLst>
            </p:cNvPr>
            <p:cNvSpPr txBox="1"/>
            <p:nvPr/>
          </p:nvSpPr>
          <p:spPr>
            <a:xfrm>
              <a:off x="2622571" y="1161875"/>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New Loan Curves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51" name="Diamond 182">
              <a:extLst>
                <a:ext uri="{FF2B5EF4-FFF2-40B4-BE49-F238E27FC236}">
                  <a16:creationId xmlns:a16="http://schemas.microsoft.com/office/drawing/2014/main" id="{F5EABDAF-3C62-099F-F743-19AC6243D59C}"/>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52" name="Group 4">
            <a:extLst>
              <a:ext uri="{FF2B5EF4-FFF2-40B4-BE49-F238E27FC236}">
                <a16:creationId xmlns:a16="http://schemas.microsoft.com/office/drawing/2014/main" id="{1F04DBC3-8B99-2555-286B-564D618734DC}"/>
              </a:ext>
            </a:extLst>
          </p:cNvPr>
          <p:cNvGrpSpPr/>
          <p:nvPr/>
        </p:nvGrpSpPr>
        <p:grpSpPr>
          <a:xfrm>
            <a:off x="6713138" y="2262703"/>
            <a:ext cx="2088422" cy="144000"/>
            <a:chOff x="2630361" y="1131108"/>
            <a:chExt cx="2104707" cy="144000"/>
          </a:xfrm>
        </p:grpSpPr>
        <p:sp>
          <p:nvSpPr>
            <p:cNvPr id="153" name="TextBox 17">
              <a:extLst>
                <a:ext uri="{FF2B5EF4-FFF2-40B4-BE49-F238E27FC236}">
                  <a16:creationId xmlns:a16="http://schemas.microsoft.com/office/drawing/2014/main" id="{4568A056-FFDD-70F4-F903-7862A310AD1A}"/>
                </a:ext>
              </a:extLst>
            </p:cNvPr>
            <p:cNvSpPr txBox="1"/>
            <p:nvPr/>
          </p:nvSpPr>
          <p:spPr>
            <a:xfrm>
              <a:off x="2630361" y="1149247"/>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Loan IQ – AC </a:t>
              </a:r>
              <a:r>
                <a:rPr lang="es-ES" sz="700" kern="0" err="1">
                  <a:sym typeface="Wingdings 2" panose="05020102010507070707" pitchFamily="18" charset="2"/>
                </a:rPr>
                <a:t>APIs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54" name="Diamond 182">
              <a:extLst>
                <a:ext uri="{FF2B5EF4-FFF2-40B4-BE49-F238E27FC236}">
                  <a16:creationId xmlns:a16="http://schemas.microsoft.com/office/drawing/2014/main" id="{0A1BDEC3-27E2-E4F5-DD5F-10DBA74FD877}"/>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55" name="Group 7">
            <a:extLst>
              <a:ext uri="{FF2B5EF4-FFF2-40B4-BE49-F238E27FC236}">
                <a16:creationId xmlns:a16="http://schemas.microsoft.com/office/drawing/2014/main" id="{2F2753E3-E124-34FE-EF84-5C0AAB68DBE2}"/>
              </a:ext>
            </a:extLst>
          </p:cNvPr>
          <p:cNvGrpSpPr/>
          <p:nvPr/>
        </p:nvGrpSpPr>
        <p:grpSpPr>
          <a:xfrm>
            <a:off x="3393303" y="1296635"/>
            <a:ext cx="2243017" cy="144000"/>
            <a:chOff x="1752444" y="1131108"/>
            <a:chExt cx="2260507" cy="144000"/>
          </a:xfrm>
        </p:grpSpPr>
        <p:sp>
          <p:nvSpPr>
            <p:cNvPr id="156" name="TextBox 17">
              <a:extLst>
                <a:ext uri="{FF2B5EF4-FFF2-40B4-BE49-F238E27FC236}">
                  <a16:creationId xmlns:a16="http://schemas.microsoft.com/office/drawing/2014/main" id="{68D5D911-2995-7FD4-5A7C-506F43103381}"/>
                </a:ext>
              </a:extLst>
            </p:cNvPr>
            <p:cNvSpPr txBox="1"/>
            <p:nvPr/>
          </p:nvSpPr>
          <p:spPr>
            <a:xfrm>
              <a:off x="1752444" y="1149247"/>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Loan IQ – AC </a:t>
              </a:r>
              <a:r>
                <a:rPr lang="es-ES" sz="700" kern="0" err="1">
                  <a:sym typeface="Wingdings 2" panose="05020102010507070707" pitchFamily="18" charset="2"/>
                </a:rPr>
                <a:t>Reconciliation</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57" name="Diamond 182">
              <a:extLst>
                <a:ext uri="{FF2B5EF4-FFF2-40B4-BE49-F238E27FC236}">
                  <a16:creationId xmlns:a16="http://schemas.microsoft.com/office/drawing/2014/main" id="{E372D1E2-1E1B-93E4-2545-9029133B2578}"/>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58" name="Group 12">
            <a:extLst>
              <a:ext uri="{FF2B5EF4-FFF2-40B4-BE49-F238E27FC236}">
                <a16:creationId xmlns:a16="http://schemas.microsoft.com/office/drawing/2014/main" id="{EBBF54E4-7E12-E1B0-E427-1B0B264CF869}"/>
              </a:ext>
            </a:extLst>
          </p:cNvPr>
          <p:cNvGrpSpPr/>
          <p:nvPr/>
        </p:nvGrpSpPr>
        <p:grpSpPr>
          <a:xfrm>
            <a:off x="5229615" y="2326685"/>
            <a:ext cx="2243017" cy="144000"/>
            <a:chOff x="1752444" y="1131108"/>
            <a:chExt cx="2260507" cy="144000"/>
          </a:xfrm>
        </p:grpSpPr>
        <p:sp>
          <p:nvSpPr>
            <p:cNvPr id="159" name="TextBox 17">
              <a:extLst>
                <a:ext uri="{FF2B5EF4-FFF2-40B4-BE49-F238E27FC236}">
                  <a16:creationId xmlns:a16="http://schemas.microsoft.com/office/drawing/2014/main" id="{8E512883-14AB-F1F4-3891-5FB11B81B0A5}"/>
                </a:ext>
              </a:extLst>
            </p:cNvPr>
            <p:cNvSpPr txBox="1"/>
            <p:nvPr/>
          </p:nvSpPr>
          <p:spPr>
            <a:xfrm>
              <a:off x="1752444" y="1149247"/>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New </a:t>
              </a:r>
              <a:r>
                <a:rPr lang="es-ES" sz="700" kern="0" err="1">
                  <a:sym typeface="Wingdings 2" panose="05020102010507070707" pitchFamily="18" charset="2"/>
                </a:rPr>
                <a:t>APIs</a:t>
              </a:r>
              <a:r>
                <a:rPr lang="es-ES" sz="700" kern="0">
                  <a:sym typeface="Wingdings 2" panose="05020102010507070707" pitchFamily="18" charset="2"/>
                </a:rPr>
                <a:t> AC - </a:t>
              </a:r>
              <a:r>
                <a:rPr lang="es-ES" sz="700" kern="0" err="1">
                  <a:sym typeface="Wingdings 2" panose="05020102010507070707" pitchFamily="18" charset="2"/>
                </a:rPr>
                <a:t>Murex</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60" name="Diamond 182">
              <a:extLst>
                <a:ext uri="{FF2B5EF4-FFF2-40B4-BE49-F238E27FC236}">
                  <a16:creationId xmlns:a16="http://schemas.microsoft.com/office/drawing/2014/main" id="{4A4F45E3-C52F-890D-7170-0B33F441A479}"/>
                </a:ext>
              </a:extLst>
            </p:cNvPr>
            <p:cNvSpPr/>
            <p:nvPr/>
          </p:nvSpPr>
          <p:spPr>
            <a:xfrm>
              <a:off x="3885968" y="1131108"/>
              <a:ext cx="126983" cy="144000"/>
            </a:xfrm>
            <a:prstGeom prst="diamond">
              <a:avLst/>
            </a:prstGeom>
            <a:solidFill>
              <a:srgbClr val="FDB68B"/>
            </a:solidFill>
            <a:ln w="6350">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61" name="Group 15">
            <a:extLst>
              <a:ext uri="{FF2B5EF4-FFF2-40B4-BE49-F238E27FC236}">
                <a16:creationId xmlns:a16="http://schemas.microsoft.com/office/drawing/2014/main" id="{1A46BFB5-467D-6E02-6246-236A27E172F8}"/>
              </a:ext>
            </a:extLst>
          </p:cNvPr>
          <p:cNvGrpSpPr/>
          <p:nvPr/>
        </p:nvGrpSpPr>
        <p:grpSpPr>
          <a:xfrm>
            <a:off x="5229615" y="2519278"/>
            <a:ext cx="2243017" cy="144000"/>
            <a:chOff x="1752444" y="1131108"/>
            <a:chExt cx="2260507" cy="144000"/>
          </a:xfrm>
        </p:grpSpPr>
        <p:sp>
          <p:nvSpPr>
            <p:cNvPr id="162" name="TextBox 17">
              <a:extLst>
                <a:ext uri="{FF2B5EF4-FFF2-40B4-BE49-F238E27FC236}">
                  <a16:creationId xmlns:a16="http://schemas.microsoft.com/office/drawing/2014/main" id="{18366F6E-3FD6-E116-C8BB-A44545757B6F}"/>
                </a:ext>
              </a:extLst>
            </p:cNvPr>
            <p:cNvSpPr txBox="1"/>
            <p:nvPr/>
          </p:nvSpPr>
          <p:spPr>
            <a:xfrm>
              <a:off x="1752444" y="1149247"/>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New </a:t>
              </a:r>
              <a:r>
                <a:rPr lang="es-ES" sz="700" kern="0" err="1">
                  <a:sym typeface="Wingdings 2" panose="05020102010507070707" pitchFamily="18" charset="2"/>
                </a:rPr>
                <a:t>APIs</a:t>
              </a:r>
              <a:r>
                <a:rPr lang="es-ES" sz="700" kern="0">
                  <a:sym typeface="Wingdings 2" panose="05020102010507070707" pitchFamily="18" charset="2"/>
                </a:rPr>
                <a:t> AC - Lago</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63" name="Diamond 182">
              <a:extLst>
                <a:ext uri="{FF2B5EF4-FFF2-40B4-BE49-F238E27FC236}">
                  <a16:creationId xmlns:a16="http://schemas.microsoft.com/office/drawing/2014/main" id="{D1E617EF-4A02-57D5-228D-C4A299CE9F08}"/>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64" name="Group 19">
            <a:extLst>
              <a:ext uri="{FF2B5EF4-FFF2-40B4-BE49-F238E27FC236}">
                <a16:creationId xmlns:a16="http://schemas.microsoft.com/office/drawing/2014/main" id="{4812291E-2B87-6238-7711-B7A159E849F8}"/>
              </a:ext>
            </a:extLst>
          </p:cNvPr>
          <p:cNvGrpSpPr/>
          <p:nvPr/>
        </p:nvGrpSpPr>
        <p:grpSpPr>
          <a:xfrm>
            <a:off x="5138178" y="1694752"/>
            <a:ext cx="1105396" cy="323165"/>
            <a:chOff x="2898932" y="1044714"/>
            <a:chExt cx="1114019" cy="323165"/>
          </a:xfrm>
        </p:grpSpPr>
        <p:sp>
          <p:nvSpPr>
            <p:cNvPr id="165" name="TextBox 17">
              <a:extLst>
                <a:ext uri="{FF2B5EF4-FFF2-40B4-BE49-F238E27FC236}">
                  <a16:creationId xmlns:a16="http://schemas.microsoft.com/office/drawing/2014/main" id="{7C685ECD-CEDA-405C-7375-925D64FC6D85}"/>
                </a:ext>
              </a:extLst>
            </p:cNvPr>
            <p:cNvSpPr txBox="1"/>
            <p:nvPr/>
          </p:nvSpPr>
          <p:spPr>
            <a:xfrm>
              <a:off x="2898932" y="1044714"/>
              <a:ext cx="968054"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D2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Enhancements</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Qlik</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/MARS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circuit</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PnL</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&amp;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Limits</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endParaRPr kumimoji="0" lang="en-U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66" name="Diamond 182">
              <a:extLst>
                <a:ext uri="{FF2B5EF4-FFF2-40B4-BE49-F238E27FC236}">
                  <a16:creationId xmlns:a16="http://schemas.microsoft.com/office/drawing/2014/main" id="{1726BA41-B292-FD14-64E1-67D800DB8947}"/>
                </a:ext>
              </a:extLst>
            </p:cNvPr>
            <p:cNvSpPr/>
            <p:nvPr/>
          </p:nvSpPr>
          <p:spPr>
            <a:xfrm>
              <a:off x="3885968" y="1137799"/>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67" name="Group 22">
            <a:extLst>
              <a:ext uri="{FF2B5EF4-FFF2-40B4-BE49-F238E27FC236}">
                <a16:creationId xmlns:a16="http://schemas.microsoft.com/office/drawing/2014/main" id="{F78A4E3E-CD97-0ADE-D815-4F9EC49C76AA}"/>
              </a:ext>
            </a:extLst>
          </p:cNvPr>
          <p:cNvGrpSpPr/>
          <p:nvPr/>
        </p:nvGrpSpPr>
        <p:grpSpPr>
          <a:xfrm>
            <a:off x="3894560" y="1530336"/>
            <a:ext cx="1121343" cy="323165"/>
            <a:chOff x="2882864" y="1102076"/>
            <a:chExt cx="1130087" cy="323165"/>
          </a:xfrm>
        </p:grpSpPr>
        <p:sp>
          <p:nvSpPr>
            <p:cNvPr id="168" name="TextBox 17">
              <a:extLst>
                <a:ext uri="{FF2B5EF4-FFF2-40B4-BE49-F238E27FC236}">
                  <a16:creationId xmlns:a16="http://schemas.microsoft.com/office/drawing/2014/main" id="{A7D11D29-3553-BBE0-3444-4F803B67FA42}"/>
                </a:ext>
              </a:extLst>
            </p:cNvPr>
            <p:cNvSpPr txBox="1"/>
            <p:nvPr/>
          </p:nvSpPr>
          <p:spPr>
            <a:xfrm>
              <a:off x="2882864" y="1102076"/>
              <a:ext cx="984123"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D</a:t>
              </a:r>
              <a:r>
                <a:rPr lang="es-ES" sz="700" kern="0">
                  <a:sym typeface="Wingdings 2" panose="05020102010507070707" pitchFamily="18" charset="2"/>
                </a:rPr>
                <a:t>1</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Enhancements</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Qlik</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/MARS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circuit</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PnL</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&amp;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Limits</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endParaRPr kumimoji="0" lang="en-U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69" name="Diamond 182">
              <a:extLst>
                <a:ext uri="{FF2B5EF4-FFF2-40B4-BE49-F238E27FC236}">
                  <a16:creationId xmlns:a16="http://schemas.microsoft.com/office/drawing/2014/main" id="{3B5507BE-8EDF-0DD4-6949-AC5A0E42A6B4}"/>
                </a:ext>
              </a:extLst>
            </p:cNvPr>
            <p:cNvSpPr/>
            <p:nvPr/>
          </p:nvSpPr>
          <p:spPr>
            <a:xfrm>
              <a:off x="3885968" y="1191659"/>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70" name="Group 100">
            <a:extLst>
              <a:ext uri="{FF2B5EF4-FFF2-40B4-BE49-F238E27FC236}">
                <a16:creationId xmlns:a16="http://schemas.microsoft.com/office/drawing/2014/main" id="{B95EBB41-28D7-AC17-009D-B703EB8CC0CC}"/>
              </a:ext>
            </a:extLst>
          </p:cNvPr>
          <p:cNvGrpSpPr/>
          <p:nvPr/>
        </p:nvGrpSpPr>
        <p:grpSpPr>
          <a:xfrm>
            <a:off x="3393303" y="2093618"/>
            <a:ext cx="2243017" cy="144000"/>
            <a:chOff x="1752444" y="1131108"/>
            <a:chExt cx="2260507" cy="144000"/>
          </a:xfrm>
        </p:grpSpPr>
        <p:sp>
          <p:nvSpPr>
            <p:cNvPr id="171" name="TextBox 17">
              <a:extLst>
                <a:ext uri="{FF2B5EF4-FFF2-40B4-BE49-F238E27FC236}">
                  <a16:creationId xmlns:a16="http://schemas.microsoft.com/office/drawing/2014/main" id="{E702FCDE-84C8-B1C8-A37A-9F495E1CC0BE}"/>
                </a:ext>
              </a:extLst>
            </p:cNvPr>
            <p:cNvSpPr txBox="1"/>
            <p:nvPr/>
          </p:nvSpPr>
          <p:spPr>
            <a:xfrm>
              <a:off x="1752444" y="1149247"/>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P&amp;L  </a:t>
              </a:r>
              <a:r>
                <a:rPr lang="es-ES" sz="700" kern="0" err="1">
                  <a:sym typeface="Wingdings 2" panose="05020102010507070707" pitchFamily="18" charset="2"/>
                </a:rPr>
                <a:t>reporting</a:t>
              </a:r>
              <a:r>
                <a:rPr lang="es-ES" sz="700" kern="0">
                  <a:sym typeface="Wingdings 2" panose="05020102010507070707" pitchFamily="18" charset="2"/>
                </a:rPr>
                <a:t> – </a:t>
              </a:r>
              <a:r>
                <a:rPr lang="es-ES" sz="700" kern="0" err="1">
                  <a:sym typeface="Wingdings 2" panose="05020102010507070707" pitchFamily="18" charset="2"/>
                </a:rPr>
                <a:t>holidays</a:t>
              </a:r>
              <a:r>
                <a:rPr lang="es-ES" sz="700" kern="0">
                  <a:sym typeface="Wingdings 2" panose="05020102010507070707" pitchFamily="18" charset="2"/>
                </a:rPr>
                <a:t> </a:t>
              </a:r>
              <a:r>
                <a:rPr lang="es-ES" sz="700" kern="0" err="1">
                  <a:sym typeface="Wingdings 2" panose="05020102010507070707" pitchFamily="18" charset="2"/>
                </a:rPr>
                <a:t>corrections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72" name="Diamond 182">
              <a:extLst>
                <a:ext uri="{FF2B5EF4-FFF2-40B4-BE49-F238E27FC236}">
                  <a16:creationId xmlns:a16="http://schemas.microsoft.com/office/drawing/2014/main" id="{CD0B3639-59A5-2EE5-EB55-8DEEFCED1418}"/>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73" name="Group 100">
            <a:extLst>
              <a:ext uri="{FF2B5EF4-FFF2-40B4-BE49-F238E27FC236}">
                <a16:creationId xmlns:a16="http://schemas.microsoft.com/office/drawing/2014/main" id="{4F180D59-4459-01BD-97C2-9B2B94BF19AA}"/>
              </a:ext>
            </a:extLst>
          </p:cNvPr>
          <p:cNvGrpSpPr/>
          <p:nvPr/>
        </p:nvGrpSpPr>
        <p:grpSpPr>
          <a:xfrm>
            <a:off x="3393303" y="2421805"/>
            <a:ext cx="2243017" cy="144000"/>
            <a:chOff x="1752444" y="1131108"/>
            <a:chExt cx="2260507" cy="144000"/>
          </a:xfrm>
        </p:grpSpPr>
        <p:sp>
          <p:nvSpPr>
            <p:cNvPr id="174" name="TextBox 17">
              <a:extLst>
                <a:ext uri="{FF2B5EF4-FFF2-40B4-BE49-F238E27FC236}">
                  <a16:creationId xmlns:a16="http://schemas.microsoft.com/office/drawing/2014/main" id="{34C5F177-7386-5F05-B1C9-CEFCB8664267}"/>
                </a:ext>
              </a:extLst>
            </p:cNvPr>
            <p:cNvSpPr txBox="1"/>
            <p:nvPr/>
          </p:nvSpPr>
          <p:spPr>
            <a:xfrm>
              <a:off x="1752444" y="1149247"/>
              <a:ext cx="2104707"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Trading Fees </a:t>
              </a:r>
              <a:r>
                <a:rPr lang="es-ES" sz="700" kern="0" err="1">
                  <a:sym typeface="Wingdings 2" panose="05020102010507070707" pitchFamily="18" charset="2"/>
                </a:rPr>
                <a:t>treatment</a:t>
              </a:r>
              <a:r>
                <a:rPr lang="es-ES" sz="700" kern="0">
                  <a:sym typeface="Wingdings 2" panose="05020102010507070707" pitchFamily="18" charset="2"/>
                </a:rPr>
                <a:t> in </a:t>
              </a:r>
              <a:r>
                <a:rPr lang="es-ES" sz="700" kern="0" err="1">
                  <a:sym typeface="Wingdings 2" panose="05020102010507070707" pitchFamily="18" charset="2"/>
                </a:rPr>
                <a:t>Qlik</a:t>
              </a:r>
              <a:r>
                <a:rPr lang="es-ES" sz="700" kern="0">
                  <a:sym typeface="Wingdings 2" panose="05020102010507070707" pitchFamily="18" charset="2"/>
                </a:rPr>
                <a:t>, MARS</a:t>
              </a:r>
            </a:p>
          </p:txBody>
        </p:sp>
        <p:sp>
          <p:nvSpPr>
            <p:cNvPr id="175" name="Diamond 182">
              <a:extLst>
                <a:ext uri="{FF2B5EF4-FFF2-40B4-BE49-F238E27FC236}">
                  <a16:creationId xmlns:a16="http://schemas.microsoft.com/office/drawing/2014/main" id="{A59151AB-910A-3EC6-47C3-905BA3775A0A}"/>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76" name="Group 100">
            <a:extLst>
              <a:ext uri="{FF2B5EF4-FFF2-40B4-BE49-F238E27FC236}">
                <a16:creationId xmlns:a16="http://schemas.microsoft.com/office/drawing/2014/main" id="{95F4BB81-F5A1-EFEB-F913-038636F6557F}"/>
              </a:ext>
            </a:extLst>
          </p:cNvPr>
          <p:cNvGrpSpPr/>
          <p:nvPr/>
        </p:nvGrpSpPr>
        <p:grpSpPr>
          <a:xfrm>
            <a:off x="4710206" y="2634204"/>
            <a:ext cx="926114" cy="323165"/>
            <a:chOff x="3103780" y="1043681"/>
            <a:chExt cx="909171" cy="323165"/>
          </a:xfrm>
        </p:grpSpPr>
        <p:sp>
          <p:nvSpPr>
            <p:cNvPr id="177" name="TextBox 17">
              <a:extLst>
                <a:ext uri="{FF2B5EF4-FFF2-40B4-BE49-F238E27FC236}">
                  <a16:creationId xmlns:a16="http://schemas.microsoft.com/office/drawing/2014/main" id="{6C788588-A560-6FF9-3387-4FFBF4003EA2}"/>
                </a:ext>
              </a:extLst>
            </p:cNvPr>
            <p:cNvSpPr txBox="1"/>
            <p:nvPr/>
          </p:nvSpPr>
          <p:spPr>
            <a:xfrm>
              <a:off x="3103780" y="1043681"/>
              <a:ext cx="757409"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Automatic</a:t>
              </a:r>
              <a:r>
                <a:rPr lang="es-ES" sz="700" kern="0">
                  <a:sym typeface="Wingdings 2" panose="05020102010507070707" pitchFamily="18" charset="2"/>
                </a:rPr>
                <a:t> Re-</a:t>
              </a:r>
              <a:r>
                <a:rPr lang="es-ES" sz="700" kern="0" err="1">
                  <a:sym typeface="Wingdings 2" panose="05020102010507070707" pitchFamily="18" charset="2"/>
                </a:rPr>
                <a:t>Allocation</a:t>
              </a:r>
              <a:r>
                <a:rPr lang="es-ES" sz="700" kern="0">
                  <a:sym typeface="Wingdings 2" panose="05020102010507070707" pitchFamily="18" charset="2"/>
                </a:rPr>
                <a:t>  Short Sales </a:t>
              </a:r>
              <a:r>
                <a:rPr lang="es-ES" sz="700" kern="0" err="1">
                  <a:sym typeface="Wingdings 2" panose="05020102010507070707" pitchFamily="18" charset="2"/>
                </a:rPr>
                <a:t>for</a:t>
              </a:r>
              <a:r>
                <a:rPr lang="es-ES" sz="700" kern="0">
                  <a:sym typeface="Wingdings 2" panose="05020102010507070707" pitchFamily="18" charset="2"/>
                </a:rPr>
                <a:t> </a:t>
              </a:r>
              <a:r>
                <a:rPr lang="es-ES" sz="700" kern="0" err="1">
                  <a:sym typeface="Wingdings 2" panose="05020102010507070707" pitchFamily="18" charset="2"/>
                </a:rPr>
                <a:t>Buy</a:t>
              </a:r>
              <a:r>
                <a:rPr lang="es-ES" sz="700" kern="0">
                  <a:sym typeface="Wingdings 2" panose="05020102010507070707" pitchFamily="18" charset="2"/>
                </a:rPr>
                <a:t> </a:t>
              </a:r>
              <a:r>
                <a:rPr lang="es-ES" sz="700" kern="0" err="1">
                  <a:sym typeface="Wingdings 2" panose="05020102010507070707" pitchFamily="18" charset="2"/>
                </a:rPr>
                <a:t>Trades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78" name="Diamond 182">
              <a:extLst>
                <a:ext uri="{FF2B5EF4-FFF2-40B4-BE49-F238E27FC236}">
                  <a16:creationId xmlns:a16="http://schemas.microsoft.com/office/drawing/2014/main" id="{F08B4CEB-4A6D-B12D-B3DB-465397CFA42D}"/>
                </a:ext>
              </a:extLst>
            </p:cNvPr>
            <p:cNvSpPr/>
            <p:nvPr/>
          </p:nvSpPr>
          <p:spPr>
            <a:xfrm>
              <a:off x="3885968" y="1131108"/>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79" name="Group 37">
            <a:extLst>
              <a:ext uri="{FF2B5EF4-FFF2-40B4-BE49-F238E27FC236}">
                <a16:creationId xmlns:a16="http://schemas.microsoft.com/office/drawing/2014/main" id="{27907632-09C7-5413-84D2-65C98B2AE15D}"/>
              </a:ext>
            </a:extLst>
          </p:cNvPr>
          <p:cNvGrpSpPr/>
          <p:nvPr/>
        </p:nvGrpSpPr>
        <p:grpSpPr>
          <a:xfrm>
            <a:off x="8566707" y="4757976"/>
            <a:ext cx="1267635" cy="144000"/>
            <a:chOff x="3885968" y="1231272"/>
            <a:chExt cx="1277518" cy="144000"/>
          </a:xfrm>
        </p:grpSpPr>
        <p:sp>
          <p:nvSpPr>
            <p:cNvPr id="180" name="TextBox 17">
              <a:extLst>
                <a:ext uri="{FF2B5EF4-FFF2-40B4-BE49-F238E27FC236}">
                  <a16:creationId xmlns:a16="http://schemas.microsoft.com/office/drawing/2014/main" id="{22212D75-6024-3080-42DC-54E6253F27ED}"/>
                </a:ext>
              </a:extLst>
            </p:cNvPr>
            <p:cNvSpPr txBox="1"/>
            <p:nvPr/>
          </p:nvSpPr>
          <p:spPr>
            <a:xfrm>
              <a:off x="4055207" y="1249411"/>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BDH3 </a:t>
              </a:r>
              <a:r>
                <a:rPr lang="es-ES" sz="700" kern="0" err="1">
                  <a:sym typeface="Wingdings 2" panose="05020102010507070707" pitchFamily="18" charset="2"/>
                </a:rPr>
                <a:t>Testing</a:t>
              </a:r>
              <a:r>
                <a:rPr lang="es-ES" sz="700" kern="0">
                  <a:sym typeface="Wingdings 2" panose="05020102010507070707" pitchFamily="18" charset="2"/>
                </a:rPr>
                <a:t> SIT/UAT</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81" name="Diamond 182">
              <a:extLst>
                <a:ext uri="{FF2B5EF4-FFF2-40B4-BE49-F238E27FC236}">
                  <a16:creationId xmlns:a16="http://schemas.microsoft.com/office/drawing/2014/main" id="{2C158CB2-BF28-8917-5F66-053D58182622}"/>
                </a:ext>
              </a:extLst>
            </p:cNvPr>
            <p:cNvSpPr/>
            <p:nvPr/>
          </p:nvSpPr>
          <p:spPr>
            <a:xfrm>
              <a:off x="3885968" y="1231272"/>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82" name="Group 40">
            <a:extLst>
              <a:ext uri="{FF2B5EF4-FFF2-40B4-BE49-F238E27FC236}">
                <a16:creationId xmlns:a16="http://schemas.microsoft.com/office/drawing/2014/main" id="{9A0C0383-40BE-2DF6-107C-A56655B6C402}"/>
              </a:ext>
            </a:extLst>
          </p:cNvPr>
          <p:cNvGrpSpPr/>
          <p:nvPr/>
        </p:nvGrpSpPr>
        <p:grpSpPr>
          <a:xfrm>
            <a:off x="10404614" y="4769230"/>
            <a:ext cx="1267634" cy="144000"/>
            <a:chOff x="3885968" y="1231272"/>
            <a:chExt cx="1277517" cy="144000"/>
          </a:xfrm>
        </p:grpSpPr>
        <p:sp>
          <p:nvSpPr>
            <p:cNvPr id="183" name="TextBox 17">
              <a:extLst>
                <a:ext uri="{FF2B5EF4-FFF2-40B4-BE49-F238E27FC236}">
                  <a16:creationId xmlns:a16="http://schemas.microsoft.com/office/drawing/2014/main" id="{BF1CDB00-A5F3-6B2E-DC38-32286842A5A3}"/>
                </a:ext>
              </a:extLst>
            </p:cNvPr>
            <p:cNvSpPr txBox="1"/>
            <p:nvPr/>
          </p:nvSpPr>
          <p:spPr>
            <a:xfrm>
              <a:off x="4055206" y="1255930"/>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BDH3 PRO </a:t>
              </a:r>
              <a:r>
                <a:rPr lang="es-ES" sz="700" kern="0" err="1">
                  <a:sym typeface="Wingdings 2" panose="05020102010507070707" pitchFamily="18" charset="2"/>
                </a:rPr>
                <a:t>Release</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84" name="Diamond 182">
              <a:extLst>
                <a:ext uri="{FF2B5EF4-FFF2-40B4-BE49-F238E27FC236}">
                  <a16:creationId xmlns:a16="http://schemas.microsoft.com/office/drawing/2014/main" id="{49F282B8-BE68-3854-FE1B-CF402B0A2666}"/>
                </a:ext>
              </a:extLst>
            </p:cNvPr>
            <p:cNvSpPr/>
            <p:nvPr/>
          </p:nvSpPr>
          <p:spPr>
            <a:xfrm>
              <a:off x="3885968" y="1231272"/>
              <a:ext cx="126983" cy="144000"/>
            </a:xfrm>
            <a:prstGeom prst="diamond">
              <a:avLst/>
            </a:prstGeom>
            <a:solidFill>
              <a:srgbClr val="0070C0"/>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85" name="Group 43">
            <a:extLst>
              <a:ext uri="{FF2B5EF4-FFF2-40B4-BE49-F238E27FC236}">
                <a16:creationId xmlns:a16="http://schemas.microsoft.com/office/drawing/2014/main" id="{ACFE03CE-A910-4AF4-66D1-48C27C48C89D}"/>
              </a:ext>
            </a:extLst>
          </p:cNvPr>
          <p:cNvGrpSpPr/>
          <p:nvPr/>
        </p:nvGrpSpPr>
        <p:grpSpPr>
          <a:xfrm>
            <a:off x="8566704" y="4219038"/>
            <a:ext cx="1260264" cy="144000"/>
            <a:chOff x="3885968" y="1231272"/>
            <a:chExt cx="1270090" cy="144000"/>
          </a:xfrm>
        </p:grpSpPr>
        <p:sp>
          <p:nvSpPr>
            <p:cNvPr id="186" name="TextBox 17">
              <a:extLst>
                <a:ext uri="{FF2B5EF4-FFF2-40B4-BE49-F238E27FC236}">
                  <a16:creationId xmlns:a16="http://schemas.microsoft.com/office/drawing/2014/main" id="{E70F5EBF-0E60-9517-D12D-92D7826AF9D8}"/>
                </a:ext>
              </a:extLst>
            </p:cNvPr>
            <p:cNvSpPr txBox="1"/>
            <p:nvPr/>
          </p:nvSpPr>
          <p:spPr>
            <a:xfrm>
              <a:off x="4047779" y="1247777"/>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Mx3 </a:t>
              </a:r>
              <a:r>
                <a:rPr lang="es-ES" sz="700" kern="0" err="1">
                  <a:sym typeface="Wingdings 2" panose="05020102010507070707" pitchFamily="18" charset="2"/>
                </a:rPr>
                <a:t>Testing</a:t>
              </a:r>
              <a:r>
                <a:rPr lang="es-ES" sz="700" kern="0">
                  <a:sym typeface="Wingdings 2" panose="05020102010507070707" pitchFamily="18" charset="2"/>
                </a:rPr>
                <a:t> SIT/UAT</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87" name="Diamond 182">
              <a:extLst>
                <a:ext uri="{FF2B5EF4-FFF2-40B4-BE49-F238E27FC236}">
                  <a16:creationId xmlns:a16="http://schemas.microsoft.com/office/drawing/2014/main" id="{43010D19-3BE6-2F26-2328-16FC70BDEF42}"/>
                </a:ext>
              </a:extLst>
            </p:cNvPr>
            <p:cNvSpPr/>
            <p:nvPr/>
          </p:nvSpPr>
          <p:spPr>
            <a:xfrm>
              <a:off x="3885968" y="1231272"/>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88" name="Group 46">
            <a:extLst>
              <a:ext uri="{FF2B5EF4-FFF2-40B4-BE49-F238E27FC236}">
                <a16:creationId xmlns:a16="http://schemas.microsoft.com/office/drawing/2014/main" id="{5B2E905A-6F93-5653-704D-5F1BED93754E}"/>
              </a:ext>
            </a:extLst>
          </p:cNvPr>
          <p:cNvGrpSpPr/>
          <p:nvPr/>
        </p:nvGrpSpPr>
        <p:grpSpPr>
          <a:xfrm>
            <a:off x="10404614" y="4217404"/>
            <a:ext cx="1254301" cy="144000"/>
            <a:chOff x="3885968" y="1231272"/>
            <a:chExt cx="1264080" cy="144000"/>
          </a:xfrm>
        </p:grpSpPr>
        <p:sp>
          <p:nvSpPr>
            <p:cNvPr id="189" name="TextBox 17">
              <a:extLst>
                <a:ext uri="{FF2B5EF4-FFF2-40B4-BE49-F238E27FC236}">
                  <a16:creationId xmlns:a16="http://schemas.microsoft.com/office/drawing/2014/main" id="{88B78EC9-4371-E855-C005-50BAAB09EA58}"/>
                </a:ext>
              </a:extLst>
            </p:cNvPr>
            <p:cNvSpPr txBox="1"/>
            <p:nvPr/>
          </p:nvSpPr>
          <p:spPr>
            <a:xfrm>
              <a:off x="4041769" y="1258316"/>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Mx3 PRO </a:t>
              </a:r>
              <a:r>
                <a:rPr lang="es-ES" sz="700" kern="0" err="1">
                  <a:sym typeface="Wingdings 2" panose="05020102010507070707" pitchFamily="18" charset="2"/>
                </a:rPr>
                <a:t>Release</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90" name="Diamond 182">
              <a:extLst>
                <a:ext uri="{FF2B5EF4-FFF2-40B4-BE49-F238E27FC236}">
                  <a16:creationId xmlns:a16="http://schemas.microsoft.com/office/drawing/2014/main" id="{A4D35C9D-F04C-FD2A-CA07-7166FB37AEF0}"/>
                </a:ext>
              </a:extLst>
            </p:cNvPr>
            <p:cNvSpPr/>
            <p:nvPr/>
          </p:nvSpPr>
          <p:spPr>
            <a:xfrm>
              <a:off x="3885968" y="1231272"/>
              <a:ext cx="126983" cy="144000"/>
            </a:xfrm>
            <a:prstGeom prst="diamond">
              <a:avLst/>
            </a:prstGeom>
            <a:solidFill>
              <a:srgbClr val="FDB68B"/>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91" name="Group 49">
            <a:extLst>
              <a:ext uri="{FF2B5EF4-FFF2-40B4-BE49-F238E27FC236}">
                <a16:creationId xmlns:a16="http://schemas.microsoft.com/office/drawing/2014/main" id="{D800523D-B993-096F-3641-F8934828CD5E}"/>
              </a:ext>
            </a:extLst>
          </p:cNvPr>
          <p:cNvGrpSpPr/>
          <p:nvPr/>
        </p:nvGrpSpPr>
        <p:grpSpPr>
          <a:xfrm>
            <a:off x="10403525" y="4450310"/>
            <a:ext cx="1358291" cy="215444"/>
            <a:chOff x="3885968" y="1222034"/>
            <a:chExt cx="1368881" cy="215444"/>
          </a:xfrm>
        </p:grpSpPr>
        <p:sp>
          <p:nvSpPr>
            <p:cNvPr id="192" name="TextBox 17">
              <a:extLst>
                <a:ext uri="{FF2B5EF4-FFF2-40B4-BE49-F238E27FC236}">
                  <a16:creationId xmlns:a16="http://schemas.microsoft.com/office/drawing/2014/main" id="{C24F6015-47B2-8894-DD7A-D70DDA855B9A}"/>
                </a:ext>
              </a:extLst>
            </p:cNvPr>
            <p:cNvSpPr txBox="1"/>
            <p:nvPr/>
          </p:nvSpPr>
          <p:spPr>
            <a:xfrm>
              <a:off x="4046706" y="1222034"/>
              <a:ext cx="1208143" cy="215444"/>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PHASE II</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Flex </a:t>
              </a:r>
              <a:r>
                <a:rPr lang="es-ES" sz="700" kern="0" err="1">
                  <a:sym typeface="Wingdings 2" panose="05020102010507070707" pitchFamily="18" charset="2"/>
                </a:rPr>
                <a:t>Model</a:t>
              </a:r>
              <a:r>
                <a:rPr lang="es-ES" sz="700" kern="0">
                  <a:sym typeface="Wingdings 2" panose="05020102010507070707" pitchFamily="18" charset="2"/>
                </a:rPr>
                <a:t> </a:t>
              </a:r>
              <a:r>
                <a:rPr lang="es-ES" sz="700" kern="0" err="1">
                  <a:sym typeface="Wingdings 2" panose="05020102010507070707" pitchFamily="18" charset="2"/>
                </a:rPr>
                <a:t>testing</a:t>
              </a:r>
              <a:r>
                <a:rPr lang="es-ES" sz="700" kern="0">
                  <a:sym typeface="Wingdings 2" panose="05020102010507070707" pitchFamily="18" charset="2"/>
                </a:rPr>
                <a:t> </a:t>
              </a:r>
              <a:r>
                <a:rPr lang="es-ES" sz="700" kern="0" err="1">
                  <a:sym typeface="Wingdings 2" panose="05020102010507070707" pitchFamily="18" charset="2"/>
                </a:rPr>
                <a:t>with</a:t>
              </a:r>
              <a:r>
                <a:rPr lang="es-ES" sz="700" kern="0">
                  <a:sym typeface="Wingdings 2" panose="05020102010507070707" pitchFamily="18" charset="2"/>
                </a:rPr>
                <a:t> </a:t>
              </a:r>
              <a:r>
                <a:rPr lang="es-ES" sz="700" kern="0" err="1">
                  <a:sym typeface="Wingdings 2" panose="05020102010507070707" pitchFamily="18" charset="2"/>
                </a:rPr>
                <a:t>Murex</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93" name="Diamond 182">
              <a:extLst>
                <a:ext uri="{FF2B5EF4-FFF2-40B4-BE49-F238E27FC236}">
                  <a16:creationId xmlns:a16="http://schemas.microsoft.com/office/drawing/2014/main" id="{192AD712-315B-DD5E-C6BA-9E6D9CDF9568}"/>
                </a:ext>
              </a:extLst>
            </p:cNvPr>
            <p:cNvSpPr/>
            <p:nvPr/>
          </p:nvSpPr>
          <p:spPr>
            <a:xfrm>
              <a:off x="3885968" y="1263363"/>
              <a:ext cx="126983" cy="144000"/>
            </a:xfrm>
            <a:prstGeom prst="diamond">
              <a:avLst/>
            </a:prstGeom>
            <a:solidFill>
              <a:schemeClr val="tx2"/>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94" name="Group 52">
            <a:extLst>
              <a:ext uri="{FF2B5EF4-FFF2-40B4-BE49-F238E27FC236}">
                <a16:creationId xmlns:a16="http://schemas.microsoft.com/office/drawing/2014/main" id="{8BE30111-6482-E0A3-AFB0-F65EEA80F038}"/>
              </a:ext>
            </a:extLst>
          </p:cNvPr>
          <p:cNvGrpSpPr/>
          <p:nvPr/>
        </p:nvGrpSpPr>
        <p:grpSpPr>
          <a:xfrm>
            <a:off x="8052569" y="5543096"/>
            <a:ext cx="1254300" cy="144000"/>
            <a:chOff x="2748872" y="1231272"/>
            <a:chExt cx="1264079" cy="144000"/>
          </a:xfrm>
        </p:grpSpPr>
        <p:sp>
          <p:nvSpPr>
            <p:cNvPr id="195" name="TextBox 17">
              <a:extLst>
                <a:ext uri="{FF2B5EF4-FFF2-40B4-BE49-F238E27FC236}">
                  <a16:creationId xmlns:a16="http://schemas.microsoft.com/office/drawing/2014/main" id="{93B7A602-C4F6-0C96-B3F3-AD41A4C94864}"/>
                </a:ext>
              </a:extLst>
            </p:cNvPr>
            <p:cNvSpPr txBox="1"/>
            <p:nvPr/>
          </p:nvSpPr>
          <p:spPr>
            <a:xfrm>
              <a:off x="2748872" y="1249411"/>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Sensitivities</a:t>
              </a:r>
              <a:r>
                <a:rPr lang="es-ES" sz="700" kern="0">
                  <a:sym typeface="Wingdings 2" panose="05020102010507070707" pitchFamily="18" charset="2"/>
                </a:rPr>
                <a:t> &amp; VaR</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96" name="Diamond 182">
              <a:extLst>
                <a:ext uri="{FF2B5EF4-FFF2-40B4-BE49-F238E27FC236}">
                  <a16:creationId xmlns:a16="http://schemas.microsoft.com/office/drawing/2014/main" id="{88F22900-9769-AEEA-D739-F8642ECFD964}"/>
                </a:ext>
              </a:extLst>
            </p:cNvPr>
            <p:cNvSpPr/>
            <p:nvPr/>
          </p:nvSpPr>
          <p:spPr>
            <a:xfrm>
              <a:off x="3885968" y="123127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197" name="Group 55">
            <a:extLst>
              <a:ext uri="{FF2B5EF4-FFF2-40B4-BE49-F238E27FC236}">
                <a16:creationId xmlns:a16="http://schemas.microsoft.com/office/drawing/2014/main" id="{8D320B79-A6CB-8EF3-9C6E-BE62C1AFFC58}"/>
              </a:ext>
            </a:extLst>
          </p:cNvPr>
          <p:cNvGrpSpPr/>
          <p:nvPr/>
        </p:nvGrpSpPr>
        <p:grpSpPr>
          <a:xfrm>
            <a:off x="9189860" y="5901484"/>
            <a:ext cx="1099705" cy="144000"/>
            <a:chOff x="3272332" y="1231272"/>
            <a:chExt cx="1108279" cy="144000"/>
          </a:xfrm>
        </p:grpSpPr>
        <p:sp>
          <p:nvSpPr>
            <p:cNvPr id="198" name="TextBox 17">
              <a:extLst>
                <a:ext uri="{FF2B5EF4-FFF2-40B4-BE49-F238E27FC236}">
                  <a16:creationId xmlns:a16="http://schemas.microsoft.com/office/drawing/2014/main" id="{F37A2601-B999-A3A3-8A4B-C7461C6DA3C5}"/>
                </a:ext>
              </a:extLst>
            </p:cNvPr>
            <p:cNvSpPr txBox="1"/>
            <p:nvPr/>
          </p:nvSpPr>
          <p:spPr>
            <a:xfrm>
              <a:off x="3272332" y="1264194"/>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Capital</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199" name="Diamond 182">
              <a:extLst>
                <a:ext uri="{FF2B5EF4-FFF2-40B4-BE49-F238E27FC236}">
                  <a16:creationId xmlns:a16="http://schemas.microsoft.com/office/drawing/2014/main" id="{17683FC8-D9B8-FC84-6959-5059003EA12E}"/>
                </a:ext>
              </a:extLst>
            </p:cNvPr>
            <p:cNvSpPr/>
            <p:nvPr/>
          </p:nvSpPr>
          <p:spPr>
            <a:xfrm>
              <a:off x="3885968" y="1231272"/>
              <a:ext cx="126983" cy="144000"/>
            </a:xfrm>
            <a:prstGeom prst="diamond">
              <a:avLst/>
            </a:prstGeom>
            <a:solidFill>
              <a:schemeClr val="tx2">
                <a:lumMod val="60000"/>
                <a:lumOff val="40000"/>
              </a:schemeClr>
            </a:solidFill>
            <a:ln w="6350">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200" name="Group 58">
            <a:extLst>
              <a:ext uri="{FF2B5EF4-FFF2-40B4-BE49-F238E27FC236}">
                <a16:creationId xmlns:a16="http://schemas.microsoft.com/office/drawing/2014/main" id="{71BB7B31-48EF-0762-53E3-34694964AF46}"/>
              </a:ext>
            </a:extLst>
          </p:cNvPr>
          <p:cNvGrpSpPr/>
          <p:nvPr/>
        </p:nvGrpSpPr>
        <p:grpSpPr>
          <a:xfrm>
            <a:off x="8052569" y="5206750"/>
            <a:ext cx="1254300" cy="144000"/>
            <a:chOff x="2748872" y="1231272"/>
            <a:chExt cx="1264079" cy="144000"/>
          </a:xfrm>
        </p:grpSpPr>
        <p:sp>
          <p:nvSpPr>
            <p:cNvPr id="201" name="TextBox 17">
              <a:extLst>
                <a:ext uri="{FF2B5EF4-FFF2-40B4-BE49-F238E27FC236}">
                  <a16:creationId xmlns:a16="http://schemas.microsoft.com/office/drawing/2014/main" id="{9BF7BC4B-88F0-1432-7A37-16F8234A7238}"/>
                </a:ext>
              </a:extLst>
            </p:cNvPr>
            <p:cNvSpPr txBox="1"/>
            <p:nvPr/>
          </p:nvSpPr>
          <p:spPr>
            <a:xfrm>
              <a:off x="2748872" y="1249411"/>
              <a:ext cx="1108279" cy="107722"/>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700" kern="0">
                  <a:sym typeface="Wingdings 2" panose="05020102010507070707" pitchFamily="18" charset="2"/>
                </a:rPr>
                <a:t>P&amp;L and </a:t>
              </a:r>
              <a:r>
                <a:rPr lang="es-ES" sz="700" kern="0" err="1">
                  <a:sym typeface="Wingdings 2" panose="05020102010507070707" pitchFamily="18" charset="2"/>
                </a:rPr>
                <a:t>Metrics</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202" name="Diamond 182">
              <a:extLst>
                <a:ext uri="{FF2B5EF4-FFF2-40B4-BE49-F238E27FC236}">
                  <a16:creationId xmlns:a16="http://schemas.microsoft.com/office/drawing/2014/main" id="{3E0DFD52-8973-7D05-ED0E-9CA090D12372}"/>
                </a:ext>
              </a:extLst>
            </p:cNvPr>
            <p:cNvSpPr/>
            <p:nvPr/>
          </p:nvSpPr>
          <p:spPr>
            <a:xfrm>
              <a:off x="3885968" y="1231272"/>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203" name="Group 26">
            <a:extLst>
              <a:ext uri="{FF2B5EF4-FFF2-40B4-BE49-F238E27FC236}">
                <a16:creationId xmlns:a16="http://schemas.microsoft.com/office/drawing/2014/main" id="{CCFAC96C-975C-FB17-73C6-7C150A3997D8}"/>
              </a:ext>
            </a:extLst>
          </p:cNvPr>
          <p:cNvGrpSpPr/>
          <p:nvPr/>
        </p:nvGrpSpPr>
        <p:grpSpPr>
          <a:xfrm>
            <a:off x="9792551" y="5451051"/>
            <a:ext cx="863660" cy="323165"/>
            <a:chOff x="3885968" y="1153447"/>
            <a:chExt cx="870394" cy="323165"/>
          </a:xfrm>
        </p:grpSpPr>
        <p:sp>
          <p:nvSpPr>
            <p:cNvPr id="204" name="TextBox 17">
              <a:extLst>
                <a:ext uri="{FF2B5EF4-FFF2-40B4-BE49-F238E27FC236}">
                  <a16:creationId xmlns:a16="http://schemas.microsoft.com/office/drawing/2014/main" id="{10E417A5-F0D8-EC16-90CC-1DC5E31ED3B8}"/>
                </a:ext>
              </a:extLst>
            </p:cNvPr>
            <p:cNvSpPr txBox="1"/>
            <p:nvPr/>
          </p:nvSpPr>
          <p:spPr>
            <a:xfrm>
              <a:off x="4090529" y="1153447"/>
              <a:ext cx="665833"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700" kern="0" err="1">
                  <a:sym typeface="Wingdings 2" panose="05020102010507070707" pitchFamily="18" charset="2"/>
                </a:rPr>
                <a:t>Credit</a:t>
              </a:r>
              <a:r>
                <a:rPr lang="es-ES" sz="700" kern="0">
                  <a:sym typeface="Wingdings 2" panose="05020102010507070707" pitchFamily="18" charset="2"/>
                </a:rPr>
                <a:t> &amp; </a:t>
              </a:r>
              <a:r>
                <a:rPr lang="es-ES" sz="700" kern="0" err="1">
                  <a:sym typeface="Wingdings 2" panose="05020102010507070707" pitchFamily="18" charset="2"/>
                </a:rPr>
                <a:t>Counterparty</a:t>
              </a:r>
              <a:r>
                <a:rPr lang="es-ES" sz="700" kern="0">
                  <a:sym typeface="Wingdings 2" panose="05020102010507070707" pitchFamily="18" charset="2"/>
                </a:rPr>
                <a:t> </a:t>
              </a:r>
              <a:r>
                <a:rPr lang="es-ES" sz="700" kern="0" err="1">
                  <a:sym typeface="Wingdings 2" panose="05020102010507070707" pitchFamily="18" charset="2"/>
                </a:rPr>
                <a:t>Risk</a:t>
              </a:r>
              <a:endParaRPr kumimoji="0" lang="en-US" sz="700" b="1"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205" name="Diamond 182">
              <a:extLst>
                <a:ext uri="{FF2B5EF4-FFF2-40B4-BE49-F238E27FC236}">
                  <a16:creationId xmlns:a16="http://schemas.microsoft.com/office/drawing/2014/main" id="{BD40710D-7DB9-EB22-0E05-19EDB85CCE3B}"/>
                </a:ext>
              </a:extLst>
            </p:cNvPr>
            <p:cNvSpPr/>
            <p:nvPr/>
          </p:nvSpPr>
          <p:spPr>
            <a:xfrm>
              <a:off x="3885968" y="1243030"/>
              <a:ext cx="126983" cy="144000"/>
            </a:xfrm>
            <a:prstGeom prst="diamond">
              <a:avLst/>
            </a:prstGeom>
            <a:solidFill>
              <a:schemeClr val="tx2">
                <a:lumMod val="60000"/>
                <a:lumOff val="40000"/>
              </a:schemeClr>
            </a:solid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grpSp>
        <p:nvGrpSpPr>
          <p:cNvPr id="206" name="Group 65">
            <a:extLst>
              <a:ext uri="{FF2B5EF4-FFF2-40B4-BE49-F238E27FC236}">
                <a16:creationId xmlns:a16="http://schemas.microsoft.com/office/drawing/2014/main" id="{628863A1-E53F-132A-4448-7173ABC1729F}"/>
              </a:ext>
            </a:extLst>
          </p:cNvPr>
          <p:cNvGrpSpPr/>
          <p:nvPr/>
        </p:nvGrpSpPr>
        <p:grpSpPr>
          <a:xfrm>
            <a:off x="6249653" y="1439884"/>
            <a:ext cx="1226153" cy="323165"/>
            <a:chOff x="6256003" y="1439884"/>
            <a:chExt cx="1226153" cy="323165"/>
          </a:xfrm>
        </p:grpSpPr>
        <p:sp>
          <p:nvSpPr>
            <p:cNvPr id="207" name="TextBox 17">
              <a:extLst>
                <a:ext uri="{FF2B5EF4-FFF2-40B4-BE49-F238E27FC236}">
                  <a16:creationId xmlns:a16="http://schemas.microsoft.com/office/drawing/2014/main" id="{FCB247E7-32C3-15C1-A556-07F731C55876}"/>
                </a:ext>
              </a:extLst>
            </p:cNvPr>
            <p:cNvSpPr txBox="1"/>
            <p:nvPr/>
          </p:nvSpPr>
          <p:spPr>
            <a:xfrm>
              <a:off x="6256003" y="1439884"/>
              <a:ext cx="1087723" cy="323165"/>
            </a:xfrm>
            <a:prstGeom prst="rect">
              <a:avLst/>
            </a:prstGeom>
            <a:noFill/>
          </p:spPr>
          <p:txBody>
            <a:bodyPr wrap="square" lIns="0" tIns="0" rIns="0" bIns="0" rtlCol="0">
              <a:spAutoFit/>
            </a:bodyPr>
            <a:lstStyle>
              <a:defPPr>
                <a:defRPr lang="es-ES"/>
              </a:defPPr>
              <a:lvl1pPr marR="0" lvl="0" indent="0" algn="ctr" fontAlgn="auto">
                <a:lnSpc>
                  <a:spcPct val="100000"/>
                </a:lnSpc>
                <a:spcBef>
                  <a:spcPts val="0"/>
                </a:spcBef>
                <a:spcAft>
                  <a:spcPts val="0"/>
                </a:spcAft>
                <a:buClrTx/>
                <a:buSzTx/>
                <a:buFontTx/>
                <a:buNone/>
                <a:tabLst/>
                <a:defRPr kumimoji="0" sz="800" i="0" u="none" strike="noStrike" cap="none" spc="0" normalizeH="0" baseline="0">
                  <a:ln>
                    <a:noFill/>
                  </a:ln>
                  <a:solidFill>
                    <a:prstClr val="black"/>
                  </a:solidFill>
                  <a:effectLst/>
                  <a:uLnTx/>
                  <a:uFillTx/>
                  <a:latin typeface="Santander Tex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D3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Enhancements</a:t>
              </a:r>
              <a:endPar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Qlik</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/MARS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circuit</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PnL</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&amp; </a:t>
              </a:r>
              <a:r>
                <a:rPr kumimoji="0" lang="es-ES" sz="700" i="0" u="none" strike="noStrike" kern="0" cap="none" spc="0" normalizeH="0" baseline="0" noProof="0" err="1">
                  <a:ln>
                    <a:noFill/>
                  </a:ln>
                  <a:solidFill>
                    <a:prstClr val="black"/>
                  </a:solidFill>
                  <a:effectLst/>
                  <a:uLnTx/>
                  <a:uFillTx/>
                  <a:latin typeface="Santander Text"/>
                  <a:ea typeface="+mn-ea"/>
                  <a:cs typeface="+mn-cs"/>
                  <a:sym typeface="Wingdings 2" panose="05020102010507070707" pitchFamily="18" charset="2"/>
                </a:rPr>
                <a:t>Limits</a:t>
              </a:r>
              <a:r>
                <a:rPr kumimoji="0" lang="es-E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rPr>
                <a:t> </a:t>
              </a:r>
              <a:endParaRPr kumimoji="0" lang="en-US" sz="700" i="0" u="none" strike="noStrike" kern="0" cap="none" spc="0" normalizeH="0" baseline="0" noProof="0">
                <a:ln>
                  <a:noFill/>
                </a:ln>
                <a:solidFill>
                  <a:prstClr val="black"/>
                </a:solidFill>
                <a:effectLst/>
                <a:uLnTx/>
                <a:uFillTx/>
                <a:latin typeface="Santander Text"/>
                <a:ea typeface="+mn-ea"/>
                <a:cs typeface="+mn-cs"/>
                <a:sym typeface="Wingdings 2" panose="05020102010507070707" pitchFamily="18" charset="2"/>
              </a:endParaRPr>
            </a:p>
          </p:txBody>
        </p:sp>
        <p:sp>
          <p:nvSpPr>
            <p:cNvPr id="208" name="Diamond 182">
              <a:extLst>
                <a:ext uri="{FF2B5EF4-FFF2-40B4-BE49-F238E27FC236}">
                  <a16:creationId xmlns:a16="http://schemas.microsoft.com/office/drawing/2014/main" id="{66A0AA79-78E6-6A91-2228-82D313544249}"/>
                </a:ext>
              </a:extLst>
            </p:cNvPr>
            <p:cNvSpPr/>
            <p:nvPr/>
          </p:nvSpPr>
          <p:spPr>
            <a:xfrm>
              <a:off x="7356155" y="1525722"/>
              <a:ext cx="126001" cy="144000"/>
            </a:xfrm>
            <a:prstGeom prst="diamond">
              <a:avLst/>
            </a:prstGeom>
            <a:solidFill>
              <a:srgbClr val="FDB68B"/>
            </a:solidFill>
            <a:ln w="6350">
              <a:solidFill>
                <a:srgbClr val="00206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ntander Text"/>
                <a:ea typeface="+mn-ea"/>
                <a:cs typeface="+mn-cs"/>
              </a:endParaRPr>
            </a:p>
          </p:txBody>
        </p:sp>
      </p:grpSp>
      <p:sp>
        <p:nvSpPr>
          <p:cNvPr id="209" name="TextBox 75">
            <a:extLst>
              <a:ext uri="{FF2B5EF4-FFF2-40B4-BE49-F238E27FC236}">
                <a16:creationId xmlns:a16="http://schemas.microsoft.com/office/drawing/2014/main" id="{612282EB-190E-9EEE-C547-C7417E770618}"/>
              </a:ext>
            </a:extLst>
          </p:cNvPr>
          <p:cNvSpPr txBox="1"/>
          <p:nvPr/>
        </p:nvSpPr>
        <p:spPr>
          <a:xfrm>
            <a:off x="6951930" y="611277"/>
            <a:ext cx="924634" cy="261610"/>
          </a:xfrm>
          <a:prstGeom prst="rect">
            <a:avLst/>
          </a:prstGeom>
          <a:noFill/>
        </p:spPr>
        <p:txBody>
          <a:bodyPr wrap="square">
            <a:spAutoFit/>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a:ln>
                  <a:noFill/>
                </a:ln>
                <a:solidFill>
                  <a:srgbClr val="C00000"/>
                </a:solidFill>
                <a:effectLst/>
                <a:uLnTx/>
                <a:uFillTx/>
                <a:latin typeface="Santander Headline" panose="020B0504020201020104" pitchFamily="34" charset="0"/>
                <a:ea typeface="+mn-ea"/>
                <a:cs typeface="+mn-cs"/>
              </a:rPr>
              <a:t>2025</a:t>
            </a:r>
          </a:p>
        </p:txBody>
      </p:sp>
      <p:sp>
        <p:nvSpPr>
          <p:cNvPr id="210" name="Star: 5 Points 82">
            <a:extLst>
              <a:ext uri="{FF2B5EF4-FFF2-40B4-BE49-F238E27FC236}">
                <a16:creationId xmlns:a16="http://schemas.microsoft.com/office/drawing/2014/main" id="{05B3F55A-67D6-B858-289E-F5483428BEE5}"/>
              </a:ext>
            </a:extLst>
          </p:cNvPr>
          <p:cNvSpPr/>
          <p:nvPr/>
        </p:nvSpPr>
        <p:spPr>
          <a:xfrm>
            <a:off x="5489016" y="3093318"/>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Star: 5 Points 85">
            <a:extLst>
              <a:ext uri="{FF2B5EF4-FFF2-40B4-BE49-F238E27FC236}">
                <a16:creationId xmlns:a16="http://schemas.microsoft.com/office/drawing/2014/main" id="{207B83D0-951C-5ABF-A3D9-305A7A68ACD8}"/>
              </a:ext>
            </a:extLst>
          </p:cNvPr>
          <p:cNvSpPr/>
          <p:nvPr/>
        </p:nvSpPr>
        <p:spPr>
          <a:xfrm>
            <a:off x="5311740" y="4432032"/>
            <a:ext cx="108000" cy="108000"/>
          </a:xfrm>
          <a:prstGeom prst="star5">
            <a:avLst/>
          </a:prstGeom>
          <a:solidFill>
            <a:srgbClr val="FFFF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19209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3C39D18-9393-4492-6561-617F83756F37}"/>
              </a:ext>
            </a:extLst>
          </p:cNvPr>
          <p:cNvSpPr/>
          <p:nvPr/>
        </p:nvSpPr>
        <p:spPr>
          <a:xfrm>
            <a:off x="4889368" y="808029"/>
            <a:ext cx="972000" cy="53053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AFA56F87-FFEE-010C-CA31-F1F437F4BD8D}"/>
              </a:ext>
            </a:extLst>
          </p:cNvPr>
          <p:cNvSpPr/>
          <p:nvPr/>
        </p:nvSpPr>
        <p:spPr>
          <a:xfrm>
            <a:off x="492536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err="1">
                <a:solidFill>
                  <a:prstClr val="white"/>
                </a:solidFill>
                <a:latin typeface="santander Headline" panose="020B0504020201020104"/>
              </a:rPr>
              <a:t>Lending</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42" name="Rectangle: Rounded Corners 41">
            <a:extLst>
              <a:ext uri="{FF2B5EF4-FFF2-40B4-BE49-F238E27FC236}">
                <a16:creationId xmlns:a16="http://schemas.microsoft.com/office/drawing/2014/main" id="{C388E33A-F23B-B651-35CF-A15A253CC1EE}"/>
              </a:ext>
            </a:extLst>
          </p:cNvPr>
          <p:cNvSpPr/>
          <p:nvPr/>
        </p:nvSpPr>
        <p:spPr>
          <a:xfrm>
            <a:off x="4885709" y="1076233"/>
            <a:ext cx="972000"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Nicolás Martínez</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44" name="Rectangle 43">
            <a:extLst>
              <a:ext uri="{FF2B5EF4-FFF2-40B4-BE49-F238E27FC236}">
                <a16:creationId xmlns:a16="http://schemas.microsoft.com/office/drawing/2014/main" id="{69225BEB-C285-6C1A-A9FC-B15006FE360A}"/>
              </a:ext>
            </a:extLst>
          </p:cNvPr>
          <p:cNvSpPr/>
          <p:nvPr/>
        </p:nvSpPr>
        <p:spPr>
          <a:xfrm>
            <a:off x="5905883" y="808029"/>
            <a:ext cx="972000" cy="53053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2D416734-FF44-BBE8-1162-12E10D64B391}"/>
              </a:ext>
            </a:extLst>
          </p:cNvPr>
          <p:cNvSpPr/>
          <p:nvPr/>
        </p:nvSpPr>
        <p:spPr>
          <a:xfrm>
            <a:off x="5947144" y="860791"/>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F&amp;BSM</a:t>
            </a:r>
          </a:p>
        </p:txBody>
      </p:sp>
      <p:sp>
        <p:nvSpPr>
          <p:cNvPr id="46" name="Rectangle: Rounded Corners 45">
            <a:extLst>
              <a:ext uri="{FF2B5EF4-FFF2-40B4-BE49-F238E27FC236}">
                <a16:creationId xmlns:a16="http://schemas.microsoft.com/office/drawing/2014/main" id="{5356B4B7-26D6-6E12-AE0C-4993C67F65FB}"/>
              </a:ext>
            </a:extLst>
          </p:cNvPr>
          <p:cNvSpPr/>
          <p:nvPr/>
        </p:nvSpPr>
        <p:spPr>
          <a:xfrm>
            <a:off x="5911144" y="1076233"/>
            <a:ext cx="972000"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Antonio Sánchez</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47" name="Rectangle 46">
            <a:extLst>
              <a:ext uri="{FF2B5EF4-FFF2-40B4-BE49-F238E27FC236}">
                <a16:creationId xmlns:a16="http://schemas.microsoft.com/office/drawing/2014/main" id="{6C8FD070-FC05-1531-43AB-8ED59D7309F8}"/>
              </a:ext>
            </a:extLst>
          </p:cNvPr>
          <p:cNvSpPr/>
          <p:nvPr/>
        </p:nvSpPr>
        <p:spPr>
          <a:xfrm>
            <a:off x="6916263" y="808029"/>
            <a:ext cx="972000" cy="53053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C75339CB-2792-07A2-C2A4-4C31836F3D43}"/>
              </a:ext>
            </a:extLst>
          </p:cNvPr>
          <p:cNvSpPr/>
          <p:nvPr/>
        </p:nvSpPr>
        <p:spPr>
          <a:xfrm>
            <a:off x="6952263"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BDH</a:t>
            </a:r>
          </a:p>
        </p:txBody>
      </p:sp>
      <p:sp>
        <p:nvSpPr>
          <p:cNvPr id="49" name="Rectangle: Rounded Corners 48">
            <a:extLst>
              <a:ext uri="{FF2B5EF4-FFF2-40B4-BE49-F238E27FC236}">
                <a16:creationId xmlns:a16="http://schemas.microsoft.com/office/drawing/2014/main" id="{2A8BC514-F412-451F-872B-B2F517E4A0AA}"/>
              </a:ext>
            </a:extLst>
          </p:cNvPr>
          <p:cNvSpPr/>
          <p:nvPr/>
        </p:nvSpPr>
        <p:spPr>
          <a:xfrm>
            <a:off x="6845987" y="1076233"/>
            <a:ext cx="1119136"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Michał Janiszewski</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0" name="Rectangle 49">
            <a:extLst>
              <a:ext uri="{FF2B5EF4-FFF2-40B4-BE49-F238E27FC236}">
                <a16:creationId xmlns:a16="http://schemas.microsoft.com/office/drawing/2014/main" id="{37BA1520-4C9D-756B-3A00-D8F86483158A}"/>
              </a:ext>
            </a:extLst>
          </p:cNvPr>
          <p:cNvSpPr/>
          <p:nvPr/>
        </p:nvSpPr>
        <p:spPr>
          <a:xfrm>
            <a:off x="7923614" y="808029"/>
            <a:ext cx="972000" cy="53053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5E15BABF-4D8D-1280-38BF-BC68221745F2}"/>
              </a:ext>
            </a:extLst>
          </p:cNvPr>
          <p:cNvSpPr/>
          <p:nvPr/>
        </p:nvSpPr>
        <p:spPr>
          <a:xfrm>
            <a:off x="7959614"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Mercurio</a:t>
            </a:r>
          </a:p>
        </p:txBody>
      </p:sp>
      <p:sp>
        <p:nvSpPr>
          <p:cNvPr id="52" name="Rectangle: Rounded Corners 51">
            <a:extLst>
              <a:ext uri="{FF2B5EF4-FFF2-40B4-BE49-F238E27FC236}">
                <a16:creationId xmlns:a16="http://schemas.microsoft.com/office/drawing/2014/main" id="{DDFFA949-5D1C-E5DA-2D46-EF96A3269104}"/>
              </a:ext>
            </a:extLst>
          </p:cNvPr>
          <p:cNvSpPr/>
          <p:nvPr/>
        </p:nvSpPr>
        <p:spPr>
          <a:xfrm>
            <a:off x="7849645" y="1076233"/>
            <a:ext cx="1119136"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Surya Gullapalli</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3" name="Rectangle 52">
            <a:extLst>
              <a:ext uri="{FF2B5EF4-FFF2-40B4-BE49-F238E27FC236}">
                <a16:creationId xmlns:a16="http://schemas.microsoft.com/office/drawing/2014/main" id="{71812A07-68E4-C286-0D36-83F463905651}"/>
              </a:ext>
            </a:extLst>
          </p:cNvPr>
          <p:cNvSpPr/>
          <p:nvPr/>
        </p:nvSpPr>
        <p:spPr>
          <a:xfrm>
            <a:off x="8933538" y="808029"/>
            <a:ext cx="972000" cy="53053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6CF02E1F-9596-8FEC-3B4B-3854099BF4AC}"/>
              </a:ext>
            </a:extLst>
          </p:cNvPr>
          <p:cNvSpPr/>
          <p:nvPr/>
        </p:nvSpPr>
        <p:spPr>
          <a:xfrm>
            <a:off x="896953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a:solidFill>
                  <a:prstClr val="white"/>
                </a:solidFill>
                <a:latin typeface="santander Headline" panose="020B0504020201020104"/>
              </a:rPr>
              <a:t>R</a:t>
            </a:r>
            <a:r>
              <a:rPr kumimoji="0" lang="es-ES" sz="1050" b="1" i="0" u="none" strike="noStrike" kern="1200" cap="none" spc="0" normalizeH="0" baseline="0" noProof="0" err="1">
                <a:ln>
                  <a:noFill/>
                </a:ln>
                <a:solidFill>
                  <a:prstClr val="white"/>
                </a:solidFill>
                <a:effectLst/>
                <a:uLnTx/>
                <a:uFillTx/>
                <a:latin typeface="santander Headline" panose="020B0504020201020104"/>
              </a:rPr>
              <a:t>isk</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55" name="Rectangle: Rounded Corners 54">
            <a:extLst>
              <a:ext uri="{FF2B5EF4-FFF2-40B4-BE49-F238E27FC236}">
                <a16:creationId xmlns:a16="http://schemas.microsoft.com/office/drawing/2014/main" id="{E5D2EC49-0983-0508-8731-6E5647D12CB0}"/>
              </a:ext>
            </a:extLst>
          </p:cNvPr>
          <p:cNvSpPr/>
          <p:nvPr/>
        </p:nvSpPr>
        <p:spPr>
          <a:xfrm>
            <a:off x="8893395" y="1076233"/>
            <a:ext cx="1052285"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Vicente Vaya</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6" name="Rectangle 14">
            <a:extLst>
              <a:ext uri="{FF2B5EF4-FFF2-40B4-BE49-F238E27FC236}">
                <a16:creationId xmlns:a16="http://schemas.microsoft.com/office/drawing/2014/main" id="{7B6827B4-AA1F-DE91-6EE9-E806697F0190}"/>
              </a:ext>
            </a:extLst>
          </p:cNvPr>
          <p:cNvSpPr/>
          <p:nvPr/>
        </p:nvSpPr>
        <p:spPr>
          <a:xfrm>
            <a:off x="9935457" y="808029"/>
            <a:ext cx="972000" cy="53053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92">
            <a:extLst>
              <a:ext uri="{FF2B5EF4-FFF2-40B4-BE49-F238E27FC236}">
                <a16:creationId xmlns:a16="http://schemas.microsoft.com/office/drawing/2014/main" id="{E78B5C01-D382-1784-9447-2FB1CAA08436}"/>
              </a:ext>
            </a:extLst>
          </p:cNvPr>
          <p:cNvSpPr/>
          <p:nvPr/>
        </p:nvSpPr>
        <p:spPr>
          <a:xfrm>
            <a:off x="9971457"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Global </a:t>
            </a:r>
            <a:r>
              <a:rPr kumimoji="0" lang="es-ES" sz="1050" b="1" i="0" u="none" strike="noStrike" kern="1200" cap="none" spc="0" normalizeH="0" baseline="0" noProof="0" err="1">
                <a:ln>
                  <a:noFill/>
                </a:ln>
                <a:solidFill>
                  <a:prstClr val="white"/>
                </a:solidFill>
                <a:effectLst/>
                <a:uLnTx/>
                <a:uFillTx/>
                <a:latin typeface="santander Headline" panose="020B0504020201020104"/>
              </a:rPr>
              <a:t>Mkts</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58" name="Rectangle: Rounded Corners 57">
            <a:extLst>
              <a:ext uri="{FF2B5EF4-FFF2-40B4-BE49-F238E27FC236}">
                <a16:creationId xmlns:a16="http://schemas.microsoft.com/office/drawing/2014/main" id="{1FD9C581-61E7-9254-7A50-C3068CE922E2}"/>
              </a:ext>
            </a:extLst>
          </p:cNvPr>
          <p:cNvSpPr/>
          <p:nvPr/>
        </p:nvSpPr>
        <p:spPr>
          <a:xfrm>
            <a:off x="9855472" y="1076233"/>
            <a:ext cx="1138732"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Joao Ricardo da Silva</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9" name="Rectangle 14">
            <a:extLst>
              <a:ext uri="{FF2B5EF4-FFF2-40B4-BE49-F238E27FC236}">
                <a16:creationId xmlns:a16="http://schemas.microsoft.com/office/drawing/2014/main" id="{CFBE3C87-556A-A43B-6D27-EF631C1159F4}"/>
              </a:ext>
            </a:extLst>
          </p:cNvPr>
          <p:cNvSpPr/>
          <p:nvPr/>
        </p:nvSpPr>
        <p:spPr>
          <a:xfrm>
            <a:off x="10943457" y="808029"/>
            <a:ext cx="972000" cy="530538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FEA86DA6-7A4F-3B12-6678-ADADDF2E8DE7}"/>
              </a:ext>
            </a:extLst>
          </p:cNvPr>
          <p:cNvSpPr/>
          <p:nvPr/>
        </p:nvSpPr>
        <p:spPr>
          <a:xfrm>
            <a:off x="1098013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i="1" err="1">
                <a:solidFill>
                  <a:prstClr val="white"/>
                </a:solidFill>
                <a:latin typeface="santander Headline" panose="020B0504020201020104"/>
              </a:rPr>
              <a:t>Other</a:t>
            </a:r>
            <a:endParaRPr kumimoji="0" lang="es-ES" sz="1050" b="1" i="1" u="none" strike="noStrike" kern="1200" cap="none" spc="0" normalizeH="0" baseline="0" noProof="0">
              <a:ln>
                <a:noFill/>
              </a:ln>
              <a:solidFill>
                <a:prstClr val="white"/>
              </a:solidFill>
              <a:effectLst/>
              <a:uLnTx/>
              <a:uFillTx/>
              <a:latin typeface="santander Headline" panose="020B0504020201020104"/>
            </a:endParaRPr>
          </a:p>
        </p:txBody>
      </p:sp>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2025 Workplan</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Banking Deliverables impact by areas (1/2)</a:t>
            </a:r>
            <a:endParaRPr lang="en-US" sz="1600">
              <a:latin typeface="Santander Text" panose="020B0504020201020104" pitchFamily="34" charset="0"/>
            </a:endParaRPr>
          </a:p>
        </p:txBody>
      </p:sp>
      <p:sp>
        <p:nvSpPr>
          <p:cNvPr id="26" name="Rectangle: Rounded Corners 25">
            <a:extLst>
              <a:ext uri="{FF2B5EF4-FFF2-40B4-BE49-F238E27FC236}">
                <a16:creationId xmlns:a16="http://schemas.microsoft.com/office/drawing/2014/main" id="{70B3A7AD-DA26-27B6-32F9-D96156543182}"/>
              </a:ext>
            </a:extLst>
          </p:cNvPr>
          <p:cNvSpPr/>
          <p:nvPr/>
        </p:nvSpPr>
        <p:spPr>
          <a:xfrm>
            <a:off x="245129" y="870213"/>
            <a:ext cx="4604401"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err="1">
                <a:ln>
                  <a:noFill/>
                </a:ln>
                <a:solidFill>
                  <a:prstClr val="white"/>
                </a:solidFill>
                <a:effectLst/>
                <a:uLnTx/>
                <a:uFillTx/>
                <a:latin typeface="santander Headline" panose="020B0504020201020104"/>
              </a:rPr>
              <a:t>Deliverable</a:t>
            </a:r>
            <a:endParaRPr kumimoji="0" lang="es-ES" sz="1200" b="1" i="0" u="none" strike="noStrike" kern="1200" cap="none" spc="0" normalizeH="0" baseline="0" noProof="0">
              <a:ln>
                <a:noFill/>
              </a:ln>
              <a:solidFill>
                <a:prstClr val="white"/>
              </a:solidFill>
              <a:effectLst/>
              <a:uLnTx/>
              <a:uFillTx/>
              <a:latin typeface="santander Headline" panose="020B0504020201020104"/>
            </a:endParaRPr>
          </a:p>
        </p:txBody>
      </p:sp>
      <p:sp>
        <p:nvSpPr>
          <p:cNvPr id="27" name="TextBox 26">
            <a:extLst>
              <a:ext uri="{FF2B5EF4-FFF2-40B4-BE49-F238E27FC236}">
                <a16:creationId xmlns:a16="http://schemas.microsoft.com/office/drawing/2014/main" id="{2B81620B-03B4-25BE-3C43-C1E58958B599}"/>
              </a:ext>
            </a:extLst>
          </p:cNvPr>
          <p:cNvSpPr txBox="1"/>
          <p:nvPr/>
        </p:nvSpPr>
        <p:spPr>
          <a:xfrm>
            <a:off x="245129" y="1373939"/>
            <a:ext cx="6096000" cy="276999"/>
          </a:xfrm>
          <a:prstGeom prst="rect">
            <a:avLst/>
          </a:prstGeom>
          <a:noFill/>
        </p:spPr>
        <p:txBody>
          <a:bodyPr wrap="square">
            <a:spAutoFit/>
          </a:bodyPr>
          <a:lstStyle/>
          <a:p>
            <a:pPr algn="l" fontAlgn="b"/>
            <a:r>
              <a:rPr lang="en-US" sz="1200" b="1">
                <a:solidFill>
                  <a:srgbClr val="000000"/>
                </a:solidFill>
                <a:latin typeface="Santander Headline" panose="020B0504020201020104"/>
              </a:rPr>
              <a:t>Loan IQ, Equation and Orfeo</a:t>
            </a:r>
            <a:r>
              <a:rPr lang="en-US" sz="1200" b="1" i="0" u="none" strike="noStrike">
                <a:solidFill>
                  <a:srgbClr val="000000"/>
                </a:solidFill>
                <a:effectLst/>
                <a:latin typeface="Santander Headline" panose="020B0504020201020104"/>
              </a:rPr>
              <a:t> enhancements</a:t>
            </a:r>
          </a:p>
        </p:txBody>
      </p:sp>
      <p:sp>
        <p:nvSpPr>
          <p:cNvPr id="28" name="TextBox 27">
            <a:extLst>
              <a:ext uri="{FF2B5EF4-FFF2-40B4-BE49-F238E27FC236}">
                <a16:creationId xmlns:a16="http://schemas.microsoft.com/office/drawing/2014/main" id="{DA835AC9-9C87-4776-68CF-1CA8087E8F47}"/>
              </a:ext>
            </a:extLst>
          </p:cNvPr>
          <p:cNvSpPr txBox="1"/>
          <p:nvPr/>
        </p:nvSpPr>
        <p:spPr>
          <a:xfrm>
            <a:off x="245129" y="2473197"/>
            <a:ext cx="6096000" cy="276999"/>
          </a:xfrm>
          <a:prstGeom prst="rect">
            <a:avLst/>
          </a:prstGeom>
          <a:noFill/>
        </p:spPr>
        <p:txBody>
          <a:bodyPr wrap="square">
            <a:spAutoFit/>
          </a:bodyPr>
          <a:lstStyle/>
          <a:p>
            <a:pPr algn="l" fontAlgn="b"/>
            <a:r>
              <a:rPr lang="en-US" sz="1200" b="1" i="0" u="none" strike="noStrike">
                <a:solidFill>
                  <a:srgbClr val="000000"/>
                </a:solidFill>
                <a:effectLst/>
                <a:latin typeface="Santander Headline" panose="020B0504020201020104"/>
              </a:rPr>
              <a:t>Tiara </a:t>
            </a:r>
            <a:r>
              <a:rPr lang="en-US" sz="1200" b="1" i="0" u="none" strike="noStrike" err="1">
                <a:solidFill>
                  <a:srgbClr val="000000"/>
                </a:solidFill>
                <a:effectLst/>
                <a:latin typeface="Santander Headline" panose="020B0504020201020104"/>
              </a:rPr>
              <a:t>Replug</a:t>
            </a:r>
            <a:endParaRPr lang="en-US" sz="1200" b="1" i="0" u="none" strike="noStrike">
              <a:solidFill>
                <a:srgbClr val="000000"/>
              </a:solidFill>
              <a:effectLst/>
              <a:latin typeface="Santander Headline" panose="020B0504020201020104"/>
            </a:endParaRPr>
          </a:p>
        </p:txBody>
      </p:sp>
      <p:graphicFrame>
        <p:nvGraphicFramePr>
          <p:cNvPr id="29" name="Table 28">
            <a:extLst>
              <a:ext uri="{FF2B5EF4-FFF2-40B4-BE49-F238E27FC236}">
                <a16:creationId xmlns:a16="http://schemas.microsoft.com/office/drawing/2014/main" id="{6801474D-51E9-4241-6527-102608B93473}"/>
              </a:ext>
            </a:extLst>
          </p:cNvPr>
          <p:cNvGraphicFramePr>
            <a:graphicFrameLocks noGrp="1"/>
          </p:cNvGraphicFramePr>
          <p:nvPr>
            <p:extLst>
              <p:ext uri="{D42A27DB-BD31-4B8C-83A1-F6EECF244321}">
                <p14:modId xmlns:p14="http://schemas.microsoft.com/office/powerpoint/2010/main" val="2061459061"/>
              </p:ext>
            </p:extLst>
          </p:nvPr>
        </p:nvGraphicFramePr>
        <p:xfrm>
          <a:off x="319358" y="2754041"/>
          <a:ext cx="11596097" cy="472935"/>
        </p:xfrm>
        <a:graphic>
          <a:graphicData uri="http://schemas.openxmlformats.org/drawingml/2006/table">
            <a:tbl>
              <a:tblPr/>
              <a:tblGrid>
                <a:gridCol w="4552680">
                  <a:extLst>
                    <a:ext uri="{9D8B030D-6E8A-4147-A177-3AD203B41FA5}">
                      <a16:colId xmlns:a16="http://schemas.microsoft.com/office/drawing/2014/main" val="1199041880"/>
                    </a:ext>
                  </a:extLst>
                </a:gridCol>
                <a:gridCol w="1009650">
                  <a:extLst>
                    <a:ext uri="{9D8B030D-6E8A-4147-A177-3AD203B41FA5}">
                      <a16:colId xmlns:a16="http://schemas.microsoft.com/office/drawing/2014/main" val="1749531351"/>
                    </a:ext>
                  </a:extLst>
                </a:gridCol>
                <a:gridCol w="1012031">
                  <a:extLst>
                    <a:ext uri="{9D8B030D-6E8A-4147-A177-3AD203B41FA5}">
                      <a16:colId xmlns:a16="http://schemas.microsoft.com/office/drawing/2014/main" val="4200693668"/>
                    </a:ext>
                  </a:extLst>
                </a:gridCol>
                <a:gridCol w="1014412">
                  <a:extLst>
                    <a:ext uri="{9D8B030D-6E8A-4147-A177-3AD203B41FA5}">
                      <a16:colId xmlns:a16="http://schemas.microsoft.com/office/drawing/2014/main" val="3030891882"/>
                    </a:ext>
                  </a:extLst>
                </a:gridCol>
                <a:gridCol w="1009650">
                  <a:extLst>
                    <a:ext uri="{9D8B030D-6E8A-4147-A177-3AD203B41FA5}">
                      <a16:colId xmlns:a16="http://schemas.microsoft.com/office/drawing/2014/main" val="900870130"/>
                    </a:ext>
                  </a:extLst>
                </a:gridCol>
                <a:gridCol w="1002507">
                  <a:extLst>
                    <a:ext uri="{9D8B030D-6E8A-4147-A177-3AD203B41FA5}">
                      <a16:colId xmlns:a16="http://schemas.microsoft.com/office/drawing/2014/main" val="4076004271"/>
                    </a:ext>
                  </a:extLst>
                </a:gridCol>
                <a:gridCol w="1007268">
                  <a:extLst>
                    <a:ext uri="{9D8B030D-6E8A-4147-A177-3AD203B41FA5}">
                      <a16:colId xmlns:a16="http://schemas.microsoft.com/office/drawing/2014/main" val="4076524821"/>
                    </a:ext>
                  </a:extLst>
                </a:gridCol>
                <a:gridCol w="987899">
                  <a:extLst>
                    <a:ext uri="{9D8B030D-6E8A-4147-A177-3AD203B41FA5}">
                      <a16:colId xmlns:a16="http://schemas.microsoft.com/office/drawing/2014/main" val="589966190"/>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Tactical solution: Go Live Tiara Robot PDF</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800" b="0" i="0" u="none" strike="noStrike">
                          <a:solidFill>
                            <a:srgbClr val="000000"/>
                          </a:solidFill>
                          <a:effectLst/>
                          <a:latin typeface="Santander Text" panose="020B0504020201020104" pitchFamily="34" charset="0"/>
                        </a:rPr>
                        <a:t>KYC</a:t>
                      </a:r>
                      <a:endParaRPr lang="en-US" sz="8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n-US" sz="1000" b="0" i="0" u="none" strike="noStrike">
                          <a:solidFill>
                            <a:srgbClr val="000000"/>
                          </a:solidFill>
                          <a:effectLst/>
                          <a:latin typeface="Santander Text" panose="020B0504020201020104" pitchFamily="34" charset="0"/>
                        </a:rPr>
                        <a:t>Tiara Core workflow with ADFlow</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800" b="0" i="0" u="none" strike="noStrike">
                          <a:solidFill>
                            <a:srgbClr val="000000"/>
                          </a:solidFill>
                          <a:effectLst/>
                          <a:latin typeface="Santander Text" panose="020B0504020201020104" pitchFamily="34" charset="0"/>
                        </a:rPr>
                        <a:t>KYC</a:t>
                      </a:r>
                      <a:endParaRPr lang="en-US" sz="8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4190498"/>
                  </a:ext>
                </a:extLst>
              </a:tr>
              <a:tr h="110150">
                <a:tc>
                  <a:txBody>
                    <a:bodyPr/>
                    <a:lstStyle/>
                    <a:p>
                      <a:pPr algn="l" fontAlgn="ctr"/>
                      <a:r>
                        <a:rPr lang="en-US" sz="1000" b="0" i="0" u="none" strike="noStrike">
                          <a:solidFill>
                            <a:srgbClr val="000000"/>
                          </a:solidFill>
                          <a:effectLst/>
                          <a:latin typeface="Santander Text" panose="020B0504020201020104" pitchFamily="34" charset="0"/>
                        </a:rPr>
                        <a:t>Strategic solution: Automatization of the circuit</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800" b="0" i="0" u="none" strike="noStrike">
                          <a:solidFill>
                            <a:srgbClr val="000000"/>
                          </a:solidFill>
                          <a:effectLst/>
                          <a:latin typeface="Santander Text" panose="020B0504020201020104" pitchFamily="34" charset="0"/>
                        </a:rPr>
                        <a:t>KYC</a:t>
                      </a:r>
                      <a:endParaRPr lang="en-US" sz="8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641614"/>
                  </a:ext>
                </a:extLst>
              </a:tr>
            </a:tbl>
          </a:graphicData>
        </a:graphic>
      </p:graphicFrame>
      <p:sp>
        <p:nvSpPr>
          <p:cNvPr id="30" name="TextBox 29">
            <a:extLst>
              <a:ext uri="{FF2B5EF4-FFF2-40B4-BE49-F238E27FC236}">
                <a16:creationId xmlns:a16="http://schemas.microsoft.com/office/drawing/2014/main" id="{AE3735E3-92E7-0FF4-2EA0-379AF3C58740}"/>
              </a:ext>
            </a:extLst>
          </p:cNvPr>
          <p:cNvSpPr txBox="1"/>
          <p:nvPr/>
        </p:nvSpPr>
        <p:spPr>
          <a:xfrm>
            <a:off x="245129" y="3279540"/>
            <a:ext cx="6096000" cy="276999"/>
          </a:xfrm>
          <a:prstGeom prst="rect">
            <a:avLst/>
          </a:prstGeom>
          <a:noFill/>
        </p:spPr>
        <p:txBody>
          <a:bodyPr wrap="square">
            <a:spAutoFit/>
          </a:bodyPr>
          <a:lstStyle/>
          <a:p>
            <a:pPr marL="0" marR="0" lvl="0" indent="0" defTabSz="914400" rtl="0" eaLnBrk="1" fontAlgn="ctr" latinLnBrk="0" hangingPunct="1">
              <a:lnSpc>
                <a:spcPct val="100000"/>
              </a:lnSpc>
              <a:spcBef>
                <a:spcPts val="0"/>
              </a:spcBef>
              <a:spcAft>
                <a:spcPts val="0"/>
              </a:spcAft>
              <a:buClrTx/>
              <a:buSzTx/>
              <a:buFontTx/>
              <a:buNone/>
              <a:tabLst/>
              <a:defRPr/>
            </a:pPr>
            <a:r>
              <a:rPr lang="es-ES" sz="1200" b="1" u="none" strike="noStrike" kern="1200">
                <a:solidFill>
                  <a:schemeClr val="tx1"/>
                </a:solidFill>
                <a:effectLst/>
                <a:latin typeface="Santander Headline" panose="020B0504020201020104" pitchFamily="34" charset="0"/>
                <a:ea typeface="+mn-ea"/>
                <a:cs typeface="+mn-cs"/>
              </a:rPr>
              <a:t>Deal </a:t>
            </a:r>
            <a:r>
              <a:rPr lang="es-ES" sz="1200" b="1" u="none" strike="noStrike" kern="1200" err="1">
                <a:solidFill>
                  <a:schemeClr val="tx1"/>
                </a:solidFill>
                <a:effectLst/>
                <a:latin typeface="Santander Headline" panose="020B0504020201020104" pitchFamily="34" charset="0"/>
                <a:ea typeface="+mn-ea"/>
                <a:cs typeface="+mn-cs"/>
              </a:rPr>
              <a:t>Execution</a:t>
            </a:r>
            <a:r>
              <a:rPr lang="es-ES" sz="1200" b="1" u="none" strike="noStrike" kern="1200">
                <a:solidFill>
                  <a:schemeClr val="tx1"/>
                </a:solidFill>
                <a:effectLst/>
                <a:latin typeface="Santander Headline" panose="020B0504020201020104" pitchFamily="34" charset="0"/>
                <a:ea typeface="+mn-ea"/>
                <a:cs typeface="+mn-cs"/>
              </a:rPr>
              <a:t> </a:t>
            </a:r>
            <a:r>
              <a:rPr lang="es-ES" sz="1200" b="1" u="none" strike="noStrike" kern="1200" err="1">
                <a:solidFill>
                  <a:schemeClr val="tx1"/>
                </a:solidFill>
                <a:effectLst/>
                <a:latin typeface="Santander Headline" panose="020B0504020201020104" pitchFamily="34" charset="0"/>
                <a:ea typeface="+mn-ea"/>
                <a:cs typeface="+mn-cs"/>
              </a:rPr>
              <a:t>Workflow</a:t>
            </a:r>
            <a:r>
              <a:rPr lang="es-ES" sz="1200" b="1">
                <a:latin typeface="Santander Headline" panose="020B0504020201020104" pitchFamily="34" charset="0"/>
              </a:rPr>
              <a:t> </a:t>
            </a:r>
            <a:r>
              <a:rPr lang="es-ES" sz="1200" b="1" u="none" strike="noStrike" kern="1200">
                <a:solidFill>
                  <a:schemeClr val="tx1"/>
                </a:solidFill>
                <a:effectLst/>
                <a:latin typeface="Santander Headline" panose="020B0504020201020104" pitchFamily="34" charset="0"/>
                <a:ea typeface="+mn-ea"/>
                <a:cs typeface="+mn-cs"/>
              </a:rPr>
              <a:t>(</a:t>
            </a:r>
            <a:r>
              <a:rPr lang="es-ES" sz="1200" b="1" u="none" strike="noStrike" kern="1200" err="1">
                <a:solidFill>
                  <a:schemeClr val="tx1"/>
                </a:solidFill>
                <a:effectLst/>
                <a:latin typeface="Santander Headline" panose="020B0504020201020104" pitchFamily="34" charset="0"/>
                <a:ea typeface="+mn-ea"/>
                <a:cs typeface="+mn-cs"/>
              </a:rPr>
              <a:t>One</a:t>
            </a:r>
            <a:r>
              <a:rPr lang="es-ES" sz="1200" b="1" u="none" strike="noStrike" kern="1200">
                <a:solidFill>
                  <a:schemeClr val="tx1"/>
                </a:solidFill>
                <a:effectLst/>
                <a:latin typeface="Santander Headline" panose="020B0504020201020104" pitchFamily="34" charset="0"/>
                <a:ea typeface="+mn-ea"/>
                <a:cs typeface="+mn-cs"/>
              </a:rPr>
              <a:t>-Stop-Shop)</a:t>
            </a:r>
            <a:endParaRPr lang="es-ES" sz="1100" b="1" u="none" strike="noStrike">
              <a:solidFill>
                <a:schemeClr val="tx1">
                  <a:lumMod val="65000"/>
                  <a:lumOff val="35000"/>
                </a:schemeClr>
              </a:solidFill>
              <a:effectLst/>
              <a:latin typeface="Santander Headline" panose="020B0504020201020104" pitchFamily="34" charset="0"/>
            </a:endParaRPr>
          </a:p>
        </p:txBody>
      </p:sp>
      <p:graphicFrame>
        <p:nvGraphicFramePr>
          <p:cNvPr id="31" name="Table 30">
            <a:extLst>
              <a:ext uri="{FF2B5EF4-FFF2-40B4-BE49-F238E27FC236}">
                <a16:creationId xmlns:a16="http://schemas.microsoft.com/office/drawing/2014/main" id="{3883A6D3-171D-4726-66B6-A9F3ADE78CC4}"/>
              </a:ext>
            </a:extLst>
          </p:cNvPr>
          <p:cNvGraphicFramePr>
            <a:graphicFrameLocks noGrp="1"/>
          </p:cNvGraphicFramePr>
          <p:nvPr>
            <p:extLst>
              <p:ext uri="{D42A27DB-BD31-4B8C-83A1-F6EECF244321}">
                <p14:modId xmlns:p14="http://schemas.microsoft.com/office/powerpoint/2010/main" val="3677329150"/>
              </p:ext>
            </p:extLst>
          </p:nvPr>
        </p:nvGraphicFramePr>
        <p:xfrm>
          <a:off x="319359" y="3559745"/>
          <a:ext cx="11596096" cy="1734095"/>
        </p:xfrm>
        <a:graphic>
          <a:graphicData uri="http://schemas.openxmlformats.org/drawingml/2006/table">
            <a:tbl>
              <a:tblPr/>
              <a:tblGrid>
                <a:gridCol w="4550297">
                  <a:extLst>
                    <a:ext uri="{9D8B030D-6E8A-4147-A177-3AD203B41FA5}">
                      <a16:colId xmlns:a16="http://schemas.microsoft.com/office/drawing/2014/main" val="1199041880"/>
                    </a:ext>
                  </a:extLst>
                </a:gridCol>
                <a:gridCol w="1012032">
                  <a:extLst>
                    <a:ext uri="{9D8B030D-6E8A-4147-A177-3AD203B41FA5}">
                      <a16:colId xmlns:a16="http://schemas.microsoft.com/office/drawing/2014/main" val="1749531351"/>
                    </a:ext>
                  </a:extLst>
                </a:gridCol>
                <a:gridCol w="1016793">
                  <a:extLst>
                    <a:ext uri="{9D8B030D-6E8A-4147-A177-3AD203B41FA5}">
                      <a16:colId xmlns:a16="http://schemas.microsoft.com/office/drawing/2014/main" val="4200693668"/>
                    </a:ext>
                  </a:extLst>
                </a:gridCol>
                <a:gridCol w="1007269">
                  <a:extLst>
                    <a:ext uri="{9D8B030D-6E8A-4147-A177-3AD203B41FA5}">
                      <a16:colId xmlns:a16="http://schemas.microsoft.com/office/drawing/2014/main" val="3030891882"/>
                    </a:ext>
                  </a:extLst>
                </a:gridCol>
                <a:gridCol w="1009650">
                  <a:extLst>
                    <a:ext uri="{9D8B030D-6E8A-4147-A177-3AD203B41FA5}">
                      <a16:colId xmlns:a16="http://schemas.microsoft.com/office/drawing/2014/main" val="900870130"/>
                    </a:ext>
                  </a:extLst>
                </a:gridCol>
                <a:gridCol w="1004888">
                  <a:extLst>
                    <a:ext uri="{9D8B030D-6E8A-4147-A177-3AD203B41FA5}">
                      <a16:colId xmlns:a16="http://schemas.microsoft.com/office/drawing/2014/main" val="4076004271"/>
                    </a:ext>
                  </a:extLst>
                </a:gridCol>
                <a:gridCol w="1007268">
                  <a:extLst>
                    <a:ext uri="{9D8B030D-6E8A-4147-A177-3AD203B41FA5}">
                      <a16:colId xmlns:a16="http://schemas.microsoft.com/office/drawing/2014/main" val="1559755491"/>
                    </a:ext>
                  </a:extLst>
                </a:gridCol>
                <a:gridCol w="987899">
                  <a:extLst>
                    <a:ext uri="{9D8B030D-6E8A-4147-A177-3AD203B41FA5}">
                      <a16:colId xmlns:a16="http://schemas.microsoft.com/office/drawing/2014/main" val="2401188844"/>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Detailed definition of the architecture &amp; IT setup of the Deal Execution WF for C.L.</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  ?</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n-US" sz="1000" b="0" i="0" u="none" strike="noStrike">
                          <a:solidFill>
                            <a:srgbClr val="000000"/>
                          </a:solidFill>
                          <a:effectLst/>
                          <a:latin typeface="Santander Text" panose="020B0504020201020104" pitchFamily="34" charset="0"/>
                        </a:rPr>
                        <a:t>New WF in Mercurio for events recording, UW exposure control &amp; auditing</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63106"/>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Valuation engine for Commitment Letters &amp; accounting changes</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  ?</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9857126"/>
                  </a:ext>
                </a:extLst>
              </a:tr>
              <a:tr h="110150">
                <a:tc>
                  <a:txBody>
                    <a:bodyPr/>
                    <a:lstStyle/>
                    <a:p>
                      <a:pPr algn="l" fontAlgn="ctr"/>
                      <a:r>
                        <a:rPr lang="en-US" sz="1000" b="0" i="0" u="none" strike="noStrike">
                          <a:solidFill>
                            <a:srgbClr val="000000"/>
                          </a:solidFill>
                          <a:effectLst/>
                          <a:latin typeface="Santander Text" panose="020B0504020201020104" pitchFamily="34" charset="0"/>
                        </a:rPr>
                        <a:t>Strategic connection with BDH3</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  ?</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3367496"/>
                  </a:ext>
                </a:extLst>
              </a:tr>
              <a:tr h="110150">
                <a:tc>
                  <a:txBody>
                    <a:bodyPr/>
                    <a:lstStyle/>
                    <a:p>
                      <a:pPr algn="l" fontAlgn="ctr"/>
                      <a:r>
                        <a:rPr lang="en-US" sz="1000" b="0" i="0" u="none" strike="noStrike">
                          <a:solidFill>
                            <a:srgbClr val="000000"/>
                          </a:solidFill>
                          <a:effectLst/>
                          <a:latin typeface="Santander Text" panose="020B0504020201020104" pitchFamily="34" charset="0"/>
                        </a:rPr>
                        <a:t>Consumers connection with BDH3</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6769166"/>
                  </a:ext>
                </a:extLst>
              </a:tr>
              <a:tr h="110150">
                <a:tc>
                  <a:txBody>
                    <a:bodyPr/>
                    <a:lstStyle/>
                    <a:p>
                      <a:pPr algn="l" fontAlgn="ctr"/>
                      <a:r>
                        <a:rPr lang="en-US" sz="1000" b="0" i="0" u="none" strike="noStrike">
                          <a:solidFill>
                            <a:srgbClr val="000000"/>
                          </a:solidFill>
                          <a:effectLst/>
                          <a:latin typeface="Santander Text" panose="020B0504020201020104" pitchFamily="34" charset="0"/>
                        </a:rPr>
                        <a:t>nCino Decommission: Credit Ratings from nCino to Aqua</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s-E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6490187"/>
                  </a:ext>
                </a:extLst>
              </a:tr>
              <a:tr h="110150">
                <a:tc>
                  <a:txBody>
                    <a:bodyPr/>
                    <a:lstStyle/>
                    <a:p>
                      <a:pPr algn="l" fontAlgn="ctr"/>
                      <a:r>
                        <a:rPr lang="en-US" sz="1000" b="0" i="0" u="none" strike="noStrike">
                          <a:solidFill>
                            <a:srgbClr val="000000"/>
                          </a:solidFill>
                          <a:effectLst/>
                          <a:latin typeface="Santander Text" panose="020B0504020201020104" pitchFamily="34" charset="0"/>
                        </a:rPr>
                        <a:t>nCino Decommission: </a:t>
                      </a:r>
                      <a:r>
                        <a:rPr lang="es-ES" sz="1000" b="0" i="0" u="none" strike="noStrike">
                          <a:solidFill>
                            <a:srgbClr val="000000"/>
                          </a:solidFill>
                          <a:effectLst/>
                          <a:latin typeface="Santander Text" panose="020B0504020201020104" pitchFamily="34" charset="0"/>
                        </a:rPr>
                        <a:t>Developments in Mercurio</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chemeClr val="bg1">
                              <a:lumMod val="75000"/>
                            </a:schemeClr>
                          </a:solidFill>
                          <a:effectLst/>
                          <a:uLnTx/>
                          <a:uFillTx/>
                          <a:latin typeface="Wingdings" panose="05000000000000000000" pitchFamily="2" charset="2"/>
                          <a:ea typeface="+mn-ea"/>
                          <a:cs typeface="+mn-cs"/>
                        </a:rPr>
                        <a:t>l</a:t>
                      </a:r>
                      <a:endParaRPr kumimoji="0" lang="es-ES" sz="1000" b="0" i="0" u="none" strike="noStrike" kern="1200" cap="none" spc="0" normalizeH="0" baseline="0" noProof="0">
                        <a:ln>
                          <a:noFill/>
                        </a:ln>
                        <a:solidFill>
                          <a:schemeClr val="bg1">
                            <a:lumMod val="75000"/>
                          </a:schemeClr>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2513604"/>
                  </a:ext>
                </a:extLst>
              </a:tr>
              <a:tr h="110150">
                <a:tc>
                  <a:txBody>
                    <a:bodyPr/>
                    <a:lstStyle/>
                    <a:p>
                      <a:pPr algn="l" fontAlgn="ctr"/>
                      <a:r>
                        <a:rPr lang="en-US" sz="1000" b="0" i="0" u="none" strike="noStrike">
                          <a:solidFill>
                            <a:srgbClr val="000000"/>
                          </a:solidFill>
                          <a:effectLst/>
                          <a:latin typeface="Santander Text" panose="020B0504020201020104" pitchFamily="34" charset="0"/>
                        </a:rPr>
                        <a:t>Phase1: TOM definition for Mercurio</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chemeClr val="bg1">
                              <a:lumMod val="75000"/>
                            </a:schemeClr>
                          </a:solidFill>
                          <a:effectLst/>
                          <a:uLnTx/>
                          <a:uFillTx/>
                          <a:latin typeface="Wingdings" panose="05000000000000000000" pitchFamily="2" charset="2"/>
                          <a:ea typeface="+mn-ea"/>
                          <a:cs typeface="+mn-cs"/>
                        </a:rPr>
                        <a:t>l</a:t>
                      </a:r>
                      <a:endParaRPr kumimoji="0" lang="es-ES" sz="1000" b="0" i="0" u="none" strike="noStrike" kern="1200" cap="none" spc="0" normalizeH="0" baseline="0" noProof="0">
                        <a:ln>
                          <a:noFill/>
                        </a:ln>
                        <a:solidFill>
                          <a:schemeClr val="bg1">
                            <a:lumMod val="75000"/>
                          </a:schemeClr>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340286"/>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Phase 2: GAP Analysis and integrations needed between </a:t>
                      </a:r>
                      <a:r>
                        <a:rPr lang="en-US" sz="1000" b="0" i="0" u="none" strike="noStrike" err="1">
                          <a:solidFill>
                            <a:srgbClr val="000000"/>
                          </a:solidFill>
                          <a:effectLst/>
                          <a:latin typeface="Santander Text" panose="020B0504020201020104" pitchFamily="34" charset="0"/>
                        </a:rPr>
                        <a:t>nCino</a:t>
                      </a:r>
                      <a:r>
                        <a:rPr lang="en-US" sz="1000" b="0" i="0" u="none" strike="noStrike">
                          <a:solidFill>
                            <a:srgbClr val="000000"/>
                          </a:solidFill>
                          <a:effectLst/>
                          <a:latin typeface="Santander Text" panose="020B0504020201020104" pitchFamily="34" charset="0"/>
                        </a:rPr>
                        <a:t> &amp; Mercurio</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chemeClr val="bg1">
                              <a:lumMod val="75000"/>
                            </a:schemeClr>
                          </a:solidFill>
                          <a:effectLst/>
                          <a:uLnTx/>
                          <a:uFillTx/>
                          <a:latin typeface="Wingdings" panose="05000000000000000000" pitchFamily="2" charset="2"/>
                          <a:ea typeface="+mn-ea"/>
                          <a:cs typeface="+mn-cs"/>
                        </a:rPr>
                        <a:t>l</a:t>
                      </a:r>
                      <a:endParaRPr kumimoji="0" lang="es-ES" sz="1000" b="0" i="0" u="none" strike="noStrike" kern="1200" cap="none" spc="0" normalizeH="0" baseline="0" noProof="0">
                        <a:ln>
                          <a:noFill/>
                        </a:ln>
                        <a:solidFill>
                          <a:schemeClr val="bg1">
                            <a:lumMod val="75000"/>
                          </a:schemeClr>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7011912"/>
                  </a:ext>
                </a:extLst>
              </a:tr>
              <a:tr h="110150">
                <a:tc>
                  <a:txBody>
                    <a:bodyPr/>
                    <a:lstStyle/>
                    <a:p>
                      <a:pPr algn="l" fontAlgn="ctr"/>
                      <a:r>
                        <a:rPr lang="en-US" sz="1000" b="0" i="0" u="none" strike="noStrike">
                          <a:solidFill>
                            <a:srgbClr val="000000"/>
                          </a:solidFill>
                          <a:effectLst/>
                          <a:latin typeface="Santander Text" panose="020B0504020201020104" pitchFamily="34" charset="0"/>
                        </a:rPr>
                        <a:t>Phase 3: Developments</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 l</a:t>
                      </a:r>
                      <a:endParaRPr lang="en-US" sz="1000" b="0" i="0" u="none" strike="noStrike">
                        <a:solidFill>
                          <a:srgbClr val="FF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383697"/>
                  </a:ext>
                </a:extLst>
              </a:tr>
              <a:tr h="110150">
                <a:tc>
                  <a:txBody>
                    <a:bodyPr/>
                    <a:lstStyle/>
                    <a:p>
                      <a:pPr algn="l" fontAlgn="ctr"/>
                      <a:r>
                        <a:rPr lang="es-ES" sz="1000" b="0" i="0" u="none" strike="noStrike">
                          <a:solidFill>
                            <a:srgbClr val="000000"/>
                          </a:solidFill>
                          <a:effectLst/>
                          <a:latin typeface="Santander Text" panose="020B0504020201020104" pitchFamily="34" charset="0"/>
                        </a:rPr>
                        <a:t>Phase 4: Integrations</a:t>
                      </a: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 l</a:t>
                      </a:r>
                      <a:endParaRPr lang="en-US" sz="1000" b="0" i="0" u="none" strike="noStrike">
                        <a:solidFill>
                          <a:srgbClr val="FF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9043710"/>
                  </a:ext>
                </a:extLst>
              </a:tr>
            </a:tbl>
          </a:graphicData>
        </a:graphic>
      </p:graphicFrame>
      <p:graphicFrame>
        <p:nvGraphicFramePr>
          <p:cNvPr id="34" name="Table 33">
            <a:extLst>
              <a:ext uri="{FF2B5EF4-FFF2-40B4-BE49-F238E27FC236}">
                <a16:creationId xmlns:a16="http://schemas.microsoft.com/office/drawing/2014/main" id="{8F198DE2-9875-EFA0-99D0-AAE5181FBBAD}"/>
              </a:ext>
            </a:extLst>
          </p:cNvPr>
          <p:cNvGraphicFramePr>
            <a:graphicFrameLocks noGrp="1"/>
          </p:cNvGraphicFramePr>
          <p:nvPr>
            <p:extLst>
              <p:ext uri="{D42A27DB-BD31-4B8C-83A1-F6EECF244321}">
                <p14:modId xmlns:p14="http://schemas.microsoft.com/office/powerpoint/2010/main" val="808737112"/>
              </p:ext>
            </p:extLst>
          </p:nvPr>
        </p:nvGraphicFramePr>
        <p:xfrm>
          <a:off x="319357" y="1632241"/>
          <a:ext cx="11596099" cy="788225"/>
        </p:xfrm>
        <a:graphic>
          <a:graphicData uri="http://schemas.openxmlformats.org/drawingml/2006/table">
            <a:tbl>
              <a:tblPr/>
              <a:tblGrid>
                <a:gridCol w="4559902">
                  <a:extLst>
                    <a:ext uri="{9D8B030D-6E8A-4147-A177-3AD203B41FA5}">
                      <a16:colId xmlns:a16="http://schemas.microsoft.com/office/drawing/2014/main" val="1199041880"/>
                    </a:ext>
                  </a:extLst>
                </a:gridCol>
                <a:gridCol w="1002429">
                  <a:extLst>
                    <a:ext uri="{9D8B030D-6E8A-4147-A177-3AD203B41FA5}">
                      <a16:colId xmlns:a16="http://schemas.microsoft.com/office/drawing/2014/main" val="1749531351"/>
                    </a:ext>
                  </a:extLst>
                </a:gridCol>
                <a:gridCol w="1012031">
                  <a:extLst>
                    <a:ext uri="{9D8B030D-6E8A-4147-A177-3AD203B41FA5}">
                      <a16:colId xmlns:a16="http://schemas.microsoft.com/office/drawing/2014/main" val="2979381726"/>
                    </a:ext>
                  </a:extLst>
                </a:gridCol>
                <a:gridCol w="1009650">
                  <a:extLst>
                    <a:ext uri="{9D8B030D-6E8A-4147-A177-3AD203B41FA5}">
                      <a16:colId xmlns:a16="http://schemas.microsoft.com/office/drawing/2014/main" val="2879388853"/>
                    </a:ext>
                  </a:extLst>
                </a:gridCol>
                <a:gridCol w="1012031">
                  <a:extLst>
                    <a:ext uri="{9D8B030D-6E8A-4147-A177-3AD203B41FA5}">
                      <a16:colId xmlns:a16="http://schemas.microsoft.com/office/drawing/2014/main" val="2763699166"/>
                    </a:ext>
                  </a:extLst>
                </a:gridCol>
                <a:gridCol w="1002506">
                  <a:extLst>
                    <a:ext uri="{9D8B030D-6E8A-4147-A177-3AD203B41FA5}">
                      <a16:colId xmlns:a16="http://schemas.microsoft.com/office/drawing/2014/main" val="4264391868"/>
                    </a:ext>
                  </a:extLst>
                </a:gridCol>
                <a:gridCol w="1009650">
                  <a:extLst>
                    <a:ext uri="{9D8B030D-6E8A-4147-A177-3AD203B41FA5}">
                      <a16:colId xmlns:a16="http://schemas.microsoft.com/office/drawing/2014/main" val="5271663"/>
                    </a:ext>
                  </a:extLst>
                </a:gridCol>
                <a:gridCol w="987900">
                  <a:extLst>
                    <a:ext uri="{9D8B030D-6E8A-4147-A177-3AD203B41FA5}">
                      <a16:colId xmlns:a16="http://schemas.microsoft.com/office/drawing/2014/main" val="2437108338"/>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Fair Value adjustments in Loan IQ for HTCS at outstanding level</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r>
                        <a:rPr kumimoji="0" lang="es-ES" sz="10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endParaRPr lang="en-US" sz="1000" b="0" i="0" u="none" strike="noStrike">
                        <a:solidFill>
                          <a:srgbClr val="FF5815"/>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n-US" sz="1000" b="0" i="0" u="none" strike="noStrike">
                          <a:solidFill>
                            <a:srgbClr val="000000"/>
                          </a:solidFill>
                          <a:effectLst/>
                          <a:latin typeface="Santander Text" panose="020B0504020201020104" pitchFamily="34" charset="0"/>
                        </a:rPr>
                        <a:t>Accounting for pending deals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r>
                        <a:rPr kumimoji="0" lang="es-ES" sz="10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endParaRPr lang="en-US" sz="1000" b="0" i="0" u="none" strike="noStrike">
                        <a:solidFill>
                          <a:srgbClr val="FF5815"/>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5542848"/>
                  </a:ext>
                </a:extLst>
              </a:tr>
              <a:tr h="110150">
                <a:tc>
                  <a:txBody>
                    <a:bodyPr/>
                    <a:lstStyle/>
                    <a:p>
                      <a:pPr algn="l" fontAlgn="ctr"/>
                      <a:r>
                        <a:rPr lang="en-US" sz="1000" b="0" i="0" u="none" strike="noStrike">
                          <a:solidFill>
                            <a:schemeClr val="tx1"/>
                          </a:solidFill>
                          <a:effectLst/>
                          <a:latin typeface="Santander Text" panose="020B0504020201020104" pitchFamily="34" charset="0"/>
                        </a:rPr>
                        <a:t>Orfeo: Improvement of the workflow, tool usability &amp; Enrichment of LevFin data</a:t>
                      </a:r>
                      <a:r>
                        <a:rPr lang="en-US" sz="1000" b="1" i="0" u="none" strike="noStrike">
                          <a:solidFill>
                            <a:schemeClr val="tx1"/>
                          </a:solidFill>
                          <a:effectLst/>
                          <a:latin typeface="Santander Text" panose="020B0504020201020104" pitchFamily="34" charset="0"/>
                        </a:rPr>
                        <a:t> </a:t>
                      </a:r>
                      <a:r>
                        <a:rPr lang="en-US" sz="1000" b="1" i="1" baseline="30000">
                          <a:solidFill>
                            <a:srgbClr val="EB0000"/>
                          </a:solidFill>
                          <a:latin typeface="Santander Text" panose="020B0504020201020104" pitchFamily="34" charset="0"/>
                        </a:rPr>
                        <a:t>(1)</a:t>
                      </a:r>
                      <a:r>
                        <a:rPr lang="en-US" sz="1000" b="1" i="0" u="none" strike="noStrike">
                          <a:solidFill>
                            <a:schemeClr val="tx1"/>
                          </a:solidFill>
                          <a:effectLst/>
                          <a:latin typeface="Santander Text" panose="020B0504020201020104" pitchFamily="34" charset="0"/>
                        </a:rPr>
                        <a:t> </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641614"/>
                  </a:ext>
                </a:extLst>
              </a:tr>
              <a:tr h="0">
                <a:tc>
                  <a:txBody>
                    <a:bodyPr/>
                    <a:lstStyle/>
                    <a:p>
                      <a:pPr algn="l" fontAlgn="ctr"/>
                      <a:r>
                        <a:rPr lang="en-US" sz="1000" b="0" i="0" u="none" strike="noStrike">
                          <a:solidFill>
                            <a:srgbClr val="000000"/>
                          </a:solidFill>
                          <a:effectLst/>
                          <a:latin typeface="Santander Text" panose="020B0504020201020104" pitchFamily="34" charset="0"/>
                        </a:rPr>
                        <a:t>Developments and configurations in Orfeo</a:t>
                      </a:r>
                      <a:r>
                        <a:rPr lang="en-US" sz="1000" b="1" i="1" baseline="30000">
                          <a:solidFill>
                            <a:srgbClr val="EB0000"/>
                          </a:solidFill>
                          <a:latin typeface="Santander Text" panose="020B0504020201020104" pitchFamily="34" charset="0"/>
                        </a:rPr>
                        <a:t>(1)</a:t>
                      </a:r>
                      <a:r>
                        <a:rPr lang="en-US" sz="1000" b="1" i="0" u="none" strike="noStrike">
                          <a:solidFill>
                            <a:srgbClr val="EB0000"/>
                          </a:solidFill>
                          <a:effectLst/>
                          <a:latin typeface="Santander Text" panose="020B0504020201020104" pitchFamily="34" charset="0"/>
                        </a:rPr>
                        <a:t> </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B05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005460"/>
                  </a:ext>
                </a:extLst>
              </a:tr>
              <a:tr h="81715">
                <a:tc>
                  <a:txBody>
                    <a:bodyPr/>
                    <a:lstStyle/>
                    <a:p>
                      <a:pPr algn="l" fontAlgn="ctr"/>
                      <a:r>
                        <a:rPr lang="en-US" sz="1000" b="0" i="0" u="none" strike="noStrike">
                          <a:solidFill>
                            <a:srgbClr val="000000"/>
                          </a:solidFill>
                          <a:effectLst/>
                          <a:latin typeface="Santander Text" panose="020B0504020201020104" pitchFamily="34" charset="0"/>
                        </a:rPr>
                        <a:t>Integration with BDH and Mercurio for data retrieval</a:t>
                      </a:r>
                      <a:r>
                        <a:rPr lang="en-US" sz="1000" b="1" i="1" baseline="30000">
                          <a:solidFill>
                            <a:srgbClr val="EB0000"/>
                          </a:solidFill>
                          <a:latin typeface="Santander Text" panose="020B0504020201020104" pitchFamily="34" charset="0"/>
                        </a:rPr>
                        <a:t>(1)</a:t>
                      </a:r>
                      <a:r>
                        <a:rPr lang="en-US" sz="1000" b="1" i="0" u="none" strike="noStrike">
                          <a:solidFill>
                            <a:srgbClr val="EB0000"/>
                          </a:solidFill>
                          <a:effectLst/>
                          <a:latin typeface="Santander Text" panose="020B0504020201020104" pitchFamily="34" charset="0"/>
                        </a:rPr>
                        <a:t>  </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524355"/>
                  </a:ext>
                </a:extLst>
              </a:tr>
            </a:tbl>
          </a:graphicData>
        </a:graphic>
      </p:graphicFrame>
      <p:sp>
        <p:nvSpPr>
          <p:cNvPr id="35" name="TextBox 109">
            <a:extLst>
              <a:ext uri="{FF2B5EF4-FFF2-40B4-BE49-F238E27FC236}">
                <a16:creationId xmlns:a16="http://schemas.microsoft.com/office/drawing/2014/main" id="{D0932DD5-3352-2FF5-E452-70769D06D6F5}"/>
              </a:ext>
            </a:extLst>
          </p:cNvPr>
          <p:cNvSpPr txBox="1"/>
          <p:nvPr/>
        </p:nvSpPr>
        <p:spPr>
          <a:xfrm>
            <a:off x="9740203" y="171437"/>
            <a:ext cx="963985"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r>
              <a:rPr lang="en-US" sz="700" kern="0">
                <a:latin typeface="Santander Text"/>
              </a:rPr>
              <a:t> Developments</a:t>
            </a:r>
            <a:endParaRPr kumimoji="0" lang="en-US" sz="700" b="0" i="0" u="none" strike="noStrike" kern="0" cap="none" spc="0" normalizeH="0" baseline="0" noProof="0">
              <a:ln>
                <a:noFill/>
              </a:ln>
              <a:effectLst/>
              <a:uLnTx/>
              <a:uFillTx/>
              <a:latin typeface="Santander Text"/>
              <a:ea typeface="+mn-ea"/>
              <a:cs typeface="+mn-cs"/>
            </a:endParaRPr>
          </a:p>
        </p:txBody>
      </p:sp>
      <p:sp>
        <p:nvSpPr>
          <p:cNvPr id="36" name="TextBox 180">
            <a:extLst>
              <a:ext uri="{FF2B5EF4-FFF2-40B4-BE49-F238E27FC236}">
                <a16:creationId xmlns:a16="http://schemas.microsoft.com/office/drawing/2014/main" id="{37596378-7EB3-CB2A-4AF4-83E4D40A3A38}"/>
              </a:ext>
            </a:extLst>
          </p:cNvPr>
          <p:cNvSpPr txBox="1"/>
          <p:nvPr/>
        </p:nvSpPr>
        <p:spPr>
          <a:xfrm>
            <a:off x="10422307" y="171437"/>
            <a:ext cx="74777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r>
              <a:rPr lang="en-US" sz="700" kern="0">
                <a:latin typeface="Santander Text"/>
              </a:rPr>
              <a:t> Testing/UAT</a:t>
            </a:r>
            <a:endParaRPr kumimoji="0" lang="en-US" sz="700" b="0" i="0" u="none" strike="noStrike" kern="0" cap="none" spc="0" normalizeH="0" baseline="0" noProof="0">
              <a:ln>
                <a:noFill/>
              </a:ln>
              <a:effectLst/>
              <a:uLnTx/>
              <a:uFillTx/>
              <a:latin typeface="Santander Text"/>
              <a:ea typeface="+mn-ea"/>
              <a:cs typeface="+mn-cs"/>
            </a:endParaRPr>
          </a:p>
        </p:txBody>
      </p:sp>
      <p:sp>
        <p:nvSpPr>
          <p:cNvPr id="37" name="TextBox 109">
            <a:extLst>
              <a:ext uri="{FF2B5EF4-FFF2-40B4-BE49-F238E27FC236}">
                <a16:creationId xmlns:a16="http://schemas.microsoft.com/office/drawing/2014/main" id="{88B9427D-7955-00CD-AF45-7E2B52585655}"/>
              </a:ext>
            </a:extLst>
          </p:cNvPr>
          <p:cNvSpPr txBox="1"/>
          <p:nvPr/>
        </p:nvSpPr>
        <p:spPr>
          <a:xfrm>
            <a:off x="8919198" y="171437"/>
            <a:ext cx="896629"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chemeClr val="tx2">
                    <a:lumMod val="60000"/>
                    <a:lumOff val="40000"/>
                  </a:schemeClr>
                </a:solidFill>
                <a:effectLst/>
                <a:uLnTx/>
                <a:uFillTx/>
                <a:latin typeface="Wingdings" panose="05000000000000000000" pitchFamily="2" charset="2"/>
                <a:ea typeface="+mn-ea"/>
                <a:cs typeface="+mn-cs"/>
              </a:rPr>
              <a:t>l</a:t>
            </a:r>
            <a:r>
              <a:rPr lang="en-US" sz="700" kern="0">
                <a:latin typeface="Santander Text"/>
              </a:rPr>
              <a:t> Analysis/</a:t>
            </a:r>
            <a:r>
              <a:rPr lang="en-US" sz="700" kern="0" err="1">
                <a:latin typeface="Santander Text"/>
              </a:rPr>
              <a:t>Defintion</a:t>
            </a:r>
            <a:endParaRPr kumimoji="0" lang="en-US" sz="700" b="0" i="0" u="none" strike="noStrike" kern="0" cap="none" spc="0" normalizeH="0" baseline="0" noProof="0">
              <a:ln>
                <a:noFill/>
              </a:ln>
              <a:effectLst/>
              <a:uLnTx/>
              <a:uFillTx/>
              <a:latin typeface="Santander Text"/>
              <a:ea typeface="+mn-ea"/>
              <a:cs typeface="+mn-cs"/>
            </a:endParaRPr>
          </a:p>
        </p:txBody>
      </p:sp>
      <p:sp>
        <p:nvSpPr>
          <p:cNvPr id="38" name="TextBox 180">
            <a:extLst>
              <a:ext uri="{FF2B5EF4-FFF2-40B4-BE49-F238E27FC236}">
                <a16:creationId xmlns:a16="http://schemas.microsoft.com/office/drawing/2014/main" id="{4F7BB378-830E-F9FB-B85A-8048F1ACE54D}"/>
              </a:ext>
            </a:extLst>
          </p:cNvPr>
          <p:cNvSpPr txBox="1"/>
          <p:nvPr/>
        </p:nvSpPr>
        <p:spPr>
          <a:xfrm>
            <a:off x="11025106" y="171437"/>
            <a:ext cx="74777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r>
              <a:rPr lang="en-US" sz="700" kern="0">
                <a:solidFill>
                  <a:srgbClr val="0070C0"/>
                </a:solidFill>
                <a:latin typeface="Santander Text"/>
              </a:rPr>
              <a:t> </a:t>
            </a:r>
            <a:r>
              <a:rPr lang="en-US" sz="700" kern="0">
                <a:latin typeface="Santander Text"/>
              </a:rPr>
              <a:t>All phases</a:t>
            </a:r>
            <a:endParaRPr kumimoji="0" lang="en-US" sz="700" b="0" i="0" u="none" strike="noStrike" kern="0" cap="none" spc="0" normalizeH="0" baseline="0" noProof="0">
              <a:ln>
                <a:noFill/>
              </a:ln>
              <a:effectLst/>
              <a:uLnTx/>
              <a:uFillTx/>
              <a:latin typeface="Santander Text"/>
              <a:ea typeface="+mn-ea"/>
              <a:cs typeface="+mn-cs"/>
            </a:endParaRPr>
          </a:p>
        </p:txBody>
      </p:sp>
      <p:sp>
        <p:nvSpPr>
          <p:cNvPr id="40" name="TextBox 180">
            <a:extLst>
              <a:ext uri="{FF2B5EF4-FFF2-40B4-BE49-F238E27FC236}">
                <a16:creationId xmlns:a16="http://schemas.microsoft.com/office/drawing/2014/main" id="{53D3EE1B-5F9F-28B9-D19C-115FBCB58EC3}"/>
              </a:ext>
            </a:extLst>
          </p:cNvPr>
          <p:cNvSpPr txBox="1"/>
          <p:nvPr/>
        </p:nvSpPr>
        <p:spPr>
          <a:xfrm>
            <a:off x="11541570" y="171437"/>
            <a:ext cx="747770" cy="123111"/>
          </a:xfrm>
          <a:prstGeom prst="rect">
            <a:avLst/>
          </a:prstGeom>
          <a:noFill/>
        </p:spPr>
        <p:txBody>
          <a:bodyPr wrap="square" lIns="0" tIns="0" rIns="0" bIns="0" rtlCol="0">
            <a:spAutoFit/>
          </a:bodyPr>
          <a:lstStyle/>
          <a:p>
            <a:pPr>
              <a:defRPr/>
            </a:pPr>
            <a:r>
              <a:rPr lang="en-US" sz="700" kern="0">
                <a:solidFill>
                  <a:srgbClr val="0070C0"/>
                </a:solidFill>
                <a:latin typeface="Santander Text"/>
              </a:rPr>
              <a:t> </a:t>
            </a:r>
            <a:r>
              <a:rPr kumimoji="0" lang="en-US" sz="8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r>
              <a:rPr lang="en-US" sz="800">
                <a:solidFill>
                  <a:srgbClr val="FF0000"/>
                </a:solidFill>
                <a:latin typeface="Santander"/>
              </a:rPr>
              <a:t> </a:t>
            </a:r>
            <a:r>
              <a:rPr lang="en-US" sz="700" kern="0">
                <a:latin typeface="Santander Text"/>
              </a:rPr>
              <a:t>TBD</a:t>
            </a:r>
            <a:endParaRPr kumimoji="0" lang="en-US" sz="700" b="0" i="0" u="none" strike="noStrike" kern="0" cap="none" spc="0" normalizeH="0" baseline="0" noProof="0">
              <a:ln>
                <a:noFill/>
              </a:ln>
              <a:effectLst/>
              <a:uLnTx/>
              <a:uFillTx/>
              <a:latin typeface="Santander Text"/>
              <a:ea typeface="+mn-ea"/>
              <a:cs typeface="+mn-cs"/>
            </a:endParaRPr>
          </a:p>
        </p:txBody>
      </p:sp>
      <p:sp>
        <p:nvSpPr>
          <p:cNvPr id="41" name="Rectangle: Rounded Corners 108">
            <a:extLst>
              <a:ext uri="{FF2B5EF4-FFF2-40B4-BE49-F238E27FC236}">
                <a16:creationId xmlns:a16="http://schemas.microsoft.com/office/drawing/2014/main" id="{89316C73-FD1E-251A-A090-85385599FFED}"/>
              </a:ext>
            </a:extLst>
          </p:cNvPr>
          <p:cNvSpPr/>
          <p:nvPr/>
        </p:nvSpPr>
        <p:spPr>
          <a:xfrm>
            <a:off x="8720440" y="74123"/>
            <a:ext cx="3255660" cy="289274"/>
          </a:xfrm>
          <a:prstGeom prst="roundRect">
            <a:avLst/>
          </a:prstGeom>
          <a:noFill/>
          <a:ln>
            <a:solidFill>
              <a:schemeClr val="bg1">
                <a:lumMod val="6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Sanskrit Text" panose="020B0502040204020203" pitchFamily="18" charset="0"/>
            </a:endParaRPr>
          </a:p>
        </p:txBody>
      </p:sp>
      <p:sp>
        <p:nvSpPr>
          <p:cNvPr id="43" name="Title 1">
            <a:extLst>
              <a:ext uri="{FF2B5EF4-FFF2-40B4-BE49-F238E27FC236}">
                <a16:creationId xmlns:a16="http://schemas.microsoft.com/office/drawing/2014/main" id="{6B122CB7-1942-07E0-0358-AC25B88FC2A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5</a:t>
            </a:r>
            <a:endParaRPr lang="en-US" sz="2800">
              <a:latin typeface="Santander Text" panose="020B0504020201020104" pitchFamily="34" charset="0"/>
            </a:endParaRPr>
          </a:p>
        </p:txBody>
      </p:sp>
      <p:sp>
        <p:nvSpPr>
          <p:cNvPr id="5" name="TextBox 4">
            <a:extLst>
              <a:ext uri="{FF2B5EF4-FFF2-40B4-BE49-F238E27FC236}">
                <a16:creationId xmlns:a16="http://schemas.microsoft.com/office/drawing/2014/main" id="{607E5473-6B8F-7CF0-0ABF-BF566998A934}"/>
              </a:ext>
            </a:extLst>
          </p:cNvPr>
          <p:cNvSpPr txBox="1"/>
          <p:nvPr/>
        </p:nvSpPr>
        <p:spPr>
          <a:xfrm>
            <a:off x="3292591" y="6314768"/>
            <a:ext cx="6625574" cy="230832"/>
          </a:xfrm>
          <a:prstGeom prst="rect">
            <a:avLst/>
          </a:prstGeom>
          <a:noFill/>
        </p:spPr>
        <p:txBody>
          <a:bodyPr wrap="square" rtlCol="0">
            <a:spAutoFit/>
          </a:bodyPr>
          <a:lstStyle/>
          <a:p>
            <a:r>
              <a:rPr lang="en-US" sz="1050" i="1" baseline="30000">
                <a:solidFill>
                  <a:srgbClr val="FF0000"/>
                </a:solidFill>
                <a:latin typeface="Santander Text" panose="020B0504020201020104" pitchFamily="34" charset="0"/>
              </a:rPr>
              <a:t>(1)</a:t>
            </a:r>
            <a:r>
              <a:rPr lang="es-ES" sz="900">
                <a:solidFill>
                  <a:srgbClr val="FF0000"/>
                </a:solidFill>
                <a:latin typeface="Santander Text" panose="020B0504020201020104" pitchFamily="34" charset="0"/>
              </a:rPr>
              <a:t> </a:t>
            </a:r>
            <a:r>
              <a:rPr lang="en-US" sz="900">
                <a:solidFill>
                  <a:srgbClr val="FF0000"/>
                </a:solidFill>
                <a:latin typeface="Santander Text" panose="020B0504020201020104" pitchFamily="34" charset="0"/>
              </a:rPr>
              <a:t>Enhancements</a:t>
            </a:r>
            <a:r>
              <a:rPr lang="es-ES" sz="900">
                <a:solidFill>
                  <a:srgbClr val="FF0000"/>
                </a:solidFill>
                <a:latin typeface="Santander Text" panose="020B0504020201020104" pitchFamily="34" charset="0"/>
              </a:rPr>
              <a:t> in Orfeo </a:t>
            </a:r>
            <a:r>
              <a:rPr lang="es-ES" sz="900" err="1">
                <a:solidFill>
                  <a:srgbClr val="FF0000"/>
                </a:solidFill>
                <a:latin typeface="Santander Text" panose="020B0504020201020104" pitchFamily="34" charset="0"/>
              </a:rPr>
              <a:t>could</a:t>
            </a:r>
            <a:r>
              <a:rPr lang="es-ES" sz="900">
                <a:solidFill>
                  <a:srgbClr val="FF0000"/>
                </a:solidFill>
                <a:latin typeface="Santander Text" panose="020B0504020201020104" pitchFamily="34" charset="0"/>
              </a:rPr>
              <a:t> be </a:t>
            </a:r>
            <a:r>
              <a:rPr lang="es-ES" sz="900" err="1">
                <a:solidFill>
                  <a:srgbClr val="FF0000"/>
                </a:solidFill>
                <a:latin typeface="Santander Text" panose="020B0504020201020104" pitchFamily="34" charset="0"/>
              </a:rPr>
              <a:t>dismissed</a:t>
            </a:r>
            <a:r>
              <a:rPr lang="es-ES" sz="900">
                <a:solidFill>
                  <a:srgbClr val="FF0000"/>
                </a:solidFill>
                <a:latin typeface="Santander Text" panose="020B0504020201020104" pitchFamily="34" charset="0"/>
              </a:rPr>
              <a:t> </a:t>
            </a:r>
            <a:r>
              <a:rPr lang="es-ES" sz="900" err="1">
                <a:solidFill>
                  <a:srgbClr val="FF0000"/>
                </a:solidFill>
                <a:latin typeface="Santander Text" panose="020B0504020201020104" pitchFamily="34" charset="0"/>
              </a:rPr>
              <a:t>due</a:t>
            </a:r>
            <a:r>
              <a:rPr lang="es-ES" sz="900">
                <a:solidFill>
                  <a:srgbClr val="FF0000"/>
                </a:solidFill>
                <a:latin typeface="Santander Text" panose="020B0504020201020104" pitchFamily="34" charset="0"/>
              </a:rPr>
              <a:t> </a:t>
            </a:r>
            <a:r>
              <a:rPr lang="es-ES" sz="900" err="1">
                <a:solidFill>
                  <a:srgbClr val="FF0000"/>
                </a:solidFill>
                <a:latin typeface="Santander Text" panose="020B0504020201020104" pitchFamily="34" charset="0"/>
              </a:rPr>
              <a:t>to</a:t>
            </a:r>
            <a:r>
              <a:rPr lang="es-ES" sz="900">
                <a:solidFill>
                  <a:srgbClr val="FF0000"/>
                </a:solidFill>
                <a:latin typeface="Santander Text" panose="020B0504020201020104" pitchFamily="34" charset="0"/>
              </a:rPr>
              <a:t> </a:t>
            </a:r>
            <a:r>
              <a:rPr lang="es-ES" sz="900" err="1">
                <a:solidFill>
                  <a:srgbClr val="FF0000"/>
                </a:solidFill>
                <a:latin typeface="Santander Text" panose="020B0504020201020104" pitchFamily="34" charset="0"/>
              </a:rPr>
              <a:t>Comm</a:t>
            </a:r>
            <a:r>
              <a:rPr lang="es-ES" sz="900">
                <a:solidFill>
                  <a:srgbClr val="FF0000"/>
                </a:solidFill>
                <a:latin typeface="Santander Text" panose="020B0504020201020104" pitchFamily="34" charset="0"/>
              </a:rPr>
              <a:t>. </a:t>
            </a:r>
            <a:r>
              <a:rPr lang="es-ES" sz="900" err="1">
                <a:solidFill>
                  <a:srgbClr val="FF0000"/>
                </a:solidFill>
                <a:latin typeface="Santander Text" panose="020B0504020201020104" pitchFamily="34" charset="0"/>
              </a:rPr>
              <a:t>Letters</a:t>
            </a:r>
            <a:r>
              <a:rPr lang="es-ES" sz="900">
                <a:solidFill>
                  <a:srgbClr val="FF0000"/>
                </a:solidFill>
                <a:latin typeface="Santander Text" panose="020B0504020201020104" pitchFamily="34" charset="0"/>
              </a:rPr>
              <a:t> </a:t>
            </a:r>
            <a:r>
              <a:rPr lang="es-ES" sz="900" err="1">
                <a:solidFill>
                  <a:srgbClr val="FF0000"/>
                </a:solidFill>
                <a:latin typeface="Santander Text" panose="020B0504020201020104" pitchFamily="34" charset="0"/>
              </a:rPr>
              <a:t>Workflow</a:t>
            </a:r>
            <a:r>
              <a:rPr lang="es-ES" sz="900">
                <a:solidFill>
                  <a:srgbClr val="FF0000"/>
                </a:solidFill>
                <a:latin typeface="Santander Text" panose="020B0504020201020104" pitchFamily="34" charset="0"/>
              </a:rPr>
              <a:t> in Mercurio. </a:t>
            </a:r>
            <a:endParaRPr lang="en-US" sz="900">
              <a:solidFill>
                <a:srgbClr val="FF0000"/>
              </a:solidFill>
              <a:latin typeface="Santander Text" panose="020B0504020201020104" pitchFamily="34" charset="0"/>
            </a:endParaRPr>
          </a:p>
        </p:txBody>
      </p:sp>
      <p:sp>
        <p:nvSpPr>
          <p:cNvPr id="19" name="TextBox 18">
            <a:extLst>
              <a:ext uri="{FF2B5EF4-FFF2-40B4-BE49-F238E27FC236}">
                <a16:creationId xmlns:a16="http://schemas.microsoft.com/office/drawing/2014/main" id="{A8E24C9C-6220-32EA-B495-35158713A4A0}"/>
              </a:ext>
            </a:extLst>
          </p:cNvPr>
          <p:cNvSpPr txBox="1"/>
          <p:nvPr/>
        </p:nvSpPr>
        <p:spPr>
          <a:xfrm>
            <a:off x="244591" y="5355483"/>
            <a:ext cx="6096000" cy="276999"/>
          </a:xfrm>
          <a:prstGeom prst="rect">
            <a:avLst/>
          </a:prstGeom>
          <a:noFill/>
        </p:spPr>
        <p:txBody>
          <a:bodyPr wrap="square">
            <a:spAutoFit/>
          </a:bodyPr>
          <a:lstStyle/>
          <a:p>
            <a:pPr marL="0" marR="0" lvl="0" indent="0" defTabSz="914400" rtl="0" eaLnBrk="1" fontAlgn="ctr" latinLnBrk="0" hangingPunct="1">
              <a:lnSpc>
                <a:spcPct val="100000"/>
              </a:lnSpc>
              <a:spcBef>
                <a:spcPts val="0"/>
              </a:spcBef>
              <a:spcAft>
                <a:spcPts val="0"/>
              </a:spcAft>
              <a:buClrTx/>
              <a:buSzTx/>
              <a:buFontTx/>
              <a:buNone/>
              <a:tabLst/>
              <a:defRPr/>
            </a:pPr>
            <a:r>
              <a:rPr lang="es-ES" sz="1200" b="1" u="none" strike="noStrike" kern="1200">
                <a:solidFill>
                  <a:schemeClr val="tx1"/>
                </a:solidFill>
                <a:effectLst/>
                <a:latin typeface="Santander Headline" panose="020B0504020201020104" pitchFamily="34" charset="0"/>
                <a:ea typeface="+mn-ea"/>
                <a:cs typeface="+mn-cs"/>
              </a:rPr>
              <a:t>Fee-</a:t>
            </a:r>
            <a:r>
              <a:rPr lang="es-ES" sz="1200" b="1" u="none" strike="noStrike" kern="1200" err="1">
                <a:solidFill>
                  <a:schemeClr val="tx1"/>
                </a:solidFill>
                <a:effectLst/>
                <a:latin typeface="Santander Headline" panose="020B0504020201020104" pitchFamily="34" charset="0"/>
                <a:ea typeface="+mn-ea"/>
                <a:cs typeface="+mn-cs"/>
              </a:rPr>
              <a:t>Based</a:t>
            </a:r>
            <a:r>
              <a:rPr lang="es-ES" sz="1200" b="1" u="none" strike="noStrike" kern="1200">
                <a:solidFill>
                  <a:schemeClr val="tx1"/>
                </a:solidFill>
                <a:effectLst/>
                <a:latin typeface="Santander Headline" panose="020B0504020201020104" pitchFamily="34" charset="0"/>
                <a:ea typeface="+mn-ea"/>
                <a:cs typeface="+mn-cs"/>
              </a:rPr>
              <a:t> Business</a:t>
            </a:r>
            <a:endParaRPr lang="es-ES" sz="1100" b="1" u="none" strike="noStrike">
              <a:solidFill>
                <a:schemeClr val="tx1">
                  <a:lumMod val="65000"/>
                  <a:lumOff val="35000"/>
                </a:schemeClr>
              </a:solidFill>
              <a:effectLst/>
              <a:latin typeface="Santander Headline" panose="020B0504020201020104" pitchFamily="34" charset="0"/>
            </a:endParaRPr>
          </a:p>
        </p:txBody>
      </p:sp>
      <p:graphicFrame>
        <p:nvGraphicFramePr>
          <p:cNvPr id="32" name="Table 31">
            <a:extLst>
              <a:ext uri="{FF2B5EF4-FFF2-40B4-BE49-F238E27FC236}">
                <a16:creationId xmlns:a16="http://schemas.microsoft.com/office/drawing/2014/main" id="{3BAAB761-A777-1767-9F56-E793D3B17B97}"/>
              </a:ext>
            </a:extLst>
          </p:cNvPr>
          <p:cNvGraphicFramePr>
            <a:graphicFrameLocks noGrp="1"/>
          </p:cNvGraphicFramePr>
          <p:nvPr>
            <p:extLst>
              <p:ext uri="{D42A27DB-BD31-4B8C-83A1-F6EECF244321}">
                <p14:modId xmlns:p14="http://schemas.microsoft.com/office/powerpoint/2010/main" val="2324401530"/>
              </p:ext>
            </p:extLst>
          </p:nvPr>
        </p:nvGraphicFramePr>
        <p:xfrm>
          <a:off x="318821" y="5635688"/>
          <a:ext cx="11596096" cy="315290"/>
        </p:xfrm>
        <a:graphic>
          <a:graphicData uri="http://schemas.openxmlformats.org/drawingml/2006/table">
            <a:tbl>
              <a:tblPr/>
              <a:tblGrid>
                <a:gridCol w="4626218">
                  <a:extLst>
                    <a:ext uri="{9D8B030D-6E8A-4147-A177-3AD203B41FA5}">
                      <a16:colId xmlns:a16="http://schemas.microsoft.com/office/drawing/2014/main" val="1199041880"/>
                    </a:ext>
                  </a:extLst>
                </a:gridCol>
                <a:gridCol w="987188">
                  <a:extLst>
                    <a:ext uri="{9D8B030D-6E8A-4147-A177-3AD203B41FA5}">
                      <a16:colId xmlns:a16="http://schemas.microsoft.com/office/drawing/2014/main" val="1749531351"/>
                    </a:ext>
                  </a:extLst>
                </a:gridCol>
                <a:gridCol w="1005385">
                  <a:extLst>
                    <a:ext uri="{9D8B030D-6E8A-4147-A177-3AD203B41FA5}">
                      <a16:colId xmlns:a16="http://schemas.microsoft.com/office/drawing/2014/main" val="4200693668"/>
                    </a:ext>
                  </a:extLst>
                </a:gridCol>
                <a:gridCol w="967600">
                  <a:extLst>
                    <a:ext uri="{9D8B030D-6E8A-4147-A177-3AD203B41FA5}">
                      <a16:colId xmlns:a16="http://schemas.microsoft.com/office/drawing/2014/main" val="3030891882"/>
                    </a:ext>
                  </a:extLst>
                </a:gridCol>
                <a:gridCol w="1009650">
                  <a:extLst>
                    <a:ext uri="{9D8B030D-6E8A-4147-A177-3AD203B41FA5}">
                      <a16:colId xmlns:a16="http://schemas.microsoft.com/office/drawing/2014/main" val="900870130"/>
                    </a:ext>
                  </a:extLst>
                </a:gridCol>
                <a:gridCol w="1004888">
                  <a:extLst>
                    <a:ext uri="{9D8B030D-6E8A-4147-A177-3AD203B41FA5}">
                      <a16:colId xmlns:a16="http://schemas.microsoft.com/office/drawing/2014/main" val="4076004271"/>
                    </a:ext>
                  </a:extLst>
                </a:gridCol>
                <a:gridCol w="1007268">
                  <a:extLst>
                    <a:ext uri="{9D8B030D-6E8A-4147-A177-3AD203B41FA5}">
                      <a16:colId xmlns:a16="http://schemas.microsoft.com/office/drawing/2014/main" val="1559755491"/>
                    </a:ext>
                  </a:extLst>
                </a:gridCol>
                <a:gridCol w="987899">
                  <a:extLst>
                    <a:ext uri="{9D8B030D-6E8A-4147-A177-3AD203B41FA5}">
                      <a16:colId xmlns:a16="http://schemas.microsoft.com/office/drawing/2014/main" val="2401188844"/>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Analysis to define the fees and how to register in the system</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s-ES" sz="1000" b="0" i="0" u="none" strike="noStrike">
                          <a:solidFill>
                            <a:srgbClr val="000000"/>
                          </a:solidFill>
                          <a:effectLst/>
                          <a:latin typeface="Santander Text" panose="020B0504020201020104" pitchFamily="34" charset="0"/>
                        </a:rPr>
                        <a:t>Developments</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s-E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6779469"/>
                  </a:ext>
                </a:extLst>
              </a:tr>
            </a:tbl>
          </a:graphicData>
        </a:graphic>
      </p:graphicFrame>
    </p:spTree>
    <p:extLst>
      <p:ext uri="{BB962C8B-B14F-4D97-AF65-F5344CB8AC3E}">
        <p14:creationId xmlns:p14="http://schemas.microsoft.com/office/powerpoint/2010/main" val="142783620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03C6-9265-0F2F-E340-925AF19C3F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ACE314-6ABB-BA92-12C3-2270E045F15C}"/>
              </a:ext>
            </a:extLst>
          </p:cNvPr>
          <p:cNvSpPr>
            <a:spLocks noGrp="1"/>
          </p:cNvSpPr>
          <p:nvPr>
            <p:ph type="title"/>
          </p:nvPr>
        </p:nvSpPr>
        <p:spPr>
          <a:xfrm>
            <a:off x="722519" y="626373"/>
            <a:ext cx="8609050" cy="3398550"/>
          </a:xfrm>
        </p:spPr>
        <p:txBody>
          <a:bodyPr>
            <a:noAutofit/>
          </a:bodyPr>
          <a:lstStyle/>
          <a:p>
            <a:pPr marR="0" lvl="0">
              <a:spcBef>
                <a:spcPts val="0"/>
              </a:spcBef>
              <a:spcAft>
                <a:spcPts val="0"/>
              </a:spcAft>
            </a:pPr>
            <a:r>
              <a:rPr lang="en-GB">
                <a:latin typeface="Santander Text" panose="020B0504020201020104" pitchFamily="34" charset="0"/>
                <a:ea typeface="Calibri" panose="020F0502020204030204" pitchFamily="34" charset="0"/>
              </a:rPr>
              <a:t>Banking Delta Planning – Q4</a:t>
            </a:r>
            <a:br>
              <a:rPr lang="en-GB">
                <a:latin typeface="Santander Text" panose="020B0504020201020104" pitchFamily="34" charset="0"/>
                <a:ea typeface="Calibri" panose="020F0502020204030204" pitchFamily="34" charset="0"/>
              </a:rPr>
            </a:br>
            <a:br>
              <a:rPr lang="en-GB">
                <a:latin typeface="Santander Text" panose="020B0504020201020104" pitchFamily="34" charset="0"/>
                <a:ea typeface="Calibri" panose="020F0502020204030204" pitchFamily="34" charset="0"/>
              </a:rPr>
            </a:br>
            <a:r>
              <a:rPr lang="en-GB" sz="2800">
                <a:latin typeface="Santander Text" panose="020B0504020201020104" pitchFamily="34" charset="0"/>
                <a:ea typeface="Calibri" panose="020F0502020204030204" pitchFamily="34" charset="0"/>
              </a:rPr>
              <a:t>Leveraged Finance </a:t>
            </a:r>
            <a:br>
              <a:rPr lang="en-GB">
                <a:latin typeface="Santander Text" panose="020B0504020201020104" pitchFamily="34" charset="0"/>
                <a:ea typeface="Calibri" panose="020F0502020204030204" pitchFamily="34" charset="0"/>
              </a:rPr>
            </a:br>
            <a:r>
              <a:rPr lang="en-GB">
                <a:latin typeface="Santander Text" panose="020B0504020201020104" pitchFamily="34" charset="0"/>
                <a:ea typeface="Calibri" panose="020F0502020204030204" pitchFamily="34" charset="0"/>
              </a:rPr>
              <a:t>Organization Chart</a:t>
            </a:r>
            <a:endParaRPr lang="en-US" sz="4000">
              <a:effectLst/>
              <a:latin typeface="Santander Text" panose="020B0504020201020104" pitchFamily="34" charset="0"/>
              <a:ea typeface="Calibri" panose="020F0502020204030204" pitchFamily="34" charset="0"/>
            </a:endParaRPr>
          </a:p>
        </p:txBody>
      </p:sp>
      <p:sp>
        <p:nvSpPr>
          <p:cNvPr id="4" name="Marcador de texto 3">
            <a:extLst>
              <a:ext uri="{FF2B5EF4-FFF2-40B4-BE49-F238E27FC236}">
                <a16:creationId xmlns:a16="http://schemas.microsoft.com/office/drawing/2014/main" id="{160DF9B0-5C7B-1E31-082B-FC5A0AF3CC95}"/>
              </a:ext>
            </a:extLst>
          </p:cNvPr>
          <p:cNvSpPr>
            <a:spLocks noGrp="1"/>
          </p:cNvSpPr>
          <p:nvPr>
            <p:ph type="body" sz="quarter" idx="14"/>
          </p:nvPr>
        </p:nvSpPr>
        <p:spPr/>
        <p:txBody>
          <a:bodyPr>
            <a:normAutofit lnSpcReduction="10000"/>
          </a:bodyPr>
          <a:lstStyle/>
          <a:p>
            <a:r>
              <a:rPr lang="es-ES">
                <a:latin typeface="Santander Text" panose="020B0504020201020104" pitchFamily="34" charset="0"/>
              </a:rPr>
              <a:t>1</a:t>
            </a:r>
            <a:endParaRPr lang="en-US">
              <a:latin typeface="Santander Text" panose="020B0504020201020104" pitchFamily="34" charset="0"/>
            </a:endParaRPr>
          </a:p>
        </p:txBody>
      </p:sp>
    </p:spTree>
    <p:extLst>
      <p:ext uri="{BB962C8B-B14F-4D97-AF65-F5344CB8AC3E}">
        <p14:creationId xmlns:p14="http://schemas.microsoft.com/office/powerpoint/2010/main" val="174715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2025 Workplan</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Banking Deliverables impact by areas (2/2)</a:t>
            </a:r>
            <a:endParaRPr lang="en-US" sz="1600">
              <a:latin typeface="Santander Text" panose="020B0504020201020104" pitchFamily="34" charset="0"/>
            </a:endParaRPr>
          </a:p>
        </p:txBody>
      </p:sp>
      <p:sp>
        <p:nvSpPr>
          <p:cNvPr id="35" name="TextBox 109">
            <a:extLst>
              <a:ext uri="{FF2B5EF4-FFF2-40B4-BE49-F238E27FC236}">
                <a16:creationId xmlns:a16="http://schemas.microsoft.com/office/drawing/2014/main" id="{D0932DD5-3352-2FF5-E452-70769D06D6F5}"/>
              </a:ext>
            </a:extLst>
          </p:cNvPr>
          <p:cNvSpPr txBox="1"/>
          <p:nvPr/>
        </p:nvSpPr>
        <p:spPr>
          <a:xfrm>
            <a:off x="9740203" y="171437"/>
            <a:ext cx="963985"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r>
              <a:rPr lang="en-US" sz="700" kern="0">
                <a:latin typeface="Santander Text"/>
              </a:rPr>
              <a:t> Developments</a:t>
            </a:r>
            <a:endParaRPr kumimoji="0" lang="en-US" sz="700" b="0" i="0" u="none" strike="noStrike" kern="0" cap="none" spc="0" normalizeH="0" baseline="0" noProof="0">
              <a:ln>
                <a:noFill/>
              </a:ln>
              <a:effectLst/>
              <a:uLnTx/>
              <a:uFillTx/>
              <a:latin typeface="Santander Text"/>
              <a:ea typeface="+mn-ea"/>
              <a:cs typeface="+mn-cs"/>
            </a:endParaRPr>
          </a:p>
        </p:txBody>
      </p:sp>
      <p:sp>
        <p:nvSpPr>
          <p:cNvPr id="36" name="TextBox 180">
            <a:extLst>
              <a:ext uri="{FF2B5EF4-FFF2-40B4-BE49-F238E27FC236}">
                <a16:creationId xmlns:a16="http://schemas.microsoft.com/office/drawing/2014/main" id="{37596378-7EB3-CB2A-4AF4-83E4D40A3A38}"/>
              </a:ext>
            </a:extLst>
          </p:cNvPr>
          <p:cNvSpPr txBox="1"/>
          <p:nvPr/>
        </p:nvSpPr>
        <p:spPr>
          <a:xfrm>
            <a:off x="10422307" y="171437"/>
            <a:ext cx="74777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r>
              <a:rPr lang="en-US" sz="700" kern="0">
                <a:latin typeface="Santander Text"/>
              </a:rPr>
              <a:t> Testing/UAT</a:t>
            </a:r>
            <a:endParaRPr kumimoji="0" lang="en-US" sz="700" b="0" i="0" u="none" strike="noStrike" kern="0" cap="none" spc="0" normalizeH="0" baseline="0" noProof="0">
              <a:ln>
                <a:noFill/>
              </a:ln>
              <a:effectLst/>
              <a:uLnTx/>
              <a:uFillTx/>
              <a:latin typeface="Santander Text"/>
              <a:ea typeface="+mn-ea"/>
              <a:cs typeface="+mn-cs"/>
            </a:endParaRPr>
          </a:p>
        </p:txBody>
      </p:sp>
      <p:sp>
        <p:nvSpPr>
          <p:cNvPr id="37" name="TextBox 109">
            <a:extLst>
              <a:ext uri="{FF2B5EF4-FFF2-40B4-BE49-F238E27FC236}">
                <a16:creationId xmlns:a16="http://schemas.microsoft.com/office/drawing/2014/main" id="{88B9427D-7955-00CD-AF45-7E2B52585655}"/>
              </a:ext>
            </a:extLst>
          </p:cNvPr>
          <p:cNvSpPr txBox="1"/>
          <p:nvPr/>
        </p:nvSpPr>
        <p:spPr>
          <a:xfrm>
            <a:off x="8919198" y="171437"/>
            <a:ext cx="896629"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chemeClr val="tx2">
                    <a:lumMod val="60000"/>
                    <a:lumOff val="40000"/>
                  </a:schemeClr>
                </a:solidFill>
                <a:effectLst/>
                <a:uLnTx/>
                <a:uFillTx/>
                <a:latin typeface="Wingdings" panose="05000000000000000000" pitchFamily="2" charset="2"/>
                <a:ea typeface="+mn-ea"/>
                <a:cs typeface="+mn-cs"/>
              </a:rPr>
              <a:t>l</a:t>
            </a:r>
            <a:r>
              <a:rPr lang="en-US" sz="700" kern="0">
                <a:latin typeface="Santander Text"/>
              </a:rPr>
              <a:t> Analysis/</a:t>
            </a:r>
            <a:r>
              <a:rPr lang="en-US" sz="700" kern="0" err="1">
                <a:latin typeface="Santander Text"/>
              </a:rPr>
              <a:t>Defintion</a:t>
            </a:r>
            <a:endParaRPr kumimoji="0" lang="en-US" sz="700" b="0" i="0" u="none" strike="noStrike" kern="0" cap="none" spc="0" normalizeH="0" baseline="0" noProof="0">
              <a:ln>
                <a:noFill/>
              </a:ln>
              <a:effectLst/>
              <a:uLnTx/>
              <a:uFillTx/>
              <a:latin typeface="Santander Text"/>
              <a:ea typeface="+mn-ea"/>
              <a:cs typeface="+mn-cs"/>
            </a:endParaRPr>
          </a:p>
        </p:txBody>
      </p:sp>
      <p:sp>
        <p:nvSpPr>
          <p:cNvPr id="38" name="TextBox 180">
            <a:extLst>
              <a:ext uri="{FF2B5EF4-FFF2-40B4-BE49-F238E27FC236}">
                <a16:creationId xmlns:a16="http://schemas.microsoft.com/office/drawing/2014/main" id="{4F7BB378-830E-F9FB-B85A-8048F1ACE54D}"/>
              </a:ext>
            </a:extLst>
          </p:cNvPr>
          <p:cNvSpPr txBox="1"/>
          <p:nvPr/>
        </p:nvSpPr>
        <p:spPr>
          <a:xfrm>
            <a:off x="11025106" y="171437"/>
            <a:ext cx="74777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r>
              <a:rPr lang="en-US" sz="700" kern="0">
                <a:solidFill>
                  <a:srgbClr val="0070C0"/>
                </a:solidFill>
                <a:latin typeface="Santander Text"/>
              </a:rPr>
              <a:t> </a:t>
            </a:r>
            <a:r>
              <a:rPr lang="en-US" sz="700" kern="0">
                <a:latin typeface="Santander Text"/>
              </a:rPr>
              <a:t>All phases</a:t>
            </a:r>
            <a:endParaRPr kumimoji="0" lang="en-US" sz="700" b="0" i="0" u="none" strike="noStrike" kern="0" cap="none" spc="0" normalizeH="0" baseline="0" noProof="0">
              <a:ln>
                <a:noFill/>
              </a:ln>
              <a:effectLst/>
              <a:uLnTx/>
              <a:uFillTx/>
              <a:latin typeface="Santander Text"/>
              <a:ea typeface="+mn-ea"/>
              <a:cs typeface="+mn-cs"/>
            </a:endParaRPr>
          </a:p>
        </p:txBody>
      </p:sp>
      <p:sp>
        <p:nvSpPr>
          <p:cNvPr id="40" name="TextBox 180">
            <a:extLst>
              <a:ext uri="{FF2B5EF4-FFF2-40B4-BE49-F238E27FC236}">
                <a16:creationId xmlns:a16="http://schemas.microsoft.com/office/drawing/2014/main" id="{53D3EE1B-5F9F-28B9-D19C-115FBCB58EC3}"/>
              </a:ext>
            </a:extLst>
          </p:cNvPr>
          <p:cNvSpPr txBox="1"/>
          <p:nvPr/>
        </p:nvSpPr>
        <p:spPr>
          <a:xfrm>
            <a:off x="11541570" y="171437"/>
            <a:ext cx="747770" cy="123111"/>
          </a:xfrm>
          <a:prstGeom prst="rect">
            <a:avLst/>
          </a:prstGeom>
          <a:noFill/>
        </p:spPr>
        <p:txBody>
          <a:bodyPr wrap="square" lIns="0" tIns="0" rIns="0" bIns="0" rtlCol="0">
            <a:spAutoFit/>
          </a:bodyPr>
          <a:lstStyle/>
          <a:p>
            <a:pPr>
              <a:defRPr/>
            </a:pPr>
            <a:r>
              <a:rPr lang="en-US" sz="700" kern="0">
                <a:solidFill>
                  <a:srgbClr val="0070C0"/>
                </a:solidFill>
                <a:latin typeface="Santander Text"/>
              </a:rPr>
              <a:t> </a:t>
            </a:r>
            <a:r>
              <a:rPr kumimoji="0" lang="en-US" sz="8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r>
              <a:rPr lang="en-US" sz="800">
                <a:solidFill>
                  <a:srgbClr val="0070C0"/>
                </a:solidFill>
                <a:latin typeface="Santander"/>
              </a:rPr>
              <a:t> </a:t>
            </a:r>
            <a:r>
              <a:rPr lang="en-US" sz="700" kern="0">
                <a:latin typeface="Santander Text"/>
              </a:rPr>
              <a:t>TBD</a:t>
            </a:r>
            <a:endParaRPr kumimoji="0" lang="en-US" sz="700" b="0" i="0" u="none" strike="noStrike" kern="0" cap="none" spc="0" normalizeH="0" baseline="0" noProof="0">
              <a:ln>
                <a:noFill/>
              </a:ln>
              <a:effectLst/>
              <a:uLnTx/>
              <a:uFillTx/>
              <a:latin typeface="Santander Text"/>
              <a:ea typeface="+mn-ea"/>
              <a:cs typeface="+mn-cs"/>
            </a:endParaRPr>
          </a:p>
        </p:txBody>
      </p:sp>
      <p:sp>
        <p:nvSpPr>
          <p:cNvPr id="41" name="Rectangle: Rounded Corners 108">
            <a:extLst>
              <a:ext uri="{FF2B5EF4-FFF2-40B4-BE49-F238E27FC236}">
                <a16:creationId xmlns:a16="http://schemas.microsoft.com/office/drawing/2014/main" id="{89316C73-FD1E-251A-A090-85385599FFED}"/>
              </a:ext>
            </a:extLst>
          </p:cNvPr>
          <p:cNvSpPr/>
          <p:nvPr/>
        </p:nvSpPr>
        <p:spPr>
          <a:xfrm>
            <a:off x="8720440" y="74123"/>
            <a:ext cx="3255660" cy="289274"/>
          </a:xfrm>
          <a:prstGeom prst="roundRect">
            <a:avLst/>
          </a:prstGeom>
          <a:noFill/>
          <a:ln>
            <a:solidFill>
              <a:schemeClr val="bg1">
                <a:lumMod val="6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Sanskrit Text" panose="020B0502040204020203" pitchFamily="18" charset="0"/>
            </a:endParaRPr>
          </a:p>
        </p:txBody>
      </p:sp>
      <p:sp>
        <p:nvSpPr>
          <p:cNvPr id="19" name="Rectangle 18">
            <a:extLst>
              <a:ext uri="{FF2B5EF4-FFF2-40B4-BE49-F238E27FC236}">
                <a16:creationId xmlns:a16="http://schemas.microsoft.com/office/drawing/2014/main" id="{17CF18D5-2D56-16AB-CB01-7472DE5229EA}"/>
              </a:ext>
            </a:extLst>
          </p:cNvPr>
          <p:cNvSpPr/>
          <p:nvPr/>
        </p:nvSpPr>
        <p:spPr>
          <a:xfrm>
            <a:off x="4889368" y="808029"/>
            <a:ext cx="972000" cy="49978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756FFC29-BE0B-B3A4-9A2B-D4D86B4688E8}"/>
              </a:ext>
            </a:extLst>
          </p:cNvPr>
          <p:cNvSpPr/>
          <p:nvPr/>
        </p:nvSpPr>
        <p:spPr>
          <a:xfrm>
            <a:off x="492536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err="1">
                <a:solidFill>
                  <a:prstClr val="white"/>
                </a:solidFill>
                <a:latin typeface="santander Headline" panose="020B0504020201020104"/>
              </a:rPr>
              <a:t>Lending</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43" name="Rectangle: Rounded Corners 42">
            <a:extLst>
              <a:ext uri="{FF2B5EF4-FFF2-40B4-BE49-F238E27FC236}">
                <a16:creationId xmlns:a16="http://schemas.microsoft.com/office/drawing/2014/main" id="{DF9A5BF2-CF4B-4ADF-C22E-514348010E13}"/>
              </a:ext>
            </a:extLst>
          </p:cNvPr>
          <p:cNvSpPr/>
          <p:nvPr/>
        </p:nvSpPr>
        <p:spPr>
          <a:xfrm>
            <a:off x="4885709" y="1076233"/>
            <a:ext cx="972000"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Nicolás Martínez</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44" name="Rectangle 43">
            <a:extLst>
              <a:ext uri="{FF2B5EF4-FFF2-40B4-BE49-F238E27FC236}">
                <a16:creationId xmlns:a16="http://schemas.microsoft.com/office/drawing/2014/main" id="{91DCA316-B41F-B827-A8A2-812712934D86}"/>
              </a:ext>
            </a:extLst>
          </p:cNvPr>
          <p:cNvSpPr/>
          <p:nvPr/>
        </p:nvSpPr>
        <p:spPr>
          <a:xfrm>
            <a:off x="5905883" y="808029"/>
            <a:ext cx="972000" cy="49978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3FCC744D-E41C-AB00-8E50-0C92298BC2A3}"/>
              </a:ext>
            </a:extLst>
          </p:cNvPr>
          <p:cNvSpPr/>
          <p:nvPr/>
        </p:nvSpPr>
        <p:spPr>
          <a:xfrm>
            <a:off x="5947144" y="860791"/>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F&amp;BSM</a:t>
            </a:r>
          </a:p>
        </p:txBody>
      </p:sp>
      <p:sp>
        <p:nvSpPr>
          <p:cNvPr id="46" name="Rectangle: Rounded Corners 45">
            <a:extLst>
              <a:ext uri="{FF2B5EF4-FFF2-40B4-BE49-F238E27FC236}">
                <a16:creationId xmlns:a16="http://schemas.microsoft.com/office/drawing/2014/main" id="{DD249D92-7B04-E6CA-D772-557F2AC56E0B}"/>
              </a:ext>
            </a:extLst>
          </p:cNvPr>
          <p:cNvSpPr/>
          <p:nvPr/>
        </p:nvSpPr>
        <p:spPr>
          <a:xfrm>
            <a:off x="5911144" y="1076233"/>
            <a:ext cx="972000"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Antonio Sánchez</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47" name="Rectangle 46">
            <a:extLst>
              <a:ext uri="{FF2B5EF4-FFF2-40B4-BE49-F238E27FC236}">
                <a16:creationId xmlns:a16="http://schemas.microsoft.com/office/drawing/2014/main" id="{6609A24B-4D48-6BD3-BB4C-4A9041D3BC4F}"/>
              </a:ext>
            </a:extLst>
          </p:cNvPr>
          <p:cNvSpPr/>
          <p:nvPr/>
        </p:nvSpPr>
        <p:spPr>
          <a:xfrm>
            <a:off x="6916263" y="808029"/>
            <a:ext cx="972000" cy="49978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FAE472C6-FD69-F18D-9186-D4507492EB59}"/>
              </a:ext>
            </a:extLst>
          </p:cNvPr>
          <p:cNvSpPr/>
          <p:nvPr/>
        </p:nvSpPr>
        <p:spPr>
          <a:xfrm>
            <a:off x="6952263"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BDH</a:t>
            </a:r>
          </a:p>
        </p:txBody>
      </p:sp>
      <p:sp>
        <p:nvSpPr>
          <p:cNvPr id="49" name="Rectangle: Rounded Corners 48">
            <a:extLst>
              <a:ext uri="{FF2B5EF4-FFF2-40B4-BE49-F238E27FC236}">
                <a16:creationId xmlns:a16="http://schemas.microsoft.com/office/drawing/2014/main" id="{6AC955BA-60C2-D267-D94F-222AFDDB07DA}"/>
              </a:ext>
            </a:extLst>
          </p:cNvPr>
          <p:cNvSpPr/>
          <p:nvPr/>
        </p:nvSpPr>
        <p:spPr>
          <a:xfrm>
            <a:off x="6845987" y="1076233"/>
            <a:ext cx="1119136"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Michał Janiszewski</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0" name="Rectangle 49">
            <a:extLst>
              <a:ext uri="{FF2B5EF4-FFF2-40B4-BE49-F238E27FC236}">
                <a16:creationId xmlns:a16="http://schemas.microsoft.com/office/drawing/2014/main" id="{A318379E-3BCF-4FEE-1728-91CC2A8D9BF7}"/>
              </a:ext>
            </a:extLst>
          </p:cNvPr>
          <p:cNvSpPr/>
          <p:nvPr/>
        </p:nvSpPr>
        <p:spPr>
          <a:xfrm>
            <a:off x="7923614" y="808029"/>
            <a:ext cx="972000" cy="49978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92DA8F9-7123-2875-1FE9-32B3D08D5150}"/>
              </a:ext>
            </a:extLst>
          </p:cNvPr>
          <p:cNvSpPr/>
          <p:nvPr/>
        </p:nvSpPr>
        <p:spPr>
          <a:xfrm>
            <a:off x="7959614"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Mercurio</a:t>
            </a:r>
          </a:p>
        </p:txBody>
      </p:sp>
      <p:sp>
        <p:nvSpPr>
          <p:cNvPr id="52" name="Rectangle: Rounded Corners 51">
            <a:extLst>
              <a:ext uri="{FF2B5EF4-FFF2-40B4-BE49-F238E27FC236}">
                <a16:creationId xmlns:a16="http://schemas.microsoft.com/office/drawing/2014/main" id="{A01E8F65-F7AB-0188-4753-D7B17D9D894F}"/>
              </a:ext>
            </a:extLst>
          </p:cNvPr>
          <p:cNvSpPr/>
          <p:nvPr/>
        </p:nvSpPr>
        <p:spPr>
          <a:xfrm>
            <a:off x="7849645" y="1076233"/>
            <a:ext cx="1119136"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Surya Gullapalli</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3" name="Rectangle 52">
            <a:extLst>
              <a:ext uri="{FF2B5EF4-FFF2-40B4-BE49-F238E27FC236}">
                <a16:creationId xmlns:a16="http://schemas.microsoft.com/office/drawing/2014/main" id="{5859D4A1-CF94-D384-D605-416EF0294169}"/>
              </a:ext>
            </a:extLst>
          </p:cNvPr>
          <p:cNvSpPr/>
          <p:nvPr/>
        </p:nvSpPr>
        <p:spPr>
          <a:xfrm>
            <a:off x="8933538" y="808029"/>
            <a:ext cx="972000" cy="49978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461F30D9-F0CD-14B2-B8B3-6A18D7E20EE4}"/>
              </a:ext>
            </a:extLst>
          </p:cNvPr>
          <p:cNvSpPr/>
          <p:nvPr/>
        </p:nvSpPr>
        <p:spPr>
          <a:xfrm>
            <a:off x="896953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a:solidFill>
                  <a:prstClr val="white"/>
                </a:solidFill>
                <a:latin typeface="santander Headline" panose="020B0504020201020104"/>
              </a:rPr>
              <a:t>R</a:t>
            </a:r>
            <a:r>
              <a:rPr kumimoji="0" lang="es-ES" sz="1050" b="1" i="0" u="none" strike="noStrike" kern="1200" cap="none" spc="0" normalizeH="0" baseline="0" noProof="0" err="1">
                <a:ln>
                  <a:noFill/>
                </a:ln>
                <a:solidFill>
                  <a:prstClr val="white"/>
                </a:solidFill>
                <a:effectLst/>
                <a:uLnTx/>
                <a:uFillTx/>
                <a:latin typeface="santander Headline" panose="020B0504020201020104"/>
              </a:rPr>
              <a:t>isk</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55" name="Rectangle: Rounded Corners 54">
            <a:extLst>
              <a:ext uri="{FF2B5EF4-FFF2-40B4-BE49-F238E27FC236}">
                <a16:creationId xmlns:a16="http://schemas.microsoft.com/office/drawing/2014/main" id="{723A1208-0FA7-C475-D39E-7EF6460FB490}"/>
              </a:ext>
            </a:extLst>
          </p:cNvPr>
          <p:cNvSpPr/>
          <p:nvPr/>
        </p:nvSpPr>
        <p:spPr>
          <a:xfrm>
            <a:off x="8893395" y="1076233"/>
            <a:ext cx="1052285"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Vicente Vaya</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6" name="Rectangle 14">
            <a:extLst>
              <a:ext uri="{FF2B5EF4-FFF2-40B4-BE49-F238E27FC236}">
                <a16:creationId xmlns:a16="http://schemas.microsoft.com/office/drawing/2014/main" id="{D192A6FA-B3F2-6C5F-C8DB-8E2BEEBAC4CC}"/>
              </a:ext>
            </a:extLst>
          </p:cNvPr>
          <p:cNvSpPr/>
          <p:nvPr/>
        </p:nvSpPr>
        <p:spPr>
          <a:xfrm>
            <a:off x="9935457" y="808029"/>
            <a:ext cx="972000" cy="49978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92">
            <a:extLst>
              <a:ext uri="{FF2B5EF4-FFF2-40B4-BE49-F238E27FC236}">
                <a16:creationId xmlns:a16="http://schemas.microsoft.com/office/drawing/2014/main" id="{756A88FA-0FD4-7092-412D-46C00F995F69}"/>
              </a:ext>
            </a:extLst>
          </p:cNvPr>
          <p:cNvSpPr/>
          <p:nvPr/>
        </p:nvSpPr>
        <p:spPr>
          <a:xfrm>
            <a:off x="9971457"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Global </a:t>
            </a:r>
            <a:r>
              <a:rPr kumimoji="0" lang="es-ES" sz="1050" b="1" i="0" u="none" strike="noStrike" kern="1200" cap="none" spc="0" normalizeH="0" baseline="0" noProof="0" err="1">
                <a:ln>
                  <a:noFill/>
                </a:ln>
                <a:solidFill>
                  <a:prstClr val="white"/>
                </a:solidFill>
                <a:effectLst/>
                <a:uLnTx/>
                <a:uFillTx/>
                <a:latin typeface="santander Headline" panose="020B0504020201020104"/>
              </a:rPr>
              <a:t>Mkts</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58" name="Rectangle: Rounded Corners 57">
            <a:extLst>
              <a:ext uri="{FF2B5EF4-FFF2-40B4-BE49-F238E27FC236}">
                <a16:creationId xmlns:a16="http://schemas.microsoft.com/office/drawing/2014/main" id="{14068768-8D0F-66D1-2579-612F6288D2C1}"/>
              </a:ext>
            </a:extLst>
          </p:cNvPr>
          <p:cNvSpPr/>
          <p:nvPr/>
        </p:nvSpPr>
        <p:spPr>
          <a:xfrm>
            <a:off x="9855472" y="1076233"/>
            <a:ext cx="1138732"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Joao Ricardo da Silva</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59" name="Rectangle 14">
            <a:extLst>
              <a:ext uri="{FF2B5EF4-FFF2-40B4-BE49-F238E27FC236}">
                <a16:creationId xmlns:a16="http://schemas.microsoft.com/office/drawing/2014/main" id="{6C6B8FCD-2BBE-C9B3-6831-335CAB6D172B}"/>
              </a:ext>
            </a:extLst>
          </p:cNvPr>
          <p:cNvSpPr/>
          <p:nvPr/>
        </p:nvSpPr>
        <p:spPr>
          <a:xfrm>
            <a:off x="10943457" y="808029"/>
            <a:ext cx="972000" cy="49978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CDC5C937-83D6-269C-B973-7A2B36190036}"/>
              </a:ext>
            </a:extLst>
          </p:cNvPr>
          <p:cNvSpPr/>
          <p:nvPr/>
        </p:nvSpPr>
        <p:spPr>
          <a:xfrm>
            <a:off x="1098013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i="1" err="1">
                <a:solidFill>
                  <a:prstClr val="white"/>
                </a:solidFill>
                <a:latin typeface="santander Headline" panose="020B0504020201020104"/>
              </a:rPr>
              <a:t>Other</a:t>
            </a:r>
            <a:endParaRPr kumimoji="0" lang="es-ES" sz="1050" b="1" i="1" u="none" strike="noStrike" kern="1200" cap="none" spc="0" normalizeH="0" baseline="0" noProof="0">
              <a:ln>
                <a:noFill/>
              </a:ln>
              <a:solidFill>
                <a:prstClr val="white"/>
              </a:solidFill>
              <a:effectLst/>
              <a:uLnTx/>
              <a:uFillTx/>
              <a:latin typeface="santander Headline" panose="020B0504020201020104"/>
            </a:endParaRPr>
          </a:p>
        </p:txBody>
      </p:sp>
      <p:sp>
        <p:nvSpPr>
          <p:cNvPr id="61" name="Rectangle: Rounded Corners 60">
            <a:extLst>
              <a:ext uri="{FF2B5EF4-FFF2-40B4-BE49-F238E27FC236}">
                <a16:creationId xmlns:a16="http://schemas.microsoft.com/office/drawing/2014/main" id="{A4D307ED-B3CC-785B-1CF2-CB819971F36B}"/>
              </a:ext>
            </a:extLst>
          </p:cNvPr>
          <p:cNvSpPr/>
          <p:nvPr/>
        </p:nvSpPr>
        <p:spPr>
          <a:xfrm>
            <a:off x="245129" y="870213"/>
            <a:ext cx="4604401"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err="1">
                <a:ln>
                  <a:noFill/>
                </a:ln>
                <a:solidFill>
                  <a:prstClr val="white"/>
                </a:solidFill>
                <a:effectLst/>
                <a:uLnTx/>
                <a:uFillTx/>
                <a:latin typeface="santander Headline" panose="020B0504020201020104"/>
              </a:rPr>
              <a:t>Deliverable</a:t>
            </a:r>
            <a:endParaRPr kumimoji="0" lang="es-ES" sz="1200" b="1" i="0" u="none" strike="noStrike" kern="1200" cap="none" spc="0" normalizeH="0" baseline="0" noProof="0">
              <a:ln>
                <a:noFill/>
              </a:ln>
              <a:solidFill>
                <a:prstClr val="white"/>
              </a:solidFill>
              <a:effectLst/>
              <a:uLnTx/>
              <a:uFillTx/>
              <a:latin typeface="santander Headline" panose="020B0504020201020104"/>
            </a:endParaRPr>
          </a:p>
        </p:txBody>
      </p:sp>
      <p:sp>
        <p:nvSpPr>
          <p:cNvPr id="62" name="TextBox 61">
            <a:extLst>
              <a:ext uri="{FF2B5EF4-FFF2-40B4-BE49-F238E27FC236}">
                <a16:creationId xmlns:a16="http://schemas.microsoft.com/office/drawing/2014/main" id="{9C9729C3-F833-EE31-8A30-248644AB2FB0}"/>
              </a:ext>
            </a:extLst>
          </p:cNvPr>
          <p:cNvSpPr txBox="1"/>
          <p:nvPr/>
        </p:nvSpPr>
        <p:spPr>
          <a:xfrm>
            <a:off x="245129" y="1373939"/>
            <a:ext cx="6096000" cy="276999"/>
          </a:xfrm>
          <a:prstGeom prst="rect">
            <a:avLst/>
          </a:prstGeom>
          <a:noFill/>
        </p:spPr>
        <p:txBody>
          <a:bodyPr wrap="square">
            <a:spAutoFit/>
          </a:bodyPr>
          <a:lstStyle/>
          <a:p>
            <a:pPr algn="l" fontAlgn="b"/>
            <a:r>
              <a:rPr lang="en-US" sz="1200" b="1" i="0" u="none" strike="noStrike">
                <a:solidFill>
                  <a:srgbClr val="000000"/>
                </a:solidFill>
                <a:effectLst/>
                <a:latin typeface="Santander Headline" panose="020B0504020201020104"/>
              </a:rPr>
              <a:t>Credit Risk Reporting</a:t>
            </a:r>
          </a:p>
        </p:txBody>
      </p:sp>
      <p:graphicFrame>
        <p:nvGraphicFramePr>
          <p:cNvPr id="63" name="Table 62">
            <a:extLst>
              <a:ext uri="{FF2B5EF4-FFF2-40B4-BE49-F238E27FC236}">
                <a16:creationId xmlns:a16="http://schemas.microsoft.com/office/drawing/2014/main" id="{49384EC2-0936-9C0A-59AE-0D8DEC7CB855}"/>
              </a:ext>
            </a:extLst>
          </p:cNvPr>
          <p:cNvGraphicFramePr>
            <a:graphicFrameLocks noGrp="1"/>
          </p:cNvGraphicFramePr>
          <p:nvPr>
            <p:extLst>
              <p:ext uri="{D42A27DB-BD31-4B8C-83A1-F6EECF244321}">
                <p14:modId xmlns:p14="http://schemas.microsoft.com/office/powerpoint/2010/main" val="1914136310"/>
              </p:ext>
            </p:extLst>
          </p:nvPr>
        </p:nvGraphicFramePr>
        <p:xfrm>
          <a:off x="319359" y="1668240"/>
          <a:ext cx="11596098" cy="788225"/>
        </p:xfrm>
        <a:graphic>
          <a:graphicData uri="http://schemas.openxmlformats.org/drawingml/2006/table">
            <a:tbl>
              <a:tblPr/>
              <a:tblGrid>
                <a:gridCol w="4547811">
                  <a:extLst>
                    <a:ext uri="{9D8B030D-6E8A-4147-A177-3AD203B41FA5}">
                      <a16:colId xmlns:a16="http://schemas.microsoft.com/office/drawing/2014/main" val="1199041880"/>
                    </a:ext>
                  </a:extLst>
                </a:gridCol>
                <a:gridCol w="1019908">
                  <a:extLst>
                    <a:ext uri="{9D8B030D-6E8A-4147-A177-3AD203B41FA5}">
                      <a16:colId xmlns:a16="http://schemas.microsoft.com/office/drawing/2014/main" val="1749531351"/>
                    </a:ext>
                  </a:extLst>
                </a:gridCol>
                <a:gridCol w="1009859">
                  <a:extLst>
                    <a:ext uri="{9D8B030D-6E8A-4147-A177-3AD203B41FA5}">
                      <a16:colId xmlns:a16="http://schemas.microsoft.com/office/drawing/2014/main" val="2979381726"/>
                    </a:ext>
                  </a:extLst>
                </a:gridCol>
                <a:gridCol w="1004836">
                  <a:extLst>
                    <a:ext uri="{9D8B030D-6E8A-4147-A177-3AD203B41FA5}">
                      <a16:colId xmlns:a16="http://schemas.microsoft.com/office/drawing/2014/main" val="2879388853"/>
                    </a:ext>
                  </a:extLst>
                </a:gridCol>
                <a:gridCol w="1004835">
                  <a:extLst>
                    <a:ext uri="{9D8B030D-6E8A-4147-A177-3AD203B41FA5}">
                      <a16:colId xmlns:a16="http://schemas.microsoft.com/office/drawing/2014/main" val="2763699166"/>
                    </a:ext>
                  </a:extLst>
                </a:gridCol>
                <a:gridCol w="1007479">
                  <a:extLst>
                    <a:ext uri="{9D8B030D-6E8A-4147-A177-3AD203B41FA5}">
                      <a16:colId xmlns:a16="http://schemas.microsoft.com/office/drawing/2014/main" val="4264391868"/>
                    </a:ext>
                  </a:extLst>
                </a:gridCol>
                <a:gridCol w="1000685">
                  <a:extLst>
                    <a:ext uri="{9D8B030D-6E8A-4147-A177-3AD203B41FA5}">
                      <a16:colId xmlns:a16="http://schemas.microsoft.com/office/drawing/2014/main" val="5271663"/>
                    </a:ext>
                  </a:extLst>
                </a:gridCol>
                <a:gridCol w="1000685">
                  <a:extLst>
                    <a:ext uri="{9D8B030D-6E8A-4147-A177-3AD203B41FA5}">
                      <a16:colId xmlns:a16="http://schemas.microsoft.com/office/drawing/2014/main" val="3946017569"/>
                    </a:ext>
                  </a:extLst>
                </a:gridCol>
              </a:tblGrid>
              <a:tr h="0">
                <a:tc>
                  <a:txBody>
                    <a:bodyPr/>
                    <a:lstStyle/>
                    <a:p>
                      <a:pPr algn="l" fontAlgn="ctr"/>
                      <a:r>
                        <a:rPr lang="en-US" sz="1000" b="0" i="0" u="none" strike="noStrike">
                          <a:solidFill>
                            <a:srgbClr val="000000"/>
                          </a:solidFill>
                          <a:effectLst/>
                          <a:latin typeface="Santander Text" panose="020B0504020201020104" pitchFamily="34" charset="0"/>
                        </a:rPr>
                        <a:t>Definition of Architecture for Available &amp; Other Fields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s-ES" sz="1000" b="0" i="0" u="none" strike="noStrike" err="1">
                          <a:solidFill>
                            <a:srgbClr val="000000"/>
                          </a:solidFill>
                          <a:effectLst/>
                          <a:latin typeface="Santander Text" panose="020B0504020201020104" pitchFamily="34" charset="0"/>
                        </a:rPr>
                        <a:t>Development</a:t>
                      </a:r>
                      <a:r>
                        <a:rPr lang="es-ES" sz="1000" b="0" i="0" u="none" strike="noStrike">
                          <a:solidFill>
                            <a:srgbClr val="000000"/>
                          </a:solidFill>
                          <a:effectLst/>
                          <a:latin typeface="Santander Text" panose="020B0504020201020104" pitchFamily="34" charset="0"/>
                        </a:rPr>
                        <a:t> </a:t>
                      </a:r>
                      <a:r>
                        <a:rPr lang="es-ES" sz="1000" b="0" i="0" u="none" strike="noStrike" err="1">
                          <a:solidFill>
                            <a:srgbClr val="000000"/>
                          </a:solidFill>
                          <a:effectLst/>
                          <a:latin typeface="Santander Text" panose="020B0504020201020104" pitchFamily="34" charset="0"/>
                        </a:rPr>
                        <a:t>of</a:t>
                      </a:r>
                      <a:r>
                        <a:rPr lang="es-ES" sz="1000" b="0" i="0" u="none" strike="noStrike">
                          <a:solidFill>
                            <a:srgbClr val="000000"/>
                          </a:solidFill>
                          <a:effectLst/>
                          <a:latin typeface="Santander Text" panose="020B0504020201020104" pitchFamily="34" charset="0"/>
                        </a:rPr>
                        <a:t> </a:t>
                      </a:r>
                      <a:r>
                        <a:rPr lang="es-ES" sz="1000" b="0" i="0" u="none" strike="noStrike" err="1">
                          <a:solidFill>
                            <a:srgbClr val="000000"/>
                          </a:solidFill>
                          <a:effectLst/>
                          <a:latin typeface="Santander Text" panose="020B0504020201020104" pitchFamily="34" charset="0"/>
                        </a:rPr>
                        <a:t>the</a:t>
                      </a:r>
                      <a:r>
                        <a:rPr lang="es-ES" sz="1000" b="0" i="0" u="none" strike="noStrike">
                          <a:solidFill>
                            <a:srgbClr val="000000"/>
                          </a:solidFill>
                          <a:effectLst/>
                          <a:latin typeface="Santander Text" panose="020B0504020201020104" pitchFamily="34" charset="0"/>
                        </a:rPr>
                        <a:t> </a:t>
                      </a:r>
                      <a:r>
                        <a:rPr lang="es-ES" sz="1000" b="0" i="0" u="none" strike="noStrike" err="1">
                          <a:solidFill>
                            <a:srgbClr val="000000"/>
                          </a:solidFill>
                          <a:effectLst/>
                          <a:latin typeface="Santander Text" panose="020B0504020201020104" pitchFamily="34" charset="0"/>
                        </a:rPr>
                        <a:t>solution</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4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00B050"/>
                          </a:solidFill>
                          <a:effectLst/>
                          <a:latin typeface="Santander Text" panose="020B0504020201020104" pitchFamily="34" charset="0"/>
                        </a:rPr>
                        <a:t> </a:t>
                      </a: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641614"/>
                  </a:ext>
                </a:extLst>
              </a:tr>
              <a:tr h="110150">
                <a:tc>
                  <a:txBody>
                    <a:bodyPr/>
                    <a:lstStyle/>
                    <a:p>
                      <a:pPr algn="l" fontAlgn="ctr"/>
                      <a:r>
                        <a:rPr lang="en-US" sz="1000" b="0" i="1" u="none" strike="noStrike">
                          <a:solidFill>
                            <a:srgbClr val="000000"/>
                          </a:solidFill>
                          <a:effectLst/>
                          <a:latin typeface="Santander Text" panose="020B0504020201020104" pitchFamily="34" charset="0"/>
                        </a:rPr>
                        <a:t>Phase 1: SNC Fields</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B05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1"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1"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005460"/>
                  </a:ext>
                </a:extLst>
              </a:tr>
              <a:tr h="817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1" u="none" strike="noStrike">
                          <a:solidFill>
                            <a:srgbClr val="000000"/>
                          </a:solidFill>
                          <a:effectLst/>
                          <a:latin typeface="Santander Text" panose="020B0504020201020104" pitchFamily="34" charset="0"/>
                        </a:rPr>
                        <a:t>Phase 2: Available Fields</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1"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1"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524355"/>
                  </a:ext>
                </a:extLst>
              </a:tr>
              <a:tr h="8171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000" b="0" i="1" u="none" strike="noStrike" err="1">
                          <a:solidFill>
                            <a:srgbClr val="000000"/>
                          </a:solidFill>
                          <a:effectLst/>
                          <a:latin typeface="Santander Text" panose="020B0504020201020104" pitchFamily="34" charset="0"/>
                        </a:rPr>
                        <a:t>Phase</a:t>
                      </a:r>
                      <a:r>
                        <a:rPr lang="es-ES" sz="1000" b="0" i="1" u="none" strike="noStrike">
                          <a:solidFill>
                            <a:srgbClr val="000000"/>
                          </a:solidFill>
                          <a:effectLst/>
                          <a:latin typeface="Santander Text" panose="020B0504020201020104" pitchFamily="34" charset="0"/>
                        </a:rPr>
                        <a:t> 3: </a:t>
                      </a:r>
                      <a:r>
                        <a:rPr lang="es-ES" sz="1000" b="0" i="1" u="none" strike="noStrike" err="1">
                          <a:solidFill>
                            <a:srgbClr val="000000"/>
                          </a:solidFill>
                          <a:effectLst/>
                          <a:latin typeface="Santander Text" panose="020B0504020201020104" pitchFamily="34" charset="0"/>
                        </a:rPr>
                        <a:t>Other</a:t>
                      </a:r>
                      <a:r>
                        <a:rPr lang="es-ES" sz="1000" b="0" i="1" u="none" strike="noStrike">
                          <a:solidFill>
                            <a:srgbClr val="000000"/>
                          </a:solidFill>
                          <a:effectLst/>
                          <a:latin typeface="Santander Text" panose="020B0504020201020104" pitchFamily="34" charset="0"/>
                        </a:rPr>
                        <a:t> </a:t>
                      </a:r>
                      <a:r>
                        <a:rPr lang="es-ES" sz="1000" b="0" i="1" u="none" strike="noStrike" err="1">
                          <a:solidFill>
                            <a:srgbClr val="000000"/>
                          </a:solidFill>
                          <a:effectLst/>
                          <a:latin typeface="Santander Text" panose="020B0504020201020104" pitchFamily="34" charset="0"/>
                        </a:rPr>
                        <a:t>Fields</a:t>
                      </a:r>
                      <a:endParaRPr lang="en-US" sz="1000" b="0" i="1"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1"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1"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6136811"/>
                  </a:ext>
                </a:extLst>
              </a:tr>
            </a:tbl>
          </a:graphicData>
        </a:graphic>
      </p:graphicFrame>
      <p:sp>
        <p:nvSpPr>
          <p:cNvPr id="64" name="TextBox 63">
            <a:extLst>
              <a:ext uri="{FF2B5EF4-FFF2-40B4-BE49-F238E27FC236}">
                <a16:creationId xmlns:a16="http://schemas.microsoft.com/office/drawing/2014/main" id="{D0A3745B-ABB3-E973-00E4-04CA52CB5780}"/>
              </a:ext>
            </a:extLst>
          </p:cNvPr>
          <p:cNvSpPr txBox="1"/>
          <p:nvPr/>
        </p:nvSpPr>
        <p:spPr>
          <a:xfrm>
            <a:off x="245129" y="2505966"/>
            <a:ext cx="6096000" cy="276999"/>
          </a:xfrm>
          <a:prstGeom prst="rect">
            <a:avLst/>
          </a:prstGeom>
          <a:noFill/>
        </p:spPr>
        <p:txBody>
          <a:bodyPr wrap="square">
            <a:spAutoFit/>
          </a:bodyPr>
          <a:lstStyle/>
          <a:p>
            <a:pPr algn="l" fontAlgn="b"/>
            <a:r>
              <a:rPr lang="en-US" sz="1200" b="1" i="0" u="none" strike="noStrike">
                <a:solidFill>
                  <a:srgbClr val="000000"/>
                </a:solidFill>
                <a:effectLst/>
                <a:latin typeface="Santander Headline" panose="020B0504020201020104"/>
              </a:rPr>
              <a:t>Automation Contract Creation</a:t>
            </a:r>
          </a:p>
        </p:txBody>
      </p:sp>
      <p:graphicFrame>
        <p:nvGraphicFramePr>
          <p:cNvPr id="65" name="Table 64">
            <a:extLst>
              <a:ext uri="{FF2B5EF4-FFF2-40B4-BE49-F238E27FC236}">
                <a16:creationId xmlns:a16="http://schemas.microsoft.com/office/drawing/2014/main" id="{C9399D70-1FD3-E3CA-5790-74FB39F07923}"/>
              </a:ext>
            </a:extLst>
          </p:cNvPr>
          <p:cNvGraphicFramePr>
            <a:graphicFrameLocks noGrp="1"/>
          </p:cNvGraphicFramePr>
          <p:nvPr>
            <p:extLst>
              <p:ext uri="{D42A27DB-BD31-4B8C-83A1-F6EECF244321}">
                <p14:modId xmlns:p14="http://schemas.microsoft.com/office/powerpoint/2010/main" val="2670151933"/>
              </p:ext>
            </p:extLst>
          </p:nvPr>
        </p:nvGraphicFramePr>
        <p:xfrm>
          <a:off x="319360" y="2786171"/>
          <a:ext cx="11596097" cy="630580"/>
        </p:xfrm>
        <a:graphic>
          <a:graphicData uri="http://schemas.openxmlformats.org/drawingml/2006/table">
            <a:tbl>
              <a:tblPr/>
              <a:tblGrid>
                <a:gridCol w="4548953">
                  <a:extLst>
                    <a:ext uri="{9D8B030D-6E8A-4147-A177-3AD203B41FA5}">
                      <a16:colId xmlns:a16="http://schemas.microsoft.com/office/drawing/2014/main" val="1199041880"/>
                    </a:ext>
                  </a:extLst>
                </a:gridCol>
                <a:gridCol w="1014074">
                  <a:extLst>
                    <a:ext uri="{9D8B030D-6E8A-4147-A177-3AD203B41FA5}">
                      <a16:colId xmlns:a16="http://schemas.microsoft.com/office/drawing/2014/main" val="1749531351"/>
                    </a:ext>
                  </a:extLst>
                </a:gridCol>
                <a:gridCol w="1014074">
                  <a:extLst>
                    <a:ext uri="{9D8B030D-6E8A-4147-A177-3AD203B41FA5}">
                      <a16:colId xmlns:a16="http://schemas.microsoft.com/office/drawing/2014/main" val="4200693668"/>
                    </a:ext>
                  </a:extLst>
                </a:gridCol>
                <a:gridCol w="1009740">
                  <a:extLst>
                    <a:ext uri="{9D8B030D-6E8A-4147-A177-3AD203B41FA5}">
                      <a16:colId xmlns:a16="http://schemas.microsoft.com/office/drawing/2014/main" val="3030891882"/>
                    </a:ext>
                  </a:extLst>
                </a:gridCol>
                <a:gridCol w="1001073">
                  <a:extLst>
                    <a:ext uri="{9D8B030D-6E8A-4147-A177-3AD203B41FA5}">
                      <a16:colId xmlns:a16="http://schemas.microsoft.com/office/drawing/2014/main" val="900870130"/>
                    </a:ext>
                  </a:extLst>
                </a:gridCol>
                <a:gridCol w="1009741">
                  <a:extLst>
                    <a:ext uri="{9D8B030D-6E8A-4147-A177-3AD203B41FA5}">
                      <a16:colId xmlns:a16="http://schemas.microsoft.com/office/drawing/2014/main" val="4076004271"/>
                    </a:ext>
                  </a:extLst>
                </a:gridCol>
                <a:gridCol w="1009740">
                  <a:extLst>
                    <a:ext uri="{9D8B030D-6E8A-4147-A177-3AD203B41FA5}">
                      <a16:colId xmlns:a16="http://schemas.microsoft.com/office/drawing/2014/main" val="1559755491"/>
                    </a:ext>
                  </a:extLst>
                </a:gridCol>
                <a:gridCol w="988702">
                  <a:extLst>
                    <a:ext uri="{9D8B030D-6E8A-4147-A177-3AD203B41FA5}">
                      <a16:colId xmlns:a16="http://schemas.microsoft.com/office/drawing/2014/main" val="1157192272"/>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Vendor implementation for automation of contract input Origination and Trading</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rPr>
                        <a:t>  </a:t>
                      </a: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endParaRPr lang="en-US" sz="1000" b="0" i="0" u="none" strike="noStrike">
                        <a:solidFill>
                          <a:srgbClr val="FF5815"/>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n-US" sz="1000" b="0" i="1" u="none" strike="noStrike">
                          <a:solidFill>
                            <a:srgbClr val="000000"/>
                          </a:solidFill>
                          <a:effectLst/>
                          <a:latin typeface="Santander Text" panose="020B0504020201020104" pitchFamily="34" charset="0"/>
                        </a:rPr>
                        <a:t>Phase1: Vendor selection</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FF5815"/>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FF5815"/>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005460"/>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1" u="none" strike="noStrike">
                          <a:solidFill>
                            <a:srgbClr val="000000"/>
                          </a:solidFill>
                          <a:effectLst/>
                          <a:latin typeface="Santander Text" panose="020B0504020201020104" pitchFamily="34" charset="0"/>
                        </a:rPr>
                        <a:t>Phase 2: Implementation plan definition</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FF5815"/>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FF5815"/>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7986155"/>
                  </a:ext>
                </a:extLst>
              </a:tr>
              <a:tr h="110150">
                <a:tc>
                  <a:txBody>
                    <a:bodyPr/>
                    <a:lstStyle/>
                    <a:p>
                      <a:pPr algn="l" fontAlgn="ctr"/>
                      <a:r>
                        <a:rPr lang="en-US" sz="1000" b="0" i="1" u="none" strike="noStrike">
                          <a:solidFill>
                            <a:srgbClr val="000000"/>
                          </a:solidFill>
                          <a:effectLst/>
                          <a:latin typeface="Santander Text" panose="020B0504020201020104" pitchFamily="34" charset="0"/>
                        </a:rPr>
                        <a:t>Phase 3: Developments &amp; Implementation</a:t>
                      </a: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endParaRPr lang="en-US" sz="1000" b="0" i="0" u="none" strike="noStrike">
                        <a:solidFill>
                          <a:srgbClr val="FF5815"/>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endParaRPr lang="en-US" sz="1000" b="0" i="0" u="none" strike="noStrike">
                        <a:solidFill>
                          <a:srgbClr val="FF5815"/>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94414"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524355"/>
                  </a:ext>
                </a:extLst>
              </a:tr>
            </a:tbl>
          </a:graphicData>
        </a:graphic>
      </p:graphicFrame>
      <p:sp>
        <p:nvSpPr>
          <p:cNvPr id="66" name="TextBox 65">
            <a:extLst>
              <a:ext uri="{FF2B5EF4-FFF2-40B4-BE49-F238E27FC236}">
                <a16:creationId xmlns:a16="http://schemas.microsoft.com/office/drawing/2014/main" id="{798EF0E3-D301-8A00-A21F-434797E72065}"/>
              </a:ext>
            </a:extLst>
          </p:cNvPr>
          <p:cNvSpPr txBox="1"/>
          <p:nvPr/>
        </p:nvSpPr>
        <p:spPr>
          <a:xfrm>
            <a:off x="245129" y="4129545"/>
            <a:ext cx="4029314" cy="276999"/>
          </a:xfrm>
          <a:prstGeom prst="rect">
            <a:avLst/>
          </a:prstGeom>
          <a:noFill/>
        </p:spPr>
        <p:txBody>
          <a:bodyPr wrap="square">
            <a:spAutoFit/>
          </a:bodyPr>
          <a:lstStyle/>
          <a:p>
            <a:pPr algn="l" fontAlgn="b"/>
            <a:r>
              <a:rPr lang="en-US" sz="1200" b="1">
                <a:solidFill>
                  <a:srgbClr val="000000"/>
                </a:solidFill>
                <a:latin typeface="Santander Headline" panose="020B0504020201020104"/>
              </a:rPr>
              <a:t>FMIS</a:t>
            </a:r>
            <a:r>
              <a:rPr lang="en-US" sz="1200" b="1" i="0" u="none" strike="noStrike">
                <a:solidFill>
                  <a:srgbClr val="000000"/>
                </a:solidFill>
                <a:effectLst/>
                <a:latin typeface="Santander Headline" panose="020B0504020201020104"/>
              </a:rPr>
              <a:t> Developments</a:t>
            </a:r>
          </a:p>
        </p:txBody>
      </p:sp>
      <p:graphicFrame>
        <p:nvGraphicFramePr>
          <p:cNvPr id="67" name="Table 66">
            <a:extLst>
              <a:ext uri="{FF2B5EF4-FFF2-40B4-BE49-F238E27FC236}">
                <a16:creationId xmlns:a16="http://schemas.microsoft.com/office/drawing/2014/main" id="{75855F2C-7BC6-2FA1-125E-DFED2D2C1598}"/>
              </a:ext>
            </a:extLst>
          </p:cNvPr>
          <p:cNvGraphicFramePr>
            <a:graphicFrameLocks noGrp="1"/>
          </p:cNvGraphicFramePr>
          <p:nvPr>
            <p:extLst>
              <p:ext uri="{D42A27DB-BD31-4B8C-83A1-F6EECF244321}">
                <p14:modId xmlns:p14="http://schemas.microsoft.com/office/powerpoint/2010/main" val="2498830514"/>
              </p:ext>
            </p:extLst>
          </p:nvPr>
        </p:nvGraphicFramePr>
        <p:xfrm>
          <a:off x="319360" y="4406544"/>
          <a:ext cx="11596097" cy="788225"/>
        </p:xfrm>
        <a:graphic>
          <a:graphicData uri="http://schemas.openxmlformats.org/drawingml/2006/table">
            <a:tbl>
              <a:tblPr/>
              <a:tblGrid>
                <a:gridCol w="4557440">
                  <a:extLst>
                    <a:ext uri="{9D8B030D-6E8A-4147-A177-3AD203B41FA5}">
                      <a16:colId xmlns:a16="http://schemas.microsoft.com/office/drawing/2014/main" val="1199041880"/>
                    </a:ext>
                  </a:extLst>
                </a:gridCol>
                <a:gridCol w="1005840">
                  <a:extLst>
                    <a:ext uri="{9D8B030D-6E8A-4147-A177-3AD203B41FA5}">
                      <a16:colId xmlns:a16="http://schemas.microsoft.com/office/drawing/2014/main" val="1749531351"/>
                    </a:ext>
                  </a:extLst>
                </a:gridCol>
                <a:gridCol w="1013460">
                  <a:extLst>
                    <a:ext uri="{9D8B030D-6E8A-4147-A177-3AD203B41FA5}">
                      <a16:colId xmlns:a16="http://schemas.microsoft.com/office/drawing/2014/main" val="4200693668"/>
                    </a:ext>
                  </a:extLst>
                </a:gridCol>
                <a:gridCol w="1009650">
                  <a:extLst>
                    <a:ext uri="{9D8B030D-6E8A-4147-A177-3AD203B41FA5}">
                      <a16:colId xmlns:a16="http://schemas.microsoft.com/office/drawing/2014/main" val="3030891882"/>
                    </a:ext>
                  </a:extLst>
                </a:gridCol>
                <a:gridCol w="1007269">
                  <a:extLst>
                    <a:ext uri="{9D8B030D-6E8A-4147-A177-3AD203B41FA5}">
                      <a16:colId xmlns:a16="http://schemas.microsoft.com/office/drawing/2014/main" val="900870130"/>
                    </a:ext>
                  </a:extLst>
                </a:gridCol>
                <a:gridCol w="1009650">
                  <a:extLst>
                    <a:ext uri="{9D8B030D-6E8A-4147-A177-3AD203B41FA5}">
                      <a16:colId xmlns:a16="http://schemas.microsoft.com/office/drawing/2014/main" val="4076004271"/>
                    </a:ext>
                  </a:extLst>
                </a:gridCol>
                <a:gridCol w="1002506">
                  <a:extLst>
                    <a:ext uri="{9D8B030D-6E8A-4147-A177-3AD203B41FA5}">
                      <a16:colId xmlns:a16="http://schemas.microsoft.com/office/drawing/2014/main" val="179689837"/>
                    </a:ext>
                  </a:extLst>
                </a:gridCol>
                <a:gridCol w="990282">
                  <a:extLst>
                    <a:ext uri="{9D8B030D-6E8A-4147-A177-3AD203B41FA5}">
                      <a16:colId xmlns:a16="http://schemas.microsoft.com/office/drawing/2014/main" val="2768026326"/>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TTI Calculation</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r>
                        <a:rPr kumimoji="0" lang="es-ES" sz="10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endParaRPr lang="en-US" sz="1000" b="0" i="0" u="none" strike="noStrike">
                        <a:solidFill>
                          <a:srgbClr val="FF5815"/>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n-US" sz="1000" b="0" i="0" u="none" strike="noStrike">
                          <a:solidFill>
                            <a:srgbClr val="000000"/>
                          </a:solidFill>
                          <a:effectLst/>
                          <a:latin typeface="Santander Text" panose="020B0504020201020104" pitchFamily="34" charset="0"/>
                        </a:rPr>
                        <a:t>Full integration of NYB &amp; SLB portfolios in FMIS: Carry Calculation for Murex ops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r>
                        <a:rPr kumimoji="0" lang="es-ES" sz="10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endParaRPr lang="en-US" sz="1000" b="0" i="0" u="none" strike="noStrike">
                        <a:solidFill>
                          <a:srgbClr val="FF5815"/>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75623"/>
                  </a:ext>
                </a:extLst>
              </a:tr>
              <a:tr h="110150">
                <a:tc>
                  <a:txBody>
                    <a:bodyPr/>
                    <a:lstStyle/>
                    <a:p>
                      <a:pPr algn="l" fontAlgn="ctr"/>
                      <a:r>
                        <a:rPr lang="en-US" sz="1000" b="0" i="0" u="none" strike="noStrike" err="1">
                          <a:solidFill>
                            <a:srgbClr val="000000"/>
                          </a:solidFill>
                          <a:effectLst/>
                          <a:latin typeface="Santander Text" panose="020B0504020201020104" pitchFamily="34" charset="0"/>
                        </a:rPr>
                        <a:t>PnL</a:t>
                      </a:r>
                      <a:r>
                        <a:rPr lang="en-US" sz="1000" b="0" i="0" u="none" strike="noStrike">
                          <a:solidFill>
                            <a:srgbClr val="000000"/>
                          </a:solidFill>
                          <a:effectLst/>
                          <a:latin typeface="Santander Text" panose="020B0504020201020104" pitchFamily="34" charset="0"/>
                        </a:rPr>
                        <a:t> in Murex Impact Analysis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3084570"/>
                  </a:ext>
                </a:extLst>
              </a:tr>
              <a:tr h="110150">
                <a:tc>
                  <a:txBody>
                    <a:bodyPr/>
                    <a:lstStyle/>
                    <a:p>
                      <a:pPr algn="l" fontAlgn="ctr"/>
                      <a:r>
                        <a:rPr lang="en-US" sz="1000" b="0" i="0" u="none" strike="noStrike">
                          <a:solidFill>
                            <a:srgbClr val="000000"/>
                          </a:solidFill>
                          <a:effectLst/>
                          <a:latin typeface="Santander Text" panose="020B0504020201020104" pitchFamily="34" charset="0"/>
                        </a:rPr>
                        <a:t>Developments for Business Reporting Segregation</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000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B05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2202090"/>
                  </a:ext>
                </a:extLst>
              </a:tr>
              <a:tr h="110150">
                <a:tc>
                  <a:txBody>
                    <a:bodyPr/>
                    <a:lstStyle/>
                    <a:p>
                      <a:pPr algn="l" fontAlgn="ctr"/>
                      <a:r>
                        <a:rPr lang="en-US" sz="1000" b="0" i="0" u="none" strike="noStrike">
                          <a:solidFill>
                            <a:srgbClr val="000000"/>
                          </a:solidFill>
                          <a:effectLst/>
                          <a:latin typeface="Santander Text" panose="020B0504020201020104" pitchFamily="34" charset="0"/>
                        </a:rPr>
                        <a:t>Adaptations to process data with new granularity</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FF5815"/>
                          </a:solidFill>
                          <a:effectLst/>
                          <a:latin typeface="Santander Text" panose="020B0504020201020104" pitchFamily="34" charset="0"/>
                        </a:rPr>
                        <a:t> </a:t>
                      </a:r>
                      <a:r>
                        <a:rPr kumimoji="0" lang="es-ES" sz="10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endParaRPr lang="en-US" sz="1000" b="0" i="0" u="none" strike="noStrike">
                        <a:solidFill>
                          <a:srgbClr val="FF5815"/>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1"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9913353"/>
                  </a:ext>
                </a:extLst>
              </a:tr>
            </a:tbl>
          </a:graphicData>
        </a:graphic>
      </p:graphicFrame>
      <p:sp>
        <p:nvSpPr>
          <p:cNvPr id="68" name="TextBox 10">
            <a:extLst>
              <a:ext uri="{FF2B5EF4-FFF2-40B4-BE49-F238E27FC236}">
                <a16:creationId xmlns:a16="http://schemas.microsoft.com/office/drawing/2014/main" id="{39E2AC86-F59F-EA89-63AD-3FA864EC90B8}"/>
              </a:ext>
            </a:extLst>
          </p:cNvPr>
          <p:cNvSpPr txBox="1"/>
          <p:nvPr/>
        </p:nvSpPr>
        <p:spPr>
          <a:xfrm>
            <a:off x="245129" y="3476819"/>
            <a:ext cx="4029314" cy="276999"/>
          </a:xfrm>
          <a:prstGeom prst="rect">
            <a:avLst/>
          </a:prstGeom>
          <a:noFill/>
        </p:spPr>
        <p:txBody>
          <a:bodyPr wrap="square">
            <a:spAutoFit/>
          </a:bodyPr>
          <a:lstStyle/>
          <a:p>
            <a:pPr algn="l" fontAlgn="b"/>
            <a:r>
              <a:rPr lang="en-US" sz="1200" b="1" i="0" u="none" strike="noStrike">
                <a:solidFill>
                  <a:srgbClr val="000000"/>
                </a:solidFill>
                <a:effectLst/>
                <a:latin typeface="Santander Headline" panose="020B0504020201020104"/>
              </a:rPr>
              <a:t>Business Management Reporting</a:t>
            </a:r>
          </a:p>
        </p:txBody>
      </p:sp>
      <p:graphicFrame>
        <p:nvGraphicFramePr>
          <p:cNvPr id="69" name="Table 11">
            <a:extLst>
              <a:ext uri="{FF2B5EF4-FFF2-40B4-BE49-F238E27FC236}">
                <a16:creationId xmlns:a16="http://schemas.microsoft.com/office/drawing/2014/main" id="{7DB15556-8366-438B-04E6-2322AD39FEE2}"/>
              </a:ext>
            </a:extLst>
          </p:cNvPr>
          <p:cNvGraphicFramePr>
            <a:graphicFrameLocks noGrp="1"/>
          </p:cNvGraphicFramePr>
          <p:nvPr>
            <p:extLst>
              <p:ext uri="{D42A27DB-BD31-4B8C-83A1-F6EECF244321}">
                <p14:modId xmlns:p14="http://schemas.microsoft.com/office/powerpoint/2010/main" val="100824168"/>
              </p:ext>
            </p:extLst>
          </p:nvPr>
        </p:nvGraphicFramePr>
        <p:xfrm>
          <a:off x="319360" y="3753818"/>
          <a:ext cx="11560780" cy="315290"/>
        </p:xfrm>
        <a:graphic>
          <a:graphicData uri="http://schemas.openxmlformats.org/drawingml/2006/table">
            <a:tbl>
              <a:tblPr/>
              <a:tblGrid>
                <a:gridCol w="4553287">
                  <a:extLst>
                    <a:ext uri="{9D8B030D-6E8A-4147-A177-3AD203B41FA5}">
                      <a16:colId xmlns:a16="http://schemas.microsoft.com/office/drawing/2014/main" val="1199041880"/>
                    </a:ext>
                  </a:extLst>
                </a:gridCol>
                <a:gridCol w="1009740">
                  <a:extLst>
                    <a:ext uri="{9D8B030D-6E8A-4147-A177-3AD203B41FA5}">
                      <a16:colId xmlns:a16="http://schemas.microsoft.com/office/drawing/2014/main" val="1749531351"/>
                    </a:ext>
                  </a:extLst>
                </a:gridCol>
                <a:gridCol w="1014074">
                  <a:extLst>
                    <a:ext uri="{9D8B030D-6E8A-4147-A177-3AD203B41FA5}">
                      <a16:colId xmlns:a16="http://schemas.microsoft.com/office/drawing/2014/main" val="4200693668"/>
                    </a:ext>
                  </a:extLst>
                </a:gridCol>
                <a:gridCol w="1009740">
                  <a:extLst>
                    <a:ext uri="{9D8B030D-6E8A-4147-A177-3AD203B41FA5}">
                      <a16:colId xmlns:a16="http://schemas.microsoft.com/office/drawing/2014/main" val="3030891882"/>
                    </a:ext>
                  </a:extLst>
                </a:gridCol>
                <a:gridCol w="1011580">
                  <a:extLst>
                    <a:ext uri="{9D8B030D-6E8A-4147-A177-3AD203B41FA5}">
                      <a16:colId xmlns:a16="http://schemas.microsoft.com/office/drawing/2014/main" val="900870130"/>
                    </a:ext>
                  </a:extLst>
                </a:gridCol>
                <a:gridCol w="1000125">
                  <a:extLst>
                    <a:ext uri="{9D8B030D-6E8A-4147-A177-3AD203B41FA5}">
                      <a16:colId xmlns:a16="http://schemas.microsoft.com/office/drawing/2014/main" val="4076004271"/>
                    </a:ext>
                  </a:extLst>
                </a:gridCol>
                <a:gridCol w="1007269">
                  <a:extLst>
                    <a:ext uri="{9D8B030D-6E8A-4147-A177-3AD203B41FA5}">
                      <a16:colId xmlns:a16="http://schemas.microsoft.com/office/drawing/2014/main" val="2910173192"/>
                    </a:ext>
                  </a:extLst>
                </a:gridCol>
                <a:gridCol w="954965">
                  <a:extLst>
                    <a:ext uri="{9D8B030D-6E8A-4147-A177-3AD203B41FA5}">
                      <a16:colId xmlns:a16="http://schemas.microsoft.com/office/drawing/2014/main" val="3967900113"/>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Reports with segregation of revenue (Book. unit, Role, Deal type, Portfolio, etc.)</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000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Management Reporting: </a:t>
                      </a:r>
                      <a:r>
                        <a:rPr lang="en-US" sz="1000" b="0" i="0" u="none" strike="noStrike" err="1">
                          <a:solidFill>
                            <a:srgbClr val="000000"/>
                          </a:solidFill>
                          <a:effectLst/>
                          <a:latin typeface="Santander Text" panose="020B0504020201020104" pitchFamily="34" charset="0"/>
                        </a:rPr>
                        <a:t>Historicals</a:t>
                      </a:r>
                      <a:r>
                        <a:rPr lang="en-US" sz="1000" b="0" i="0" u="none" strike="noStrike">
                          <a:solidFill>
                            <a:srgbClr val="000000"/>
                          </a:solidFill>
                          <a:effectLst/>
                          <a:latin typeface="Santander Text" panose="020B0504020201020104" pitchFamily="34" charset="0"/>
                        </a:rPr>
                        <a:t> &amp; investors for better business relations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0" i="0" u="none" strike="noStrike">
                          <a:solidFill>
                            <a:srgbClr val="000000"/>
                          </a:solidFill>
                          <a:effectLst/>
                          <a:latin typeface="Santander Text" panose="020B0504020201020104" pitchFamily="34" charset="0"/>
                        </a:rPr>
                        <a:t>Alexandria</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9913353"/>
                  </a:ext>
                </a:extLst>
              </a:tr>
            </a:tbl>
          </a:graphicData>
        </a:graphic>
      </p:graphicFrame>
      <p:sp>
        <p:nvSpPr>
          <p:cNvPr id="70" name="TextBox 6">
            <a:extLst>
              <a:ext uri="{FF2B5EF4-FFF2-40B4-BE49-F238E27FC236}">
                <a16:creationId xmlns:a16="http://schemas.microsoft.com/office/drawing/2014/main" id="{EC70FE0D-1753-4EEC-2455-96628F496B8D}"/>
              </a:ext>
            </a:extLst>
          </p:cNvPr>
          <p:cNvSpPr txBox="1"/>
          <p:nvPr/>
        </p:nvSpPr>
        <p:spPr>
          <a:xfrm>
            <a:off x="245129" y="5238797"/>
            <a:ext cx="4524264" cy="276999"/>
          </a:xfrm>
          <a:prstGeom prst="rect">
            <a:avLst/>
          </a:prstGeom>
          <a:noFill/>
        </p:spPr>
        <p:txBody>
          <a:bodyPr wrap="square">
            <a:spAutoFit/>
          </a:bodyPr>
          <a:lstStyle/>
          <a:p>
            <a:pPr marL="0" marR="0" lvl="0" indent="0" defTabSz="914400" rtl="0" eaLnBrk="1" fontAlgn="ctr" latinLnBrk="0" hangingPunct="1">
              <a:lnSpc>
                <a:spcPct val="100000"/>
              </a:lnSpc>
              <a:spcBef>
                <a:spcPts val="0"/>
              </a:spcBef>
              <a:spcAft>
                <a:spcPts val="0"/>
              </a:spcAft>
              <a:buClrTx/>
              <a:buSzTx/>
              <a:buFontTx/>
              <a:buNone/>
              <a:tabLst/>
              <a:defRPr/>
            </a:pPr>
            <a:r>
              <a:rPr lang="es-ES" sz="1200" b="1" err="1">
                <a:solidFill>
                  <a:srgbClr val="000000"/>
                </a:solidFill>
                <a:latin typeface="Santander Headline" panose="020B0504020201020104"/>
              </a:rPr>
              <a:t>Booking</a:t>
            </a:r>
            <a:r>
              <a:rPr lang="es-ES" sz="1200" b="1" u="none" strike="noStrike" kern="1200">
                <a:solidFill>
                  <a:schemeClr val="tx1"/>
                </a:solidFill>
                <a:effectLst/>
                <a:latin typeface="Santander Headline" panose="020B0504020201020104" pitchFamily="34" charset="0"/>
                <a:ea typeface="+mn-ea"/>
                <a:cs typeface="+mn-cs"/>
              </a:rPr>
              <a:t> </a:t>
            </a:r>
            <a:r>
              <a:rPr lang="es-ES" sz="1200" b="1" u="none" strike="noStrike" kern="1200" err="1">
                <a:solidFill>
                  <a:schemeClr val="tx1"/>
                </a:solidFill>
                <a:effectLst/>
                <a:latin typeface="Santander Headline" panose="020B0504020201020104" pitchFamily="34" charset="0"/>
                <a:ea typeface="+mn-ea"/>
                <a:cs typeface="+mn-cs"/>
              </a:rPr>
              <a:t>of</a:t>
            </a:r>
            <a:r>
              <a:rPr lang="es-ES" sz="1200" b="1" u="none" strike="noStrike" kern="1200">
                <a:solidFill>
                  <a:schemeClr val="tx1"/>
                </a:solidFill>
                <a:effectLst/>
                <a:latin typeface="Santander Headline" panose="020B0504020201020104" pitchFamily="34" charset="0"/>
                <a:ea typeface="+mn-ea"/>
                <a:cs typeface="+mn-cs"/>
              </a:rPr>
              <a:t> draft </a:t>
            </a:r>
            <a:r>
              <a:rPr lang="es-ES" sz="1200" b="1" u="none" strike="noStrike" kern="1200" err="1">
                <a:solidFill>
                  <a:schemeClr val="tx1"/>
                </a:solidFill>
                <a:effectLst/>
                <a:latin typeface="Santander Headline" panose="020B0504020201020104" pitchFamily="34" charset="0"/>
                <a:ea typeface="+mn-ea"/>
                <a:cs typeface="+mn-cs"/>
              </a:rPr>
              <a:t>deals</a:t>
            </a:r>
            <a:r>
              <a:rPr lang="es-ES" sz="1200" b="1" u="none" strike="noStrike" kern="1200">
                <a:solidFill>
                  <a:schemeClr val="tx1"/>
                </a:solidFill>
                <a:effectLst/>
                <a:latin typeface="Santander Headline" panose="020B0504020201020104" pitchFamily="34" charset="0"/>
                <a:ea typeface="+mn-ea"/>
                <a:cs typeface="+mn-cs"/>
              </a:rPr>
              <a:t> in Mercurio</a:t>
            </a:r>
          </a:p>
        </p:txBody>
      </p:sp>
      <p:graphicFrame>
        <p:nvGraphicFramePr>
          <p:cNvPr id="71" name="Table 7">
            <a:extLst>
              <a:ext uri="{FF2B5EF4-FFF2-40B4-BE49-F238E27FC236}">
                <a16:creationId xmlns:a16="http://schemas.microsoft.com/office/drawing/2014/main" id="{AF283A43-BA1D-3BD0-D261-90FC69D7974B}"/>
              </a:ext>
            </a:extLst>
          </p:cNvPr>
          <p:cNvGraphicFramePr>
            <a:graphicFrameLocks noGrp="1"/>
          </p:cNvGraphicFramePr>
          <p:nvPr>
            <p:extLst>
              <p:ext uri="{D42A27DB-BD31-4B8C-83A1-F6EECF244321}">
                <p14:modId xmlns:p14="http://schemas.microsoft.com/office/powerpoint/2010/main" val="1835325555"/>
              </p:ext>
            </p:extLst>
          </p:nvPr>
        </p:nvGraphicFramePr>
        <p:xfrm>
          <a:off x="319359" y="5493231"/>
          <a:ext cx="11596096" cy="157645"/>
        </p:xfrm>
        <a:graphic>
          <a:graphicData uri="http://schemas.openxmlformats.org/drawingml/2006/table">
            <a:tbl>
              <a:tblPr/>
              <a:tblGrid>
                <a:gridCol w="4550297">
                  <a:extLst>
                    <a:ext uri="{9D8B030D-6E8A-4147-A177-3AD203B41FA5}">
                      <a16:colId xmlns:a16="http://schemas.microsoft.com/office/drawing/2014/main" val="1199041880"/>
                    </a:ext>
                  </a:extLst>
                </a:gridCol>
                <a:gridCol w="1012032">
                  <a:extLst>
                    <a:ext uri="{9D8B030D-6E8A-4147-A177-3AD203B41FA5}">
                      <a16:colId xmlns:a16="http://schemas.microsoft.com/office/drawing/2014/main" val="1749531351"/>
                    </a:ext>
                  </a:extLst>
                </a:gridCol>
                <a:gridCol w="1016793">
                  <a:extLst>
                    <a:ext uri="{9D8B030D-6E8A-4147-A177-3AD203B41FA5}">
                      <a16:colId xmlns:a16="http://schemas.microsoft.com/office/drawing/2014/main" val="4200693668"/>
                    </a:ext>
                  </a:extLst>
                </a:gridCol>
                <a:gridCol w="1007269">
                  <a:extLst>
                    <a:ext uri="{9D8B030D-6E8A-4147-A177-3AD203B41FA5}">
                      <a16:colId xmlns:a16="http://schemas.microsoft.com/office/drawing/2014/main" val="3030891882"/>
                    </a:ext>
                  </a:extLst>
                </a:gridCol>
                <a:gridCol w="1009650">
                  <a:extLst>
                    <a:ext uri="{9D8B030D-6E8A-4147-A177-3AD203B41FA5}">
                      <a16:colId xmlns:a16="http://schemas.microsoft.com/office/drawing/2014/main" val="900870130"/>
                    </a:ext>
                  </a:extLst>
                </a:gridCol>
                <a:gridCol w="1002506">
                  <a:extLst>
                    <a:ext uri="{9D8B030D-6E8A-4147-A177-3AD203B41FA5}">
                      <a16:colId xmlns:a16="http://schemas.microsoft.com/office/drawing/2014/main" val="4076004271"/>
                    </a:ext>
                  </a:extLst>
                </a:gridCol>
                <a:gridCol w="1004888">
                  <a:extLst>
                    <a:ext uri="{9D8B030D-6E8A-4147-A177-3AD203B41FA5}">
                      <a16:colId xmlns:a16="http://schemas.microsoft.com/office/drawing/2014/main" val="4076524821"/>
                    </a:ext>
                  </a:extLst>
                </a:gridCol>
                <a:gridCol w="992661">
                  <a:extLst>
                    <a:ext uri="{9D8B030D-6E8A-4147-A177-3AD203B41FA5}">
                      <a16:colId xmlns:a16="http://schemas.microsoft.com/office/drawing/2014/main" val="4143592907"/>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Mercurio functionality to insert deals information in draft mode </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bl>
          </a:graphicData>
        </a:graphic>
      </p:graphicFrame>
      <p:sp>
        <p:nvSpPr>
          <p:cNvPr id="72" name="Title 1">
            <a:extLst>
              <a:ext uri="{FF2B5EF4-FFF2-40B4-BE49-F238E27FC236}">
                <a16:creationId xmlns:a16="http://schemas.microsoft.com/office/drawing/2014/main" id="{4A4E6BB0-B2AB-3F75-380B-31626453AB32}"/>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5</a:t>
            </a:r>
            <a:endParaRPr lang="en-US" sz="2800">
              <a:latin typeface="Santander Text" panose="020B0504020201020104" pitchFamily="34" charset="0"/>
            </a:endParaRPr>
          </a:p>
        </p:txBody>
      </p:sp>
      <p:sp>
        <p:nvSpPr>
          <p:cNvPr id="2" name="Rectangle 1">
            <a:extLst>
              <a:ext uri="{FF2B5EF4-FFF2-40B4-BE49-F238E27FC236}">
                <a16:creationId xmlns:a16="http://schemas.microsoft.com/office/drawing/2014/main" id="{DDB818B7-B50D-DAA4-5A99-2FB16BA25428}"/>
              </a:ext>
            </a:extLst>
          </p:cNvPr>
          <p:cNvSpPr/>
          <p:nvPr/>
        </p:nvSpPr>
        <p:spPr>
          <a:xfrm>
            <a:off x="245129" y="1423175"/>
            <a:ext cx="11670326" cy="1102675"/>
          </a:xfrm>
          <a:prstGeom prst="rect">
            <a:avLst/>
          </a:prstGeom>
          <a:solidFill>
            <a:schemeClr val="accent1">
              <a:lumMod val="40000"/>
              <a:lumOff val="60000"/>
              <a:alpha val="41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s-ES" sz="1200" b="1" i="1">
                <a:latin typeface="Santander Text" panose="020B0504020201020104" pitchFamily="34" charset="0"/>
              </a:rPr>
              <a:t>DECIDED TO BE</a:t>
            </a:r>
          </a:p>
          <a:p>
            <a:pPr algn="r"/>
            <a:r>
              <a:rPr lang="es-ES" sz="1200" b="1" i="1">
                <a:latin typeface="Santander Text" panose="020B0504020201020104" pitchFamily="34" charset="0"/>
              </a:rPr>
              <a:t>COORDINATED BY RISK</a:t>
            </a:r>
          </a:p>
          <a:p>
            <a:pPr algn="r"/>
            <a:r>
              <a:rPr lang="es-ES" sz="1200" b="1" i="1">
                <a:latin typeface="Santander Text" panose="020B0504020201020104" pitchFamily="34" charset="0"/>
              </a:rPr>
              <a:t>OUT OF LEV FIN</a:t>
            </a:r>
            <a:endParaRPr lang="en-US" sz="1600" b="1" i="1">
              <a:latin typeface="Santander Text" panose="020B0504020201020104" pitchFamily="34" charset="0"/>
            </a:endParaRPr>
          </a:p>
        </p:txBody>
      </p:sp>
    </p:spTree>
    <p:extLst>
      <p:ext uri="{BB962C8B-B14F-4D97-AF65-F5344CB8AC3E}">
        <p14:creationId xmlns:p14="http://schemas.microsoft.com/office/powerpoint/2010/main" val="22683082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2025 Workplan</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Trading Deliverables impact by areas</a:t>
            </a:r>
            <a:endParaRPr lang="en-US" sz="1600">
              <a:latin typeface="Santander Text" panose="020B0504020201020104" pitchFamily="34" charset="0"/>
            </a:endParaRPr>
          </a:p>
        </p:txBody>
      </p:sp>
      <p:sp>
        <p:nvSpPr>
          <p:cNvPr id="35" name="TextBox 109">
            <a:extLst>
              <a:ext uri="{FF2B5EF4-FFF2-40B4-BE49-F238E27FC236}">
                <a16:creationId xmlns:a16="http://schemas.microsoft.com/office/drawing/2014/main" id="{D0932DD5-3352-2FF5-E452-70769D06D6F5}"/>
              </a:ext>
            </a:extLst>
          </p:cNvPr>
          <p:cNvSpPr txBox="1"/>
          <p:nvPr/>
        </p:nvSpPr>
        <p:spPr>
          <a:xfrm>
            <a:off x="9740203" y="171437"/>
            <a:ext cx="963985"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r>
              <a:rPr lang="en-US" sz="700" kern="0">
                <a:latin typeface="Santander Text"/>
              </a:rPr>
              <a:t> Developments</a:t>
            </a:r>
            <a:endParaRPr kumimoji="0" lang="en-US" sz="700" b="0" i="0" u="none" strike="noStrike" kern="0" cap="none" spc="0" normalizeH="0" baseline="0" noProof="0">
              <a:ln>
                <a:noFill/>
              </a:ln>
              <a:effectLst/>
              <a:uLnTx/>
              <a:uFillTx/>
              <a:latin typeface="Santander Text"/>
              <a:ea typeface="+mn-ea"/>
              <a:cs typeface="+mn-cs"/>
            </a:endParaRPr>
          </a:p>
        </p:txBody>
      </p:sp>
      <p:sp>
        <p:nvSpPr>
          <p:cNvPr id="36" name="TextBox 180">
            <a:extLst>
              <a:ext uri="{FF2B5EF4-FFF2-40B4-BE49-F238E27FC236}">
                <a16:creationId xmlns:a16="http://schemas.microsoft.com/office/drawing/2014/main" id="{37596378-7EB3-CB2A-4AF4-83E4D40A3A38}"/>
              </a:ext>
            </a:extLst>
          </p:cNvPr>
          <p:cNvSpPr txBox="1"/>
          <p:nvPr/>
        </p:nvSpPr>
        <p:spPr>
          <a:xfrm>
            <a:off x="10422307" y="171437"/>
            <a:ext cx="74777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FF5815"/>
                </a:solidFill>
                <a:effectLst/>
                <a:uLnTx/>
                <a:uFillTx/>
                <a:latin typeface="Wingdings" panose="05000000000000000000" pitchFamily="2" charset="2"/>
                <a:ea typeface="+mn-ea"/>
                <a:cs typeface="+mn-cs"/>
              </a:rPr>
              <a:t>l</a:t>
            </a:r>
            <a:r>
              <a:rPr lang="en-US" sz="700" kern="0">
                <a:latin typeface="Santander Text"/>
              </a:rPr>
              <a:t> Testing/UAT</a:t>
            </a:r>
            <a:endParaRPr kumimoji="0" lang="en-US" sz="700" b="0" i="0" u="none" strike="noStrike" kern="0" cap="none" spc="0" normalizeH="0" baseline="0" noProof="0">
              <a:ln>
                <a:noFill/>
              </a:ln>
              <a:effectLst/>
              <a:uLnTx/>
              <a:uFillTx/>
              <a:latin typeface="Santander Text"/>
              <a:ea typeface="+mn-ea"/>
              <a:cs typeface="+mn-cs"/>
            </a:endParaRPr>
          </a:p>
        </p:txBody>
      </p:sp>
      <p:sp>
        <p:nvSpPr>
          <p:cNvPr id="37" name="TextBox 109">
            <a:extLst>
              <a:ext uri="{FF2B5EF4-FFF2-40B4-BE49-F238E27FC236}">
                <a16:creationId xmlns:a16="http://schemas.microsoft.com/office/drawing/2014/main" id="{88B9427D-7955-00CD-AF45-7E2B52585655}"/>
              </a:ext>
            </a:extLst>
          </p:cNvPr>
          <p:cNvSpPr txBox="1"/>
          <p:nvPr/>
        </p:nvSpPr>
        <p:spPr>
          <a:xfrm>
            <a:off x="8919198" y="171437"/>
            <a:ext cx="896629"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chemeClr val="tx2">
                    <a:lumMod val="60000"/>
                    <a:lumOff val="40000"/>
                  </a:schemeClr>
                </a:solidFill>
                <a:effectLst/>
                <a:uLnTx/>
                <a:uFillTx/>
                <a:latin typeface="Wingdings" panose="05000000000000000000" pitchFamily="2" charset="2"/>
                <a:ea typeface="+mn-ea"/>
                <a:cs typeface="+mn-cs"/>
              </a:rPr>
              <a:t>l</a:t>
            </a:r>
            <a:r>
              <a:rPr lang="en-US" sz="700" kern="0">
                <a:latin typeface="Santander Text"/>
              </a:rPr>
              <a:t> Analysis/</a:t>
            </a:r>
            <a:r>
              <a:rPr lang="en-US" sz="700" kern="0" err="1">
                <a:latin typeface="Santander Text"/>
              </a:rPr>
              <a:t>Defintion</a:t>
            </a:r>
            <a:endParaRPr kumimoji="0" lang="en-US" sz="700" b="0" i="0" u="none" strike="noStrike" kern="0" cap="none" spc="0" normalizeH="0" baseline="0" noProof="0">
              <a:ln>
                <a:noFill/>
              </a:ln>
              <a:effectLst/>
              <a:uLnTx/>
              <a:uFillTx/>
              <a:latin typeface="Santander Text"/>
              <a:ea typeface="+mn-ea"/>
              <a:cs typeface="+mn-cs"/>
            </a:endParaRPr>
          </a:p>
        </p:txBody>
      </p:sp>
      <p:sp>
        <p:nvSpPr>
          <p:cNvPr id="38" name="TextBox 180">
            <a:extLst>
              <a:ext uri="{FF2B5EF4-FFF2-40B4-BE49-F238E27FC236}">
                <a16:creationId xmlns:a16="http://schemas.microsoft.com/office/drawing/2014/main" id="{4F7BB378-830E-F9FB-B85A-8048F1ACE54D}"/>
              </a:ext>
            </a:extLst>
          </p:cNvPr>
          <p:cNvSpPr txBox="1"/>
          <p:nvPr/>
        </p:nvSpPr>
        <p:spPr>
          <a:xfrm>
            <a:off x="11025106" y="171437"/>
            <a:ext cx="747770"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7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r>
              <a:rPr lang="en-US" sz="700" kern="0">
                <a:solidFill>
                  <a:srgbClr val="0070C0"/>
                </a:solidFill>
                <a:latin typeface="Santander Text"/>
              </a:rPr>
              <a:t> </a:t>
            </a:r>
            <a:r>
              <a:rPr lang="en-US" sz="700" kern="0">
                <a:latin typeface="Santander Text"/>
              </a:rPr>
              <a:t>All phases</a:t>
            </a:r>
            <a:endParaRPr kumimoji="0" lang="en-US" sz="700" b="0" i="0" u="none" strike="noStrike" kern="0" cap="none" spc="0" normalizeH="0" baseline="0" noProof="0">
              <a:ln>
                <a:noFill/>
              </a:ln>
              <a:effectLst/>
              <a:uLnTx/>
              <a:uFillTx/>
              <a:latin typeface="Santander Text"/>
              <a:ea typeface="+mn-ea"/>
              <a:cs typeface="+mn-cs"/>
            </a:endParaRPr>
          </a:p>
        </p:txBody>
      </p:sp>
      <p:sp>
        <p:nvSpPr>
          <p:cNvPr id="40" name="TextBox 180">
            <a:extLst>
              <a:ext uri="{FF2B5EF4-FFF2-40B4-BE49-F238E27FC236}">
                <a16:creationId xmlns:a16="http://schemas.microsoft.com/office/drawing/2014/main" id="{53D3EE1B-5F9F-28B9-D19C-115FBCB58EC3}"/>
              </a:ext>
            </a:extLst>
          </p:cNvPr>
          <p:cNvSpPr txBox="1"/>
          <p:nvPr/>
        </p:nvSpPr>
        <p:spPr>
          <a:xfrm>
            <a:off x="11541570" y="171437"/>
            <a:ext cx="747770" cy="123111"/>
          </a:xfrm>
          <a:prstGeom prst="rect">
            <a:avLst/>
          </a:prstGeom>
          <a:noFill/>
        </p:spPr>
        <p:txBody>
          <a:bodyPr wrap="square" lIns="0" tIns="0" rIns="0" bIns="0" rtlCol="0">
            <a:spAutoFit/>
          </a:bodyPr>
          <a:lstStyle/>
          <a:p>
            <a:pPr>
              <a:defRPr/>
            </a:pPr>
            <a:r>
              <a:rPr lang="en-US" sz="700" kern="0">
                <a:solidFill>
                  <a:srgbClr val="0070C0"/>
                </a:solidFill>
                <a:latin typeface="Santander Text"/>
              </a:rPr>
              <a:t> </a:t>
            </a:r>
            <a:r>
              <a:rPr kumimoji="0" lang="en-US" sz="8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r>
              <a:rPr lang="en-US" sz="800">
                <a:solidFill>
                  <a:srgbClr val="FF0000"/>
                </a:solidFill>
                <a:latin typeface="Santander"/>
              </a:rPr>
              <a:t> </a:t>
            </a:r>
            <a:r>
              <a:rPr lang="en-US" sz="700" kern="0">
                <a:latin typeface="Santander Text"/>
              </a:rPr>
              <a:t>TBD</a:t>
            </a:r>
            <a:endParaRPr kumimoji="0" lang="en-US" sz="700" b="0" i="0" u="none" strike="noStrike" kern="0" cap="none" spc="0" normalizeH="0" baseline="0" noProof="0">
              <a:ln>
                <a:noFill/>
              </a:ln>
              <a:effectLst/>
              <a:uLnTx/>
              <a:uFillTx/>
              <a:latin typeface="Santander Text"/>
              <a:ea typeface="+mn-ea"/>
              <a:cs typeface="+mn-cs"/>
            </a:endParaRPr>
          </a:p>
        </p:txBody>
      </p:sp>
      <p:sp>
        <p:nvSpPr>
          <p:cNvPr id="41" name="Rectangle: Rounded Corners 108">
            <a:extLst>
              <a:ext uri="{FF2B5EF4-FFF2-40B4-BE49-F238E27FC236}">
                <a16:creationId xmlns:a16="http://schemas.microsoft.com/office/drawing/2014/main" id="{89316C73-FD1E-251A-A090-85385599FFED}"/>
              </a:ext>
            </a:extLst>
          </p:cNvPr>
          <p:cNvSpPr/>
          <p:nvPr/>
        </p:nvSpPr>
        <p:spPr>
          <a:xfrm>
            <a:off x="8720440" y="74123"/>
            <a:ext cx="3255660" cy="289274"/>
          </a:xfrm>
          <a:prstGeom prst="roundRect">
            <a:avLst/>
          </a:prstGeom>
          <a:noFill/>
          <a:ln>
            <a:solidFill>
              <a:schemeClr val="bg1">
                <a:lumMod val="6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Sanskrit Text" panose="020B0502040204020203" pitchFamily="18" charset="0"/>
            </a:endParaRPr>
          </a:p>
        </p:txBody>
      </p:sp>
      <p:sp>
        <p:nvSpPr>
          <p:cNvPr id="2" name="Rectangle 1">
            <a:extLst>
              <a:ext uri="{FF2B5EF4-FFF2-40B4-BE49-F238E27FC236}">
                <a16:creationId xmlns:a16="http://schemas.microsoft.com/office/drawing/2014/main" id="{C0EBF773-368E-8871-D93B-915EDF7FB1B9}"/>
              </a:ext>
            </a:extLst>
          </p:cNvPr>
          <p:cNvSpPr/>
          <p:nvPr/>
        </p:nvSpPr>
        <p:spPr>
          <a:xfrm>
            <a:off x="4889368" y="808029"/>
            <a:ext cx="972000" cy="59588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49D41FE-BCA1-71E0-0320-296BFDA87926}"/>
              </a:ext>
            </a:extLst>
          </p:cNvPr>
          <p:cNvSpPr/>
          <p:nvPr/>
        </p:nvSpPr>
        <p:spPr>
          <a:xfrm>
            <a:off x="492536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err="1">
                <a:solidFill>
                  <a:prstClr val="white"/>
                </a:solidFill>
                <a:latin typeface="santander Headline" panose="020B0504020201020104"/>
              </a:rPr>
              <a:t>Lending</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4" name="Rectangle: Rounded Corners 3">
            <a:extLst>
              <a:ext uri="{FF2B5EF4-FFF2-40B4-BE49-F238E27FC236}">
                <a16:creationId xmlns:a16="http://schemas.microsoft.com/office/drawing/2014/main" id="{ED655A30-EF11-0926-2DBF-B21F6BF36304}"/>
              </a:ext>
            </a:extLst>
          </p:cNvPr>
          <p:cNvSpPr/>
          <p:nvPr/>
        </p:nvSpPr>
        <p:spPr>
          <a:xfrm>
            <a:off x="4885709" y="1076233"/>
            <a:ext cx="972000"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Nicolás Martínez</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6" name="Rectangle 5">
            <a:extLst>
              <a:ext uri="{FF2B5EF4-FFF2-40B4-BE49-F238E27FC236}">
                <a16:creationId xmlns:a16="http://schemas.microsoft.com/office/drawing/2014/main" id="{E5BA0FB3-E594-687A-04CD-CD4573BFDE52}"/>
              </a:ext>
            </a:extLst>
          </p:cNvPr>
          <p:cNvSpPr/>
          <p:nvPr/>
        </p:nvSpPr>
        <p:spPr>
          <a:xfrm>
            <a:off x="5905883" y="808029"/>
            <a:ext cx="972000" cy="59588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F023E51-F736-3425-0734-674752A7970C}"/>
              </a:ext>
            </a:extLst>
          </p:cNvPr>
          <p:cNvSpPr/>
          <p:nvPr/>
        </p:nvSpPr>
        <p:spPr>
          <a:xfrm>
            <a:off x="5947144" y="860791"/>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F&amp;BSM</a:t>
            </a:r>
          </a:p>
        </p:txBody>
      </p:sp>
      <p:sp>
        <p:nvSpPr>
          <p:cNvPr id="8" name="Rectangle: Rounded Corners 7">
            <a:extLst>
              <a:ext uri="{FF2B5EF4-FFF2-40B4-BE49-F238E27FC236}">
                <a16:creationId xmlns:a16="http://schemas.microsoft.com/office/drawing/2014/main" id="{F2BE2FA5-D898-849F-D9B2-10E313B92013}"/>
              </a:ext>
            </a:extLst>
          </p:cNvPr>
          <p:cNvSpPr/>
          <p:nvPr/>
        </p:nvSpPr>
        <p:spPr>
          <a:xfrm>
            <a:off x="5911144" y="1076233"/>
            <a:ext cx="972000"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Antonio Sánchez</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9" name="Rectangle 8">
            <a:extLst>
              <a:ext uri="{FF2B5EF4-FFF2-40B4-BE49-F238E27FC236}">
                <a16:creationId xmlns:a16="http://schemas.microsoft.com/office/drawing/2014/main" id="{37392C17-2995-6736-270F-E97A482CDAC6}"/>
              </a:ext>
            </a:extLst>
          </p:cNvPr>
          <p:cNvSpPr/>
          <p:nvPr/>
        </p:nvSpPr>
        <p:spPr>
          <a:xfrm>
            <a:off x="6916263" y="808029"/>
            <a:ext cx="972000" cy="59588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950F52F-D48D-6F3A-2883-32A7C4504280}"/>
              </a:ext>
            </a:extLst>
          </p:cNvPr>
          <p:cNvSpPr/>
          <p:nvPr/>
        </p:nvSpPr>
        <p:spPr>
          <a:xfrm>
            <a:off x="6952263"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BDH</a:t>
            </a:r>
          </a:p>
        </p:txBody>
      </p:sp>
      <p:sp>
        <p:nvSpPr>
          <p:cNvPr id="13" name="Rectangle: Rounded Corners 12">
            <a:extLst>
              <a:ext uri="{FF2B5EF4-FFF2-40B4-BE49-F238E27FC236}">
                <a16:creationId xmlns:a16="http://schemas.microsoft.com/office/drawing/2014/main" id="{9A9A597D-C262-28A1-4842-7CB345D67415}"/>
              </a:ext>
            </a:extLst>
          </p:cNvPr>
          <p:cNvSpPr/>
          <p:nvPr/>
        </p:nvSpPr>
        <p:spPr>
          <a:xfrm>
            <a:off x="6845987" y="1076233"/>
            <a:ext cx="1119136"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Michał Janiszewski</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14" name="Rectangle 13">
            <a:extLst>
              <a:ext uri="{FF2B5EF4-FFF2-40B4-BE49-F238E27FC236}">
                <a16:creationId xmlns:a16="http://schemas.microsoft.com/office/drawing/2014/main" id="{E9E05846-4CDC-5EDD-BED1-40CD51111720}"/>
              </a:ext>
            </a:extLst>
          </p:cNvPr>
          <p:cNvSpPr/>
          <p:nvPr/>
        </p:nvSpPr>
        <p:spPr>
          <a:xfrm>
            <a:off x="7923614" y="808029"/>
            <a:ext cx="972000" cy="59588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0795A22-A321-4221-8975-5BCD23CCB0A2}"/>
              </a:ext>
            </a:extLst>
          </p:cNvPr>
          <p:cNvSpPr/>
          <p:nvPr/>
        </p:nvSpPr>
        <p:spPr>
          <a:xfrm>
            <a:off x="7959614"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Mercurio</a:t>
            </a:r>
          </a:p>
        </p:txBody>
      </p:sp>
      <p:sp>
        <p:nvSpPr>
          <p:cNvPr id="16" name="Rectangle: Rounded Corners 15">
            <a:extLst>
              <a:ext uri="{FF2B5EF4-FFF2-40B4-BE49-F238E27FC236}">
                <a16:creationId xmlns:a16="http://schemas.microsoft.com/office/drawing/2014/main" id="{98B99B2C-71D3-3239-1E8D-BF059DCA1CE7}"/>
              </a:ext>
            </a:extLst>
          </p:cNvPr>
          <p:cNvSpPr/>
          <p:nvPr/>
        </p:nvSpPr>
        <p:spPr>
          <a:xfrm>
            <a:off x="7849645" y="1076233"/>
            <a:ext cx="1119136"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Surya Gullapalli</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17" name="Rectangle 16">
            <a:extLst>
              <a:ext uri="{FF2B5EF4-FFF2-40B4-BE49-F238E27FC236}">
                <a16:creationId xmlns:a16="http://schemas.microsoft.com/office/drawing/2014/main" id="{DA4432EB-5FD2-8BBD-03A2-E66CEC287C38}"/>
              </a:ext>
            </a:extLst>
          </p:cNvPr>
          <p:cNvSpPr/>
          <p:nvPr/>
        </p:nvSpPr>
        <p:spPr>
          <a:xfrm>
            <a:off x="8933538" y="808029"/>
            <a:ext cx="972000" cy="59588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C042A33-FF02-7062-19A0-EBC7E45D09DC}"/>
              </a:ext>
            </a:extLst>
          </p:cNvPr>
          <p:cNvSpPr/>
          <p:nvPr/>
        </p:nvSpPr>
        <p:spPr>
          <a:xfrm>
            <a:off x="896953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a:solidFill>
                  <a:prstClr val="white"/>
                </a:solidFill>
                <a:latin typeface="santander Headline" panose="020B0504020201020104"/>
              </a:rPr>
              <a:t>R</a:t>
            </a:r>
            <a:r>
              <a:rPr kumimoji="0" lang="es-ES" sz="1050" b="1" i="0" u="none" strike="noStrike" kern="1200" cap="none" spc="0" normalizeH="0" baseline="0" noProof="0" err="1">
                <a:ln>
                  <a:noFill/>
                </a:ln>
                <a:solidFill>
                  <a:prstClr val="white"/>
                </a:solidFill>
                <a:effectLst/>
                <a:uLnTx/>
                <a:uFillTx/>
                <a:latin typeface="santander Headline" panose="020B0504020201020104"/>
              </a:rPr>
              <a:t>isk</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20" name="Rectangle: Rounded Corners 19">
            <a:extLst>
              <a:ext uri="{FF2B5EF4-FFF2-40B4-BE49-F238E27FC236}">
                <a16:creationId xmlns:a16="http://schemas.microsoft.com/office/drawing/2014/main" id="{495AE7F6-C69F-3047-54E2-4A357B9FE4DA}"/>
              </a:ext>
            </a:extLst>
          </p:cNvPr>
          <p:cNvSpPr/>
          <p:nvPr/>
        </p:nvSpPr>
        <p:spPr>
          <a:xfrm>
            <a:off x="8893395" y="1076233"/>
            <a:ext cx="1052285"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Vicente Vaya</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21" name="Rectangle 14">
            <a:extLst>
              <a:ext uri="{FF2B5EF4-FFF2-40B4-BE49-F238E27FC236}">
                <a16:creationId xmlns:a16="http://schemas.microsoft.com/office/drawing/2014/main" id="{7D71BE98-9E6B-9D1E-3821-BF03240BC5D8}"/>
              </a:ext>
            </a:extLst>
          </p:cNvPr>
          <p:cNvSpPr/>
          <p:nvPr/>
        </p:nvSpPr>
        <p:spPr>
          <a:xfrm>
            <a:off x="9935457" y="808029"/>
            <a:ext cx="972000" cy="59588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92">
            <a:extLst>
              <a:ext uri="{FF2B5EF4-FFF2-40B4-BE49-F238E27FC236}">
                <a16:creationId xmlns:a16="http://schemas.microsoft.com/office/drawing/2014/main" id="{878EC2B7-4698-5BB8-A632-A7E5A8F3469E}"/>
              </a:ext>
            </a:extLst>
          </p:cNvPr>
          <p:cNvSpPr/>
          <p:nvPr/>
        </p:nvSpPr>
        <p:spPr>
          <a:xfrm>
            <a:off x="9971457"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050" b="1" i="0" u="none" strike="noStrike" kern="1200" cap="none" spc="0" normalizeH="0" baseline="0" noProof="0">
                <a:ln>
                  <a:noFill/>
                </a:ln>
                <a:solidFill>
                  <a:prstClr val="white"/>
                </a:solidFill>
                <a:effectLst/>
                <a:uLnTx/>
                <a:uFillTx/>
                <a:latin typeface="santander Headline" panose="020B0504020201020104"/>
              </a:rPr>
              <a:t>Global </a:t>
            </a:r>
            <a:r>
              <a:rPr kumimoji="0" lang="es-ES" sz="1050" b="1" i="0" u="none" strike="noStrike" kern="1200" cap="none" spc="0" normalizeH="0" baseline="0" noProof="0" err="1">
                <a:ln>
                  <a:noFill/>
                </a:ln>
                <a:solidFill>
                  <a:prstClr val="white"/>
                </a:solidFill>
                <a:effectLst/>
                <a:uLnTx/>
                <a:uFillTx/>
                <a:latin typeface="santander Headline" panose="020B0504020201020104"/>
              </a:rPr>
              <a:t>Mkts</a:t>
            </a:r>
            <a:endParaRPr kumimoji="0" lang="es-ES" sz="1050" b="1" i="0" u="none" strike="noStrike" kern="1200" cap="none" spc="0" normalizeH="0" baseline="0" noProof="0">
              <a:ln>
                <a:noFill/>
              </a:ln>
              <a:solidFill>
                <a:prstClr val="white"/>
              </a:solidFill>
              <a:effectLst/>
              <a:uLnTx/>
              <a:uFillTx/>
              <a:latin typeface="santander Headline" panose="020B0504020201020104"/>
            </a:endParaRPr>
          </a:p>
        </p:txBody>
      </p:sp>
      <p:sp>
        <p:nvSpPr>
          <p:cNvPr id="23" name="Rectangle: Rounded Corners 22">
            <a:extLst>
              <a:ext uri="{FF2B5EF4-FFF2-40B4-BE49-F238E27FC236}">
                <a16:creationId xmlns:a16="http://schemas.microsoft.com/office/drawing/2014/main" id="{1E6D6D31-677B-B762-5672-56C1243A5F5F}"/>
              </a:ext>
            </a:extLst>
          </p:cNvPr>
          <p:cNvSpPr/>
          <p:nvPr/>
        </p:nvSpPr>
        <p:spPr>
          <a:xfrm>
            <a:off x="9855472" y="1076233"/>
            <a:ext cx="1138732" cy="26652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800">
                <a:solidFill>
                  <a:schemeClr val="bg1"/>
                </a:solidFill>
                <a:latin typeface="santander Headline" panose="020B0504020201020104"/>
              </a:rPr>
              <a:t>Joao Ricardo da Silva</a:t>
            </a:r>
            <a:endParaRPr kumimoji="0" lang="es-ES" sz="800" i="0" u="none" strike="noStrike" kern="1200" cap="none" spc="0" normalizeH="0" baseline="0" noProof="0">
              <a:ln>
                <a:noFill/>
              </a:ln>
              <a:solidFill>
                <a:schemeClr val="bg1"/>
              </a:solidFill>
              <a:effectLst/>
              <a:uLnTx/>
              <a:uFillTx/>
              <a:latin typeface="santander Headline" panose="020B0504020201020104"/>
            </a:endParaRPr>
          </a:p>
        </p:txBody>
      </p:sp>
      <p:sp>
        <p:nvSpPr>
          <p:cNvPr id="24" name="Rectangle 14">
            <a:extLst>
              <a:ext uri="{FF2B5EF4-FFF2-40B4-BE49-F238E27FC236}">
                <a16:creationId xmlns:a16="http://schemas.microsoft.com/office/drawing/2014/main" id="{DF5E9BBE-4B18-9733-E3F0-AE7CC80B34C8}"/>
              </a:ext>
            </a:extLst>
          </p:cNvPr>
          <p:cNvSpPr/>
          <p:nvPr/>
        </p:nvSpPr>
        <p:spPr>
          <a:xfrm>
            <a:off x="10943457" y="808029"/>
            <a:ext cx="972000" cy="595880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ABD2BAC-4E48-D2B5-0D62-BA078701FCCD}"/>
              </a:ext>
            </a:extLst>
          </p:cNvPr>
          <p:cNvSpPr/>
          <p:nvPr/>
        </p:nvSpPr>
        <p:spPr>
          <a:xfrm>
            <a:off x="10980138" y="870213"/>
            <a:ext cx="900000"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050" b="1" i="1" err="1">
                <a:solidFill>
                  <a:prstClr val="white"/>
                </a:solidFill>
                <a:latin typeface="santander Headline" panose="020B0504020201020104"/>
              </a:rPr>
              <a:t>Other</a:t>
            </a:r>
            <a:endParaRPr kumimoji="0" lang="es-ES" sz="1050" b="1" i="1" u="none" strike="noStrike" kern="1200" cap="none" spc="0" normalizeH="0" baseline="0" noProof="0">
              <a:ln>
                <a:noFill/>
              </a:ln>
              <a:solidFill>
                <a:prstClr val="white"/>
              </a:solidFill>
              <a:effectLst/>
              <a:uLnTx/>
              <a:uFillTx/>
              <a:latin typeface="santander Headline" panose="020B0504020201020104"/>
            </a:endParaRPr>
          </a:p>
        </p:txBody>
      </p:sp>
      <p:sp>
        <p:nvSpPr>
          <p:cNvPr id="26" name="Rectangle: Rounded Corners 25">
            <a:extLst>
              <a:ext uri="{FF2B5EF4-FFF2-40B4-BE49-F238E27FC236}">
                <a16:creationId xmlns:a16="http://schemas.microsoft.com/office/drawing/2014/main" id="{194CC645-8B18-A41C-DD89-AC8D1EE82325}"/>
              </a:ext>
            </a:extLst>
          </p:cNvPr>
          <p:cNvSpPr/>
          <p:nvPr/>
        </p:nvSpPr>
        <p:spPr>
          <a:xfrm>
            <a:off x="245129" y="870213"/>
            <a:ext cx="4604401" cy="457200"/>
          </a:xfrm>
          <a:prstGeom prst="roundRect">
            <a:avLst/>
          </a:prstGeom>
          <a:solidFill>
            <a:srgbClr val="428DA6"/>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err="1">
                <a:ln>
                  <a:noFill/>
                </a:ln>
                <a:solidFill>
                  <a:prstClr val="white"/>
                </a:solidFill>
                <a:effectLst/>
                <a:uLnTx/>
                <a:uFillTx/>
                <a:latin typeface="santander Headline" panose="020B0504020201020104"/>
              </a:rPr>
              <a:t>Deliverable</a:t>
            </a:r>
            <a:endParaRPr kumimoji="0" lang="es-ES" sz="1200" b="1" i="0" u="none" strike="noStrike" kern="1200" cap="none" spc="0" normalizeH="0" baseline="0" noProof="0">
              <a:ln>
                <a:noFill/>
              </a:ln>
              <a:solidFill>
                <a:prstClr val="white"/>
              </a:solidFill>
              <a:effectLst/>
              <a:uLnTx/>
              <a:uFillTx/>
              <a:latin typeface="santander Headline" panose="020B0504020201020104"/>
            </a:endParaRPr>
          </a:p>
        </p:txBody>
      </p:sp>
      <p:sp>
        <p:nvSpPr>
          <p:cNvPr id="27" name="TextBox 26">
            <a:extLst>
              <a:ext uri="{FF2B5EF4-FFF2-40B4-BE49-F238E27FC236}">
                <a16:creationId xmlns:a16="http://schemas.microsoft.com/office/drawing/2014/main" id="{8A3A8935-27D8-F0DD-8719-6539557E2E4A}"/>
              </a:ext>
            </a:extLst>
          </p:cNvPr>
          <p:cNvSpPr txBox="1"/>
          <p:nvPr/>
        </p:nvSpPr>
        <p:spPr>
          <a:xfrm>
            <a:off x="245129" y="1373939"/>
            <a:ext cx="6096000" cy="276999"/>
          </a:xfrm>
          <a:prstGeom prst="rect">
            <a:avLst/>
          </a:prstGeom>
          <a:noFill/>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antander Headline" panose="020B0504020201020104"/>
                <a:ea typeface="+mn-ea"/>
                <a:cs typeface="+mn-cs"/>
              </a:rPr>
              <a:t>Current Processes &amp; Infrastructure Enhancements</a:t>
            </a:r>
          </a:p>
        </p:txBody>
      </p:sp>
      <p:sp>
        <p:nvSpPr>
          <p:cNvPr id="28" name="TextBox 27">
            <a:extLst>
              <a:ext uri="{FF2B5EF4-FFF2-40B4-BE49-F238E27FC236}">
                <a16:creationId xmlns:a16="http://schemas.microsoft.com/office/drawing/2014/main" id="{0AA0FF04-220E-0D00-4F86-E87604307F2A}"/>
              </a:ext>
            </a:extLst>
          </p:cNvPr>
          <p:cNvSpPr txBox="1"/>
          <p:nvPr/>
        </p:nvSpPr>
        <p:spPr>
          <a:xfrm>
            <a:off x="245129" y="3626260"/>
            <a:ext cx="4508302" cy="276999"/>
          </a:xfrm>
          <a:prstGeom prst="rect">
            <a:avLst/>
          </a:prstGeom>
          <a:noFill/>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antander Headline" panose="020B0504020201020104"/>
                <a:ea typeface="+mn-ea"/>
                <a:cs typeface="+mn-cs"/>
              </a:rPr>
              <a:t>Strategic Market Risk Model for Loans (Murex + Quants Library)</a:t>
            </a:r>
          </a:p>
        </p:txBody>
      </p:sp>
      <p:graphicFrame>
        <p:nvGraphicFramePr>
          <p:cNvPr id="29" name="Table 28">
            <a:extLst>
              <a:ext uri="{FF2B5EF4-FFF2-40B4-BE49-F238E27FC236}">
                <a16:creationId xmlns:a16="http://schemas.microsoft.com/office/drawing/2014/main" id="{13E6C3A1-EA31-304C-1AD3-982426BD27E3}"/>
              </a:ext>
            </a:extLst>
          </p:cNvPr>
          <p:cNvGraphicFramePr>
            <a:graphicFrameLocks noGrp="1"/>
          </p:cNvGraphicFramePr>
          <p:nvPr>
            <p:extLst>
              <p:ext uri="{D42A27DB-BD31-4B8C-83A1-F6EECF244321}">
                <p14:modId xmlns:p14="http://schemas.microsoft.com/office/powerpoint/2010/main" val="1920551172"/>
              </p:ext>
            </p:extLst>
          </p:nvPr>
        </p:nvGraphicFramePr>
        <p:xfrm>
          <a:off x="319359" y="3859089"/>
          <a:ext cx="11596099" cy="1418805"/>
        </p:xfrm>
        <a:graphic>
          <a:graphicData uri="http://schemas.openxmlformats.org/drawingml/2006/table">
            <a:tbl>
              <a:tblPr/>
              <a:tblGrid>
                <a:gridCol w="4562204">
                  <a:extLst>
                    <a:ext uri="{9D8B030D-6E8A-4147-A177-3AD203B41FA5}">
                      <a16:colId xmlns:a16="http://schemas.microsoft.com/office/drawing/2014/main" val="1199041880"/>
                    </a:ext>
                  </a:extLst>
                </a:gridCol>
                <a:gridCol w="1002506">
                  <a:extLst>
                    <a:ext uri="{9D8B030D-6E8A-4147-A177-3AD203B41FA5}">
                      <a16:colId xmlns:a16="http://schemas.microsoft.com/office/drawing/2014/main" val="1749531351"/>
                    </a:ext>
                  </a:extLst>
                </a:gridCol>
                <a:gridCol w="1009650">
                  <a:extLst>
                    <a:ext uri="{9D8B030D-6E8A-4147-A177-3AD203B41FA5}">
                      <a16:colId xmlns:a16="http://schemas.microsoft.com/office/drawing/2014/main" val="4200693668"/>
                    </a:ext>
                  </a:extLst>
                </a:gridCol>
                <a:gridCol w="1009650">
                  <a:extLst>
                    <a:ext uri="{9D8B030D-6E8A-4147-A177-3AD203B41FA5}">
                      <a16:colId xmlns:a16="http://schemas.microsoft.com/office/drawing/2014/main" val="3030891882"/>
                    </a:ext>
                  </a:extLst>
                </a:gridCol>
                <a:gridCol w="1012031">
                  <a:extLst>
                    <a:ext uri="{9D8B030D-6E8A-4147-A177-3AD203B41FA5}">
                      <a16:colId xmlns:a16="http://schemas.microsoft.com/office/drawing/2014/main" val="900870130"/>
                    </a:ext>
                  </a:extLst>
                </a:gridCol>
                <a:gridCol w="1004888">
                  <a:extLst>
                    <a:ext uri="{9D8B030D-6E8A-4147-A177-3AD203B41FA5}">
                      <a16:colId xmlns:a16="http://schemas.microsoft.com/office/drawing/2014/main" val="4076004271"/>
                    </a:ext>
                  </a:extLst>
                </a:gridCol>
                <a:gridCol w="1002506">
                  <a:extLst>
                    <a:ext uri="{9D8B030D-6E8A-4147-A177-3AD203B41FA5}">
                      <a16:colId xmlns:a16="http://schemas.microsoft.com/office/drawing/2014/main" val="4076524821"/>
                    </a:ext>
                  </a:extLst>
                </a:gridCol>
                <a:gridCol w="992664">
                  <a:extLst>
                    <a:ext uri="{9D8B030D-6E8A-4147-A177-3AD203B41FA5}">
                      <a16:colId xmlns:a16="http://schemas.microsoft.com/office/drawing/2014/main" val="2048881308"/>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MPPH environment final validations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n-US" sz="1000" b="0" i="0" u="none" strike="noStrike">
                          <a:solidFill>
                            <a:srgbClr val="000000"/>
                          </a:solidFill>
                          <a:effectLst/>
                          <a:latin typeface="Santander Text" panose="020B0504020201020104" pitchFamily="34" charset="0"/>
                        </a:rPr>
                        <a:t>Development environment uploaded on premises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0536139"/>
                  </a:ext>
                </a:extLst>
              </a:tr>
              <a:tr h="110150">
                <a:tc>
                  <a:txBody>
                    <a:bodyPr/>
                    <a:lstStyle/>
                    <a:p>
                      <a:pPr algn="l" fontAlgn="ctr"/>
                      <a:r>
                        <a:rPr lang="fr-FR" sz="1000" b="0" i="0" u="none" strike="noStrike">
                          <a:solidFill>
                            <a:srgbClr val="000000"/>
                          </a:solidFill>
                          <a:effectLst/>
                          <a:latin typeface="Santander Text" panose="020B0504020201020104" pitchFamily="34" charset="0"/>
                        </a:rPr>
                        <a:t>Mx3 Santander Environment (IT DEVs)</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endParaRPr lang="en-US" sz="1000" b="0" i="0" u="none" strike="noStrike">
                        <a:solidFill>
                          <a:srgbClr val="0070C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641614"/>
                  </a:ext>
                </a:extLst>
              </a:tr>
              <a:tr h="110150">
                <a:tc>
                  <a:txBody>
                    <a:bodyPr/>
                    <a:lstStyle/>
                    <a:p>
                      <a:pPr algn="l" fontAlgn="ctr"/>
                      <a:r>
                        <a:rPr lang="en-US" sz="1000" b="0" i="0" u="none" strike="noStrike">
                          <a:solidFill>
                            <a:srgbClr val="000000"/>
                          </a:solidFill>
                          <a:effectLst/>
                          <a:latin typeface="Santander Text" panose="020B0504020201020104" pitchFamily="34" charset="0"/>
                        </a:rPr>
                        <a:t>Mx3Testing SIT/UAT and Go live</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endParaRPr lang="en-US" sz="1000" b="0" i="0" u="none" strike="noStrike">
                        <a:solidFill>
                          <a:srgbClr val="0070C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3321968"/>
                  </a:ext>
                </a:extLst>
              </a:tr>
              <a:tr h="110150">
                <a:tc>
                  <a:txBody>
                    <a:bodyPr/>
                    <a:lstStyle/>
                    <a:p>
                      <a:pPr algn="l" fontAlgn="ctr"/>
                      <a:r>
                        <a:rPr lang="en-US" sz="1000" b="0" i="0" u="none" strike="noStrike">
                          <a:solidFill>
                            <a:srgbClr val="000000"/>
                          </a:solidFill>
                          <a:effectLst/>
                          <a:latin typeface="Santander Text" panose="020B0504020201020104" pitchFamily="34" charset="0"/>
                        </a:rPr>
                        <a:t>Flex Model kick-off</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FF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0511800"/>
                  </a:ext>
                </a:extLst>
              </a:tr>
              <a:tr h="110150">
                <a:tc>
                  <a:txBody>
                    <a:bodyPr/>
                    <a:lstStyle/>
                    <a:p>
                      <a:pPr algn="l" fontAlgn="ctr"/>
                      <a:r>
                        <a:rPr lang="en-US" sz="1000" b="0" i="0" u="none" strike="noStrike">
                          <a:solidFill>
                            <a:srgbClr val="000000"/>
                          </a:solidFill>
                          <a:effectLst/>
                          <a:latin typeface="Santander Text" panose="020B0504020201020104" pitchFamily="34" charset="0"/>
                        </a:rPr>
                        <a:t>Flex Model Testing with Murex</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FF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7071710"/>
                  </a:ext>
                </a:extLst>
              </a:tr>
              <a:tr h="110150">
                <a:tc>
                  <a:txBody>
                    <a:bodyPr/>
                    <a:lstStyle/>
                    <a:p>
                      <a:pPr algn="l" fontAlgn="ctr"/>
                      <a:r>
                        <a:rPr lang="en-US" sz="1000" b="0" i="0" u="none" strike="noStrike">
                          <a:solidFill>
                            <a:srgbClr val="000000"/>
                          </a:solidFill>
                          <a:effectLst/>
                          <a:latin typeface="Santander Text" panose="020B0504020201020104" pitchFamily="34" charset="0"/>
                        </a:rPr>
                        <a:t>BDH3 Data Completeness &amp; GAPs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0" i="0" u="none" strike="noStrike" kern="1200" cap="none" spc="0" normalizeH="0" baseline="0" noProof="0">
                          <a:ln>
                            <a:noFill/>
                          </a:ln>
                          <a:solidFill>
                            <a:srgbClr val="000000"/>
                          </a:solidFill>
                          <a:effectLst/>
                          <a:uLnTx/>
                          <a:uFillTx/>
                          <a:latin typeface="Santander Text" panose="020B0504020201020104" pitchFamily="34" charset="0"/>
                          <a:ea typeface="+mn-ea"/>
                          <a:cs typeface="+mn-cs"/>
                        </a:rPr>
                        <a:t>  </a:t>
                      </a:r>
                      <a:endParaRPr kumimoji="0" lang="en-US" sz="1000" b="0" i="0" u="none" strike="noStrike" kern="1200" cap="none" spc="0" normalizeH="0" baseline="0" noProof="0">
                        <a:ln>
                          <a:noFill/>
                        </a:ln>
                        <a:solidFill>
                          <a:srgbClr val="00000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0000"/>
                          </a:solidFill>
                          <a:effectLst/>
                          <a:latin typeface="Santander Text" panose="020B0504020201020104" pitchFamily="34" charset="0"/>
                        </a:rPr>
                        <a:t> </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0980921"/>
                  </a:ext>
                </a:extLst>
              </a:tr>
              <a:tr h="110150">
                <a:tc>
                  <a:txBody>
                    <a:bodyPr/>
                    <a:lstStyle/>
                    <a:p>
                      <a:pPr algn="l" fontAlgn="ctr"/>
                      <a:r>
                        <a:rPr lang="en-US" sz="1000" b="0" i="0" u="none" strike="noStrike">
                          <a:solidFill>
                            <a:srgbClr val="000000"/>
                          </a:solidFill>
                          <a:effectLst/>
                          <a:latin typeface="Santander Text" panose="020B0504020201020104" pitchFamily="34" charset="0"/>
                        </a:rPr>
                        <a:t>BDH3 Integration Model Batch &amp; Online</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s-E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249760"/>
                  </a:ext>
                </a:extLst>
              </a:tr>
              <a:tr h="110150">
                <a:tc>
                  <a:txBody>
                    <a:bodyPr/>
                    <a:lstStyle/>
                    <a:p>
                      <a:pPr algn="l" fontAlgn="ctr"/>
                      <a:r>
                        <a:rPr lang="en-US" sz="1000" b="0" i="0" u="none" strike="noStrike">
                          <a:solidFill>
                            <a:srgbClr val="000000"/>
                          </a:solidFill>
                          <a:effectLst/>
                          <a:latin typeface="Santander Text" panose="020B0504020201020104" pitchFamily="34" charset="0"/>
                        </a:rPr>
                        <a:t>BDH3 Testing SIT/UAT and Go Live</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s-E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8990652"/>
                  </a:ext>
                </a:extLst>
              </a:tr>
            </a:tbl>
          </a:graphicData>
        </a:graphic>
      </p:graphicFrame>
      <p:sp>
        <p:nvSpPr>
          <p:cNvPr id="30" name="TextBox 29">
            <a:extLst>
              <a:ext uri="{FF2B5EF4-FFF2-40B4-BE49-F238E27FC236}">
                <a16:creationId xmlns:a16="http://schemas.microsoft.com/office/drawing/2014/main" id="{5CD1D27D-5CEB-5192-F019-ED230AA99D62}"/>
              </a:ext>
            </a:extLst>
          </p:cNvPr>
          <p:cNvSpPr txBox="1"/>
          <p:nvPr/>
        </p:nvSpPr>
        <p:spPr>
          <a:xfrm>
            <a:off x="245129" y="5295695"/>
            <a:ext cx="4029314" cy="276999"/>
          </a:xfrm>
          <a:prstGeom prst="rect">
            <a:avLst/>
          </a:prstGeom>
          <a:noFill/>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antander Headline" panose="020B0504020201020104"/>
                <a:ea typeface="+mn-ea"/>
                <a:cs typeface="+mn-cs"/>
              </a:rPr>
              <a:t>Market Risk Circuits</a:t>
            </a:r>
          </a:p>
        </p:txBody>
      </p:sp>
      <p:graphicFrame>
        <p:nvGraphicFramePr>
          <p:cNvPr id="31" name="Table 30">
            <a:extLst>
              <a:ext uri="{FF2B5EF4-FFF2-40B4-BE49-F238E27FC236}">
                <a16:creationId xmlns:a16="http://schemas.microsoft.com/office/drawing/2014/main" id="{640DBAA9-F237-B8F4-DC94-FE1804BEA42F}"/>
              </a:ext>
            </a:extLst>
          </p:cNvPr>
          <p:cNvGraphicFramePr>
            <a:graphicFrameLocks noGrp="1"/>
          </p:cNvGraphicFramePr>
          <p:nvPr>
            <p:extLst>
              <p:ext uri="{D42A27DB-BD31-4B8C-83A1-F6EECF244321}">
                <p14:modId xmlns:p14="http://schemas.microsoft.com/office/powerpoint/2010/main" val="3051379350"/>
              </p:ext>
            </p:extLst>
          </p:nvPr>
        </p:nvGraphicFramePr>
        <p:xfrm>
          <a:off x="319359" y="5509193"/>
          <a:ext cx="11596099" cy="1103515"/>
        </p:xfrm>
        <a:graphic>
          <a:graphicData uri="http://schemas.openxmlformats.org/drawingml/2006/table">
            <a:tbl>
              <a:tblPr/>
              <a:tblGrid>
                <a:gridCol w="4555060">
                  <a:extLst>
                    <a:ext uri="{9D8B030D-6E8A-4147-A177-3AD203B41FA5}">
                      <a16:colId xmlns:a16="http://schemas.microsoft.com/office/drawing/2014/main" val="1199041880"/>
                    </a:ext>
                  </a:extLst>
                </a:gridCol>
                <a:gridCol w="1012031">
                  <a:extLst>
                    <a:ext uri="{9D8B030D-6E8A-4147-A177-3AD203B41FA5}">
                      <a16:colId xmlns:a16="http://schemas.microsoft.com/office/drawing/2014/main" val="1749531351"/>
                    </a:ext>
                  </a:extLst>
                </a:gridCol>
                <a:gridCol w="1007269">
                  <a:extLst>
                    <a:ext uri="{9D8B030D-6E8A-4147-A177-3AD203B41FA5}">
                      <a16:colId xmlns:a16="http://schemas.microsoft.com/office/drawing/2014/main" val="4200693668"/>
                    </a:ext>
                  </a:extLst>
                </a:gridCol>
                <a:gridCol w="1012031">
                  <a:extLst>
                    <a:ext uri="{9D8B030D-6E8A-4147-A177-3AD203B41FA5}">
                      <a16:colId xmlns:a16="http://schemas.microsoft.com/office/drawing/2014/main" val="3030891882"/>
                    </a:ext>
                  </a:extLst>
                </a:gridCol>
                <a:gridCol w="1009650">
                  <a:extLst>
                    <a:ext uri="{9D8B030D-6E8A-4147-A177-3AD203B41FA5}">
                      <a16:colId xmlns:a16="http://schemas.microsoft.com/office/drawing/2014/main" val="900870130"/>
                    </a:ext>
                  </a:extLst>
                </a:gridCol>
                <a:gridCol w="1002506">
                  <a:extLst>
                    <a:ext uri="{9D8B030D-6E8A-4147-A177-3AD203B41FA5}">
                      <a16:colId xmlns:a16="http://schemas.microsoft.com/office/drawing/2014/main" val="4076004271"/>
                    </a:ext>
                  </a:extLst>
                </a:gridCol>
                <a:gridCol w="1007269">
                  <a:extLst>
                    <a:ext uri="{9D8B030D-6E8A-4147-A177-3AD203B41FA5}">
                      <a16:colId xmlns:a16="http://schemas.microsoft.com/office/drawing/2014/main" val="179689837"/>
                    </a:ext>
                  </a:extLst>
                </a:gridCol>
                <a:gridCol w="990283">
                  <a:extLst>
                    <a:ext uri="{9D8B030D-6E8A-4147-A177-3AD203B41FA5}">
                      <a16:colId xmlns:a16="http://schemas.microsoft.com/office/drawing/2014/main" val="3465635393"/>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Data Implementation</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Structural Data</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75623"/>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Valuation</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3084570"/>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P&amp;L and Metrics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a:solidFill>
                            <a:srgbClr val="0070C0"/>
                          </a:solidFill>
                          <a:effectLst/>
                          <a:latin typeface="Santander Text ExtraBold" panose="020B0904020201010104" pitchFamily="34" charset="0"/>
                          <a:cs typeface="Santander Text ExtraBold" panose="020B0904020201010104" pitchFamily="34" charset="0"/>
                        </a:rPr>
                        <a:t>?</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2202090"/>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Sensitivities &amp; VaR</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Santander Text" panose="020B0504020201020104" pitchFamily="34" charset="0"/>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9913353"/>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Capital</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a:solidFill>
                            <a:srgbClr val="0070C0"/>
                          </a:solidFill>
                          <a:effectLst/>
                          <a:latin typeface="Santander Text ExtraBold" panose="020B0904020201010104" pitchFamily="34" charset="0"/>
                          <a:cs typeface="Santander Text ExtraBold" panose="020B0904020201010104" pitchFamily="34" charset="0"/>
                        </a:rPr>
                        <a:t>?</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430525"/>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000" b="0" i="0" u="none" strike="noStrike" err="1">
                          <a:solidFill>
                            <a:srgbClr val="000000"/>
                          </a:solidFill>
                          <a:effectLst/>
                          <a:latin typeface="Santander Text" panose="020B0504020201020104" pitchFamily="34" charset="0"/>
                        </a:rPr>
                        <a:t>Credit</a:t>
                      </a:r>
                      <a:r>
                        <a:rPr lang="es-ES" sz="1000" b="0" i="0" u="none" strike="noStrike">
                          <a:solidFill>
                            <a:srgbClr val="000000"/>
                          </a:solidFill>
                          <a:effectLst/>
                          <a:latin typeface="Santander Text" panose="020B0504020201020104" pitchFamily="34" charset="0"/>
                        </a:rPr>
                        <a:t> &amp; </a:t>
                      </a:r>
                      <a:r>
                        <a:rPr lang="es-ES" sz="1000" b="0" i="0" u="none" strike="noStrike" err="1">
                          <a:solidFill>
                            <a:srgbClr val="000000"/>
                          </a:solidFill>
                          <a:effectLst/>
                          <a:latin typeface="Santander Text" panose="020B0504020201020104" pitchFamily="34" charset="0"/>
                        </a:rPr>
                        <a:t>Counterparty</a:t>
                      </a:r>
                      <a:r>
                        <a:rPr lang="es-ES" sz="1000" b="0" i="0" u="none" strike="noStrike">
                          <a:solidFill>
                            <a:srgbClr val="000000"/>
                          </a:solidFill>
                          <a:effectLst/>
                          <a:latin typeface="Santander Text" panose="020B0504020201020104" pitchFamily="34" charset="0"/>
                        </a:rPr>
                        <a:t> </a:t>
                      </a:r>
                      <a:r>
                        <a:rPr lang="es-ES" sz="1000" b="0" i="0" u="none" strike="noStrike" err="1">
                          <a:solidFill>
                            <a:srgbClr val="000000"/>
                          </a:solidFill>
                          <a:effectLst/>
                          <a:latin typeface="Santander Text" panose="020B0504020201020104" pitchFamily="34" charset="0"/>
                        </a:rPr>
                        <a:t>Risk</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000" b="0" i="0" u="none" strike="noStrike">
                        <a:solidFill>
                          <a:srgbClr val="FF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8016590"/>
                  </a:ext>
                </a:extLst>
              </a:tr>
            </a:tbl>
          </a:graphicData>
        </a:graphic>
      </p:graphicFrame>
      <p:sp>
        <p:nvSpPr>
          <p:cNvPr id="32" name="TextBox 6">
            <a:extLst>
              <a:ext uri="{FF2B5EF4-FFF2-40B4-BE49-F238E27FC236}">
                <a16:creationId xmlns:a16="http://schemas.microsoft.com/office/drawing/2014/main" id="{D0B3F70D-87EB-B75D-ED55-E1E81383A218}"/>
              </a:ext>
            </a:extLst>
          </p:cNvPr>
          <p:cNvSpPr txBox="1"/>
          <p:nvPr/>
        </p:nvSpPr>
        <p:spPr>
          <a:xfrm>
            <a:off x="245129" y="2747333"/>
            <a:ext cx="6096000" cy="276999"/>
          </a:xfrm>
          <a:prstGeom prst="rect">
            <a:avLst/>
          </a:prstGeom>
          <a:noFill/>
        </p:spPr>
        <p:txBody>
          <a:bodyPr wrap="square">
            <a:sp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Santander Headline" panose="020B0504020201020104"/>
                <a:ea typeface="+mn-ea"/>
                <a:cs typeface="+mn-cs"/>
              </a:rPr>
              <a:t>FO Trader Tool</a:t>
            </a:r>
          </a:p>
        </p:txBody>
      </p:sp>
      <p:graphicFrame>
        <p:nvGraphicFramePr>
          <p:cNvPr id="33" name="Table 7">
            <a:extLst>
              <a:ext uri="{FF2B5EF4-FFF2-40B4-BE49-F238E27FC236}">
                <a16:creationId xmlns:a16="http://schemas.microsoft.com/office/drawing/2014/main" id="{73969702-FB56-55C4-44D7-03F34D1C8C7E}"/>
              </a:ext>
            </a:extLst>
          </p:cNvPr>
          <p:cNvGraphicFramePr>
            <a:graphicFrameLocks noGrp="1"/>
          </p:cNvGraphicFramePr>
          <p:nvPr>
            <p:extLst>
              <p:ext uri="{D42A27DB-BD31-4B8C-83A1-F6EECF244321}">
                <p14:modId xmlns:p14="http://schemas.microsoft.com/office/powerpoint/2010/main" val="3252005685"/>
              </p:ext>
            </p:extLst>
          </p:nvPr>
        </p:nvGraphicFramePr>
        <p:xfrm>
          <a:off x="319359" y="2973980"/>
          <a:ext cx="11596099" cy="630580"/>
        </p:xfrm>
        <a:graphic>
          <a:graphicData uri="http://schemas.openxmlformats.org/drawingml/2006/table">
            <a:tbl>
              <a:tblPr/>
              <a:tblGrid>
                <a:gridCol w="4547916">
                  <a:extLst>
                    <a:ext uri="{9D8B030D-6E8A-4147-A177-3AD203B41FA5}">
                      <a16:colId xmlns:a16="http://schemas.microsoft.com/office/drawing/2014/main" val="1199041880"/>
                    </a:ext>
                  </a:extLst>
                </a:gridCol>
                <a:gridCol w="1016794">
                  <a:extLst>
                    <a:ext uri="{9D8B030D-6E8A-4147-A177-3AD203B41FA5}">
                      <a16:colId xmlns:a16="http://schemas.microsoft.com/office/drawing/2014/main" val="1749531351"/>
                    </a:ext>
                  </a:extLst>
                </a:gridCol>
                <a:gridCol w="1014412">
                  <a:extLst>
                    <a:ext uri="{9D8B030D-6E8A-4147-A177-3AD203B41FA5}">
                      <a16:colId xmlns:a16="http://schemas.microsoft.com/office/drawing/2014/main" val="4200693668"/>
                    </a:ext>
                  </a:extLst>
                </a:gridCol>
                <a:gridCol w="1007269">
                  <a:extLst>
                    <a:ext uri="{9D8B030D-6E8A-4147-A177-3AD203B41FA5}">
                      <a16:colId xmlns:a16="http://schemas.microsoft.com/office/drawing/2014/main" val="3030891882"/>
                    </a:ext>
                  </a:extLst>
                </a:gridCol>
                <a:gridCol w="1009650">
                  <a:extLst>
                    <a:ext uri="{9D8B030D-6E8A-4147-A177-3AD203B41FA5}">
                      <a16:colId xmlns:a16="http://schemas.microsoft.com/office/drawing/2014/main" val="900870130"/>
                    </a:ext>
                  </a:extLst>
                </a:gridCol>
                <a:gridCol w="1002506">
                  <a:extLst>
                    <a:ext uri="{9D8B030D-6E8A-4147-A177-3AD203B41FA5}">
                      <a16:colId xmlns:a16="http://schemas.microsoft.com/office/drawing/2014/main" val="4076004271"/>
                    </a:ext>
                  </a:extLst>
                </a:gridCol>
                <a:gridCol w="1007269">
                  <a:extLst>
                    <a:ext uri="{9D8B030D-6E8A-4147-A177-3AD203B41FA5}">
                      <a16:colId xmlns:a16="http://schemas.microsoft.com/office/drawing/2014/main" val="4076524821"/>
                    </a:ext>
                  </a:extLst>
                </a:gridCol>
                <a:gridCol w="990283">
                  <a:extLst>
                    <a:ext uri="{9D8B030D-6E8A-4147-A177-3AD203B41FA5}">
                      <a16:colId xmlns:a16="http://schemas.microsoft.com/office/drawing/2014/main" val="606192167"/>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Data Implementation plan</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endParaRPr kumimoji="0" lang="en-US" sz="1000" b="0" i="0" u="none" strike="noStrike" kern="1200" cap="none" spc="0" normalizeH="0" baseline="0" noProof="0">
                        <a:ln>
                          <a:noFill/>
                        </a:ln>
                        <a:solidFill>
                          <a:srgbClr val="0070C0"/>
                        </a:solidFill>
                        <a:effectLst/>
                        <a:uLnTx/>
                        <a:uFillTx/>
                        <a:latin typeface="Santander"/>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0000"/>
                          </a:solidFill>
                          <a:effectLst/>
                          <a:latin typeface="Santander Text" panose="020B0504020201020104" pitchFamily="34" charset="0"/>
                        </a:rPr>
                        <a:t>Integrations developments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endParaRPr kumimoji="0" lang="en-US" sz="1000" b="0" i="0" u="none" strike="noStrike" kern="1200" cap="none" spc="0" normalizeH="0" baseline="0" noProof="0">
                        <a:ln>
                          <a:noFill/>
                        </a:ln>
                        <a:solidFill>
                          <a:srgbClr val="0070C0"/>
                        </a:solidFill>
                        <a:effectLst/>
                        <a:uLnTx/>
                        <a:uFillTx/>
                        <a:latin typeface="Santander"/>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641614"/>
                  </a:ext>
                </a:extLst>
              </a:tr>
              <a:tr h="110150">
                <a:tc>
                  <a:txBody>
                    <a:bodyPr/>
                    <a:lstStyle/>
                    <a:p>
                      <a:pPr algn="l" fontAlgn="ctr"/>
                      <a:r>
                        <a:rPr lang="en-US" sz="1000" b="0" i="0" u="none" strike="noStrike">
                          <a:solidFill>
                            <a:srgbClr val="000000"/>
                          </a:solidFill>
                          <a:effectLst/>
                          <a:latin typeface="Santander Text" panose="020B0504020201020104" pitchFamily="34" charset="0"/>
                        </a:rPr>
                        <a:t>Testing SIT/UAT and Go live</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70C0"/>
                          </a:solidFill>
                          <a:effectLst/>
                          <a:uLnTx/>
                          <a:uFillTx/>
                          <a:latin typeface="Santander Text ExtraBold" panose="020B0904020201010104" pitchFamily="34" charset="0"/>
                          <a:ea typeface="+mn-ea"/>
                          <a:cs typeface="Santander Text ExtraBold" panose="020B0904020201010104" pitchFamily="34" charset="0"/>
                        </a:rPr>
                        <a:t>?</a:t>
                      </a:r>
                      <a:endParaRPr kumimoji="0" lang="en-US" sz="1000" b="0" i="0" u="none" strike="noStrike" kern="1200" cap="none" spc="0" normalizeH="0" baseline="0" noProof="0">
                        <a:ln>
                          <a:noFill/>
                        </a:ln>
                        <a:solidFill>
                          <a:srgbClr val="0070C0"/>
                        </a:solidFill>
                        <a:effectLst/>
                        <a:uLnTx/>
                        <a:uFillTx/>
                        <a:latin typeface="Santander"/>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3321968"/>
                  </a:ext>
                </a:extLst>
              </a:tr>
              <a:tr h="110150">
                <a:tc>
                  <a:txBody>
                    <a:bodyPr/>
                    <a:lstStyle/>
                    <a:p>
                      <a:pPr algn="l" fontAlgn="ctr"/>
                      <a:r>
                        <a:rPr lang="en-US" sz="1000" b="0" i="0" u="none" strike="noStrike">
                          <a:solidFill>
                            <a:srgbClr val="000000"/>
                          </a:solidFill>
                          <a:effectLst/>
                          <a:latin typeface="Santander Text" panose="020B0504020201020104" pitchFamily="34" charset="0"/>
                        </a:rPr>
                        <a:t>CREAM impact analysis: Limits to be adapted</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00" b="0" i="0" u="none" strike="noStrike">
                          <a:solidFill>
                            <a:srgbClr val="0070C0"/>
                          </a:solidFill>
                          <a:effectLst/>
                          <a:latin typeface="Santander Text ExtraBold" panose="020B0904020201010104" pitchFamily="34" charset="0"/>
                          <a:cs typeface="Santander Text ExtraBold" panose="020B0904020201010104" pitchFamily="34" charset="0"/>
                        </a:rPr>
                        <a:t>?</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kumimoji="0" lang="en-US" sz="1000" b="0" i="0" u="none" strike="noStrike" kern="1200" cap="none" spc="0" normalizeH="0" baseline="0" noProof="0">
                        <a:ln>
                          <a:noFill/>
                        </a:ln>
                        <a:solidFill>
                          <a:srgbClr val="0070C0"/>
                        </a:solidFill>
                        <a:effectLst/>
                        <a:uLnTx/>
                        <a:uFillTx/>
                        <a:latin typeface="Santander"/>
                        <a:ea typeface="+mn-ea"/>
                        <a:cs typeface="+mn-cs"/>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7553130"/>
                  </a:ext>
                </a:extLst>
              </a:tr>
            </a:tbl>
          </a:graphicData>
        </a:graphic>
      </p:graphicFrame>
      <p:graphicFrame>
        <p:nvGraphicFramePr>
          <p:cNvPr id="34" name="Table 33">
            <a:extLst>
              <a:ext uri="{FF2B5EF4-FFF2-40B4-BE49-F238E27FC236}">
                <a16:creationId xmlns:a16="http://schemas.microsoft.com/office/drawing/2014/main" id="{4151716C-3A68-1C28-E493-A9C10D9897AC}"/>
              </a:ext>
            </a:extLst>
          </p:cNvPr>
          <p:cNvGraphicFramePr>
            <a:graphicFrameLocks noGrp="1"/>
          </p:cNvGraphicFramePr>
          <p:nvPr>
            <p:extLst>
              <p:ext uri="{D42A27DB-BD31-4B8C-83A1-F6EECF244321}">
                <p14:modId xmlns:p14="http://schemas.microsoft.com/office/powerpoint/2010/main" val="3001011972"/>
              </p:ext>
            </p:extLst>
          </p:nvPr>
        </p:nvGraphicFramePr>
        <p:xfrm>
          <a:off x="319359" y="1610585"/>
          <a:ext cx="11596098" cy="1103515"/>
        </p:xfrm>
        <a:graphic>
          <a:graphicData uri="http://schemas.openxmlformats.org/drawingml/2006/table">
            <a:tbl>
              <a:tblPr/>
              <a:tblGrid>
                <a:gridCol w="4547329">
                  <a:extLst>
                    <a:ext uri="{9D8B030D-6E8A-4147-A177-3AD203B41FA5}">
                      <a16:colId xmlns:a16="http://schemas.microsoft.com/office/drawing/2014/main" val="1199041880"/>
                    </a:ext>
                  </a:extLst>
                </a:gridCol>
                <a:gridCol w="1018408">
                  <a:extLst>
                    <a:ext uri="{9D8B030D-6E8A-4147-A177-3AD203B41FA5}">
                      <a16:colId xmlns:a16="http://schemas.microsoft.com/office/drawing/2014/main" val="1749531351"/>
                    </a:ext>
                  </a:extLst>
                </a:gridCol>
                <a:gridCol w="1009740">
                  <a:extLst>
                    <a:ext uri="{9D8B030D-6E8A-4147-A177-3AD203B41FA5}">
                      <a16:colId xmlns:a16="http://schemas.microsoft.com/office/drawing/2014/main" val="2979381726"/>
                    </a:ext>
                  </a:extLst>
                </a:gridCol>
                <a:gridCol w="1009740">
                  <a:extLst>
                    <a:ext uri="{9D8B030D-6E8A-4147-A177-3AD203B41FA5}">
                      <a16:colId xmlns:a16="http://schemas.microsoft.com/office/drawing/2014/main" val="2879388853"/>
                    </a:ext>
                  </a:extLst>
                </a:gridCol>
                <a:gridCol w="1005407">
                  <a:extLst>
                    <a:ext uri="{9D8B030D-6E8A-4147-A177-3AD203B41FA5}">
                      <a16:colId xmlns:a16="http://schemas.microsoft.com/office/drawing/2014/main" val="2763699166"/>
                    </a:ext>
                  </a:extLst>
                </a:gridCol>
                <a:gridCol w="1009740">
                  <a:extLst>
                    <a:ext uri="{9D8B030D-6E8A-4147-A177-3AD203B41FA5}">
                      <a16:colId xmlns:a16="http://schemas.microsoft.com/office/drawing/2014/main" val="4264391868"/>
                    </a:ext>
                  </a:extLst>
                </a:gridCol>
                <a:gridCol w="1001073">
                  <a:extLst>
                    <a:ext uri="{9D8B030D-6E8A-4147-A177-3AD203B41FA5}">
                      <a16:colId xmlns:a16="http://schemas.microsoft.com/office/drawing/2014/main" val="5271663"/>
                    </a:ext>
                  </a:extLst>
                </a:gridCol>
                <a:gridCol w="994661">
                  <a:extLst>
                    <a:ext uri="{9D8B030D-6E8A-4147-A177-3AD203B41FA5}">
                      <a16:colId xmlns:a16="http://schemas.microsoft.com/office/drawing/2014/main" val="1577833772"/>
                    </a:ext>
                  </a:extLst>
                </a:gridCol>
              </a:tblGrid>
              <a:tr h="110150">
                <a:tc>
                  <a:txBody>
                    <a:bodyPr/>
                    <a:lstStyle/>
                    <a:p>
                      <a:pPr algn="l" fontAlgn="ctr"/>
                      <a:r>
                        <a:rPr lang="en-US" sz="1000" b="0" i="0" u="none" strike="noStrike">
                          <a:solidFill>
                            <a:srgbClr val="000000"/>
                          </a:solidFill>
                          <a:effectLst/>
                          <a:latin typeface="Santander Text" panose="020B0504020201020104" pitchFamily="34" charset="0"/>
                        </a:rPr>
                        <a:t>New Loan Curves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0000"/>
                          </a:solidFill>
                          <a:effectLst/>
                          <a:latin typeface="Santander Text" panose="020B0504020201020104" pitchFamily="34" charset="0"/>
                        </a:rPr>
                        <a:t>  </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215131"/>
                  </a:ext>
                </a:extLst>
              </a:tr>
              <a:tr h="110150">
                <a:tc>
                  <a:txBody>
                    <a:bodyPr/>
                    <a:lstStyle/>
                    <a:p>
                      <a:pPr algn="l" fontAlgn="ctr"/>
                      <a:r>
                        <a:rPr lang="en-US" sz="1000" b="0" i="0" u="none" strike="noStrike">
                          <a:solidFill>
                            <a:srgbClr val="000000"/>
                          </a:solidFill>
                          <a:effectLst/>
                          <a:latin typeface="Santander Text" panose="020B0504020201020104" pitchFamily="34" charset="0"/>
                        </a:rPr>
                        <a:t>Loan IQ-AC Reconciliation and APIs</a:t>
                      </a: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B050"/>
                          </a:solidFill>
                          <a:effectLst/>
                          <a:latin typeface="Santander Text" panose="020B0504020201020104" pitchFamily="34" charset="0"/>
                        </a:rPr>
                        <a:t> </a:t>
                      </a: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5641614"/>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0000"/>
                          </a:solidFill>
                          <a:effectLst/>
                          <a:latin typeface="Santander Text" panose="020B0504020201020104" pitchFamily="34" charset="0"/>
                        </a:rPr>
                        <a:t>New APIs AC – Murex </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787230"/>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0000"/>
                          </a:solidFill>
                          <a:effectLst/>
                          <a:latin typeface="Santander Text" panose="020B0504020201020104" pitchFamily="34" charset="0"/>
                        </a:rPr>
                        <a:t>New APIs AC - Lago</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0073236"/>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0000"/>
                          </a:solidFill>
                          <a:effectLst/>
                          <a:latin typeface="Santander Text" panose="020B0504020201020104" pitchFamily="34" charset="0"/>
                        </a:rPr>
                        <a:t>Enhancements Loan IQ – Datalake – Qlik/MARS circuit PnL &amp; Limits</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3607370"/>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0000"/>
                          </a:solidFill>
                          <a:effectLst/>
                          <a:latin typeface="Santander Text" panose="020B0504020201020104" pitchFamily="34" charset="0"/>
                        </a:rPr>
                        <a:t>Markit Conciliation</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9824008"/>
                  </a:ext>
                </a:extLst>
              </a:tr>
              <a:tr h="11015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ES" sz="1000" b="0" i="0" u="none" strike="noStrike">
                          <a:solidFill>
                            <a:srgbClr val="000000"/>
                          </a:solidFill>
                          <a:effectLst/>
                          <a:latin typeface="Santander Text" panose="020B0504020201020104" pitchFamily="34" charset="0"/>
                        </a:rPr>
                        <a:t>New fields in “cajas_riesgos” phase II</a:t>
                      </a: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ES" sz="1000" b="1" i="0" u="none" strike="noStrike" kern="1200" cap="none" spc="0" normalizeH="0" baseline="0" noProof="0">
                          <a:ln>
                            <a:noFill/>
                          </a:ln>
                          <a:solidFill>
                            <a:srgbClr val="00B050"/>
                          </a:solidFill>
                          <a:effectLst/>
                          <a:uLnTx/>
                          <a:uFillTx/>
                          <a:latin typeface="Wingdings" panose="05000000000000000000" pitchFamily="2" charset="2"/>
                          <a:ea typeface="+mn-ea"/>
                          <a:cs typeface="+mn-cs"/>
                        </a:rPr>
                        <a:t>l</a:t>
                      </a:r>
                      <a:endParaRPr lang="en-US" sz="1000" b="0" i="0" u="none" strike="noStrike">
                        <a:solidFill>
                          <a:srgbClr val="00B05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a:solidFill>
                          <a:srgbClr val="00000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ES" sz="1000" b="0" i="0" u="none" strike="noStrike">
                          <a:solidFill>
                            <a:srgbClr val="0070C0"/>
                          </a:solidFill>
                          <a:effectLst/>
                          <a:latin typeface="Santander Text" panose="020B0504020201020104" pitchFamily="34" charset="0"/>
                        </a:rPr>
                        <a:t> </a:t>
                      </a:r>
                      <a:r>
                        <a:rPr kumimoji="0" lang="es-ES" sz="1000" b="1" i="0" u="none" strike="noStrike" kern="1200" cap="none" spc="0" normalizeH="0" baseline="0" noProof="0">
                          <a:ln>
                            <a:noFill/>
                          </a:ln>
                          <a:solidFill>
                            <a:srgbClr val="0070C0"/>
                          </a:solidFill>
                          <a:effectLst/>
                          <a:uLnTx/>
                          <a:uFillTx/>
                          <a:latin typeface="Wingdings" panose="05000000000000000000" pitchFamily="2" charset="2"/>
                          <a:ea typeface="+mn-ea"/>
                          <a:cs typeface="+mn-cs"/>
                        </a:rPr>
                        <a:t>l</a:t>
                      </a: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a:solidFill>
                          <a:srgbClr val="0070C0"/>
                        </a:solidFill>
                        <a:effectLst/>
                        <a:latin typeface="Santander Text" panose="020B0504020201020104" pitchFamily="34" charset="0"/>
                      </a:endParaRPr>
                    </a:p>
                  </a:txBody>
                  <a:tcPr marL="47207" marR="5245" marT="5245" marB="0"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3582468"/>
                  </a:ext>
                </a:extLst>
              </a:tr>
            </a:tbl>
          </a:graphicData>
        </a:graphic>
      </p:graphicFrame>
      <p:sp>
        <p:nvSpPr>
          <p:cNvPr id="42" name="Title 1">
            <a:extLst>
              <a:ext uri="{FF2B5EF4-FFF2-40B4-BE49-F238E27FC236}">
                <a16:creationId xmlns:a16="http://schemas.microsoft.com/office/drawing/2014/main" id="{61C1CB43-BEF2-BF49-8F7F-BD6BEE48D85E}"/>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5</a:t>
            </a:r>
            <a:endParaRPr lang="en-US" sz="2800">
              <a:latin typeface="Santander Text" panose="020B0504020201020104" pitchFamily="34" charset="0"/>
            </a:endParaRPr>
          </a:p>
        </p:txBody>
      </p:sp>
    </p:spTree>
    <p:extLst>
      <p:ext uri="{BB962C8B-B14F-4D97-AF65-F5344CB8AC3E}">
        <p14:creationId xmlns:p14="http://schemas.microsoft.com/office/powerpoint/2010/main" val="19528424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03C6-9265-0F2F-E340-925AF19C3F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ACE314-6ABB-BA92-12C3-2270E045F15C}"/>
              </a:ext>
            </a:extLst>
          </p:cNvPr>
          <p:cNvSpPr>
            <a:spLocks noGrp="1"/>
          </p:cNvSpPr>
          <p:nvPr>
            <p:ph type="title"/>
          </p:nvPr>
        </p:nvSpPr>
        <p:spPr>
          <a:xfrm>
            <a:off x="722519" y="626373"/>
            <a:ext cx="8609050" cy="3398550"/>
          </a:xfrm>
        </p:spPr>
        <p:txBody>
          <a:bodyPr>
            <a:noAutofit/>
          </a:bodyPr>
          <a:lstStyle/>
          <a:p>
            <a:pPr marR="0" lvl="0">
              <a:spcBef>
                <a:spcPts val="0"/>
              </a:spcBef>
              <a:spcAft>
                <a:spcPts val="0"/>
              </a:spcAft>
            </a:pPr>
            <a:r>
              <a:rPr lang="en-GB">
                <a:latin typeface="Santander Text" panose="020B0504020201020104" pitchFamily="34" charset="0"/>
                <a:ea typeface="Calibri" panose="020F0502020204030204" pitchFamily="34" charset="0"/>
              </a:rPr>
              <a:t>Banking Delta Planning – Q4</a:t>
            </a:r>
            <a:br>
              <a:rPr lang="en-GB">
                <a:latin typeface="Santander Text" panose="020B0504020201020104" pitchFamily="34" charset="0"/>
                <a:ea typeface="Calibri" panose="020F0502020204030204" pitchFamily="34" charset="0"/>
              </a:rPr>
            </a:br>
            <a:br>
              <a:rPr lang="en-GB">
                <a:latin typeface="Santander Text" panose="020B0504020201020104" pitchFamily="34" charset="0"/>
                <a:ea typeface="Calibri" panose="020F0502020204030204" pitchFamily="34" charset="0"/>
              </a:rPr>
            </a:br>
            <a:r>
              <a:rPr lang="en-GB" sz="2800">
                <a:latin typeface="Santander Text" panose="020B0504020201020104" pitchFamily="34" charset="0"/>
                <a:ea typeface="Calibri" panose="020F0502020204030204" pitchFamily="34" charset="0"/>
              </a:rPr>
              <a:t>Leveraged Finance </a:t>
            </a:r>
            <a:br>
              <a:rPr lang="en-GB">
                <a:latin typeface="Santander Text" panose="020B0504020201020104" pitchFamily="34" charset="0"/>
                <a:ea typeface="Calibri" panose="020F0502020204030204" pitchFamily="34" charset="0"/>
              </a:rPr>
            </a:br>
            <a:r>
              <a:rPr lang="en-GB">
                <a:latin typeface="Santander Text" panose="020B0504020201020104" pitchFamily="34" charset="0"/>
                <a:ea typeface="Calibri" panose="020F0502020204030204" pitchFamily="34" charset="0"/>
              </a:rPr>
              <a:t>Annex</a:t>
            </a:r>
            <a:endParaRPr lang="en-US" sz="4000">
              <a:effectLst/>
              <a:latin typeface="Santander Text" panose="020B0504020201020104" pitchFamily="34" charset="0"/>
              <a:ea typeface="Calibri" panose="020F0502020204030204" pitchFamily="34" charset="0"/>
            </a:endParaRPr>
          </a:p>
        </p:txBody>
      </p:sp>
      <p:sp>
        <p:nvSpPr>
          <p:cNvPr id="4" name="Marcador de texto 3">
            <a:extLst>
              <a:ext uri="{FF2B5EF4-FFF2-40B4-BE49-F238E27FC236}">
                <a16:creationId xmlns:a16="http://schemas.microsoft.com/office/drawing/2014/main" id="{160DF9B0-5C7B-1E31-082B-FC5A0AF3CC95}"/>
              </a:ext>
            </a:extLst>
          </p:cNvPr>
          <p:cNvSpPr>
            <a:spLocks noGrp="1"/>
          </p:cNvSpPr>
          <p:nvPr>
            <p:ph type="body" sz="quarter" idx="14"/>
          </p:nvPr>
        </p:nvSpPr>
        <p:spPr/>
        <p:txBody>
          <a:bodyPr>
            <a:normAutofit lnSpcReduction="10000"/>
          </a:bodyPr>
          <a:lstStyle/>
          <a:p>
            <a:r>
              <a:rPr lang="es-ES">
                <a:latin typeface="Santander Text" panose="020B0504020201020104" pitchFamily="34" charset="0"/>
              </a:rPr>
              <a:t>6</a:t>
            </a:r>
            <a:endParaRPr lang="en-US">
              <a:latin typeface="Santander Text" panose="020B0504020201020104" pitchFamily="34" charset="0"/>
            </a:endParaRPr>
          </a:p>
        </p:txBody>
      </p:sp>
    </p:spTree>
    <p:extLst>
      <p:ext uri="{BB962C8B-B14F-4D97-AF65-F5344CB8AC3E}">
        <p14:creationId xmlns:p14="http://schemas.microsoft.com/office/powerpoint/2010/main" val="40607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Lending Workstreams (1/2)</a:t>
            </a:r>
            <a:endParaRPr lang="en-US" sz="1600">
              <a:latin typeface="Santander Text" panose="020B0504020201020104" pitchFamily="34" charset="0"/>
            </a:endParaRPr>
          </a:p>
        </p:txBody>
      </p:sp>
      <p:sp>
        <p:nvSpPr>
          <p:cNvPr id="60" name="CuadroTexto 32">
            <a:extLst>
              <a:ext uri="{FF2B5EF4-FFF2-40B4-BE49-F238E27FC236}">
                <a16:creationId xmlns:a16="http://schemas.microsoft.com/office/drawing/2014/main" id="{C27AA048-A2C5-2BA0-3A20-926F822ADD35}"/>
              </a:ext>
            </a:extLst>
          </p:cNvPr>
          <p:cNvSpPr txBox="1"/>
          <p:nvPr/>
        </p:nvSpPr>
        <p:spPr>
          <a:xfrm>
            <a:off x="1117223" y="3951148"/>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lang="en-US" sz="1200" b="1" kern="0">
                <a:solidFill>
                  <a:prstClr val="black">
                    <a:lumMod val="50000"/>
                    <a:lumOff val="50000"/>
                  </a:prstClr>
                </a:solidFill>
              </a:rPr>
              <a:t>Tiara Replug</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61" name="CuadroTexto 32">
            <a:extLst>
              <a:ext uri="{FF2B5EF4-FFF2-40B4-BE49-F238E27FC236}">
                <a16:creationId xmlns:a16="http://schemas.microsoft.com/office/drawing/2014/main" id="{F8505DC1-8E08-3D4F-1F94-9D16C74F394D}"/>
              </a:ext>
            </a:extLst>
          </p:cNvPr>
          <p:cNvSpPr txBox="1"/>
          <p:nvPr/>
        </p:nvSpPr>
        <p:spPr>
          <a:xfrm>
            <a:off x="1117223" y="5222618"/>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Trading Tactic </a:t>
            </a:r>
            <a:r>
              <a:rPr lang="en-US" sz="1200" b="1" kern="0">
                <a:solidFill>
                  <a:prstClr val="black">
                    <a:lumMod val="50000"/>
                    <a:lumOff val="50000"/>
                  </a:prstClr>
                </a:solidFill>
              </a:rPr>
              <a:t>Enhancements</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62" name="CuadroTexto 32">
            <a:extLst>
              <a:ext uri="{FF2B5EF4-FFF2-40B4-BE49-F238E27FC236}">
                <a16:creationId xmlns:a16="http://schemas.microsoft.com/office/drawing/2014/main" id="{3689A8FD-59A8-AA53-8B17-4BE85E6D5FA1}"/>
              </a:ext>
            </a:extLst>
          </p:cNvPr>
          <p:cNvSpPr txBox="1"/>
          <p:nvPr/>
        </p:nvSpPr>
        <p:spPr>
          <a:xfrm>
            <a:off x="3432290" y="5222618"/>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fontAlgn="ctr">
              <a:buFont typeface="Arial" panose="020B0604020202020204" pitchFamily="34" charset="0"/>
              <a:buChar char="•"/>
            </a:pPr>
            <a:r>
              <a:rPr lang="en-US" sz="1200">
                <a:solidFill>
                  <a:srgbClr val="000000"/>
                </a:solidFill>
                <a:latin typeface="Santander Text" panose="020B0504020201020104" pitchFamily="34" charset="0"/>
              </a:rPr>
              <a:t>FO Trader Tool connection and integration.</a:t>
            </a:r>
          </a:p>
          <a:p>
            <a:pPr marL="171450" indent="-171450" algn="l" rtl="0" eaLnBrk="1" fontAlgn="ctr" latinLnBrk="0" hangingPunct="1">
              <a:spcBef>
                <a:spcPts val="0"/>
              </a:spcBef>
              <a:spcAft>
                <a:spcPts val="0"/>
              </a:spcAft>
              <a:buFont typeface="Arial" panose="020B0604020202020204" pitchFamily="34" charset="0"/>
              <a:buChar char="•"/>
            </a:pPr>
            <a:r>
              <a:rPr lang="en-US" sz="1200">
                <a:solidFill>
                  <a:srgbClr val="000000"/>
                </a:solidFill>
                <a:latin typeface="Santander Text" panose="020B0504020201020104" pitchFamily="34" charset="0"/>
              </a:rPr>
              <a:t>Loan IQ-AC Reconciliation and APIs workstream.</a:t>
            </a:r>
          </a:p>
          <a:p>
            <a:pPr marL="171450" indent="-171450" algn="l" rtl="0" eaLnBrk="1" fontAlgn="ctr" latinLnBrk="0" hangingPunct="1">
              <a:spcBef>
                <a:spcPts val="0"/>
              </a:spcBef>
              <a:spcAft>
                <a:spcPts val="0"/>
              </a:spcAft>
              <a:buFont typeface="Arial" panose="020B0604020202020204" pitchFamily="34" charset="0"/>
              <a:buChar char="•"/>
            </a:pPr>
            <a:r>
              <a:rPr lang="en-US" sz="1200">
                <a:solidFill>
                  <a:srgbClr val="000000"/>
                </a:solidFill>
                <a:latin typeface="Santander Text" panose="020B0504020201020104" pitchFamily="34" charset="0"/>
              </a:rPr>
              <a:t>Enhancements in P&amp;L and Limits circuit.</a:t>
            </a:r>
          </a:p>
          <a:p>
            <a:pPr marL="171450" indent="-171450" algn="l" rtl="0" eaLnBrk="1" fontAlgn="ctr" latinLnBrk="0" hangingPunct="1">
              <a:spcBef>
                <a:spcPts val="0"/>
              </a:spcBef>
              <a:spcAft>
                <a:spcPts val="0"/>
              </a:spcAft>
              <a:buFont typeface="Arial" panose="020B0604020202020204" pitchFamily="34" charset="0"/>
              <a:buChar char="•"/>
            </a:pPr>
            <a:r>
              <a:rPr lang="en-US" sz="1200">
                <a:solidFill>
                  <a:srgbClr val="000000"/>
                </a:solidFill>
                <a:latin typeface="Santander Text" panose="020B0504020201020104" pitchFamily="34" charset="0"/>
              </a:rPr>
              <a:t>Markit reconciliation.</a:t>
            </a:r>
          </a:p>
          <a:p>
            <a:pPr marL="171450" indent="-171450" algn="l" rtl="0" eaLnBrk="1" fontAlgn="ctr" latinLnBrk="0" hangingPunct="1">
              <a:spcBef>
                <a:spcPts val="0"/>
              </a:spcBef>
              <a:spcAft>
                <a:spcPts val="0"/>
              </a:spcAft>
              <a:buFont typeface="Arial" panose="020B0604020202020204" pitchFamily="34" charset="0"/>
              <a:buChar char="•"/>
            </a:pPr>
            <a:r>
              <a:rPr lang="en-US" sz="1200">
                <a:solidFill>
                  <a:srgbClr val="000000"/>
                </a:solidFill>
                <a:latin typeface="Santander Text" panose="020B0504020201020104" pitchFamily="34" charset="0"/>
              </a:rPr>
              <a:t>Addition of new fields in “</a:t>
            </a:r>
            <a:r>
              <a:rPr lang="en-US" sz="1200" err="1">
                <a:solidFill>
                  <a:srgbClr val="000000"/>
                </a:solidFill>
                <a:latin typeface="Santander Text" panose="020B0504020201020104" pitchFamily="34" charset="0"/>
              </a:rPr>
              <a:t>cajas_riesgos</a:t>
            </a:r>
            <a:r>
              <a:rPr lang="en-US" sz="1200">
                <a:solidFill>
                  <a:srgbClr val="000000"/>
                </a:solidFill>
                <a:latin typeface="Santander Text" panose="020B0504020201020104" pitchFamily="34" charset="0"/>
              </a:rPr>
              <a:t>”.</a:t>
            </a:r>
          </a:p>
          <a:p>
            <a:pPr marL="171450" indent="-171450" algn="l" rtl="0" eaLnBrk="1" fontAlgn="ctr" latinLnBrk="0" hangingPunct="1">
              <a:spcBef>
                <a:spcPts val="0"/>
              </a:spcBef>
              <a:spcAft>
                <a:spcPts val="0"/>
              </a:spcAft>
              <a:buFont typeface="Arial" panose="020B0604020202020204" pitchFamily="34" charset="0"/>
              <a:buChar char="•"/>
            </a:pPr>
            <a:r>
              <a:rPr lang="en-US" sz="1200">
                <a:solidFill>
                  <a:srgbClr val="000000"/>
                </a:solidFill>
                <a:latin typeface="Santander Text" panose="020B0504020201020104" pitchFamily="34" charset="0"/>
              </a:rPr>
              <a:t>Integration with new Environments.</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63" name="CuadroTexto 32">
            <a:extLst>
              <a:ext uri="{FF2B5EF4-FFF2-40B4-BE49-F238E27FC236}">
                <a16:creationId xmlns:a16="http://schemas.microsoft.com/office/drawing/2014/main" id="{429A43D2-3D98-1C2C-AFD0-CBD28AD91D83}"/>
              </a:ext>
            </a:extLst>
          </p:cNvPr>
          <p:cNvSpPr txBox="1"/>
          <p:nvPr/>
        </p:nvSpPr>
        <p:spPr>
          <a:xfrm>
            <a:off x="3432290" y="3951148"/>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marL="171450" indent="-171450" fontAlgn="ctr">
              <a:spcBef>
                <a:spcPts val="0"/>
              </a:spcBef>
              <a:spcAft>
                <a:spcPts val="0"/>
              </a:spcAft>
              <a:buFont typeface="Arial" panose="020B0604020202020204" pitchFamily="34" charset="0"/>
              <a:buChar char="•"/>
              <a:defRPr sz="1200" kern="0">
                <a:solidFill>
                  <a:prstClr val="black"/>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
              <a:t>LIQ </a:t>
            </a:r>
            <a:r>
              <a:rPr lang="es-ES" err="1"/>
              <a:t>API´s</a:t>
            </a:r>
            <a:r>
              <a:rPr lang="es-ES"/>
              <a:t> </a:t>
            </a:r>
            <a:r>
              <a:rPr lang="es-ES" err="1"/>
              <a:t>configuration</a:t>
            </a:r>
            <a:r>
              <a:rPr lang="es-ES"/>
              <a:t> &amp; </a:t>
            </a:r>
            <a:r>
              <a:rPr lang="es-ES" err="1"/>
              <a:t>integration</a:t>
            </a:r>
            <a:r>
              <a:rPr lang="es-ES"/>
              <a:t>.</a:t>
            </a:r>
          </a:p>
          <a:p>
            <a:r>
              <a:rPr lang="en-US"/>
              <a:t>LIQ Remittance Instructions and Servicing Group APIs</a:t>
            </a:r>
            <a:r>
              <a:rPr lang="es-ES"/>
              <a:t> .</a:t>
            </a:r>
          </a:p>
          <a:p>
            <a:r>
              <a:rPr lang="en-US"/>
              <a:t>Tiara Core workflow with </a:t>
            </a:r>
            <a:r>
              <a:rPr lang="en-US" err="1"/>
              <a:t>ADFlow</a:t>
            </a:r>
            <a:r>
              <a:rPr lang="en-US"/>
              <a:t> (Impact To be defined).</a:t>
            </a:r>
            <a:endParaRPr lang="es-ES"/>
          </a:p>
          <a:p>
            <a:r>
              <a:rPr lang="en-US"/>
              <a:t>Strategic solution: Automatization of the circuit (Impact To be defined).</a:t>
            </a:r>
          </a:p>
        </p:txBody>
      </p:sp>
      <p:sp>
        <p:nvSpPr>
          <p:cNvPr id="64" name="CuadroTexto 32">
            <a:extLst>
              <a:ext uri="{FF2B5EF4-FFF2-40B4-BE49-F238E27FC236}">
                <a16:creationId xmlns:a16="http://schemas.microsoft.com/office/drawing/2014/main" id="{FB44F22F-A85E-660F-10D8-D42F49C4E037}"/>
              </a:ext>
            </a:extLst>
          </p:cNvPr>
          <p:cNvSpPr txBox="1"/>
          <p:nvPr/>
        </p:nvSpPr>
        <p:spPr>
          <a:xfrm>
            <a:off x="9850777" y="5222618"/>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marR="0" lvl="0" indent="0" algn="ctr" fontAlgn="auto">
              <a:lnSpc>
                <a:spcPct val="100000"/>
              </a:lnSpc>
              <a:spcBef>
                <a:spcPts val="0"/>
              </a:spcBef>
              <a:spcAft>
                <a:spcPts val="0"/>
              </a:spcAft>
              <a:buClrTx/>
              <a:buSzTx/>
              <a:buFont typeface="Arial" panose="020B0604020202020204" pitchFamily="34" charset="0"/>
              <a:buNone/>
              <a:tabLst/>
              <a:defRPr kumimoji="0" sz="1200" b="1" i="0" u="none" strike="noStrike" kern="0" cap="none" spc="0" normalizeH="0" baseline="0">
                <a:ln>
                  <a:noFill/>
                </a:ln>
                <a:solidFill>
                  <a:srgbClr val="000000"/>
                </a:solidFill>
                <a:effectLst/>
                <a:uLnTx/>
                <a:uFillTx/>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 BDH, Risk &amp; Global Mkts</a:t>
            </a:r>
          </a:p>
        </p:txBody>
      </p:sp>
      <p:sp>
        <p:nvSpPr>
          <p:cNvPr id="65" name="CuadroTexto 32">
            <a:extLst>
              <a:ext uri="{FF2B5EF4-FFF2-40B4-BE49-F238E27FC236}">
                <a16:creationId xmlns:a16="http://schemas.microsoft.com/office/drawing/2014/main" id="{C2D02472-AB35-2196-35F7-A0C2157347EB}"/>
              </a:ext>
            </a:extLst>
          </p:cNvPr>
          <p:cNvSpPr txBox="1"/>
          <p:nvPr/>
        </p:nvSpPr>
        <p:spPr>
          <a:xfrm>
            <a:off x="9850777" y="3951148"/>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KYC</a:t>
            </a:r>
          </a:p>
        </p:txBody>
      </p:sp>
      <p:sp>
        <p:nvSpPr>
          <p:cNvPr id="66" name="CuadroTexto 32">
            <a:extLst>
              <a:ext uri="{FF2B5EF4-FFF2-40B4-BE49-F238E27FC236}">
                <a16:creationId xmlns:a16="http://schemas.microsoft.com/office/drawing/2014/main" id="{7B11A427-E4B5-C901-14B2-F3E96E185400}"/>
              </a:ext>
            </a:extLst>
          </p:cNvPr>
          <p:cNvSpPr txBox="1"/>
          <p:nvPr/>
        </p:nvSpPr>
        <p:spPr>
          <a:xfrm>
            <a:off x="8709494" y="5222618"/>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b="1">
                <a:solidFill>
                  <a:prstClr val="black"/>
                </a:solidFill>
              </a:rPr>
              <a:t>Q1-Q3 2025</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67" name="CuadroTexto 32">
            <a:extLst>
              <a:ext uri="{FF2B5EF4-FFF2-40B4-BE49-F238E27FC236}">
                <a16:creationId xmlns:a16="http://schemas.microsoft.com/office/drawing/2014/main" id="{E8599373-4302-46F1-AF95-4188F81FF743}"/>
              </a:ext>
            </a:extLst>
          </p:cNvPr>
          <p:cNvSpPr txBox="1"/>
          <p:nvPr/>
        </p:nvSpPr>
        <p:spPr>
          <a:xfrm>
            <a:off x="8709494" y="3951148"/>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Q1-Q2 2025</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68" name="Rectángulo 41">
            <a:extLst>
              <a:ext uri="{FF2B5EF4-FFF2-40B4-BE49-F238E27FC236}">
                <a16:creationId xmlns:a16="http://schemas.microsoft.com/office/drawing/2014/main" id="{493AE657-335C-8341-9014-6232FA6ED86F}"/>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9" name="Rectángulo 42">
            <a:extLst>
              <a:ext uri="{FF2B5EF4-FFF2-40B4-BE49-F238E27FC236}">
                <a16:creationId xmlns:a16="http://schemas.microsoft.com/office/drawing/2014/main" id="{DC055C63-D0EF-C749-8C1C-941B298ACAD0}"/>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70" name="Rectángulo 45">
            <a:extLst>
              <a:ext uri="{FF2B5EF4-FFF2-40B4-BE49-F238E27FC236}">
                <a16:creationId xmlns:a16="http://schemas.microsoft.com/office/drawing/2014/main" id="{0A80E8C4-86A1-D19F-8FBA-2AA582E94488}"/>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71" name="Rectángulo 44">
            <a:extLst>
              <a:ext uri="{FF2B5EF4-FFF2-40B4-BE49-F238E27FC236}">
                <a16:creationId xmlns:a16="http://schemas.microsoft.com/office/drawing/2014/main" id="{814B8363-4B9B-9B9A-30EF-FD087C7FB07D}"/>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72" name="CuadroTexto 32">
            <a:extLst>
              <a:ext uri="{FF2B5EF4-FFF2-40B4-BE49-F238E27FC236}">
                <a16:creationId xmlns:a16="http://schemas.microsoft.com/office/drawing/2014/main" id="{C2D6C4ED-E801-9BB3-8DB9-2A7786240526}"/>
              </a:ext>
            </a:extLst>
          </p:cNvPr>
          <p:cNvSpPr txBox="1"/>
          <p:nvPr/>
        </p:nvSpPr>
        <p:spPr>
          <a:xfrm>
            <a:off x="1117223" y="1428169"/>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lang="en-US" sz="1200" b="1" kern="0">
                <a:solidFill>
                  <a:prstClr val="black">
                    <a:lumMod val="50000"/>
                    <a:lumOff val="50000"/>
                  </a:prstClr>
                </a:solidFill>
              </a:rPr>
              <a:t>Loan IQ enhancements</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73" name="CuadroTexto 32">
            <a:extLst>
              <a:ext uri="{FF2B5EF4-FFF2-40B4-BE49-F238E27FC236}">
                <a16:creationId xmlns:a16="http://schemas.microsoft.com/office/drawing/2014/main" id="{8DD447F8-9435-69FA-817C-C5DED0EF8A3F}"/>
              </a:ext>
            </a:extLst>
          </p:cNvPr>
          <p:cNvSpPr txBox="1"/>
          <p:nvPr/>
        </p:nvSpPr>
        <p:spPr>
          <a:xfrm>
            <a:off x="3432290" y="1428169"/>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fontAlgn="ctr">
              <a:buFont typeface="Arial" panose="020B0604020202020204" pitchFamily="34" charset="0"/>
              <a:buChar char="•"/>
              <a:defRPr/>
            </a:pPr>
            <a:r>
              <a:rPr lang="en-US" sz="1200">
                <a:solidFill>
                  <a:prstClr val="black"/>
                </a:solidFill>
              </a:rPr>
              <a:t>Fair Value adjustments in Loan IQ to allow to have HTCS at outstanding level.</a:t>
            </a:r>
          </a:p>
          <a:p>
            <a:pPr marL="171450" indent="-171450" fontAlgn="ctr">
              <a:buFont typeface="Arial" panose="020B0604020202020204" pitchFamily="34" charset="0"/>
              <a:buChar char="•"/>
              <a:defRPr/>
            </a:pPr>
            <a:r>
              <a:rPr lang="en-US" sz="1200">
                <a:solidFill>
                  <a:prstClr val="black"/>
                </a:solidFill>
              </a:rPr>
              <a:t>Accounting for pending deals.</a:t>
            </a:r>
          </a:p>
        </p:txBody>
      </p:sp>
      <p:sp>
        <p:nvSpPr>
          <p:cNvPr id="74" name="CuadroTexto 32">
            <a:extLst>
              <a:ext uri="{FF2B5EF4-FFF2-40B4-BE49-F238E27FC236}">
                <a16:creationId xmlns:a16="http://schemas.microsoft.com/office/drawing/2014/main" id="{767465D9-00A8-84B4-8260-D9B7338B93AE}"/>
              </a:ext>
            </a:extLst>
          </p:cNvPr>
          <p:cNvSpPr txBox="1"/>
          <p:nvPr/>
        </p:nvSpPr>
        <p:spPr>
          <a:xfrm>
            <a:off x="9850777" y="1428169"/>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rgbClr val="000000"/>
                </a:solidFill>
              </a:rPr>
              <a:t>F&amp;BSM</a:t>
            </a:r>
            <a:endParaRPr kumimoji="0" lang="en-US" sz="1200" b="1" i="0" u="none" strike="noStrike" kern="0" cap="none" spc="0" normalizeH="0" baseline="0" noProof="0">
              <a:ln>
                <a:noFill/>
              </a:ln>
              <a:solidFill>
                <a:srgbClr val="000000"/>
              </a:solidFill>
              <a:effectLst/>
              <a:uLnTx/>
              <a:uFillTx/>
              <a:latin typeface="Santander Text"/>
              <a:ea typeface="+mn-ea"/>
              <a:cs typeface="+mn-cs"/>
            </a:endParaRPr>
          </a:p>
        </p:txBody>
      </p:sp>
      <p:sp>
        <p:nvSpPr>
          <p:cNvPr id="75" name="CuadroTexto 32">
            <a:extLst>
              <a:ext uri="{FF2B5EF4-FFF2-40B4-BE49-F238E27FC236}">
                <a16:creationId xmlns:a16="http://schemas.microsoft.com/office/drawing/2014/main" id="{965D7B1E-5268-0251-CDDB-4C093F58C96F}"/>
              </a:ext>
            </a:extLst>
          </p:cNvPr>
          <p:cNvSpPr txBox="1"/>
          <p:nvPr/>
        </p:nvSpPr>
        <p:spPr>
          <a:xfrm>
            <a:off x="8709494" y="1428169"/>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Q1 2025</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76" name="CuadroTexto 32">
            <a:extLst>
              <a:ext uri="{FF2B5EF4-FFF2-40B4-BE49-F238E27FC236}">
                <a16:creationId xmlns:a16="http://schemas.microsoft.com/office/drawing/2014/main" id="{B0E9BE8B-28BD-91FF-E248-0159DB4DD502}"/>
              </a:ext>
            </a:extLst>
          </p:cNvPr>
          <p:cNvSpPr txBox="1"/>
          <p:nvPr/>
        </p:nvSpPr>
        <p:spPr>
          <a:xfrm>
            <a:off x="1117223" y="2689080"/>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Automation Loan Reference Data</a:t>
            </a:r>
          </a:p>
        </p:txBody>
      </p:sp>
      <p:sp>
        <p:nvSpPr>
          <p:cNvPr id="77" name="CuadroTexto 32">
            <a:extLst>
              <a:ext uri="{FF2B5EF4-FFF2-40B4-BE49-F238E27FC236}">
                <a16:creationId xmlns:a16="http://schemas.microsoft.com/office/drawing/2014/main" id="{D3CC49BE-0A6F-EA86-DFD3-23CF1D9718C6}"/>
              </a:ext>
            </a:extLst>
          </p:cNvPr>
          <p:cNvSpPr txBox="1"/>
          <p:nvPr/>
        </p:nvSpPr>
        <p:spPr>
          <a:xfrm>
            <a:off x="3432290" y="2689080"/>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b="0" i="0" u="none" strike="noStrike">
                <a:solidFill>
                  <a:srgbClr val="000000"/>
                </a:solidFill>
                <a:effectLst/>
                <a:latin typeface="Santander Text" panose="020B0504020201020104" pitchFamily="34" charset="0"/>
              </a:rPr>
              <a:t>Vendor </a:t>
            </a:r>
            <a:r>
              <a:rPr lang="es-ES" sz="1200" b="0" i="0" u="none" strike="noStrike" err="1">
                <a:solidFill>
                  <a:srgbClr val="000000"/>
                </a:solidFill>
                <a:effectLst/>
                <a:latin typeface="Santander Text" panose="020B0504020201020104" pitchFamily="34" charset="0"/>
              </a:rPr>
              <a:t>selection</a:t>
            </a:r>
            <a:r>
              <a:rPr lang="es-ES" sz="1200" b="0" i="0" u="none" strike="noStrike">
                <a:solidFill>
                  <a:srgbClr val="000000"/>
                </a:solidFill>
                <a:effectLst/>
                <a:latin typeface="Santander Text" panose="020B0504020201020104" pitchFamily="34" charset="0"/>
              </a:rPr>
              <a:t> </a:t>
            </a:r>
            <a:r>
              <a:rPr lang="es-ES" sz="1200" b="0" i="0" u="none" strike="noStrike" err="1">
                <a:solidFill>
                  <a:srgbClr val="000000"/>
                </a:solidFill>
                <a:effectLst/>
                <a:latin typeface="Santander Text" panose="020B0504020201020104" pitchFamily="34" charset="0"/>
              </a:rPr>
              <a:t>for</a:t>
            </a:r>
            <a:r>
              <a:rPr lang="es-ES" sz="1200" b="0" i="0" u="none" strike="noStrike">
                <a:solidFill>
                  <a:srgbClr val="000000"/>
                </a:solidFill>
                <a:effectLst/>
                <a:latin typeface="Santander Text" panose="020B0504020201020104" pitchFamily="34" charset="0"/>
              </a:rPr>
              <a:t> </a:t>
            </a:r>
            <a:r>
              <a:rPr lang="es-ES" sz="1200" b="0" i="0" u="none" strike="noStrike" err="1">
                <a:solidFill>
                  <a:srgbClr val="000000"/>
                </a:solidFill>
                <a:effectLst/>
                <a:latin typeface="Santander Text" panose="020B0504020201020104" pitchFamily="34" charset="0"/>
              </a:rPr>
              <a:t>Contract</a:t>
            </a:r>
            <a:r>
              <a:rPr lang="es-ES" sz="1200" b="0" i="0" u="none" strike="noStrike">
                <a:solidFill>
                  <a:srgbClr val="000000"/>
                </a:solidFill>
                <a:effectLst/>
                <a:latin typeface="Santander Text" panose="020B0504020201020104" pitchFamily="34" charset="0"/>
              </a:rPr>
              <a:t> input </a:t>
            </a:r>
            <a:r>
              <a:rPr lang="es-ES" sz="1200" b="0" i="0" u="none" strike="noStrike" err="1">
                <a:solidFill>
                  <a:srgbClr val="000000"/>
                </a:solidFill>
                <a:effectLst/>
                <a:latin typeface="Santander Text" panose="020B0504020201020104" pitchFamily="34" charset="0"/>
              </a:rPr>
              <a:t>automation</a:t>
            </a:r>
            <a:r>
              <a:rPr lang="es-ES" sz="1200" b="0" i="0" u="none" strike="noStrike">
                <a:solidFill>
                  <a:srgbClr val="000000"/>
                </a:solidFill>
                <a:effectLst/>
                <a:latin typeface="Santander Text" panose="020B0504020201020104" pitchFamily="34" charset="0"/>
              </a:rPr>
              <a:t>.</a:t>
            </a:r>
          </a:p>
          <a:p>
            <a:pPr marL="171450" indent="-171450">
              <a:buFont typeface="Arial" panose="020B0604020202020204" pitchFamily="34" charset="0"/>
              <a:buChar char="•"/>
              <a:defRPr/>
            </a:pPr>
            <a:r>
              <a:rPr lang="es-ES" sz="1200" b="0" i="0" u="none" strike="noStrike">
                <a:solidFill>
                  <a:srgbClr val="000000"/>
                </a:solidFill>
                <a:effectLst/>
                <a:latin typeface="Santander Text" panose="020B0504020201020104" pitchFamily="34" charset="0"/>
              </a:rPr>
              <a:t> Plan </a:t>
            </a:r>
            <a:r>
              <a:rPr lang="es-ES" sz="1200" b="0" i="0" u="none" strike="noStrike" err="1">
                <a:solidFill>
                  <a:srgbClr val="000000"/>
                </a:solidFill>
                <a:effectLst/>
                <a:latin typeface="Santander Text" panose="020B0504020201020104" pitchFamily="34" charset="0"/>
              </a:rPr>
              <a:t>delivery</a:t>
            </a:r>
            <a:r>
              <a:rPr lang="es-ES" sz="1200" b="0" i="0" u="none" strike="noStrike">
                <a:solidFill>
                  <a:srgbClr val="000000"/>
                </a:solidFill>
                <a:effectLst/>
                <a:latin typeface="Santander Text" panose="020B0504020201020104" pitchFamily="34" charset="0"/>
              </a:rPr>
              <a:t> and </a:t>
            </a:r>
            <a:r>
              <a:rPr lang="es-ES" sz="1200" b="0" i="0" u="none" strike="noStrike" err="1">
                <a:solidFill>
                  <a:srgbClr val="000000"/>
                </a:solidFill>
                <a:effectLst/>
                <a:latin typeface="Santander Text" panose="020B0504020201020104" pitchFamily="34" charset="0"/>
              </a:rPr>
              <a:t>implementation</a:t>
            </a:r>
            <a:r>
              <a:rPr lang="es-ES" sz="1200" b="0" i="0" u="none" strike="noStrike">
                <a:solidFill>
                  <a:srgbClr val="000000"/>
                </a:solidFill>
                <a:effectLst/>
                <a:latin typeface="Santander Text" panose="020B0504020201020104" pitchFamily="34" charset="0"/>
              </a:rPr>
              <a:t> </a:t>
            </a:r>
            <a:r>
              <a:rPr lang="es-ES" sz="1200" b="0" i="0" u="none" strike="noStrike" err="1">
                <a:solidFill>
                  <a:srgbClr val="000000"/>
                </a:solidFill>
                <a:effectLst/>
                <a:latin typeface="Santander Text" panose="020B0504020201020104" pitchFamily="34" charset="0"/>
              </a:rPr>
              <a:t>of</a:t>
            </a:r>
            <a:r>
              <a:rPr lang="es-ES" sz="1200" b="0" i="0" u="none" strike="noStrike">
                <a:solidFill>
                  <a:srgbClr val="000000"/>
                </a:solidFill>
                <a:effectLst/>
                <a:latin typeface="Santander Text" panose="020B0504020201020104" pitchFamily="34" charset="0"/>
              </a:rPr>
              <a:t> </a:t>
            </a:r>
            <a:r>
              <a:rPr lang="es-ES" sz="1200" b="0" i="0" u="none" strike="noStrike" err="1">
                <a:solidFill>
                  <a:srgbClr val="000000"/>
                </a:solidFill>
                <a:effectLst/>
                <a:latin typeface="Santander Text" panose="020B0504020201020104" pitchFamily="34" charset="0"/>
              </a:rPr>
              <a:t>the</a:t>
            </a:r>
            <a:r>
              <a:rPr lang="es-ES" sz="1200" b="0" i="0" u="none" strike="noStrike">
                <a:solidFill>
                  <a:srgbClr val="000000"/>
                </a:solidFill>
                <a:effectLst/>
                <a:latin typeface="Santander Text" panose="020B0504020201020104" pitchFamily="34" charset="0"/>
              </a:rPr>
              <a:t> </a:t>
            </a:r>
            <a:r>
              <a:rPr lang="es-ES" sz="1200" b="0" i="0" u="none" strike="noStrike" err="1">
                <a:solidFill>
                  <a:srgbClr val="000000"/>
                </a:solidFill>
                <a:effectLst/>
                <a:latin typeface="Santander Text" panose="020B0504020201020104" pitchFamily="34" charset="0"/>
              </a:rPr>
              <a:t>vendor</a:t>
            </a:r>
            <a:r>
              <a:rPr lang="es-ES" sz="1200" err="1">
                <a:solidFill>
                  <a:srgbClr val="000000"/>
                </a:solidFill>
                <a:latin typeface="Santander Text" panose="020B0504020201020104" pitchFamily="34" charset="0"/>
              </a:rPr>
              <a:t>´s</a:t>
            </a:r>
            <a:r>
              <a:rPr lang="es-ES" sz="1200">
                <a:solidFill>
                  <a:srgbClr val="000000"/>
                </a:solidFill>
                <a:latin typeface="Santander Text" panose="020B0504020201020104" pitchFamily="34" charset="0"/>
              </a:rPr>
              <a:t> </a:t>
            </a:r>
            <a:r>
              <a:rPr lang="es-ES" sz="1200" err="1">
                <a:solidFill>
                  <a:srgbClr val="000000"/>
                </a:solidFill>
                <a:latin typeface="Santander Text" panose="020B0504020201020104" pitchFamily="34" charset="0"/>
              </a:rPr>
              <a:t>system</a:t>
            </a:r>
            <a:r>
              <a:rPr lang="es-ES" sz="1200">
                <a:solidFill>
                  <a:srgbClr val="000000"/>
                </a:solidFill>
                <a:latin typeface="Santander Text" panose="020B0504020201020104" pitchFamily="34" charset="0"/>
              </a:rPr>
              <a:t>.</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78" name="CuadroTexto 32">
            <a:extLst>
              <a:ext uri="{FF2B5EF4-FFF2-40B4-BE49-F238E27FC236}">
                <a16:creationId xmlns:a16="http://schemas.microsoft.com/office/drawing/2014/main" id="{66AA0222-50F0-6656-900D-1AFA4AD48CAE}"/>
              </a:ext>
            </a:extLst>
          </p:cNvPr>
          <p:cNvSpPr txBox="1"/>
          <p:nvPr/>
        </p:nvSpPr>
        <p:spPr>
          <a:xfrm>
            <a:off x="9850777" y="2689080"/>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N/A</a:t>
            </a:r>
          </a:p>
        </p:txBody>
      </p:sp>
      <p:sp>
        <p:nvSpPr>
          <p:cNvPr id="79" name="CuadroTexto 32">
            <a:extLst>
              <a:ext uri="{FF2B5EF4-FFF2-40B4-BE49-F238E27FC236}">
                <a16:creationId xmlns:a16="http://schemas.microsoft.com/office/drawing/2014/main" id="{80C46FDD-5410-7BDC-7CD6-06AE9B20854B}"/>
              </a:ext>
            </a:extLst>
          </p:cNvPr>
          <p:cNvSpPr txBox="1"/>
          <p:nvPr/>
        </p:nvSpPr>
        <p:spPr>
          <a:xfrm>
            <a:off x="8709494" y="2689080"/>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TBD</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80" name="Title 1">
            <a:extLst>
              <a:ext uri="{FF2B5EF4-FFF2-40B4-BE49-F238E27FC236}">
                <a16:creationId xmlns:a16="http://schemas.microsoft.com/office/drawing/2014/main" id="{86882A0E-1C1B-ED8E-0860-274B363BCAA6}"/>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Tree>
    <p:extLst>
      <p:ext uri="{BB962C8B-B14F-4D97-AF65-F5344CB8AC3E}">
        <p14:creationId xmlns:p14="http://schemas.microsoft.com/office/powerpoint/2010/main" val="301251222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Lending Workstreams (2/2)</a:t>
            </a:r>
            <a:endParaRPr lang="en-US" sz="1600">
              <a:latin typeface="Santander Text" panose="020B0504020201020104" pitchFamily="34" charset="0"/>
            </a:endParaRPr>
          </a:p>
        </p:txBody>
      </p:sp>
      <p:sp>
        <p:nvSpPr>
          <p:cNvPr id="51" name="CuadroTexto 32">
            <a:extLst>
              <a:ext uri="{FF2B5EF4-FFF2-40B4-BE49-F238E27FC236}">
                <a16:creationId xmlns:a16="http://schemas.microsoft.com/office/drawing/2014/main" id="{5251B088-2DB2-7792-0F81-9F24AFD85BB8}"/>
              </a:ext>
            </a:extLst>
          </p:cNvPr>
          <p:cNvSpPr txBox="1"/>
          <p:nvPr/>
        </p:nvSpPr>
        <p:spPr>
          <a:xfrm>
            <a:off x="1117223" y="4508993"/>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0"/>
              </a:spcBef>
              <a:spcAft>
                <a:spcPts val="0"/>
              </a:spcAft>
              <a:buClrTx/>
              <a:buSzTx/>
              <a:buFontTx/>
              <a:buNone/>
              <a:tabLst/>
              <a:defRPr/>
            </a:pPr>
            <a:r>
              <a:rPr lang="es-ES" sz="1200" b="1" kern="0" err="1">
                <a:solidFill>
                  <a:prstClr val="black">
                    <a:lumMod val="50000"/>
                    <a:lumOff val="50000"/>
                  </a:prstClr>
                </a:solidFill>
              </a:rPr>
              <a:t>Booking</a:t>
            </a:r>
            <a:r>
              <a:rPr lang="es-ES" sz="1200" b="1" i="1" u="none" strike="noStrike" kern="1200">
                <a:solidFill>
                  <a:schemeClr val="tx1"/>
                </a:solidFill>
                <a:effectLst/>
                <a:latin typeface="Santander Headline" panose="020B0504020201020104" pitchFamily="34" charset="0"/>
                <a:ea typeface="+mn-ea"/>
                <a:cs typeface="+mn-cs"/>
              </a:rPr>
              <a:t> </a:t>
            </a:r>
            <a:r>
              <a:rPr lang="es-ES" sz="1200" b="1" kern="0" err="1">
                <a:solidFill>
                  <a:prstClr val="black">
                    <a:lumMod val="50000"/>
                    <a:lumOff val="50000"/>
                  </a:prstClr>
                </a:solidFill>
              </a:rPr>
              <a:t>of</a:t>
            </a:r>
            <a:r>
              <a:rPr lang="es-ES" sz="1200" b="1" kern="0">
                <a:solidFill>
                  <a:prstClr val="black">
                    <a:lumMod val="50000"/>
                    <a:lumOff val="50000"/>
                  </a:prstClr>
                </a:solidFill>
              </a:rPr>
              <a:t> draft </a:t>
            </a:r>
            <a:r>
              <a:rPr lang="es-ES" sz="1200" b="1" kern="0" err="1">
                <a:solidFill>
                  <a:prstClr val="black">
                    <a:lumMod val="50000"/>
                    <a:lumOff val="50000"/>
                  </a:prstClr>
                </a:solidFill>
              </a:rPr>
              <a:t>deals</a:t>
            </a:r>
            <a:r>
              <a:rPr lang="es-ES" sz="1200" b="1" kern="0">
                <a:solidFill>
                  <a:prstClr val="black">
                    <a:lumMod val="50000"/>
                    <a:lumOff val="50000"/>
                  </a:prstClr>
                </a:solidFill>
              </a:rPr>
              <a:t> in Mercurio</a:t>
            </a:r>
          </a:p>
        </p:txBody>
      </p:sp>
      <p:sp>
        <p:nvSpPr>
          <p:cNvPr id="52" name="CuadroTexto 32">
            <a:extLst>
              <a:ext uri="{FF2B5EF4-FFF2-40B4-BE49-F238E27FC236}">
                <a16:creationId xmlns:a16="http://schemas.microsoft.com/office/drawing/2014/main" id="{D6DDDE7C-044B-5ED6-4AAC-4BB380134D7D}"/>
              </a:ext>
            </a:extLst>
          </p:cNvPr>
          <p:cNvSpPr txBox="1"/>
          <p:nvPr/>
        </p:nvSpPr>
        <p:spPr>
          <a:xfrm>
            <a:off x="1115987" y="2456185"/>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FMIS Developments</a:t>
            </a:r>
          </a:p>
        </p:txBody>
      </p:sp>
      <p:sp>
        <p:nvSpPr>
          <p:cNvPr id="53" name="CuadroTexto 32">
            <a:extLst>
              <a:ext uri="{FF2B5EF4-FFF2-40B4-BE49-F238E27FC236}">
                <a16:creationId xmlns:a16="http://schemas.microsoft.com/office/drawing/2014/main" id="{8F54685F-0CFB-958D-8CF6-A82F71ABDD39}"/>
              </a:ext>
            </a:extLst>
          </p:cNvPr>
          <p:cNvSpPr txBox="1"/>
          <p:nvPr/>
        </p:nvSpPr>
        <p:spPr>
          <a:xfrm>
            <a:off x="1115987" y="348258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lang="en-US" sz="1200" b="1" kern="0">
                <a:solidFill>
                  <a:prstClr val="black">
                    <a:lumMod val="50000"/>
                    <a:lumOff val="50000"/>
                  </a:prstClr>
                </a:solidFill>
              </a:rPr>
              <a:t>Credit Risk Reporting</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54" name="CuadroTexto 32">
            <a:extLst>
              <a:ext uri="{FF2B5EF4-FFF2-40B4-BE49-F238E27FC236}">
                <a16:creationId xmlns:a16="http://schemas.microsoft.com/office/drawing/2014/main" id="{1B5E70D6-84ED-9A26-5074-F8A0262FF621}"/>
              </a:ext>
            </a:extLst>
          </p:cNvPr>
          <p:cNvSpPr txBox="1"/>
          <p:nvPr/>
        </p:nvSpPr>
        <p:spPr>
          <a:xfrm>
            <a:off x="3431054" y="348258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Development of the SNC/Regulatory Report.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Santander Text"/>
                <a:ea typeface="+mn-ea"/>
                <a:cs typeface="+mn-cs"/>
              </a:rPr>
              <a:t>Definition of the Architecture </a:t>
            </a:r>
            <a:r>
              <a:rPr lang="en-US" sz="1200">
                <a:solidFill>
                  <a:prstClr val="black"/>
                </a:solidFill>
              </a:rPr>
              <a:t>necessary for  Phase 2&amp;3 (Available &amp; Other fields).</a:t>
            </a:r>
            <a:endParaRPr kumimoji="0" lang="en-US" sz="1200" i="0" u="none" strike="noStrike" kern="0" cap="none" spc="0" normalizeH="0" baseline="0" noProof="0">
              <a:ln>
                <a:noFill/>
              </a:ln>
              <a:solidFill>
                <a:prstClr val="black"/>
              </a:solidFill>
              <a:effectLst/>
              <a:uLnTx/>
              <a:uFillTx/>
              <a:latin typeface="Santander Text"/>
              <a:ea typeface="+mn-ea"/>
              <a:cs typeface="+mn-cs"/>
            </a:endParaRPr>
          </a:p>
        </p:txBody>
      </p:sp>
      <p:sp>
        <p:nvSpPr>
          <p:cNvPr id="55" name="CuadroTexto 32">
            <a:extLst>
              <a:ext uri="{FF2B5EF4-FFF2-40B4-BE49-F238E27FC236}">
                <a16:creationId xmlns:a16="http://schemas.microsoft.com/office/drawing/2014/main" id="{F35CECDF-AE40-945C-A77D-21E098AA44E7}"/>
              </a:ext>
            </a:extLst>
          </p:cNvPr>
          <p:cNvSpPr txBox="1"/>
          <p:nvPr/>
        </p:nvSpPr>
        <p:spPr>
          <a:xfrm>
            <a:off x="3431054" y="2456185"/>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fontAlgn="ctr">
              <a:buFont typeface="Arial" panose="020B0604020202020204" pitchFamily="34" charset="0"/>
              <a:buChar char="•"/>
            </a:pPr>
            <a:r>
              <a:rPr lang="en-US" sz="1200">
                <a:solidFill>
                  <a:srgbClr val="000000"/>
                </a:solidFill>
                <a:latin typeface="Santander Text" panose="020B0504020201020104" pitchFamily="34" charset="0"/>
              </a:rPr>
              <a:t>Full integration of NYB &amp; SLB portfolios in FMIS: Carry Calculation for Murex ops.</a:t>
            </a:r>
            <a:endParaRPr lang="es-ES" sz="1200">
              <a:solidFill>
                <a:srgbClr val="000000"/>
              </a:solidFill>
              <a:latin typeface="Santander Text" panose="020B0504020201020104" pitchFamily="34" charset="0"/>
            </a:endParaRPr>
          </a:p>
          <a:p>
            <a:pPr marL="171450" indent="-171450" fontAlgn="ctr">
              <a:buFont typeface="Arial" panose="020B0604020202020204" pitchFamily="34" charset="0"/>
              <a:buChar char="•"/>
            </a:pPr>
            <a:r>
              <a:rPr lang="en-US" sz="1200">
                <a:solidFill>
                  <a:srgbClr val="000000"/>
                </a:solidFill>
                <a:latin typeface="Santander Text" panose="020B0504020201020104" pitchFamily="34" charset="0"/>
              </a:rPr>
              <a:t>Granular processing of information to reach the minimum granularity level: BDH needs to receive the necessary data for the downstream systems to consume it.</a:t>
            </a:r>
            <a:endParaRPr lang="es-ES" sz="1200">
              <a:solidFill>
                <a:srgbClr val="000000"/>
              </a:solidFill>
              <a:latin typeface="Santander Text" panose="020B0504020201020104" pitchFamily="34" charset="0"/>
            </a:endParaRPr>
          </a:p>
        </p:txBody>
      </p:sp>
      <p:sp>
        <p:nvSpPr>
          <p:cNvPr id="56" name="CuadroTexto 32">
            <a:extLst>
              <a:ext uri="{FF2B5EF4-FFF2-40B4-BE49-F238E27FC236}">
                <a16:creationId xmlns:a16="http://schemas.microsoft.com/office/drawing/2014/main" id="{27B5AF1C-FA9E-1E5B-0E4D-FAA6E9A6C96E}"/>
              </a:ext>
            </a:extLst>
          </p:cNvPr>
          <p:cNvSpPr txBox="1"/>
          <p:nvPr/>
        </p:nvSpPr>
        <p:spPr>
          <a:xfrm>
            <a:off x="9849541" y="348258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 BDH,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r>
              <a:rPr kumimoji="0" lang="en-US" sz="1200" b="1" i="0" u="none" strike="noStrike" kern="0" cap="none" spc="0" normalizeH="0" baseline="0" noProof="0">
                <a:ln>
                  <a:noFill/>
                </a:ln>
                <a:solidFill>
                  <a:srgbClr val="000000"/>
                </a:solidFill>
                <a:effectLst/>
                <a:uLnTx/>
                <a:uFillTx/>
                <a:latin typeface="Santander Text"/>
                <a:ea typeface="+mn-ea"/>
                <a:cs typeface="+mn-cs"/>
              </a:rPr>
              <a:t> &amp; Risk</a:t>
            </a:r>
          </a:p>
        </p:txBody>
      </p:sp>
      <p:sp>
        <p:nvSpPr>
          <p:cNvPr id="57" name="CuadroTexto 32">
            <a:extLst>
              <a:ext uri="{FF2B5EF4-FFF2-40B4-BE49-F238E27FC236}">
                <a16:creationId xmlns:a16="http://schemas.microsoft.com/office/drawing/2014/main" id="{4DE4A37D-EAC2-B481-1E42-05F9759A7F71}"/>
              </a:ext>
            </a:extLst>
          </p:cNvPr>
          <p:cNvSpPr txBox="1"/>
          <p:nvPr/>
        </p:nvSpPr>
        <p:spPr>
          <a:xfrm>
            <a:off x="9849541" y="2456185"/>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F&amp;BSM, BDH &amp; Global Mkts</a:t>
            </a:r>
          </a:p>
        </p:txBody>
      </p:sp>
      <p:sp>
        <p:nvSpPr>
          <p:cNvPr id="58" name="CuadroTexto 32">
            <a:extLst>
              <a:ext uri="{FF2B5EF4-FFF2-40B4-BE49-F238E27FC236}">
                <a16:creationId xmlns:a16="http://schemas.microsoft.com/office/drawing/2014/main" id="{5427209B-2D05-2932-9973-28E83A101674}"/>
              </a:ext>
            </a:extLst>
          </p:cNvPr>
          <p:cNvSpPr txBox="1"/>
          <p:nvPr/>
        </p:nvSpPr>
        <p:spPr>
          <a:xfrm>
            <a:off x="8708258" y="348258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Q3 2025 &amp; 2026</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59" name="CuadroTexto 32">
            <a:extLst>
              <a:ext uri="{FF2B5EF4-FFF2-40B4-BE49-F238E27FC236}">
                <a16:creationId xmlns:a16="http://schemas.microsoft.com/office/drawing/2014/main" id="{D668B829-F0B2-8C47-012D-F8845E38BAC4}"/>
              </a:ext>
            </a:extLst>
          </p:cNvPr>
          <p:cNvSpPr txBox="1"/>
          <p:nvPr/>
        </p:nvSpPr>
        <p:spPr>
          <a:xfrm>
            <a:off x="8708258" y="2456185"/>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b="1">
                <a:solidFill>
                  <a:prstClr val="black"/>
                </a:solidFill>
              </a:rPr>
              <a:t>Q1-Q2 2025 &amp; TBD</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60" name="CuadroTexto 32">
            <a:extLst>
              <a:ext uri="{FF2B5EF4-FFF2-40B4-BE49-F238E27FC236}">
                <a16:creationId xmlns:a16="http://schemas.microsoft.com/office/drawing/2014/main" id="{951170FA-24F8-0B26-189F-48C47C5CDE36}"/>
              </a:ext>
            </a:extLst>
          </p:cNvPr>
          <p:cNvSpPr txBox="1"/>
          <p:nvPr/>
        </p:nvSpPr>
        <p:spPr>
          <a:xfrm>
            <a:off x="3431054" y="4508993"/>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The objective is to have the pre-book in </a:t>
            </a:r>
            <a:r>
              <a:rPr lang="en-US" sz="1200" err="1">
                <a:solidFill>
                  <a:prstClr val="black"/>
                </a:solidFill>
              </a:rPr>
              <a:t>LoanIQ</a:t>
            </a:r>
            <a:r>
              <a:rPr lang="en-US" sz="1200">
                <a:solidFill>
                  <a:prstClr val="black"/>
                </a:solidFill>
              </a:rPr>
              <a:t> in draft mode and then do the confirmation in </a:t>
            </a:r>
            <a:r>
              <a:rPr lang="en-US" sz="1200" err="1">
                <a:solidFill>
                  <a:prstClr val="black"/>
                </a:solidFill>
              </a:rPr>
              <a:t>Mercurio</a:t>
            </a:r>
            <a:r>
              <a:rPr lang="en-US" sz="1200">
                <a:solidFill>
                  <a:prstClr val="black"/>
                </a:solidFill>
              </a:rPr>
              <a:t> without creating amendments for modifications. </a:t>
            </a:r>
          </a:p>
          <a:p>
            <a:pPr marL="171450" indent="-171450">
              <a:buFont typeface="Arial" panose="020B0604020202020204" pitchFamily="34" charset="0"/>
              <a:buChar char="•"/>
              <a:defRPr/>
            </a:pPr>
            <a:r>
              <a:rPr lang="en-US" sz="1200">
                <a:solidFill>
                  <a:prstClr val="black"/>
                </a:solidFill>
              </a:rPr>
              <a:t>To avoid the double manual intervention between </a:t>
            </a:r>
            <a:r>
              <a:rPr lang="en-US" sz="1200" err="1">
                <a:solidFill>
                  <a:prstClr val="black"/>
                </a:solidFill>
              </a:rPr>
              <a:t>LoanIQ</a:t>
            </a:r>
            <a:r>
              <a:rPr lang="en-US" sz="1200">
                <a:solidFill>
                  <a:prstClr val="black"/>
                </a:solidFill>
              </a:rPr>
              <a:t> and </a:t>
            </a:r>
            <a:r>
              <a:rPr lang="en-US" sz="1200" err="1">
                <a:solidFill>
                  <a:prstClr val="black"/>
                </a:solidFill>
              </a:rPr>
              <a:t>Mercurio</a:t>
            </a:r>
            <a:r>
              <a:rPr lang="en-US" sz="1200">
                <a:solidFill>
                  <a:prstClr val="black"/>
                </a:solidFill>
              </a:rPr>
              <a:t> PPT.</a:t>
            </a:r>
          </a:p>
        </p:txBody>
      </p:sp>
      <p:sp>
        <p:nvSpPr>
          <p:cNvPr id="61" name="CuadroTexto 32">
            <a:extLst>
              <a:ext uri="{FF2B5EF4-FFF2-40B4-BE49-F238E27FC236}">
                <a16:creationId xmlns:a16="http://schemas.microsoft.com/office/drawing/2014/main" id="{68A7C0B5-7741-04E2-D9FA-9D95630AA13E}"/>
              </a:ext>
            </a:extLst>
          </p:cNvPr>
          <p:cNvSpPr txBox="1"/>
          <p:nvPr/>
        </p:nvSpPr>
        <p:spPr>
          <a:xfrm>
            <a:off x="9849541" y="4508993"/>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endParaRPr kumimoji="0" lang="en-US" sz="1000" b="1" i="0" u="none" strike="noStrike" kern="0" cap="none" spc="0" normalizeH="0" baseline="0" noProof="0">
              <a:ln>
                <a:noFill/>
              </a:ln>
              <a:solidFill>
                <a:prstClr val="black"/>
              </a:solidFill>
              <a:effectLst/>
              <a:uLnTx/>
              <a:uFillTx/>
              <a:latin typeface="Santander Text"/>
              <a:ea typeface="+mn-ea"/>
              <a:cs typeface="+mn-cs"/>
            </a:endParaRPr>
          </a:p>
        </p:txBody>
      </p:sp>
      <p:sp>
        <p:nvSpPr>
          <p:cNvPr id="62" name="CuadroTexto 32">
            <a:extLst>
              <a:ext uri="{FF2B5EF4-FFF2-40B4-BE49-F238E27FC236}">
                <a16:creationId xmlns:a16="http://schemas.microsoft.com/office/drawing/2014/main" id="{CA4587A4-74BB-467E-6E1C-EFACCB62188A}"/>
              </a:ext>
            </a:extLst>
          </p:cNvPr>
          <p:cNvSpPr txBox="1"/>
          <p:nvPr/>
        </p:nvSpPr>
        <p:spPr>
          <a:xfrm>
            <a:off x="8708258" y="4508993"/>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Q1 2025</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63" name="Rectángulo 41">
            <a:extLst>
              <a:ext uri="{FF2B5EF4-FFF2-40B4-BE49-F238E27FC236}">
                <a16:creationId xmlns:a16="http://schemas.microsoft.com/office/drawing/2014/main" id="{8701C99C-9269-E877-1375-1F78C4BFF58F}"/>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4" name="Rectángulo 42">
            <a:extLst>
              <a:ext uri="{FF2B5EF4-FFF2-40B4-BE49-F238E27FC236}">
                <a16:creationId xmlns:a16="http://schemas.microsoft.com/office/drawing/2014/main" id="{81DF9A37-3E62-8462-E45F-62E6255848EE}"/>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5" name="Rectángulo 45">
            <a:extLst>
              <a:ext uri="{FF2B5EF4-FFF2-40B4-BE49-F238E27FC236}">
                <a16:creationId xmlns:a16="http://schemas.microsoft.com/office/drawing/2014/main" id="{61AEADFD-1C27-E34A-C27E-D913BBD8A749}"/>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6" name="Rectángulo 44">
            <a:extLst>
              <a:ext uri="{FF2B5EF4-FFF2-40B4-BE49-F238E27FC236}">
                <a16:creationId xmlns:a16="http://schemas.microsoft.com/office/drawing/2014/main" id="{691E09AE-DD2F-FCAF-0924-DA724AA18C50}"/>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7" name="CuadroTexto 32">
            <a:extLst>
              <a:ext uri="{FF2B5EF4-FFF2-40B4-BE49-F238E27FC236}">
                <a16:creationId xmlns:a16="http://schemas.microsoft.com/office/drawing/2014/main" id="{B02A7554-83A8-A9D6-605A-2BD231C68807}"/>
              </a:ext>
            </a:extLst>
          </p:cNvPr>
          <p:cNvSpPr txBox="1"/>
          <p:nvPr/>
        </p:nvSpPr>
        <p:spPr>
          <a:xfrm>
            <a:off x="1117223" y="142816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Business Management Reporting</a:t>
            </a:r>
          </a:p>
        </p:txBody>
      </p:sp>
      <p:sp>
        <p:nvSpPr>
          <p:cNvPr id="68" name="CuadroTexto 32">
            <a:extLst>
              <a:ext uri="{FF2B5EF4-FFF2-40B4-BE49-F238E27FC236}">
                <a16:creationId xmlns:a16="http://schemas.microsoft.com/office/drawing/2014/main" id="{190D6EDD-0469-81F6-8E3A-33D761133624}"/>
              </a:ext>
            </a:extLst>
          </p:cNvPr>
          <p:cNvSpPr txBox="1"/>
          <p:nvPr/>
        </p:nvSpPr>
        <p:spPr>
          <a:xfrm>
            <a:off x="3431054" y="142816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lgn="l" rtl="0" eaLnBrk="1" fontAlgn="ctr" latinLnBrk="0" hangingPunct="1">
              <a:spcBef>
                <a:spcPts val="0"/>
              </a:spcBef>
              <a:spcAft>
                <a:spcPts val="0"/>
              </a:spcAft>
              <a:buFont typeface="Arial" panose="020B0604020202020204" pitchFamily="34" charset="0"/>
              <a:buChar char="•"/>
            </a:pPr>
            <a:r>
              <a:rPr lang="en-US" sz="1200">
                <a:solidFill>
                  <a:srgbClr val="000000"/>
                </a:solidFill>
                <a:latin typeface="Santander Text" panose="020B0504020201020104" pitchFamily="34" charset="0"/>
              </a:rPr>
              <a:t>Reports with segregation of revenue: Analysis of the systems data, definition of the data recovery and flow of the necessary data to create the P&amp;L Report.</a:t>
            </a:r>
          </a:p>
          <a:p>
            <a:pPr marL="171450" indent="-171450" algn="l" rtl="0" eaLnBrk="1" fontAlgn="ctr" latinLnBrk="0" hangingPunct="1">
              <a:spcBef>
                <a:spcPts val="0"/>
              </a:spcBef>
              <a:spcAft>
                <a:spcPts val="0"/>
              </a:spcAft>
              <a:buFont typeface="Arial" panose="020B0604020202020204" pitchFamily="34" charset="0"/>
              <a:buChar char="•"/>
            </a:pPr>
            <a:r>
              <a:rPr lang="en-US" sz="1200">
                <a:solidFill>
                  <a:srgbClr val="000000"/>
                </a:solidFill>
                <a:latin typeface="Santander Text" panose="020B0504020201020104" pitchFamily="34" charset="0"/>
              </a:rPr>
              <a:t>Management Reporting: Pending to receive requirement.</a:t>
            </a:r>
            <a:endParaRPr lang="es-ES" sz="1200">
              <a:solidFill>
                <a:srgbClr val="000000"/>
              </a:solidFill>
              <a:latin typeface="Santander Text" panose="020B0504020201020104" pitchFamily="34" charset="0"/>
            </a:endParaRPr>
          </a:p>
        </p:txBody>
      </p:sp>
      <p:sp>
        <p:nvSpPr>
          <p:cNvPr id="69" name="CuadroTexto 32">
            <a:extLst>
              <a:ext uri="{FF2B5EF4-FFF2-40B4-BE49-F238E27FC236}">
                <a16:creationId xmlns:a16="http://schemas.microsoft.com/office/drawing/2014/main" id="{A0598413-ACC3-2CD7-B24B-4CA4ED01617C}"/>
              </a:ext>
            </a:extLst>
          </p:cNvPr>
          <p:cNvSpPr txBox="1"/>
          <p:nvPr/>
        </p:nvSpPr>
        <p:spPr>
          <a:xfrm>
            <a:off x="9849541" y="142816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 BDH,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r>
              <a:rPr kumimoji="0" lang="en-US" sz="1200" b="1" i="0" u="none" strike="noStrike" kern="0" cap="none" spc="0" normalizeH="0" baseline="0" noProof="0">
                <a:ln>
                  <a:noFill/>
                </a:ln>
                <a:solidFill>
                  <a:srgbClr val="000000"/>
                </a:solidFill>
                <a:effectLst/>
                <a:uLnTx/>
                <a:uFillTx/>
                <a:latin typeface="Santander Text"/>
                <a:ea typeface="+mn-ea"/>
                <a:cs typeface="+mn-cs"/>
              </a:rPr>
              <a:t> &amp; Global Mkts</a:t>
            </a:r>
          </a:p>
        </p:txBody>
      </p:sp>
      <p:sp>
        <p:nvSpPr>
          <p:cNvPr id="70" name="CuadroTexto 32">
            <a:extLst>
              <a:ext uri="{FF2B5EF4-FFF2-40B4-BE49-F238E27FC236}">
                <a16:creationId xmlns:a16="http://schemas.microsoft.com/office/drawing/2014/main" id="{81AD608C-CB63-3F85-A85E-7921F43DF8FF}"/>
              </a:ext>
            </a:extLst>
          </p:cNvPr>
          <p:cNvSpPr txBox="1"/>
          <p:nvPr/>
        </p:nvSpPr>
        <p:spPr>
          <a:xfrm>
            <a:off x="8708258" y="142816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Q2 2025 &amp; 2026</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71" name="CuadroTexto 32">
            <a:extLst>
              <a:ext uri="{FF2B5EF4-FFF2-40B4-BE49-F238E27FC236}">
                <a16:creationId xmlns:a16="http://schemas.microsoft.com/office/drawing/2014/main" id="{DC52AF91-C070-57BF-DF87-10DBC16E6391}"/>
              </a:ext>
            </a:extLst>
          </p:cNvPr>
          <p:cNvSpPr txBox="1"/>
          <p:nvPr/>
        </p:nvSpPr>
        <p:spPr>
          <a:xfrm>
            <a:off x="1117223" y="5518542"/>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Fee-based Adaptations</a:t>
            </a:r>
          </a:p>
        </p:txBody>
      </p:sp>
      <p:sp>
        <p:nvSpPr>
          <p:cNvPr id="72" name="CuadroTexto 32">
            <a:extLst>
              <a:ext uri="{FF2B5EF4-FFF2-40B4-BE49-F238E27FC236}">
                <a16:creationId xmlns:a16="http://schemas.microsoft.com/office/drawing/2014/main" id="{B4549D1A-B680-7610-228A-293BB549ECD8}"/>
              </a:ext>
            </a:extLst>
          </p:cNvPr>
          <p:cNvSpPr txBox="1"/>
          <p:nvPr/>
        </p:nvSpPr>
        <p:spPr>
          <a:xfrm>
            <a:off x="3431054" y="5518542"/>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lvl="0" indent="-171450">
              <a:buFont typeface="Arial" panose="020B0604020202020204" pitchFamily="34" charset="0"/>
              <a:buChar char="•"/>
              <a:defRPr/>
            </a:pPr>
            <a:r>
              <a:rPr lang="en-US" sz="1200">
                <a:solidFill>
                  <a:prstClr val="black"/>
                </a:solidFill>
              </a:rPr>
              <a:t>Some Fees are input in the systems without a reference to link them to the Loan or Instrument.</a:t>
            </a:r>
          </a:p>
          <a:p>
            <a:pPr marL="171450" lvl="0" indent="-171450">
              <a:buFont typeface="Arial" panose="020B0604020202020204" pitchFamily="34" charset="0"/>
              <a:buChar char="•"/>
              <a:defRPr/>
            </a:pPr>
            <a:r>
              <a:rPr kumimoji="0" lang="en-US" sz="1200" b="0" i="0" u="none" strike="noStrike" kern="0" cap="none" spc="0" normalizeH="0" baseline="0" noProof="0">
                <a:ln>
                  <a:noFill/>
                </a:ln>
                <a:solidFill>
                  <a:prstClr val="black"/>
                </a:solidFill>
                <a:effectLst/>
                <a:uLnTx/>
                <a:uFillTx/>
                <a:latin typeface="Santander Text"/>
                <a:ea typeface="+mn-ea"/>
                <a:cs typeface="+mn-cs"/>
              </a:rPr>
              <a:t>Analysis to define the current fees input and how to register them in the system in the correct way.</a:t>
            </a:r>
          </a:p>
        </p:txBody>
      </p:sp>
      <p:sp>
        <p:nvSpPr>
          <p:cNvPr id="73" name="CuadroTexto 32">
            <a:extLst>
              <a:ext uri="{FF2B5EF4-FFF2-40B4-BE49-F238E27FC236}">
                <a16:creationId xmlns:a16="http://schemas.microsoft.com/office/drawing/2014/main" id="{161F663C-C987-9783-BEFA-732499B74706}"/>
              </a:ext>
            </a:extLst>
          </p:cNvPr>
          <p:cNvSpPr txBox="1"/>
          <p:nvPr/>
        </p:nvSpPr>
        <p:spPr>
          <a:xfrm>
            <a:off x="9849541" y="5518542"/>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BDH, F&amp;BSM &amp;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74" name="CuadroTexto 32">
            <a:extLst>
              <a:ext uri="{FF2B5EF4-FFF2-40B4-BE49-F238E27FC236}">
                <a16:creationId xmlns:a16="http://schemas.microsoft.com/office/drawing/2014/main" id="{B35EE542-16FA-180F-A25D-8C8AC76000BA}"/>
              </a:ext>
            </a:extLst>
          </p:cNvPr>
          <p:cNvSpPr txBox="1"/>
          <p:nvPr/>
        </p:nvSpPr>
        <p:spPr>
          <a:xfrm>
            <a:off x="8708258" y="5518542"/>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Q4 2025</a:t>
            </a:r>
            <a:endParaRPr kumimoji="0" lang="en-US" sz="1000" b="0" i="0" u="none" strike="noStrike" kern="0" cap="none" spc="0" normalizeH="0" baseline="0" noProof="0">
              <a:ln>
                <a:noFill/>
              </a:ln>
              <a:solidFill>
                <a:prstClr val="black"/>
              </a:solidFill>
              <a:effectLst/>
              <a:uLnTx/>
              <a:uFillTx/>
              <a:latin typeface="Santander Text"/>
              <a:ea typeface="+mn-ea"/>
              <a:cs typeface="+mn-cs"/>
            </a:endParaRPr>
          </a:p>
        </p:txBody>
      </p:sp>
      <p:sp>
        <p:nvSpPr>
          <p:cNvPr id="75" name="Title 1">
            <a:extLst>
              <a:ext uri="{FF2B5EF4-FFF2-40B4-BE49-F238E27FC236}">
                <a16:creationId xmlns:a16="http://schemas.microsoft.com/office/drawing/2014/main" id="{523C1714-5FD0-41AF-D5AE-21C28B3E61B2}"/>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Tree>
    <p:extLst>
      <p:ext uri="{BB962C8B-B14F-4D97-AF65-F5344CB8AC3E}">
        <p14:creationId xmlns:p14="http://schemas.microsoft.com/office/powerpoint/2010/main" val="21860631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F&amp;BSM Workstreams (1/2)</a:t>
            </a:r>
            <a:endParaRPr lang="en-US" sz="1600">
              <a:latin typeface="Santander Text" panose="020B0504020201020104" pitchFamily="34" charset="0"/>
            </a:endParaRPr>
          </a:p>
        </p:txBody>
      </p:sp>
      <p:sp>
        <p:nvSpPr>
          <p:cNvPr id="51" name="CuadroTexto 32">
            <a:extLst>
              <a:ext uri="{FF2B5EF4-FFF2-40B4-BE49-F238E27FC236}">
                <a16:creationId xmlns:a16="http://schemas.microsoft.com/office/drawing/2014/main" id="{5251B088-2DB2-7792-0F81-9F24AFD85BB8}"/>
              </a:ext>
            </a:extLst>
          </p:cNvPr>
          <p:cNvSpPr txBox="1"/>
          <p:nvPr/>
        </p:nvSpPr>
        <p:spPr>
          <a:xfrm>
            <a:off x="1117223" y="4508993"/>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Developments for Business Reporting Segregation </a:t>
            </a:r>
          </a:p>
        </p:txBody>
      </p:sp>
      <p:sp>
        <p:nvSpPr>
          <p:cNvPr id="52" name="CuadroTexto 32">
            <a:extLst>
              <a:ext uri="{FF2B5EF4-FFF2-40B4-BE49-F238E27FC236}">
                <a16:creationId xmlns:a16="http://schemas.microsoft.com/office/drawing/2014/main" id="{D6DDDE7C-044B-5ED6-4AAC-4BB380134D7D}"/>
              </a:ext>
            </a:extLst>
          </p:cNvPr>
          <p:cNvSpPr txBox="1"/>
          <p:nvPr/>
        </p:nvSpPr>
        <p:spPr>
          <a:xfrm>
            <a:off x="1115987" y="2456185"/>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Full integration of NYB &amp; SLB portfolios in FMIS</a:t>
            </a:r>
          </a:p>
        </p:txBody>
      </p:sp>
      <p:sp>
        <p:nvSpPr>
          <p:cNvPr id="53" name="CuadroTexto 32">
            <a:extLst>
              <a:ext uri="{FF2B5EF4-FFF2-40B4-BE49-F238E27FC236}">
                <a16:creationId xmlns:a16="http://schemas.microsoft.com/office/drawing/2014/main" id="{8F54685F-0CFB-958D-8CF6-A82F71ABDD39}"/>
              </a:ext>
            </a:extLst>
          </p:cNvPr>
          <p:cNvSpPr txBox="1"/>
          <p:nvPr/>
        </p:nvSpPr>
        <p:spPr>
          <a:xfrm>
            <a:off x="1115987" y="348258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P&amp;L in Murex Impact Analysis</a:t>
            </a:r>
          </a:p>
        </p:txBody>
      </p:sp>
      <p:sp>
        <p:nvSpPr>
          <p:cNvPr id="54" name="CuadroTexto 32">
            <a:extLst>
              <a:ext uri="{FF2B5EF4-FFF2-40B4-BE49-F238E27FC236}">
                <a16:creationId xmlns:a16="http://schemas.microsoft.com/office/drawing/2014/main" id="{1B5E70D6-84ED-9A26-5074-F8A0262FF621}"/>
              </a:ext>
            </a:extLst>
          </p:cNvPr>
          <p:cNvSpPr txBox="1"/>
          <p:nvPr/>
        </p:nvSpPr>
        <p:spPr>
          <a:xfrm>
            <a:off x="3431054" y="348258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Analysis of the possible impacts that the migration from Murex to FMIS might have.</a:t>
            </a:r>
          </a:p>
        </p:txBody>
      </p:sp>
      <p:sp>
        <p:nvSpPr>
          <p:cNvPr id="55" name="CuadroTexto 32">
            <a:extLst>
              <a:ext uri="{FF2B5EF4-FFF2-40B4-BE49-F238E27FC236}">
                <a16:creationId xmlns:a16="http://schemas.microsoft.com/office/drawing/2014/main" id="{F35CECDF-AE40-945C-A77D-21E098AA44E7}"/>
              </a:ext>
            </a:extLst>
          </p:cNvPr>
          <p:cNvSpPr txBox="1"/>
          <p:nvPr/>
        </p:nvSpPr>
        <p:spPr>
          <a:xfrm>
            <a:off x="3431054" y="2456185"/>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0" cap="none" spc="0" normalizeH="0" baseline="0" noProof="0">
                <a:ln>
                  <a:noFill/>
                </a:ln>
                <a:solidFill>
                  <a:prstClr val="black"/>
                </a:solidFill>
                <a:effectLst/>
                <a:uLnTx/>
                <a:uFillTx/>
                <a:latin typeface="Santander Text"/>
                <a:ea typeface="+mn-ea"/>
                <a:cs typeface="+mn-cs"/>
              </a:rPr>
              <a:t>Integrate NYB and SLB portfolios in FMIS by retrieving Markets information in FMIS and Economic P&amp;L for all the operations booked in Murex.</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56" name="CuadroTexto 32">
            <a:extLst>
              <a:ext uri="{FF2B5EF4-FFF2-40B4-BE49-F238E27FC236}">
                <a16:creationId xmlns:a16="http://schemas.microsoft.com/office/drawing/2014/main" id="{27B5AF1C-FA9E-1E5B-0E4D-FAA6E9A6C96E}"/>
              </a:ext>
            </a:extLst>
          </p:cNvPr>
          <p:cNvSpPr txBox="1"/>
          <p:nvPr/>
        </p:nvSpPr>
        <p:spPr>
          <a:xfrm>
            <a:off x="9849541" y="348258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Global Mkts</a:t>
            </a:r>
          </a:p>
        </p:txBody>
      </p:sp>
      <p:sp>
        <p:nvSpPr>
          <p:cNvPr id="57" name="CuadroTexto 32">
            <a:extLst>
              <a:ext uri="{FF2B5EF4-FFF2-40B4-BE49-F238E27FC236}">
                <a16:creationId xmlns:a16="http://schemas.microsoft.com/office/drawing/2014/main" id="{4DE4A37D-EAC2-B481-1E42-05F9759A7F71}"/>
              </a:ext>
            </a:extLst>
          </p:cNvPr>
          <p:cNvSpPr txBox="1"/>
          <p:nvPr/>
        </p:nvSpPr>
        <p:spPr>
          <a:xfrm>
            <a:off x="9849541" y="2456185"/>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BDH &amp; Global Mkts</a:t>
            </a:r>
            <a:endParaRPr kumimoji="0" lang="en-US" sz="2800" b="1" i="0" u="none" strike="noStrike" kern="0" cap="none" spc="0" normalizeH="0" baseline="0" noProof="0">
              <a:ln>
                <a:noFill/>
              </a:ln>
              <a:solidFill>
                <a:srgbClr val="000000"/>
              </a:solidFill>
              <a:effectLst/>
              <a:uLnTx/>
              <a:uFillTx/>
              <a:latin typeface="Santander Text"/>
              <a:ea typeface="+mn-ea"/>
              <a:cs typeface="+mn-cs"/>
            </a:endParaRPr>
          </a:p>
        </p:txBody>
      </p:sp>
      <p:sp>
        <p:nvSpPr>
          <p:cNvPr id="58" name="CuadroTexto 32">
            <a:extLst>
              <a:ext uri="{FF2B5EF4-FFF2-40B4-BE49-F238E27FC236}">
                <a16:creationId xmlns:a16="http://schemas.microsoft.com/office/drawing/2014/main" id="{5427209B-2D05-2932-9973-28E83A101674}"/>
              </a:ext>
            </a:extLst>
          </p:cNvPr>
          <p:cNvSpPr txBox="1"/>
          <p:nvPr/>
        </p:nvSpPr>
        <p:spPr>
          <a:xfrm>
            <a:off x="8708258" y="348258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endParaRPr kumimoji="0" lang="en-US" sz="1000" b="0" i="0" u="none" strike="noStrike" kern="0" cap="none" spc="0" normalizeH="0" baseline="0" noProof="0">
              <a:ln>
                <a:noFill/>
              </a:ln>
              <a:solidFill>
                <a:prstClr val="black"/>
              </a:solidFill>
              <a:effectLst/>
              <a:uLnTx/>
              <a:uFillTx/>
              <a:latin typeface="Santander Text"/>
              <a:ea typeface="+mn-ea"/>
              <a:cs typeface="+mn-cs"/>
            </a:endParaRPr>
          </a:p>
        </p:txBody>
      </p:sp>
      <p:sp>
        <p:nvSpPr>
          <p:cNvPr id="59" name="CuadroTexto 32">
            <a:extLst>
              <a:ext uri="{FF2B5EF4-FFF2-40B4-BE49-F238E27FC236}">
                <a16:creationId xmlns:a16="http://schemas.microsoft.com/office/drawing/2014/main" id="{D668B829-F0B2-8C47-012D-F8845E38BAC4}"/>
              </a:ext>
            </a:extLst>
          </p:cNvPr>
          <p:cNvSpPr txBox="1"/>
          <p:nvPr/>
        </p:nvSpPr>
        <p:spPr>
          <a:xfrm>
            <a:off x="8708258" y="2456185"/>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endParaRPr kumimoji="0" lang="en-US" sz="1000" b="1" i="0" u="none" strike="noStrike" kern="0" cap="none" spc="0" normalizeH="0" baseline="0" noProof="0">
              <a:ln>
                <a:noFill/>
              </a:ln>
              <a:solidFill>
                <a:prstClr val="black"/>
              </a:solidFill>
              <a:effectLst/>
              <a:uLnTx/>
              <a:uFillTx/>
              <a:latin typeface="Santander Text"/>
              <a:ea typeface="+mn-ea"/>
              <a:cs typeface="+mn-cs"/>
            </a:endParaRPr>
          </a:p>
        </p:txBody>
      </p:sp>
      <p:sp>
        <p:nvSpPr>
          <p:cNvPr id="60" name="CuadroTexto 32">
            <a:extLst>
              <a:ext uri="{FF2B5EF4-FFF2-40B4-BE49-F238E27FC236}">
                <a16:creationId xmlns:a16="http://schemas.microsoft.com/office/drawing/2014/main" id="{951170FA-24F8-0B26-189F-48C47C5CDE36}"/>
              </a:ext>
            </a:extLst>
          </p:cNvPr>
          <p:cNvSpPr txBox="1"/>
          <p:nvPr/>
        </p:nvSpPr>
        <p:spPr>
          <a:xfrm>
            <a:off x="3431054" y="4508993"/>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New information needs to flow into FMIS and other systems to be able to retrieve the data and segregate it as FO expects.</a:t>
            </a:r>
          </a:p>
        </p:txBody>
      </p:sp>
      <p:sp>
        <p:nvSpPr>
          <p:cNvPr id="61" name="CuadroTexto 32">
            <a:extLst>
              <a:ext uri="{FF2B5EF4-FFF2-40B4-BE49-F238E27FC236}">
                <a16:creationId xmlns:a16="http://schemas.microsoft.com/office/drawing/2014/main" id="{68A7C0B5-7741-04E2-D9FA-9D95630AA13E}"/>
              </a:ext>
            </a:extLst>
          </p:cNvPr>
          <p:cNvSpPr txBox="1"/>
          <p:nvPr/>
        </p:nvSpPr>
        <p:spPr>
          <a:xfrm>
            <a:off x="9849541" y="4508993"/>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BDH, Mercurio &amp; Global Mkts</a:t>
            </a:r>
            <a:endParaRPr kumimoji="0" lang="en-US" sz="1000" b="1" i="0" u="none" strike="noStrike" kern="0" cap="none" spc="0" normalizeH="0" baseline="0" noProof="0">
              <a:ln>
                <a:noFill/>
              </a:ln>
              <a:solidFill>
                <a:prstClr val="black"/>
              </a:solidFill>
              <a:effectLst/>
              <a:uLnTx/>
              <a:uFillTx/>
              <a:latin typeface="Santander Text"/>
              <a:ea typeface="+mn-ea"/>
              <a:cs typeface="+mn-cs"/>
            </a:endParaRPr>
          </a:p>
        </p:txBody>
      </p:sp>
      <p:sp>
        <p:nvSpPr>
          <p:cNvPr id="62" name="CuadroTexto 32">
            <a:extLst>
              <a:ext uri="{FF2B5EF4-FFF2-40B4-BE49-F238E27FC236}">
                <a16:creationId xmlns:a16="http://schemas.microsoft.com/office/drawing/2014/main" id="{CA4587A4-74BB-467E-6E1C-EFACCB62188A}"/>
              </a:ext>
            </a:extLst>
          </p:cNvPr>
          <p:cNvSpPr txBox="1"/>
          <p:nvPr/>
        </p:nvSpPr>
        <p:spPr>
          <a:xfrm>
            <a:off x="8708258" y="4508993"/>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Q2 2025</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63" name="Rectángulo 41">
            <a:extLst>
              <a:ext uri="{FF2B5EF4-FFF2-40B4-BE49-F238E27FC236}">
                <a16:creationId xmlns:a16="http://schemas.microsoft.com/office/drawing/2014/main" id="{8701C99C-9269-E877-1375-1F78C4BFF58F}"/>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4" name="Rectángulo 42">
            <a:extLst>
              <a:ext uri="{FF2B5EF4-FFF2-40B4-BE49-F238E27FC236}">
                <a16:creationId xmlns:a16="http://schemas.microsoft.com/office/drawing/2014/main" id="{81DF9A37-3E62-8462-E45F-62E6255848EE}"/>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5" name="Rectángulo 45">
            <a:extLst>
              <a:ext uri="{FF2B5EF4-FFF2-40B4-BE49-F238E27FC236}">
                <a16:creationId xmlns:a16="http://schemas.microsoft.com/office/drawing/2014/main" id="{61AEADFD-1C27-E34A-C27E-D913BBD8A749}"/>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6" name="Rectángulo 44">
            <a:extLst>
              <a:ext uri="{FF2B5EF4-FFF2-40B4-BE49-F238E27FC236}">
                <a16:creationId xmlns:a16="http://schemas.microsoft.com/office/drawing/2014/main" id="{691E09AE-DD2F-FCAF-0924-DA724AA18C50}"/>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7" name="CuadroTexto 32">
            <a:extLst>
              <a:ext uri="{FF2B5EF4-FFF2-40B4-BE49-F238E27FC236}">
                <a16:creationId xmlns:a16="http://schemas.microsoft.com/office/drawing/2014/main" id="{B02A7554-83A8-A9D6-605A-2BD231C68807}"/>
              </a:ext>
            </a:extLst>
          </p:cNvPr>
          <p:cNvSpPr txBox="1"/>
          <p:nvPr/>
        </p:nvSpPr>
        <p:spPr>
          <a:xfrm>
            <a:off x="1117223" y="142816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TTI Calculation</a:t>
            </a:r>
          </a:p>
        </p:txBody>
      </p:sp>
      <p:sp>
        <p:nvSpPr>
          <p:cNvPr id="68" name="CuadroTexto 32">
            <a:extLst>
              <a:ext uri="{FF2B5EF4-FFF2-40B4-BE49-F238E27FC236}">
                <a16:creationId xmlns:a16="http://schemas.microsoft.com/office/drawing/2014/main" id="{190D6EDD-0469-81F6-8E3A-33D761133624}"/>
              </a:ext>
            </a:extLst>
          </p:cNvPr>
          <p:cNvSpPr txBox="1"/>
          <p:nvPr/>
        </p:nvSpPr>
        <p:spPr>
          <a:xfrm>
            <a:off x="3431054" y="142816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Adjustments to have Lev Fin segregation based on businesses and allocate specific TTI/FTP methodologies for each of the business.</a:t>
            </a:r>
          </a:p>
        </p:txBody>
      </p:sp>
      <p:sp>
        <p:nvSpPr>
          <p:cNvPr id="69" name="CuadroTexto 32">
            <a:extLst>
              <a:ext uri="{FF2B5EF4-FFF2-40B4-BE49-F238E27FC236}">
                <a16:creationId xmlns:a16="http://schemas.microsoft.com/office/drawing/2014/main" id="{A0598413-ACC3-2CD7-B24B-4CA4ED01617C}"/>
              </a:ext>
            </a:extLst>
          </p:cNvPr>
          <p:cNvSpPr txBox="1"/>
          <p:nvPr/>
        </p:nvSpPr>
        <p:spPr>
          <a:xfrm>
            <a:off x="9849541" y="142816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BDH</a:t>
            </a:r>
            <a:endParaRPr kumimoji="0" lang="en-US" sz="1000" b="1" i="0" u="none" strike="noStrike" kern="0" cap="none" spc="0" normalizeH="0" baseline="0" noProof="0">
              <a:ln>
                <a:noFill/>
              </a:ln>
              <a:solidFill>
                <a:srgbClr val="000000"/>
              </a:solidFill>
              <a:effectLst/>
              <a:uLnTx/>
              <a:uFillTx/>
              <a:latin typeface="Santander Text"/>
              <a:ea typeface="+mn-ea"/>
              <a:cs typeface="+mn-cs"/>
            </a:endParaRPr>
          </a:p>
        </p:txBody>
      </p:sp>
      <p:sp>
        <p:nvSpPr>
          <p:cNvPr id="70" name="CuadroTexto 32">
            <a:extLst>
              <a:ext uri="{FF2B5EF4-FFF2-40B4-BE49-F238E27FC236}">
                <a16:creationId xmlns:a16="http://schemas.microsoft.com/office/drawing/2014/main" id="{81AD608C-CB63-3F85-A85E-7921F43DF8FF}"/>
              </a:ext>
            </a:extLst>
          </p:cNvPr>
          <p:cNvSpPr txBox="1"/>
          <p:nvPr/>
        </p:nvSpPr>
        <p:spPr>
          <a:xfrm>
            <a:off x="8708258" y="142816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Q1 2025</a:t>
            </a:r>
          </a:p>
        </p:txBody>
      </p:sp>
      <p:sp>
        <p:nvSpPr>
          <p:cNvPr id="71" name="CuadroTexto 32">
            <a:extLst>
              <a:ext uri="{FF2B5EF4-FFF2-40B4-BE49-F238E27FC236}">
                <a16:creationId xmlns:a16="http://schemas.microsoft.com/office/drawing/2014/main" id="{DC52AF91-C070-57BF-DF87-10DBC16E6391}"/>
              </a:ext>
            </a:extLst>
          </p:cNvPr>
          <p:cNvSpPr txBox="1"/>
          <p:nvPr/>
        </p:nvSpPr>
        <p:spPr>
          <a:xfrm>
            <a:off x="1117223" y="5518542"/>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Adaptations to process data with a new granularity </a:t>
            </a:r>
          </a:p>
        </p:txBody>
      </p:sp>
      <p:sp>
        <p:nvSpPr>
          <p:cNvPr id="72" name="CuadroTexto 32">
            <a:extLst>
              <a:ext uri="{FF2B5EF4-FFF2-40B4-BE49-F238E27FC236}">
                <a16:creationId xmlns:a16="http://schemas.microsoft.com/office/drawing/2014/main" id="{B4549D1A-B680-7610-228A-293BB549ECD8}"/>
              </a:ext>
            </a:extLst>
          </p:cNvPr>
          <p:cNvSpPr txBox="1"/>
          <p:nvPr/>
        </p:nvSpPr>
        <p:spPr>
          <a:xfrm>
            <a:off x="3431054" y="5518542"/>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FMIS needs to make the necessary adaptations to have granularity at Portfolio Level, that will be a new concept introduced in BDH3 and both will be involved.</a:t>
            </a:r>
          </a:p>
        </p:txBody>
      </p:sp>
      <p:sp>
        <p:nvSpPr>
          <p:cNvPr id="73" name="CuadroTexto 32">
            <a:extLst>
              <a:ext uri="{FF2B5EF4-FFF2-40B4-BE49-F238E27FC236}">
                <a16:creationId xmlns:a16="http://schemas.microsoft.com/office/drawing/2014/main" id="{161F663C-C987-9783-BEFA-732499B74706}"/>
              </a:ext>
            </a:extLst>
          </p:cNvPr>
          <p:cNvSpPr txBox="1"/>
          <p:nvPr/>
        </p:nvSpPr>
        <p:spPr>
          <a:xfrm>
            <a:off x="9849541" y="5518542"/>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BDH</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74" name="CuadroTexto 32">
            <a:extLst>
              <a:ext uri="{FF2B5EF4-FFF2-40B4-BE49-F238E27FC236}">
                <a16:creationId xmlns:a16="http://schemas.microsoft.com/office/drawing/2014/main" id="{B35EE542-16FA-180F-A25D-8C8AC76000BA}"/>
              </a:ext>
            </a:extLst>
          </p:cNvPr>
          <p:cNvSpPr txBox="1"/>
          <p:nvPr/>
        </p:nvSpPr>
        <p:spPr>
          <a:xfrm>
            <a:off x="8708258" y="5518542"/>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endParaRPr kumimoji="0" lang="en-US" sz="1000" b="0" i="0" u="none" strike="noStrike" kern="0" cap="none" spc="0" normalizeH="0" baseline="0" noProof="0">
              <a:ln>
                <a:noFill/>
              </a:ln>
              <a:solidFill>
                <a:prstClr val="black"/>
              </a:solidFill>
              <a:effectLst/>
              <a:uLnTx/>
              <a:uFillTx/>
              <a:latin typeface="Santander Text"/>
              <a:ea typeface="+mn-ea"/>
              <a:cs typeface="+mn-cs"/>
            </a:endParaRPr>
          </a:p>
        </p:txBody>
      </p:sp>
      <p:sp>
        <p:nvSpPr>
          <p:cNvPr id="75" name="Title 1">
            <a:extLst>
              <a:ext uri="{FF2B5EF4-FFF2-40B4-BE49-F238E27FC236}">
                <a16:creationId xmlns:a16="http://schemas.microsoft.com/office/drawing/2014/main" id="{523C1714-5FD0-41AF-D5AE-21C28B3E61B2}"/>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Tree>
    <p:extLst>
      <p:ext uri="{BB962C8B-B14F-4D97-AF65-F5344CB8AC3E}">
        <p14:creationId xmlns:p14="http://schemas.microsoft.com/office/powerpoint/2010/main" val="189027298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F&amp;BSM Workstreams (2/2)</a:t>
            </a:r>
            <a:endParaRPr lang="en-US" sz="1600">
              <a:latin typeface="Santander Text" panose="020B0504020201020104" pitchFamily="34" charset="0"/>
            </a:endParaRPr>
          </a:p>
        </p:txBody>
      </p:sp>
      <p:sp>
        <p:nvSpPr>
          <p:cNvPr id="54" name="TextBox 51">
            <a:extLst>
              <a:ext uri="{FF2B5EF4-FFF2-40B4-BE49-F238E27FC236}">
                <a16:creationId xmlns:a16="http://schemas.microsoft.com/office/drawing/2014/main" id="{05C2EF1A-C58F-406C-C295-BA6DD2C2082C}"/>
              </a:ext>
            </a:extLst>
          </p:cNvPr>
          <p:cNvSpPr txBox="1"/>
          <p:nvPr/>
        </p:nvSpPr>
        <p:spPr>
          <a:xfrm>
            <a:off x="3352823" y="6595324"/>
            <a:ext cx="3514764" cy="184666"/>
          </a:xfrm>
          <a:prstGeom prst="rect">
            <a:avLst/>
          </a:prstGeom>
          <a:noFill/>
        </p:spPr>
        <p:txBody>
          <a:bodyPr wrap="square" rtlCol="0">
            <a:spAutoFit/>
          </a:bodyPr>
          <a:lstStyle/>
          <a:p>
            <a:r>
              <a:rPr lang="en-US" sz="800" b="1" i="1" baseline="30000">
                <a:latin typeface="Santander Text" panose="020B0504020201020104" pitchFamily="34" charset="0"/>
              </a:rPr>
              <a:t>(1)</a:t>
            </a:r>
            <a:r>
              <a:rPr lang="es-ES" sz="600" b="1">
                <a:latin typeface="Santander Text" panose="020B0504020201020104" pitchFamily="34" charset="0"/>
              </a:rPr>
              <a:t> </a:t>
            </a:r>
            <a:r>
              <a:rPr lang="en-US" sz="600" b="1">
                <a:latin typeface="Santander Text" panose="020B0504020201020104" pitchFamily="34" charset="0"/>
              </a:rPr>
              <a:t>Enhancements</a:t>
            </a:r>
            <a:r>
              <a:rPr lang="es-ES" sz="600" b="1">
                <a:latin typeface="Santander Text" panose="020B0504020201020104" pitchFamily="34" charset="0"/>
              </a:rPr>
              <a:t> in Orfeo </a:t>
            </a:r>
            <a:r>
              <a:rPr lang="es-ES" sz="600" b="1" err="1">
                <a:latin typeface="Santander Text" panose="020B0504020201020104" pitchFamily="34" charset="0"/>
              </a:rPr>
              <a:t>could</a:t>
            </a:r>
            <a:r>
              <a:rPr lang="es-ES" sz="600" b="1">
                <a:latin typeface="Santander Text" panose="020B0504020201020104" pitchFamily="34" charset="0"/>
              </a:rPr>
              <a:t> be </a:t>
            </a:r>
            <a:r>
              <a:rPr lang="es-ES" sz="600" b="1" err="1">
                <a:latin typeface="Santander Text" panose="020B0504020201020104" pitchFamily="34" charset="0"/>
              </a:rPr>
              <a:t>dismissed</a:t>
            </a:r>
            <a:r>
              <a:rPr lang="es-ES" sz="600" b="1">
                <a:latin typeface="Santander Text" panose="020B0504020201020104" pitchFamily="34" charset="0"/>
              </a:rPr>
              <a:t> </a:t>
            </a:r>
            <a:r>
              <a:rPr lang="es-ES" sz="600" b="1" err="1">
                <a:latin typeface="Santander Text" panose="020B0504020201020104" pitchFamily="34" charset="0"/>
              </a:rPr>
              <a:t>due</a:t>
            </a:r>
            <a:r>
              <a:rPr lang="es-ES" sz="600" b="1">
                <a:latin typeface="Santander Text" panose="020B0504020201020104" pitchFamily="34" charset="0"/>
              </a:rPr>
              <a:t> </a:t>
            </a:r>
            <a:r>
              <a:rPr lang="es-ES" sz="600" b="1" err="1">
                <a:latin typeface="Santander Text" panose="020B0504020201020104" pitchFamily="34" charset="0"/>
              </a:rPr>
              <a:t>to</a:t>
            </a:r>
            <a:r>
              <a:rPr lang="es-ES" sz="600" b="1">
                <a:latin typeface="Santander Text" panose="020B0504020201020104" pitchFamily="34" charset="0"/>
              </a:rPr>
              <a:t> </a:t>
            </a:r>
            <a:r>
              <a:rPr lang="es-ES" sz="600" b="1" err="1">
                <a:latin typeface="Santander Text" panose="020B0504020201020104" pitchFamily="34" charset="0"/>
              </a:rPr>
              <a:t>Comm</a:t>
            </a:r>
            <a:r>
              <a:rPr lang="es-ES" sz="600" b="1">
                <a:latin typeface="Santander Text" panose="020B0504020201020104" pitchFamily="34" charset="0"/>
              </a:rPr>
              <a:t>. </a:t>
            </a:r>
            <a:r>
              <a:rPr lang="es-ES" sz="600" b="1" err="1">
                <a:latin typeface="Santander Text" panose="020B0504020201020104" pitchFamily="34" charset="0"/>
              </a:rPr>
              <a:t>Letters</a:t>
            </a:r>
            <a:r>
              <a:rPr lang="es-ES" sz="600" b="1">
                <a:latin typeface="Santander Text" panose="020B0504020201020104" pitchFamily="34" charset="0"/>
              </a:rPr>
              <a:t> </a:t>
            </a:r>
            <a:r>
              <a:rPr lang="es-ES" sz="600" b="1" err="1">
                <a:latin typeface="Santander Text" panose="020B0504020201020104" pitchFamily="34" charset="0"/>
              </a:rPr>
              <a:t>Workflow</a:t>
            </a:r>
            <a:r>
              <a:rPr lang="es-ES" sz="600" b="1">
                <a:latin typeface="Santander Text" panose="020B0504020201020104" pitchFamily="34" charset="0"/>
              </a:rPr>
              <a:t> in Mercurio. </a:t>
            </a:r>
            <a:endParaRPr lang="en-US" sz="600" b="1">
              <a:latin typeface="Santander Text" panose="020B0504020201020104" pitchFamily="34" charset="0"/>
            </a:endParaRPr>
          </a:p>
        </p:txBody>
      </p:sp>
      <p:sp>
        <p:nvSpPr>
          <p:cNvPr id="56" name="CuadroTexto 32">
            <a:extLst>
              <a:ext uri="{FF2B5EF4-FFF2-40B4-BE49-F238E27FC236}">
                <a16:creationId xmlns:a16="http://schemas.microsoft.com/office/drawing/2014/main" id="{05DC2F8A-B4C1-CC92-CC1F-3F0FC7BFC519}"/>
              </a:ext>
            </a:extLst>
          </p:cNvPr>
          <p:cNvSpPr txBox="1"/>
          <p:nvPr/>
        </p:nvSpPr>
        <p:spPr>
          <a:xfrm>
            <a:off x="1117223" y="3927104"/>
            <a:ext cx="2236836" cy="756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Credit Risk Reporting</a:t>
            </a:r>
          </a:p>
        </p:txBody>
      </p:sp>
      <p:sp>
        <p:nvSpPr>
          <p:cNvPr id="57" name="CuadroTexto 32">
            <a:extLst>
              <a:ext uri="{FF2B5EF4-FFF2-40B4-BE49-F238E27FC236}">
                <a16:creationId xmlns:a16="http://schemas.microsoft.com/office/drawing/2014/main" id="{C278844C-B19B-152B-85E2-51028DCB4C44}"/>
              </a:ext>
            </a:extLst>
          </p:cNvPr>
          <p:cNvSpPr txBox="1"/>
          <p:nvPr/>
        </p:nvSpPr>
        <p:spPr>
          <a:xfrm>
            <a:off x="1115987" y="2252987"/>
            <a:ext cx="2236836" cy="756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lnSpc>
                <a:spcPct val="150000"/>
              </a:lnSpc>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Orfeo Enhancements</a:t>
            </a:r>
            <a:r>
              <a:rPr lang="en-US" sz="1200" b="1" i="1" baseline="30000">
                <a:solidFill>
                  <a:schemeClr val="tx2"/>
                </a:solidFill>
                <a:latin typeface="Santander Text" panose="020B0504020201020104" pitchFamily="34" charset="0"/>
              </a:rPr>
              <a:t> (1)</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58" name="CuadroTexto 32">
            <a:extLst>
              <a:ext uri="{FF2B5EF4-FFF2-40B4-BE49-F238E27FC236}">
                <a16:creationId xmlns:a16="http://schemas.microsoft.com/office/drawing/2014/main" id="{347B6B65-2E57-EA96-AD17-CF528E223208}"/>
              </a:ext>
            </a:extLst>
          </p:cNvPr>
          <p:cNvSpPr txBox="1"/>
          <p:nvPr/>
        </p:nvSpPr>
        <p:spPr>
          <a:xfrm>
            <a:off x="1115987" y="3085429"/>
            <a:ext cx="2236836" cy="756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Deal Execution Workflow (One-Stop-Shop)</a:t>
            </a:r>
          </a:p>
        </p:txBody>
      </p:sp>
      <p:sp>
        <p:nvSpPr>
          <p:cNvPr id="59" name="CuadroTexto 32">
            <a:extLst>
              <a:ext uri="{FF2B5EF4-FFF2-40B4-BE49-F238E27FC236}">
                <a16:creationId xmlns:a16="http://schemas.microsoft.com/office/drawing/2014/main" id="{7EF886DA-3E39-A4E4-217B-649B97449D16}"/>
              </a:ext>
            </a:extLst>
          </p:cNvPr>
          <p:cNvSpPr txBox="1"/>
          <p:nvPr/>
        </p:nvSpPr>
        <p:spPr>
          <a:xfrm>
            <a:off x="3431054" y="3085429"/>
            <a:ext cx="5162376"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0000"/>
                </a:solidFill>
                <a:latin typeface="Santander Text" panose="020B0504020201020104" pitchFamily="34" charset="0"/>
              </a:rPr>
              <a:t>D</a:t>
            </a:r>
            <a:r>
              <a:rPr lang="en-US" sz="1200" b="0" i="0" u="none" strike="noStrike">
                <a:solidFill>
                  <a:srgbClr val="000000"/>
                </a:solidFill>
                <a:effectLst/>
                <a:latin typeface="Santander Text" panose="020B0504020201020104" pitchFamily="34" charset="0"/>
              </a:rPr>
              <a:t>efinition of the architecture and IT setup for the Strategic workflow of the Commitment Letters.</a:t>
            </a:r>
            <a:endParaRPr kumimoji="0" lang="en-US" sz="1200" i="0" u="none" strike="noStrike" kern="0" cap="none" spc="0" normalizeH="0" baseline="0" noProof="0">
              <a:ln>
                <a:noFill/>
              </a:ln>
              <a:solidFill>
                <a:prstClr val="black"/>
              </a:solidFill>
              <a:effectLst/>
              <a:uLnTx/>
              <a:uFillTx/>
              <a:latin typeface="Santander Text"/>
              <a:ea typeface="+mn-ea"/>
              <a:cs typeface="+mn-cs"/>
            </a:endParaRPr>
          </a:p>
        </p:txBody>
      </p:sp>
      <p:sp>
        <p:nvSpPr>
          <p:cNvPr id="60" name="CuadroTexto 32">
            <a:extLst>
              <a:ext uri="{FF2B5EF4-FFF2-40B4-BE49-F238E27FC236}">
                <a16:creationId xmlns:a16="http://schemas.microsoft.com/office/drawing/2014/main" id="{181E71D7-BFFC-709A-2A0D-953D9FF1EBE6}"/>
              </a:ext>
            </a:extLst>
          </p:cNvPr>
          <p:cNvSpPr txBox="1"/>
          <p:nvPr/>
        </p:nvSpPr>
        <p:spPr>
          <a:xfrm>
            <a:off x="3431054" y="2252987"/>
            <a:ext cx="5162376"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a:solidFill>
                  <a:schemeClr val="tx1"/>
                </a:solidFill>
                <a:effectLst/>
                <a:latin typeface="Santander Text" panose="020B0504020201020104" pitchFamily="34" charset="0"/>
              </a:rPr>
              <a:t>Improvement of the workflow, tool usability &amp; Enrichment of </a:t>
            </a:r>
            <a:r>
              <a:rPr lang="en-US" sz="1200" b="0" i="0" u="none" strike="noStrike" err="1">
                <a:solidFill>
                  <a:schemeClr val="tx1"/>
                </a:solidFill>
                <a:effectLst/>
                <a:latin typeface="Santander Text" panose="020B0504020201020104" pitchFamily="34" charset="0"/>
              </a:rPr>
              <a:t>LevFin</a:t>
            </a:r>
            <a:r>
              <a:rPr lang="en-US" sz="1200" b="0" i="0" u="none" strike="noStrike">
                <a:solidFill>
                  <a:schemeClr val="tx1"/>
                </a:solidFill>
                <a:effectLst/>
                <a:latin typeface="Santander Text" panose="020B0504020201020104" pitchFamily="34" charset="0"/>
              </a:rPr>
              <a:t> data</a:t>
            </a:r>
            <a:endParaRPr lang="en-US" sz="1200">
              <a:solidFill>
                <a:prstClr val="black"/>
              </a:solidFill>
            </a:endParaRPr>
          </a:p>
        </p:txBody>
      </p:sp>
      <p:sp>
        <p:nvSpPr>
          <p:cNvPr id="61" name="CuadroTexto 32">
            <a:extLst>
              <a:ext uri="{FF2B5EF4-FFF2-40B4-BE49-F238E27FC236}">
                <a16:creationId xmlns:a16="http://schemas.microsoft.com/office/drawing/2014/main" id="{0ABCFD26-6CEB-6219-4ECA-569A033E0C54}"/>
              </a:ext>
            </a:extLst>
          </p:cNvPr>
          <p:cNvSpPr txBox="1"/>
          <p:nvPr/>
        </p:nvSpPr>
        <p:spPr>
          <a:xfrm>
            <a:off x="9849541" y="3085429"/>
            <a:ext cx="1224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BDH, </a:t>
            </a:r>
            <a:r>
              <a:rPr kumimoji="0" lang="en-US" sz="1200" b="1" i="0" u="none" strike="noStrike" kern="0" cap="none" spc="0" normalizeH="0" baseline="0" noProof="0" err="1">
                <a:ln>
                  <a:noFill/>
                </a:ln>
                <a:solidFill>
                  <a:prstClr val="black"/>
                </a:solidFill>
                <a:effectLst/>
                <a:uLnTx/>
                <a:uFillTx/>
                <a:latin typeface="Santander Text"/>
                <a:ea typeface="+mn-ea"/>
                <a:cs typeface="+mn-cs"/>
              </a:rPr>
              <a:t>Mercurio</a:t>
            </a:r>
            <a:r>
              <a:rPr kumimoji="0" lang="en-US" sz="1200" b="1" i="0" u="none" strike="noStrike" kern="0" cap="none" spc="0" normalizeH="0" baseline="0" noProof="0">
                <a:ln>
                  <a:noFill/>
                </a:ln>
                <a:solidFill>
                  <a:prstClr val="black"/>
                </a:solidFill>
                <a:effectLst/>
                <a:uLnTx/>
                <a:uFillTx/>
                <a:latin typeface="Santander Text"/>
                <a:ea typeface="+mn-ea"/>
                <a:cs typeface="+mn-cs"/>
              </a:rPr>
              <a:t>, Risk &amp; Global Mkts</a:t>
            </a:r>
          </a:p>
        </p:txBody>
      </p:sp>
      <p:sp>
        <p:nvSpPr>
          <p:cNvPr id="62" name="CuadroTexto 32">
            <a:extLst>
              <a:ext uri="{FF2B5EF4-FFF2-40B4-BE49-F238E27FC236}">
                <a16:creationId xmlns:a16="http://schemas.microsoft.com/office/drawing/2014/main" id="{E62CA296-F9FA-680D-3ED9-CE5433976570}"/>
              </a:ext>
            </a:extLst>
          </p:cNvPr>
          <p:cNvSpPr txBox="1"/>
          <p:nvPr/>
        </p:nvSpPr>
        <p:spPr>
          <a:xfrm>
            <a:off x="9849541" y="2252987"/>
            <a:ext cx="1224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BDH &amp;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endParaRPr kumimoji="0" lang="en-US" sz="1200" b="1" i="0" u="none" strike="noStrike" kern="0" cap="none" spc="0" normalizeH="0" baseline="0" noProof="0">
              <a:ln>
                <a:noFill/>
              </a:ln>
              <a:solidFill>
                <a:srgbClr val="000000"/>
              </a:solidFill>
              <a:effectLst/>
              <a:uLnTx/>
              <a:uFillTx/>
              <a:latin typeface="Santander Text"/>
              <a:ea typeface="+mn-ea"/>
              <a:cs typeface="+mn-cs"/>
            </a:endParaRPr>
          </a:p>
        </p:txBody>
      </p:sp>
      <p:sp>
        <p:nvSpPr>
          <p:cNvPr id="63" name="CuadroTexto 32">
            <a:extLst>
              <a:ext uri="{FF2B5EF4-FFF2-40B4-BE49-F238E27FC236}">
                <a16:creationId xmlns:a16="http://schemas.microsoft.com/office/drawing/2014/main" id="{209B09CC-07F7-6D31-6BD8-ED86046F1B43}"/>
              </a:ext>
            </a:extLst>
          </p:cNvPr>
          <p:cNvSpPr txBox="1"/>
          <p:nvPr/>
        </p:nvSpPr>
        <p:spPr>
          <a:xfrm>
            <a:off x="8708258" y="3085429"/>
            <a:ext cx="1080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b="1">
                <a:solidFill>
                  <a:prstClr val="black"/>
                </a:solidFill>
              </a:rPr>
              <a:t>Q2-Q3 2025</a:t>
            </a:r>
          </a:p>
        </p:txBody>
      </p:sp>
      <p:sp>
        <p:nvSpPr>
          <p:cNvPr id="64" name="CuadroTexto 32">
            <a:extLst>
              <a:ext uri="{FF2B5EF4-FFF2-40B4-BE49-F238E27FC236}">
                <a16:creationId xmlns:a16="http://schemas.microsoft.com/office/drawing/2014/main" id="{06491BA6-E8F2-D869-4002-1293752232FA}"/>
              </a:ext>
            </a:extLst>
          </p:cNvPr>
          <p:cNvSpPr txBox="1"/>
          <p:nvPr/>
        </p:nvSpPr>
        <p:spPr>
          <a:xfrm>
            <a:off x="8708258" y="2252987"/>
            <a:ext cx="1080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b="1">
                <a:solidFill>
                  <a:prstClr val="black"/>
                </a:solidFill>
              </a:rPr>
              <a:t>Q2</a:t>
            </a:r>
            <a:r>
              <a:rPr kumimoji="0" lang="en-US" sz="1000" b="1" i="0" u="none" strike="noStrike" kern="0" cap="none" spc="0" normalizeH="0" baseline="0" noProof="0">
                <a:ln>
                  <a:noFill/>
                </a:ln>
                <a:solidFill>
                  <a:prstClr val="black"/>
                </a:solidFill>
                <a:effectLst/>
                <a:uLnTx/>
                <a:uFillTx/>
                <a:latin typeface="Santander Text"/>
                <a:ea typeface="+mn-ea"/>
                <a:cs typeface="+mn-cs"/>
              </a:rPr>
              <a:t> </a:t>
            </a:r>
            <a:r>
              <a:rPr lang="en-US" sz="1200" b="1">
                <a:solidFill>
                  <a:prstClr val="black"/>
                </a:solidFill>
              </a:rPr>
              <a:t>2025</a:t>
            </a:r>
          </a:p>
        </p:txBody>
      </p:sp>
      <p:sp>
        <p:nvSpPr>
          <p:cNvPr id="65" name="CuadroTexto 32">
            <a:extLst>
              <a:ext uri="{FF2B5EF4-FFF2-40B4-BE49-F238E27FC236}">
                <a16:creationId xmlns:a16="http://schemas.microsoft.com/office/drawing/2014/main" id="{6777EC69-EEEE-2221-CFC4-401575EE528C}"/>
              </a:ext>
            </a:extLst>
          </p:cNvPr>
          <p:cNvSpPr txBox="1"/>
          <p:nvPr/>
        </p:nvSpPr>
        <p:spPr>
          <a:xfrm>
            <a:off x="3431054" y="3927104"/>
            <a:ext cx="5162376"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Participation </a:t>
            </a:r>
            <a:r>
              <a:rPr kumimoji="0" lang="en-US" sz="1200" b="0" i="0" u="none" strike="noStrike" kern="0" cap="none" spc="0" normalizeH="0" baseline="0" noProof="0">
                <a:ln>
                  <a:noFill/>
                </a:ln>
                <a:solidFill>
                  <a:prstClr val="black"/>
                </a:solidFill>
                <a:effectLst/>
                <a:uLnTx/>
                <a:uFillTx/>
                <a:latin typeface="Santander Text"/>
                <a:ea typeface="+mn-ea"/>
                <a:cs typeface="+mn-cs"/>
              </a:rPr>
              <a:t>in </a:t>
            </a:r>
            <a:r>
              <a:rPr kumimoji="0" lang="en-US" sz="1200" b="0" i="0" u="none" strike="noStrike" kern="0" cap="none" spc="0" normalizeH="0" baseline="0" noProof="0" err="1">
                <a:ln>
                  <a:noFill/>
                </a:ln>
                <a:solidFill>
                  <a:prstClr val="black"/>
                </a:solidFill>
                <a:effectLst/>
                <a:uLnTx/>
                <a:uFillTx/>
                <a:latin typeface="Santander Text"/>
                <a:ea typeface="+mn-ea"/>
                <a:cs typeface="+mn-cs"/>
              </a:rPr>
              <a:t>th</a:t>
            </a:r>
            <a:r>
              <a:rPr lang="en-US" sz="1200">
                <a:solidFill>
                  <a:prstClr val="black"/>
                </a:solidFill>
              </a:rPr>
              <a:t>e Data retrieval for the Regulatory Report (SNC Fields) and the Strategical Report.</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66" name="CuadroTexto 32">
            <a:extLst>
              <a:ext uri="{FF2B5EF4-FFF2-40B4-BE49-F238E27FC236}">
                <a16:creationId xmlns:a16="http://schemas.microsoft.com/office/drawing/2014/main" id="{6674DA7A-5846-8CB2-29DE-A6EDB51B4E16}"/>
              </a:ext>
            </a:extLst>
          </p:cNvPr>
          <p:cNvSpPr txBox="1"/>
          <p:nvPr/>
        </p:nvSpPr>
        <p:spPr>
          <a:xfrm>
            <a:off x="9849541" y="3927104"/>
            <a:ext cx="1224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BDH,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r>
              <a:rPr kumimoji="0" lang="en-US" sz="1200" b="1" i="0" u="none" strike="noStrike" kern="0" cap="none" spc="0" normalizeH="0" baseline="0" noProof="0">
                <a:ln>
                  <a:noFill/>
                </a:ln>
                <a:solidFill>
                  <a:srgbClr val="000000"/>
                </a:solidFill>
                <a:effectLst/>
                <a:uLnTx/>
                <a:uFillTx/>
                <a:latin typeface="Santander Text"/>
                <a:ea typeface="+mn-ea"/>
                <a:cs typeface="+mn-cs"/>
              </a:rPr>
              <a:t> &amp; Risk</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67" name="CuadroTexto 32">
            <a:extLst>
              <a:ext uri="{FF2B5EF4-FFF2-40B4-BE49-F238E27FC236}">
                <a16:creationId xmlns:a16="http://schemas.microsoft.com/office/drawing/2014/main" id="{EC912EBA-C5F2-39FA-BE57-B6995E21E2DE}"/>
              </a:ext>
            </a:extLst>
          </p:cNvPr>
          <p:cNvSpPr txBox="1"/>
          <p:nvPr/>
        </p:nvSpPr>
        <p:spPr>
          <a:xfrm>
            <a:off x="8708258" y="3927104"/>
            <a:ext cx="1080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Q3 2025 &amp; 2026</a:t>
            </a:r>
            <a:endParaRPr kumimoji="0" lang="en-US" sz="1000" b="0" i="0" u="none" strike="noStrike" kern="0" cap="none" spc="0" normalizeH="0" baseline="0" noProof="0">
              <a:ln>
                <a:noFill/>
              </a:ln>
              <a:solidFill>
                <a:prstClr val="black"/>
              </a:solidFill>
              <a:effectLst/>
              <a:uLnTx/>
              <a:uFillTx/>
              <a:latin typeface="Santander Text"/>
              <a:ea typeface="+mn-ea"/>
              <a:cs typeface="+mn-cs"/>
            </a:endParaRPr>
          </a:p>
        </p:txBody>
      </p:sp>
      <p:sp>
        <p:nvSpPr>
          <p:cNvPr id="68" name="Rectángulo 41">
            <a:extLst>
              <a:ext uri="{FF2B5EF4-FFF2-40B4-BE49-F238E27FC236}">
                <a16:creationId xmlns:a16="http://schemas.microsoft.com/office/drawing/2014/main" id="{E9563A6F-57A7-169E-11A7-08CBAF643184}"/>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9" name="Rectángulo 42">
            <a:extLst>
              <a:ext uri="{FF2B5EF4-FFF2-40B4-BE49-F238E27FC236}">
                <a16:creationId xmlns:a16="http://schemas.microsoft.com/office/drawing/2014/main" id="{76246AD2-2DFC-5846-BB1D-1B0FB58193CE}"/>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70" name="Rectángulo 45">
            <a:extLst>
              <a:ext uri="{FF2B5EF4-FFF2-40B4-BE49-F238E27FC236}">
                <a16:creationId xmlns:a16="http://schemas.microsoft.com/office/drawing/2014/main" id="{5DC06025-1E2A-7FBA-17D0-E61397850194}"/>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71" name="Rectángulo 44">
            <a:extLst>
              <a:ext uri="{FF2B5EF4-FFF2-40B4-BE49-F238E27FC236}">
                <a16:creationId xmlns:a16="http://schemas.microsoft.com/office/drawing/2014/main" id="{9803C5AB-33CE-F375-7E45-023B35880262}"/>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72" name="CuadroTexto 32">
            <a:extLst>
              <a:ext uri="{FF2B5EF4-FFF2-40B4-BE49-F238E27FC236}">
                <a16:creationId xmlns:a16="http://schemas.microsoft.com/office/drawing/2014/main" id="{81B8CD77-C872-6F3A-34C9-3268A9FF0670}"/>
              </a:ext>
            </a:extLst>
          </p:cNvPr>
          <p:cNvSpPr txBox="1"/>
          <p:nvPr/>
        </p:nvSpPr>
        <p:spPr>
          <a:xfrm>
            <a:off x="1117223" y="1428169"/>
            <a:ext cx="2236836" cy="756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Loan IQ Enhancements</a:t>
            </a:r>
          </a:p>
        </p:txBody>
      </p:sp>
      <p:sp>
        <p:nvSpPr>
          <p:cNvPr id="73" name="CuadroTexto 32">
            <a:extLst>
              <a:ext uri="{FF2B5EF4-FFF2-40B4-BE49-F238E27FC236}">
                <a16:creationId xmlns:a16="http://schemas.microsoft.com/office/drawing/2014/main" id="{FFBACF86-4421-876C-7907-A9B71D95C277}"/>
              </a:ext>
            </a:extLst>
          </p:cNvPr>
          <p:cNvSpPr txBox="1"/>
          <p:nvPr/>
        </p:nvSpPr>
        <p:spPr>
          <a:xfrm>
            <a:off x="3431054" y="1428169"/>
            <a:ext cx="5162376"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UAT participation for the development to have the FV HTCS at Outstanding level.</a:t>
            </a:r>
          </a:p>
          <a:p>
            <a:pPr marL="171450" indent="-171450">
              <a:buFont typeface="Arial" panose="020B0604020202020204" pitchFamily="34" charset="0"/>
              <a:buChar char="•"/>
              <a:defRPr/>
            </a:pPr>
            <a:r>
              <a:rPr lang="en-US" sz="1200">
                <a:solidFill>
                  <a:prstClr val="black"/>
                </a:solidFill>
              </a:rPr>
              <a:t>UAT participation in the development Accounting for pending deals.</a:t>
            </a:r>
          </a:p>
        </p:txBody>
      </p:sp>
      <p:sp>
        <p:nvSpPr>
          <p:cNvPr id="74" name="CuadroTexto 32">
            <a:extLst>
              <a:ext uri="{FF2B5EF4-FFF2-40B4-BE49-F238E27FC236}">
                <a16:creationId xmlns:a16="http://schemas.microsoft.com/office/drawing/2014/main" id="{EAA7E098-E2B2-D0F5-0CBF-CCBA59CF0C48}"/>
              </a:ext>
            </a:extLst>
          </p:cNvPr>
          <p:cNvSpPr txBox="1"/>
          <p:nvPr/>
        </p:nvSpPr>
        <p:spPr>
          <a:xfrm>
            <a:off x="9849541" y="1428169"/>
            <a:ext cx="1224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a:t>
            </a:r>
            <a:endParaRPr kumimoji="0" lang="en-US" sz="1000" b="1" i="0" u="none" strike="noStrike" kern="0" cap="none" spc="0" normalizeH="0" baseline="0" noProof="0">
              <a:ln>
                <a:noFill/>
              </a:ln>
              <a:solidFill>
                <a:srgbClr val="000000"/>
              </a:solidFill>
              <a:effectLst/>
              <a:uLnTx/>
              <a:uFillTx/>
              <a:latin typeface="Santander Text"/>
              <a:ea typeface="+mn-ea"/>
              <a:cs typeface="+mn-cs"/>
            </a:endParaRPr>
          </a:p>
        </p:txBody>
      </p:sp>
      <p:sp>
        <p:nvSpPr>
          <p:cNvPr id="75" name="CuadroTexto 32">
            <a:extLst>
              <a:ext uri="{FF2B5EF4-FFF2-40B4-BE49-F238E27FC236}">
                <a16:creationId xmlns:a16="http://schemas.microsoft.com/office/drawing/2014/main" id="{0574E364-1CB6-75CB-4EEA-7031116E1FE3}"/>
              </a:ext>
            </a:extLst>
          </p:cNvPr>
          <p:cNvSpPr txBox="1"/>
          <p:nvPr/>
        </p:nvSpPr>
        <p:spPr>
          <a:xfrm>
            <a:off x="8708258" y="1428169"/>
            <a:ext cx="1080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Q1 2025</a:t>
            </a:r>
          </a:p>
        </p:txBody>
      </p:sp>
      <p:sp>
        <p:nvSpPr>
          <p:cNvPr id="76" name="CuadroTexto 32">
            <a:extLst>
              <a:ext uri="{FF2B5EF4-FFF2-40B4-BE49-F238E27FC236}">
                <a16:creationId xmlns:a16="http://schemas.microsoft.com/office/drawing/2014/main" id="{AD87A38A-A7CC-1FE5-7BA2-DD50DF1A7E52}"/>
              </a:ext>
            </a:extLst>
          </p:cNvPr>
          <p:cNvSpPr txBox="1"/>
          <p:nvPr/>
        </p:nvSpPr>
        <p:spPr>
          <a:xfrm>
            <a:off x="1117223" y="4770394"/>
            <a:ext cx="2236836" cy="756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Strategic Market Risk Model for Loan</a:t>
            </a:r>
          </a:p>
        </p:txBody>
      </p:sp>
      <p:sp>
        <p:nvSpPr>
          <p:cNvPr id="77" name="CuadroTexto 32">
            <a:extLst>
              <a:ext uri="{FF2B5EF4-FFF2-40B4-BE49-F238E27FC236}">
                <a16:creationId xmlns:a16="http://schemas.microsoft.com/office/drawing/2014/main" id="{40746990-6E0C-617C-6F50-F4C18BA6932E}"/>
              </a:ext>
            </a:extLst>
          </p:cNvPr>
          <p:cNvSpPr txBox="1"/>
          <p:nvPr/>
        </p:nvSpPr>
        <p:spPr>
          <a:xfrm>
            <a:off x="3431054" y="4770394"/>
            <a:ext cx="5162376"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Participation in the UAT involving the new Murex environments.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Capital in Market Risk circuits.</a:t>
            </a:r>
          </a:p>
        </p:txBody>
      </p:sp>
      <p:sp>
        <p:nvSpPr>
          <p:cNvPr id="78" name="CuadroTexto 32">
            <a:extLst>
              <a:ext uri="{FF2B5EF4-FFF2-40B4-BE49-F238E27FC236}">
                <a16:creationId xmlns:a16="http://schemas.microsoft.com/office/drawing/2014/main" id="{4095127A-3DFC-6F65-02AB-5C10955C0765}"/>
              </a:ext>
            </a:extLst>
          </p:cNvPr>
          <p:cNvSpPr txBox="1"/>
          <p:nvPr/>
        </p:nvSpPr>
        <p:spPr>
          <a:xfrm>
            <a:off x="9849541" y="4770394"/>
            <a:ext cx="1224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BDH &amp; Global Mkts</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79" name="CuadroTexto 32">
            <a:extLst>
              <a:ext uri="{FF2B5EF4-FFF2-40B4-BE49-F238E27FC236}">
                <a16:creationId xmlns:a16="http://schemas.microsoft.com/office/drawing/2014/main" id="{448BBAD0-BB01-198B-2E37-20826F294683}"/>
              </a:ext>
            </a:extLst>
          </p:cNvPr>
          <p:cNvSpPr txBox="1"/>
          <p:nvPr/>
        </p:nvSpPr>
        <p:spPr>
          <a:xfrm>
            <a:off x="8708258" y="4770394"/>
            <a:ext cx="1080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endParaRPr kumimoji="0" lang="en-US" sz="1000" b="0" i="0" u="none" strike="noStrike" kern="0" cap="none" spc="0" normalizeH="0" baseline="0" noProof="0">
              <a:ln>
                <a:noFill/>
              </a:ln>
              <a:solidFill>
                <a:prstClr val="black"/>
              </a:solidFill>
              <a:effectLst/>
              <a:uLnTx/>
              <a:uFillTx/>
              <a:latin typeface="Santander Text"/>
              <a:ea typeface="+mn-ea"/>
              <a:cs typeface="+mn-cs"/>
            </a:endParaRPr>
          </a:p>
        </p:txBody>
      </p:sp>
      <p:sp>
        <p:nvSpPr>
          <p:cNvPr id="80" name="Title 1">
            <a:extLst>
              <a:ext uri="{FF2B5EF4-FFF2-40B4-BE49-F238E27FC236}">
                <a16:creationId xmlns:a16="http://schemas.microsoft.com/office/drawing/2014/main" id="{54C2109D-8C70-07C3-218B-B9519FF8084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
        <p:nvSpPr>
          <p:cNvPr id="3" name="CuadroTexto 32">
            <a:extLst>
              <a:ext uri="{FF2B5EF4-FFF2-40B4-BE49-F238E27FC236}">
                <a16:creationId xmlns:a16="http://schemas.microsoft.com/office/drawing/2014/main" id="{CFFA5416-E049-BE31-ED4B-2A2478056EFE}"/>
              </a:ext>
            </a:extLst>
          </p:cNvPr>
          <p:cNvSpPr txBox="1"/>
          <p:nvPr/>
        </p:nvSpPr>
        <p:spPr>
          <a:xfrm>
            <a:off x="1115987" y="5604311"/>
            <a:ext cx="2236836" cy="756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Fee-based Adaptations</a:t>
            </a:r>
          </a:p>
        </p:txBody>
      </p:sp>
      <p:sp>
        <p:nvSpPr>
          <p:cNvPr id="4" name="CuadroTexto 32">
            <a:extLst>
              <a:ext uri="{FF2B5EF4-FFF2-40B4-BE49-F238E27FC236}">
                <a16:creationId xmlns:a16="http://schemas.microsoft.com/office/drawing/2014/main" id="{30ADBC24-3E8F-5190-411F-CF0B7591395C}"/>
              </a:ext>
            </a:extLst>
          </p:cNvPr>
          <p:cNvSpPr txBox="1"/>
          <p:nvPr/>
        </p:nvSpPr>
        <p:spPr>
          <a:xfrm>
            <a:off x="3429818" y="5604311"/>
            <a:ext cx="5162376"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lvl="0" indent="-171450">
              <a:buFont typeface="Arial" panose="020B0604020202020204" pitchFamily="34" charset="0"/>
              <a:buChar char="•"/>
              <a:defRPr/>
            </a:pPr>
            <a:r>
              <a:rPr lang="en-US" sz="1200">
                <a:solidFill>
                  <a:prstClr val="black"/>
                </a:solidFill>
              </a:rPr>
              <a:t>F&amp;BSM developments needed after modifying the Fees input in the systems</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5" name="CuadroTexto 32">
            <a:extLst>
              <a:ext uri="{FF2B5EF4-FFF2-40B4-BE49-F238E27FC236}">
                <a16:creationId xmlns:a16="http://schemas.microsoft.com/office/drawing/2014/main" id="{2DB64788-E57B-A7F9-C184-B2C64E6813B4}"/>
              </a:ext>
            </a:extLst>
          </p:cNvPr>
          <p:cNvSpPr txBox="1"/>
          <p:nvPr/>
        </p:nvSpPr>
        <p:spPr>
          <a:xfrm>
            <a:off x="9848305" y="5604311"/>
            <a:ext cx="1224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BDH, Lending, &amp;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6" name="CuadroTexto 32">
            <a:extLst>
              <a:ext uri="{FF2B5EF4-FFF2-40B4-BE49-F238E27FC236}">
                <a16:creationId xmlns:a16="http://schemas.microsoft.com/office/drawing/2014/main" id="{CB1F09F5-3DA0-457B-5BC6-3345B14D2F33}"/>
              </a:ext>
            </a:extLst>
          </p:cNvPr>
          <p:cNvSpPr txBox="1"/>
          <p:nvPr/>
        </p:nvSpPr>
        <p:spPr>
          <a:xfrm>
            <a:off x="8707022" y="5604311"/>
            <a:ext cx="1080000" cy="756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Q4 2025</a:t>
            </a:r>
            <a:endParaRPr kumimoji="0" lang="en-US" sz="1000" b="0" i="0" u="none" strike="noStrike" kern="0" cap="none" spc="0" normalizeH="0" baseline="0" noProof="0">
              <a:ln>
                <a:noFill/>
              </a:ln>
              <a:solidFill>
                <a:prstClr val="black"/>
              </a:solidFill>
              <a:effectLst/>
              <a:uLnTx/>
              <a:uFillTx/>
              <a:latin typeface="Santander Text"/>
              <a:ea typeface="+mn-ea"/>
              <a:cs typeface="+mn-cs"/>
            </a:endParaRPr>
          </a:p>
        </p:txBody>
      </p:sp>
    </p:spTree>
    <p:extLst>
      <p:ext uri="{BB962C8B-B14F-4D97-AF65-F5344CB8AC3E}">
        <p14:creationId xmlns:p14="http://schemas.microsoft.com/office/powerpoint/2010/main" val="368344164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BDH/Data Workstreams (1/2)</a:t>
            </a:r>
            <a:endParaRPr lang="en-US" sz="1600">
              <a:latin typeface="Santander Text" panose="020B0504020201020104" pitchFamily="34" charset="0"/>
            </a:endParaRPr>
          </a:p>
        </p:txBody>
      </p:sp>
      <p:sp>
        <p:nvSpPr>
          <p:cNvPr id="45" name="CuadroTexto 32">
            <a:extLst>
              <a:ext uri="{FF2B5EF4-FFF2-40B4-BE49-F238E27FC236}">
                <a16:creationId xmlns:a16="http://schemas.microsoft.com/office/drawing/2014/main" id="{16F868D9-A2AB-424D-4544-E1FD14420B95}"/>
              </a:ext>
            </a:extLst>
          </p:cNvPr>
          <p:cNvSpPr txBox="1"/>
          <p:nvPr/>
        </p:nvSpPr>
        <p:spPr>
          <a:xfrm>
            <a:off x="1117223" y="1429781"/>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Deal Execution Workflow (One-Stop-Shop)</a:t>
            </a:r>
          </a:p>
        </p:txBody>
      </p:sp>
      <p:sp>
        <p:nvSpPr>
          <p:cNvPr id="46" name="CuadroTexto 32">
            <a:extLst>
              <a:ext uri="{FF2B5EF4-FFF2-40B4-BE49-F238E27FC236}">
                <a16:creationId xmlns:a16="http://schemas.microsoft.com/office/drawing/2014/main" id="{05908DF4-6FF4-40EB-F135-D982D9D630DF}"/>
              </a:ext>
            </a:extLst>
          </p:cNvPr>
          <p:cNvSpPr txBox="1"/>
          <p:nvPr/>
        </p:nvSpPr>
        <p:spPr>
          <a:xfrm>
            <a:off x="3431054" y="2692041"/>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To segregate based on each business and allocate specific TTI/FTP methodologies BDH needs to adapt some tables for downstream systems to identify the different business cases.</a:t>
            </a:r>
            <a:endParaRPr kumimoji="0" lang="en-US" sz="1200" i="0" u="none" strike="noStrike" kern="0" cap="none" spc="0" normalizeH="0" baseline="0" noProof="0">
              <a:ln>
                <a:noFill/>
              </a:ln>
              <a:solidFill>
                <a:prstClr val="black"/>
              </a:solidFill>
              <a:effectLst/>
              <a:uLnTx/>
              <a:uFillTx/>
              <a:latin typeface="Santander Text"/>
              <a:ea typeface="+mn-ea"/>
              <a:cs typeface="+mn-cs"/>
            </a:endParaRPr>
          </a:p>
        </p:txBody>
      </p:sp>
      <p:sp>
        <p:nvSpPr>
          <p:cNvPr id="47" name="CuadroTexto 32">
            <a:extLst>
              <a:ext uri="{FF2B5EF4-FFF2-40B4-BE49-F238E27FC236}">
                <a16:creationId xmlns:a16="http://schemas.microsoft.com/office/drawing/2014/main" id="{D507521C-D855-CF4B-F84A-E268AFAC5CAC}"/>
              </a:ext>
            </a:extLst>
          </p:cNvPr>
          <p:cNvSpPr txBox="1"/>
          <p:nvPr/>
        </p:nvSpPr>
        <p:spPr>
          <a:xfrm>
            <a:off x="3431054" y="1429781"/>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marL="171450" marR="0" lvl="0" indent="-171450" fontAlgn="auto">
              <a:lnSpc>
                <a:spcPct val="100000"/>
              </a:lnSpc>
              <a:spcBef>
                <a:spcPts val="0"/>
              </a:spcBef>
              <a:spcAft>
                <a:spcPts val="0"/>
              </a:spcAft>
              <a:buClrTx/>
              <a:buSzTx/>
              <a:buFont typeface="Arial" panose="020B0604020202020204" pitchFamily="34" charset="0"/>
              <a:buChar char="•"/>
              <a:tabLst/>
              <a:defRPr sz="1200" kern="0">
                <a:solidFill>
                  <a:prstClr val="black"/>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Strategic Connection with BDH3: Integrations and Testing.</a:t>
            </a:r>
          </a:p>
          <a:p>
            <a:r>
              <a:rPr lang="en-US"/>
              <a:t>Consumers Connection with BDH3: Integrations and Testing.</a:t>
            </a:r>
          </a:p>
        </p:txBody>
      </p:sp>
      <p:sp>
        <p:nvSpPr>
          <p:cNvPr id="48" name="CuadroTexto 32">
            <a:extLst>
              <a:ext uri="{FF2B5EF4-FFF2-40B4-BE49-F238E27FC236}">
                <a16:creationId xmlns:a16="http://schemas.microsoft.com/office/drawing/2014/main" id="{25CE21A3-C4ED-68A8-4EE0-575019F25358}"/>
              </a:ext>
            </a:extLst>
          </p:cNvPr>
          <p:cNvSpPr txBox="1"/>
          <p:nvPr/>
        </p:nvSpPr>
        <p:spPr>
          <a:xfrm>
            <a:off x="9849541" y="2692041"/>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rgbClr val="000000"/>
                </a:solidFill>
              </a:rPr>
              <a:t>F&amp;BSM</a:t>
            </a:r>
          </a:p>
        </p:txBody>
      </p:sp>
      <p:sp>
        <p:nvSpPr>
          <p:cNvPr id="49" name="CuadroTexto 32">
            <a:extLst>
              <a:ext uri="{FF2B5EF4-FFF2-40B4-BE49-F238E27FC236}">
                <a16:creationId xmlns:a16="http://schemas.microsoft.com/office/drawing/2014/main" id="{82CC3296-12C3-5D31-EB0C-CA17D641A26C}"/>
              </a:ext>
            </a:extLst>
          </p:cNvPr>
          <p:cNvSpPr txBox="1"/>
          <p:nvPr/>
        </p:nvSpPr>
        <p:spPr>
          <a:xfrm>
            <a:off x="9849541" y="1429781"/>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r>
              <a:rPr kumimoji="0" lang="en-US" sz="1200" b="1" i="0" u="none" strike="noStrike" kern="0" cap="none" spc="0" normalizeH="0" baseline="0" noProof="0">
                <a:ln>
                  <a:noFill/>
                </a:ln>
                <a:solidFill>
                  <a:srgbClr val="000000"/>
                </a:solidFill>
                <a:effectLst/>
                <a:uLnTx/>
                <a:uFillTx/>
                <a:latin typeface="Santander Text"/>
                <a:ea typeface="+mn-ea"/>
                <a:cs typeface="+mn-cs"/>
              </a:rPr>
              <a:t>, Risk &amp; Global Mkts</a:t>
            </a:r>
          </a:p>
        </p:txBody>
      </p:sp>
      <p:sp>
        <p:nvSpPr>
          <p:cNvPr id="55" name="CuadroTexto 32">
            <a:extLst>
              <a:ext uri="{FF2B5EF4-FFF2-40B4-BE49-F238E27FC236}">
                <a16:creationId xmlns:a16="http://schemas.microsoft.com/office/drawing/2014/main" id="{7FED0DA9-D770-E71E-01C6-E95A51706D1D}"/>
              </a:ext>
            </a:extLst>
          </p:cNvPr>
          <p:cNvSpPr txBox="1"/>
          <p:nvPr/>
        </p:nvSpPr>
        <p:spPr>
          <a:xfrm>
            <a:off x="8708258" y="2692041"/>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Q1 2025</a:t>
            </a:r>
          </a:p>
        </p:txBody>
      </p:sp>
      <p:sp>
        <p:nvSpPr>
          <p:cNvPr id="56" name="CuadroTexto 32">
            <a:extLst>
              <a:ext uri="{FF2B5EF4-FFF2-40B4-BE49-F238E27FC236}">
                <a16:creationId xmlns:a16="http://schemas.microsoft.com/office/drawing/2014/main" id="{647D71DF-8537-96C2-CB54-EAF0F6F1DB85}"/>
              </a:ext>
            </a:extLst>
          </p:cNvPr>
          <p:cNvSpPr txBox="1"/>
          <p:nvPr/>
        </p:nvSpPr>
        <p:spPr>
          <a:xfrm>
            <a:off x="8708258" y="1429781"/>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Q2-Q3 2025</a:t>
            </a:r>
          </a:p>
        </p:txBody>
      </p:sp>
      <p:sp>
        <p:nvSpPr>
          <p:cNvPr id="57" name="Rectángulo 41">
            <a:extLst>
              <a:ext uri="{FF2B5EF4-FFF2-40B4-BE49-F238E27FC236}">
                <a16:creationId xmlns:a16="http://schemas.microsoft.com/office/drawing/2014/main" id="{5CAB603B-80F4-C5C0-7A36-3C041FB3641F}"/>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58" name="Rectángulo 42">
            <a:extLst>
              <a:ext uri="{FF2B5EF4-FFF2-40B4-BE49-F238E27FC236}">
                <a16:creationId xmlns:a16="http://schemas.microsoft.com/office/drawing/2014/main" id="{ED07A498-BE8C-7100-371F-5B6822BEEB1D}"/>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59" name="Rectángulo 45">
            <a:extLst>
              <a:ext uri="{FF2B5EF4-FFF2-40B4-BE49-F238E27FC236}">
                <a16:creationId xmlns:a16="http://schemas.microsoft.com/office/drawing/2014/main" id="{2B635661-ACE5-EAA5-D678-FDA154E7DD2E}"/>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0" name="Rectángulo 44">
            <a:extLst>
              <a:ext uri="{FF2B5EF4-FFF2-40B4-BE49-F238E27FC236}">
                <a16:creationId xmlns:a16="http://schemas.microsoft.com/office/drawing/2014/main" id="{952FF1A2-FF23-3C91-327E-E480DE4BCD31}"/>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61" name="CuadroTexto 32">
            <a:extLst>
              <a:ext uri="{FF2B5EF4-FFF2-40B4-BE49-F238E27FC236}">
                <a16:creationId xmlns:a16="http://schemas.microsoft.com/office/drawing/2014/main" id="{E8FDF384-B1D8-2270-6895-CACB1CC36B0F}"/>
              </a:ext>
            </a:extLst>
          </p:cNvPr>
          <p:cNvSpPr txBox="1"/>
          <p:nvPr/>
        </p:nvSpPr>
        <p:spPr>
          <a:xfrm>
            <a:off x="1115987" y="3963179"/>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fontAlgn="ctr">
              <a:lnSpc>
                <a:spcPct val="150000"/>
              </a:lnSpc>
            </a:pPr>
            <a:r>
              <a:rPr lang="en-US" sz="1200" b="1" kern="0">
                <a:solidFill>
                  <a:prstClr val="black">
                    <a:lumMod val="50000"/>
                    <a:lumOff val="50000"/>
                  </a:prstClr>
                </a:solidFill>
              </a:rPr>
              <a:t>Developments for Business Reporting </a:t>
            </a:r>
          </a:p>
        </p:txBody>
      </p:sp>
      <p:sp>
        <p:nvSpPr>
          <p:cNvPr id="62" name="CuadroTexto 32">
            <a:extLst>
              <a:ext uri="{FF2B5EF4-FFF2-40B4-BE49-F238E27FC236}">
                <a16:creationId xmlns:a16="http://schemas.microsoft.com/office/drawing/2014/main" id="{90273411-DA21-9163-E4A4-AB6C33A1ADF7}"/>
              </a:ext>
            </a:extLst>
          </p:cNvPr>
          <p:cNvSpPr txBox="1"/>
          <p:nvPr/>
        </p:nvSpPr>
        <p:spPr>
          <a:xfrm>
            <a:off x="3431054" y="3963179"/>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A new P&amp;L reporting with specific segregation is needed, for that new data needs to flow from Loan IQ to downstream systems, BDH will be involved in the process.</a:t>
            </a:r>
            <a:endParaRPr kumimoji="0" lang="en-US" sz="1200" i="0" u="none" strike="noStrike" kern="0" cap="none" spc="0" normalizeH="0" baseline="0" noProof="0">
              <a:ln>
                <a:noFill/>
              </a:ln>
              <a:solidFill>
                <a:prstClr val="black"/>
              </a:solidFill>
              <a:effectLst/>
              <a:uLnTx/>
              <a:uFillTx/>
              <a:latin typeface="Santander Text"/>
              <a:ea typeface="+mn-ea"/>
              <a:cs typeface="+mn-cs"/>
            </a:endParaRPr>
          </a:p>
        </p:txBody>
      </p:sp>
      <p:sp>
        <p:nvSpPr>
          <p:cNvPr id="63" name="CuadroTexto 32">
            <a:extLst>
              <a:ext uri="{FF2B5EF4-FFF2-40B4-BE49-F238E27FC236}">
                <a16:creationId xmlns:a16="http://schemas.microsoft.com/office/drawing/2014/main" id="{B9C96B23-FF4B-E767-34CE-3E61D61B080A}"/>
              </a:ext>
            </a:extLst>
          </p:cNvPr>
          <p:cNvSpPr txBox="1"/>
          <p:nvPr/>
        </p:nvSpPr>
        <p:spPr>
          <a:xfrm>
            <a:off x="9849541" y="3963179"/>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F&amp;BSM,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r>
              <a:rPr kumimoji="0" lang="en-US" sz="1200" b="1" i="0" u="none" strike="noStrike" kern="0" cap="none" spc="0" normalizeH="0" baseline="0" noProof="0">
                <a:ln>
                  <a:noFill/>
                </a:ln>
                <a:solidFill>
                  <a:srgbClr val="000000"/>
                </a:solidFill>
                <a:effectLst/>
                <a:uLnTx/>
                <a:uFillTx/>
                <a:latin typeface="Santander Text"/>
                <a:ea typeface="+mn-ea"/>
                <a:cs typeface="+mn-cs"/>
              </a:rPr>
              <a:t> &amp; Global Mkts</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64" name="CuadroTexto 32">
            <a:extLst>
              <a:ext uri="{FF2B5EF4-FFF2-40B4-BE49-F238E27FC236}">
                <a16:creationId xmlns:a16="http://schemas.microsoft.com/office/drawing/2014/main" id="{1BBC4853-809B-FE49-B328-91A15F70A875}"/>
              </a:ext>
            </a:extLst>
          </p:cNvPr>
          <p:cNvSpPr txBox="1"/>
          <p:nvPr/>
        </p:nvSpPr>
        <p:spPr>
          <a:xfrm>
            <a:off x="8708258" y="3963179"/>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Q2 2025</a:t>
            </a:r>
          </a:p>
        </p:txBody>
      </p:sp>
      <p:sp>
        <p:nvSpPr>
          <p:cNvPr id="65" name="CuadroTexto 32">
            <a:extLst>
              <a:ext uri="{FF2B5EF4-FFF2-40B4-BE49-F238E27FC236}">
                <a16:creationId xmlns:a16="http://schemas.microsoft.com/office/drawing/2014/main" id="{13DBECAF-DE51-4A53-0623-213A5EAF3AE7}"/>
              </a:ext>
            </a:extLst>
          </p:cNvPr>
          <p:cNvSpPr txBox="1"/>
          <p:nvPr/>
        </p:nvSpPr>
        <p:spPr>
          <a:xfrm>
            <a:off x="1117223" y="5230542"/>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marR="0" lvl="0" indent="0" algn="ctr" fontAlgn="auto">
              <a:lnSpc>
                <a:spcPct val="150000"/>
              </a:lnSpc>
              <a:spcBef>
                <a:spcPts val="1200"/>
              </a:spcBef>
              <a:spcAft>
                <a:spcPts val="0"/>
              </a:spcAft>
              <a:buClrTx/>
              <a:buSzTx/>
              <a:buFontTx/>
              <a:buNone/>
              <a:tabLst/>
              <a:defRPr kumimoji="0" sz="1200" b="1" i="0" u="none" strike="noStrike" kern="0" cap="none" spc="0" normalizeH="0" baseline="0">
                <a:ln>
                  <a:noFill/>
                </a:ln>
                <a:solidFill>
                  <a:prstClr val="black">
                    <a:lumMod val="50000"/>
                    <a:lumOff val="50000"/>
                  </a:prstClr>
                </a:solidFill>
                <a:effectLst/>
                <a:uLnTx/>
                <a:uFillTx/>
                <a:latin typeface="Santander Text" panose="020B0504020201020104" pitchFamily="34" charset="0"/>
              </a:defRPr>
            </a:lvl1pPr>
          </a:lstStyle>
          <a:p>
            <a:pPr marR="0" lvl="0" indent="0" fontAlgn="ctr">
              <a:lnSpc>
                <a:spcPct val="100000"/>
              </a:lnSpc>
              <a:spcAft>
                <a:spcPts val="0"/>
              </a:spcAft>
              <a:buClrTx/>
              <a:buSzTx/>
              <a:buFontTx/>
              <a:buNone/>
              <a:tabLst/>
              <a:defRPr/>
            </a:pPr>
            <a:r>
              <a:rPr lang="en-US" sz="1200" b="1" kern="0">
                <a:solidFill>
                  <a:prstClr val="black">
                    <a:lumMod val="50000"/>
                    <a:lumOff val="50000"/>
                  </a:prstClr>
                </a:solidFill>
              </a:rPr>
              <a:t>Strategic Market Risk Model for Loan</a:t>
            </a:r>
          </a:p>
        </p:txBody>
      </p:sp>
      <p:sp>
        <p:nvSpPr>
          <p:cNvPr id="66" name="CuadroTexto 32">
            <a:extLst>
              <a:ext uri="{FF2B5EF4-FFF2-40B4-BE49-F238E27FC236}">
                <a16:creationId xmlns:a16="http://schemas.microsoft.com/office/drawing/2014/main" id="{6A532F0D-5D23-6DAA-4C90-EDBA7134A34D}"/>
              </a:ext>
            </a:extLst>
          </p:cNvPr>
          <p:cNvSpPr txBox="1"/>
          <p:nvPr/>
        </p:nvSpPr>
        <p:spPr>
          <a:xfrm>
            <a:off x="3431054" y="5230542"/>
            <a:ext cx="5162376"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New APIs AC-Lago.</a:t>
            </a:r>
          </a:p>
          <a:p>
            <a:pPr marL="171450" indent="-171450">
              <a:buFont typeface="Arial" panose="020B0604020202020204" pitchFamily="34" charset="0"/>
              <a:buChar char="•"/>
              <a:defRPr/>
            </a:pPr>
            <a:r>
              <a:rPr lang="en-US" sz="1200">
                <a:solidFill>
                  <a:prstClr val="black"/>
                </a:solidFill>
              </a:rPr>
              <a:t>Murex Strategic: Integration with new environments.</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a:p>
            <a:pPr marL="171450" indent="-171450">
              <a:buFont typeface="Arial" panose="020B0604020202020204" pitchFamily="34" charset="0"/>
              <a:buChar char="•"/>
              <a:defRPr/>
            </a:pPr>
            <a:r>
              <a:rPr kumimoji="0" lang="en-US" sz="1200" b="0" i="0" u="none" strike="noStrike" kern="0" cap="none" spc="0" normalizeH="0" baseline="0" noProof="0">
                <a:ln>
                  <a:noFill/>
                </a:ln>
                <a:solidFill>
                  <a:prstClr val="black"/>
                </a:solidFill>
                <a:effectLst/>
                <a:uLnTx/>
                <a:uFillTx/>
                <a:latin typeface="Santander Text"/>
                <a:ea typeface="+mn-ea"/>
                <a:cs typeface="+mn-cs"/>
              </a:rPr>
              <a:t>Developments and integrations needed to ensure that the migration to BDH3 does not impact the systems.</a:t>
            </a:r>
          </a:p>
        </p:txBody>
      </p:sp>
      <p:sp>
        <p:nvSpPr>
          <p:cNvPr id="67" name="CuadroTexto 32">
            <a:extLst>
              <a:ext uri="{FF2B5EF4-FFF2-40B4-BE49-F238E27FC236}">
                <a16:creationId xmlns:a16="http://schemas.microsoft.com/office/drawing/2014/main" id="{BB62DEC5-2EF4-6AFC-9E11-A8C553155874}"/>
              </a:ext>
            </a:extLst>
          </p:cNvPr>
          <p:cNvSpPr txBox="1"/>
          <p:nvPr/>
        </p:nvSpPr>
        <p:spPr>
          <a:xfrm>
            <a:off x="9849541" y="5230542"/>
            <a:ext cx="1224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1200" b="1">
                <a:solidFill>
                  <a:prstClr val="black"/>
                </a:solidFill>
              </a:rPr>
              <a:t>Lending, F&amp;BSM &amp; Global Markets</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a:p>
            <a:pPr>
              <a:defRPr/>
            </a:pP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68" name="CuadroTexto 32">
            <a:extLst>
              <a:ext uri="{FF2B5EF4-FFF2-40B4-BE49-F238E27FC236}">
                <a16:creationId xmlns:a16="http://schemas.microsoft.com/office/drawing/2014/main" id="{7B0F7F95-8EC9-2BCD-BFBE-CF8E070FBE0F}"/>
              </a:ext>
            </a:extLst>
          </p:cNvPr>
          <p:cNvSpPr txBox="1"/>
          <p:nvPr/>
        </p:nvSpPr>
        <p:spPr>
          <a:xfrm>
            <a:off x="8708258" y="5230542"/>
            <a:ext cx="1080000" cy="115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Q2-Q3 2025</a:t>
            </a:r>
            <a:endParaRPr kumimoji="0" lang="en-US" sz="1000" b="1" i="0" u="none" strike="noStrike" kern="0" cap="none" spc="0" normalizeH="0" baseline="0" noProof="0">
              <a:ln>
                <a:noFill/>
              </a:ln>
              <a:solidFill>
                <a:prstClr val="black"/>
              </a:solidFill>
              <a:effectLst/>
              <a:uLnTx/>
              <a:uFillTx/>
              <a:latin typeface="Santander Text"/>
              <a:ea typeface="+mn-ea"/>
              <a:cs typeface="+mn-cs"/>
            </a:endParaRPr>
          </a:p>
        </p:txBody>
      </p:sp>
      <p:sp>
        <p:nvSpPr>
          <p:cNvPr id="69" name="CuadroTexto 32">
            <a:extLst>
              <a:ext uri="{FF2B5EF4-FFF2-40B4-BE49-F238E27FC236}">
                <a16:creationId xmlns:a16="http://schemas.microsoft.com/office/drawing/2014/main" id="{4CBA7CD6-7380-99EB-B91A-E358C771A106}"/>
              </a:ext>
            </a:extLst>
          </p:cNvPr>
          <p:cNvSpPr txBox="1"/>
          <p:nvPr/>
        </p:nvSpPr>
        <p:spPr>
          <a:xfrm>
            <a:off x="1117223" y="2689080"/>
            <a:ext cx="2236836" cy="115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TTIs calculation</a:t>
            </a:r>
          </a:p>
        </p:txBody>
      </p:sp>
      <p:sp>
        <p:nvSpPr>
          <p:cNvPr id="70" name="Title 1">
            <a:extLst>
              <a:ext uri="{FF2B5EF4-FFF2-40B4-BE49-F238E27FC236}">
                <a16:creationId xmlns:a16="http://schemas.microsoft.com/office/drawing/2014/main" id="{4D99AA77-C277-78AA-57F9-8DE1E0FAA56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Tree>
    <p:extLst>
      <p:ext uri="{BB962C8B-B14F-4D97-AF65-F5344CB8AC3E}">
        <p14:creationId xmlns:p14="http://schemas.microsoft.com/office/powerpoint/2010/main" val="249599691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BDH/Data Workstreams (2/2)</a:t>
            </a:r>
            <a:endParaRPr lang="en-US" sz="1600">
              <a:latin typeface="Santander Text" panose="020B0504020201020104" pitchFamily="34" charset="0"/>
            </a:endParaRPr>
          </a:p>
        </p:txBody>
      </p:sp>
      <p:sp>
        <p:nvSpPr>
          <p:cNvPr id="2" name="CuadroTexto 32">
            <a:extLst>
              <a:ext uri="{FF2B5EF4-FFF2-40B4-BE49-F238E27FC236}">
                <a16:creationId xmlns:a16="http://schemas.microsoft.com/office/drawing/2014/main" id="{AA74BE15-D084-CAFC-CA34-41EC39505798}"/>
              </a:ext>
            </a:extLst>
          </p:cNvPr>
          <p:cNvSpPr txBox="1"/>
          <p:nvPr/>
        </p:nvSpPr>
        <p:spPr>
          <a:xfrm>
            <a:off x="1117223" y="1429781"/>
            <a:ext cx="2236836" cy="97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defRPr/>
            </a:pPr>
            <a:r>
              <a:rPr lang="en-US" sz="1200" b="1" kern="0">
                <a:solidFill>
                  <a:prstClr val="black">
                    <a:lumMod val="50000"/>
                    <a:lumOff val="50000"/>
                  </a:prstClr>
                </a:solidFill>
              </a:rPr>
              <a:t>Orfeo Enhancements</a:t>
            </a:r>
            <a:r>
              <a:rPr lang="en-US" sz="1200" b="1" i="1" baseline="30000">
                <a:solidFill>
                  <a:schemeClr val="tx2"/>
                </a:solidFill>
                <a:latin typeface="Santander Text" panose="020B0504020201020104" pitchFamily="34" charset="0"/>
              </a:rPr>
              <a:t> (1)</a:t>
            </a:r>
            <a:r>
              <a:rPr lang="en-US" sz="1200" b="1" i="0" u="none" strike="noStrike">
                <a:solidFill>
                  <a:schemeClr val="tx2"/>
                </a:solidFill>
                <a:effectLst/>
                <a:latin typeface="Santander Text" panose="020B0504020201020104" pitchFamily="34" charset="0"/>
              </a:rPr>
              <a:t> </a:t>
            </a:r>
            <a:endParaRPr kumimoji="0" lang="en-US" sz="1200" b="1" i="0" u="none" strike="noStrike" kern="0" cap="none" spc="0" normalizeH="0" baseline="0" noProof="0">
              <a:ln>
                <a:noFill/>
              </a:ln>
              <a:solidFill>
                <a:schemeClr val="tx2"/>
              </a:solidFill>
              <a:effectLst/>
              <a:uLnTx/>
              <a:uFillTx/>
              <a:latin typeface="Santander Text" panose="020B0504020201020104" pitchFamily="34" charset="0"/>
              <a:ea typeface="+mn-ea"/>
              <a:cs typeface="+mn-cs"/>
            </a:endParaRPr>
          </a:p>
        </p:txBody>
      </p:sp>
      <p:sp>
        <p:nvSpPr>
          <p:cNvPr id="3" name="CuadroTexto 32">
            <a:extLst>
              <a:ext uri="{FF2B5EF4-FFF2-40B4-BE49-F238E27FC236}">
                <a16:creationId xmlns:a16="http://schemas.microsoft.com/office/drawing/2014/main" id="{3E0DED06-78C7-6F9A-3537-18A03D7AAD9A}"/>
              </a:ext>
            </a:extLst>
          </p:cNvPr>
          <p:cNvSpPr txBox="1"/>
          <p:nvPr/>
        </p:nvSpPr>
        <p:spPr>
          <a:xfrm>
            <a:off x="3431054" y="2487850"/>
            <a:ext cx="5162376"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BDH participation </a:t>
            </a:r>
            <a:r>
              <a:rPr kumimoji="0" lang="en-US" sz="1200" b="0" i="0" u="none" strike="noStrike" kern="0" cap="none" spc="0" normalizeH="0" baseline="0" noProof="0">
                <a:ln>
                  <a:noFill/>
                </a:ln>
                <a:solidFill>
                  <a:prstClr val="black"/>
                </a:solidFill>
                <a:effectLst/>
                <a:uLnTx/>
                <a:uFillTx/>
                <a:latin typeface="Santander Text"/>
                <a:ea typeface="+mn-ea"/>
                <a:cs typeface="+mn-cs"/>
              </a:rPr>
              <a:t>in the</a:t>
            </a:r>
            <a:r>
              <a:rPr lang="en-US" sz="1200">
                <a:solidFill>
                  <a:prstClr val="black"/>
                </a:solidFill>
              </a:rPr>
              <a:t> Data retrieval for the Regulatory Report (SNC Fields) and the Strategical Report.</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4" name="CuadroTexto 32">
            <a:extLst>
              <a:ext uri="{FF2B5EF4-FFF2-40B4-BE49-F238E27FC236}">
                <a16:creationId xmlns:a16="http://schemas.microsoft.com/office/drawing/2014/main" id="{FE706B7D-5E68-CEB4-E3DB-47DC68408FF2}"/>
              </a:ext>
            </a:extLst>
          </p:cNvPr>
          <p:cNvSpPr txBox="1"/>
          <p:nvPr/>
        </p:nvSpPr>
        <p:spPr>
          <a:xfrm>
            <a:off x="3431054" y="1429781"/>
            <a:ext cx="5162376"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marL="171450" marR="0" lvl="0" indent="-171450" fontAlgn="auto">
              <a:lnSpc>
                <a:spcPct val="100000"/>
              </a:lnSpc>
              <a:spcBef>
                <a:spcPts val="0"/>
              </a:spcBef>
              <a:spcAft>
                <a:spcPts val="0"/>
              </a:spcAft>
              <a:buClrTx/>
              <a:buSzTx/>
              <a:buFont typeface="Arial" panose="020B0604020202020204" pitchFamily="34" charset="0"/>
              <a:buChar char="•"/>
              <a:tabLst/>
              <a:defRPr sz="1200" kern="0">
                <a:solidFill>
                  <a:prstClr val="black"/>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Integration between Orfeo and BDH3 for data retrieval.</a:t>
            </a:r>
          </a:p>
        </p:txBody>
      </p:sp>
      <p:sp>
        <p:nvSpPr>
          <p:cNvPr id="6" name="CuadroTexto 32">
            <a:extLst>
              <a:ext uri="{FF2B5EF4-FFF2-40B4-BE49-F238E27FC236}">
                <a16:creationId xmlns:a16="http://schemas.microsoft.com/office/drawing/2014/main" id="{32C2C8BE-4F32-D89C-C214-8745FB70DEEC}"/>
              </a:ext>
            </a:extLst>
          </p:cNvPr>
          <p:cNvSpPr txBox="1"/>
          <p:nvPr/>
        </p:nvSpPr>
        <p:spPr>
          <a:xfrm>
            <a:off x="9849541" y="2487850"/>
            <a:ext cx="1224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F&amp;BSM,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r>
              <a:rPr kumimoji="0" lang="en-US" sz="1200" b="1" i="0" u="none" strike="noStrike" kern="0" cap="none" spc="0" normalizeH="0" baseline="0" noProof="0">
                <a:ln>
                  <a:noFill/>
                </a:ln>
                <a:solidFill>
                  <a:srgbClr val="000000"/>
                </a:solidFill>
                <a:effectLst/>
                <a:uLnTx/>
                <a:uFillTx/>
                <a:latin typeface="Santander Text"/>
                <a:ea typeface="+mn-ea"/>
                <a:cs typeface="+mn-cs"/>
              </a:rPr>
              <a:t> &amp; Risk</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7" name="CuadroTexto 32">
            <a:extLst>
              <a:ext uri="{FF2B5EF4-FFF2-40B4-BE49-F238E27FC236}">
                <a16:creationId xmlns:a16="http://schemas.microsoft.com/office/drawing/2014/main" id="{AEEFE90B-1EA7-659B-3FDB-DDAB380BC263}"/>
              </a:ext>
            </a:extLst>
          </p:cNvPr>
          <p:cNvSpPr txBox="1"/>
          <p:nvPr/>
        </p:nvSpPr>
        <p:spPr>
          <a:xfrm>
            <a:off x="9849541" y="1429781"/>
            <a:ext cx="1224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Mercurio</a:t>
            </a:r>
          </a:p>
        </p:txBody>
      </p:sp>
      <p:sp>
        <p:nvSpPr>
          <p:cNvPr id="8" name="CuadroTexto 32">
            <a:extLst>
              <a:ext uri="{FF2B5EF4-FFF2-40B4-BE49-F238E27FC236}">
                <a16:creationId xmlns:a16="http://schemas.microsoft.com/office/drawing/2014/main" id="{8AE27384-DBB8-8B0C-DBA0-4BF42D23D38A}"/>
              </a:ext>
            </a:extLst>
          </p:cNvPr>
          <p:cNvSpPr txBox="1"/>
          <p:nvPr/>
        </p:nvSpPr>
        <p:spPr>
          <a:xfrm>
            <a:off x="8708258" y="2487850"/>
            <a:ext cx="1080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Q3 2025 &amp; 2026</a:t>
            </a:r>
          </a:p>
        </p:txBody>
      </p:sp>
      <p:sp>
        <p:nvSpPr>
          <p:cNvPr id="9" name="CuadroTexto 32">
            <a:extLst>
              <a:ext uri="{FF2B5EF4-FFF2-40B4-BE49-F238E27FC236}">
                <a16:creationId xmlns:a16="http://schemas.microsoft.com/office/drawing/2014/main" id="{1B73C2AB-FB65-9AFC-5F51-7A9FBC15FA55}"/>
              </a:ext>
            </a:extLst>
          </p:cNvPr>
          <p:cNvSpPr txBox="1"/>
          <p:nvPr/>
        </p:nvSpPr>
        <p:spPr>
          <a:xfrm>
            <a:off x="8708258" y="1429781"/>
            <a:ext cx="1080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Q3 2025</a:t>
            </a:r>
          </a:p>
        </p:txBody>
      </p:sp>
      <p:sp>
        <p:nvSpPr>
          <p:cNvPr id="10" name="Rectángulo 41">
            <a:extLst>
              <a:ext uri="{FF2B5EF4-FFF2-40B4-BE49-F238E27FC236}">
                <a16:creationId xmlns:a16="http://schemas.microsoft.com/office/drawing/2014/main" id="{8ACCEC66-885C-3892-24BA-AF5B371CDA71}"/>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13" name="Rectángulo 42">
            <a:extLst>
              <a:ext uri="{FF2B5EF4-FFF2-40B4-BE49-F238E27FC236}">
                <a16:creationId xmlns:a16="http://schemas.microsoft.com/office/drawing/2014/main" id="{E7C6A24F-7893-FC2E-7465-D05D0DD8E019}"/>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14" name="Rectángulo 45">
            <a:extLst>
              <a:ext uri="{FF2B5EF4-FFF2-40B4-BE49-F238E27FC236}">
                <a16:creationId xmlns:a16="http://schemas.microsoft.com/office/drawing/2014/main" id="{9A9CFB28-29C8-4C6E-4719-06C5B7014178}"/>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15" name="Rectángulo 44">
            <a:extLst>
              <a:ext uri="{FF2B5EF4-FFF2-40B4-BE49-F238E27FC236}">
                <a16:creationId xmlns:a16="http://schemas.microsoft.com/office/drawing/2014/main" id="{67B11D4C-5447-1264-145A-5D8A7945F36A}"/>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16" name="CuadroTexto 32">
            <a:extLst>
              <a:ext uri="{FF2B5EF4-FFF2-40B4-BE49-F238E27FC236}">
                <a16:creationId xmlns:a16="http://schemas.microsoft.com/office/drawing/2014/main" id="{F8FC5039-20DF-E7EE-44D9-0CD739A22B2B}"/>
              </a:ext>
            </a:extLst>
          </p:cNvPr>
          <p:cNvSpPr txBox="1"/>
          <p:nvPr/>
        </p:nvSpPr>
        <p:spPr>
          <a:xfrm>
            <a:off x="1115987" y="3537045"/>
            <a:ext cx="2236836" cy="97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defRPr/>
            </a:pPr>
            <a:r>
              <a:rPr lang="en-US" sz="1200" b="1" kern="0" err="1">
                <a:solidFill>
                  <a:prstClr val="black">
                    <a:lumMod val="50000"/>
                    <a:lumOff val="50000"/>
                  </a:prstClr>
                </a:solidFill>
              </a:rPr>
              <a:t>nCino</a:t>
            </a:r>
            <a:r>
              <a:rPr lang="en-US" sz="1200" b="1" kern="0">
                <a:solidFill>
                  <a:prstClr val="black">
                    <a:lumMod val="50000"/>
                    <a:lumOff val="50000"/>
                  </a:prstClr>
                </a:solidFill>
              </a:rPr>
              <a:t> </a:t>
            </a:r>
            <a:r>
              <a:rPr lang="en-US" sz="1200" b="1" kern="0" err="1">
                <a:solidFill>
                  <a:prstClr val="black">
                    <a:lumMod val="50000"/>
                    <a:lumOff val="50000"/>
                  </a:prstClr>
                </a:solidFill>
              </a:rPr>
              <a:t>Decomission</a:t>
            </a:r>
            <a:r>
              <a:rPr lang="en-US" sz="1200" b="1" kern="0">
                <a:solidFill>
                  <a:prstClr val="black">
                    <a:lumMod val="50000"/>
                    <a:lumOff val="50000"/>
                  </a:prstClr>
                </a:solidFill>
              </a:rPr>
              <a:t> -</a:t>
            </a:r>
            <a:br>
              <a:rPr lang="en-US" sz="1200" b="1" kern="0">
                <a:solidFill>
                  <a:prstClr val="black">
                    <a:lumMod val="50000"/>
                    <a:lumOff val="50000"/>
                  </a:prstClr>
                </a:solidFill>
              </a:rPr>
            </a:br>
            <a:r>
              <a:rPr lang="en-US" sz="1200" b="1" kern="0">
                <a:solidFill>
                  <a:prstClr val="black">
                    <a:lumMod val="50000"/>
                    <a:lumOff val="50000"/>
                  </a:prstClr>
                </a:solidFill>
              </a:rPr>
              <a:t>Mercurio adaptations</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17" name="CuadroTexto 32">
            <a:extLst>
              <a:ext uri="{FF2B5EF4-FFF2-40B4-BE49-F238E27FC236}">
                <a16:creationId xmlns:a16="http://schemas.microsoft.com/office/drawing/2014/main" id="{D23889FB-D5B5-1FC8-D152-46F9C0937B9B}"/>
              </a:ext>
            </a:extLst>
          </p:cNvPr>
          <p:cNvSpPr txBox="1"/>
          <p:nvPr/>
        </p:nvSpPr>
        <p:spPr>
          <a:xfrm>
            <a:off x="3431054" y="3537045"/>
            <a:ext cx="5162376"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For the decommission of </a:t>
            </a:r>
            <a:r>
              <a:rPr kumimoji="0" lang="en-US" sz="1200" b="0" i="0" u="none" strike="noStrike" kern="0" cap="none" spc="0" normalizeH="0" baseline="0" noProof="0" err="1">
                <a:ln>
                  <a:noFill/>
                </a:ln>
                <a:solidFill>
                  <a:prstClr val="black"/>
                </a:solidFill>
                <a:effectLst/>
                <a:uLnTx/>
                <a:uFillTx/>
                <a:latin typeface="Santander Text"/>
                <a:ea typeface="+mn-ea"/>
                <a:cs typeface="+mn-cs"/>
              </a:rPr>
              <a:t>nCino</a:t>
            </a:r>
            <a:r>
              <a:rPr kumimoji="0" lang="en-US" sz="1200" b="0" i="0" u="none" strike="noStrike" kern="0" cap="none" spc="0" normalizeH="0" baseline="0" noProof="0">
                <a:ln>
                  <a:noFill/>
                </a:ln>
                <a:solidFill>
                  <a:prstClr val="black"/>
                </a:solidFill>
                <a:effectLst/>
                <a:uLnTx/>
                <a:uFillTx/>
                <a:latin typeface="Santander Text"/>
                <a:ea typeface="+mn-ea"/>
                <a:cs typeface="+mn-cs"/>
              </a:rPr>
              <a:t>, BDH intervention in developments and </a:t>
            </a:r>
            <a:r>
              <a:rPr lang="en-US" sz="1200">
                <a:solidFill>
                  <a:prstClr val="black"/>
                </a:solidFill>
              </a:rPr>
              <a:t>integrations for the new workflow will be needed.</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18" name="CuadroTexto 32">
            <a:extLst>
              <a:ext uri="{FF2B5EF4-FFF2-40B4-BE49-F238E27FC236}">
                <a16:creationId xmlns:a16="http://schemas.microsoft.com/office/drawing/2014/main" id="{8F988BE5-8500-DF68-3756-355382B72749}"/>
              </a:ext>
            </a:extLst>
          </p:cNvPr>
          <p:cNvSpPr txBox="1"/>
          <p:nvPr/>
        </p:nvSpPr>
        <p:spPr>
          <a:xfrm>
            <a:off x="9849541" y="3537045"/>
            <a:ext cx="1224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r>
              <a:rPr kumimoji="0" lang="en-US" sz="1200" b="1" i="0" u="none" strike="noStrike" kern="0" cap="none" spc="0" normalizeH="0" baseline="0" noProof="0">
                <a:ln>
                  <a:noFill/>
                </a:ln>
                <a:solidFill>
                  <a:srgbClr val="000000"/>
                </a:solidFill>
                <a:effectLst/>
                <a:uLnTx/>
                <a:uFillTx/>
                <a:latin typeface="Santander Text"/>
                <a:ea typeface="+mn-ea"/>
                <a:cs typeface="+mn-cs"/>
              </a:rPr>
              <a:t> &amp; Risk</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19" name="CuadroTexto 32">
            <a:extLst>
              <a:ext uri="{FF2B5EF4-FFF2-40B4-BE49-F238E27FC236}">
                <a16:creationId xmlns:a16="http://schemas.microsoft.com/office/drawing/2014/main" id="{9C0F2E73-34E4-C094-28CE-B3D09CF2D4E8}"/>
              </a:ext>
            </a:extLst>
          </p:cNvPr>
          <p:cNvSpPr txBox="1"/>
          <p:nvPr/>
        </p:nvSpPr>
        <p:spPr>
          <a:xfrm>
            <a:off x="8708258" y="3537045"/>
            <a:ext cx="1080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p>
        </p:txBody>
      </p:sp>
      <p:sp>
        <p:nvSpPr>
          <p:cNvPr id="20" name="CuadroTexto 32">
            <a:extLst>
              <a:ext uri="{FF2B5EF4-FFF2-40B4-BE49-F238E27FC236}">
                <a16:creationId xmlns:a16="http://schemas.microsoft.com/office/drawing/2014/main" id="{C91170EE-2144-2233-53FF-CC2984C82326}"/>
              </a:ext>
            </a:extLst>
          </p:cNvPr>
          <p:cNvSpPr txBox="1"/>
          <p:nvPr/>
        </p:nvSpPr>
        <p:spPr>
          <a:xfrm>
            <a:off x="1117223" y="4582463"/>
            <a:ext cx="2236836" cy="97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s-ES"/>
            </a:defPPr>
            <a:lvl1pPr algn="ctr">
              <a:lnSpc>
                <a:spcPts val="2200"/>
              </a:lnSpc>
              <a:spcBef>
                <a:spcPts val="1200"/>
              </a:spcBef>
              <a:defRPr sz="1200" b="1" kern="0">
                <a:solidFill>
                  <a:prstClr val="black">
                    <a:lumMod val="50000"/>
                    <a:lumOff val="50000"/>
                  </a:prstClr>
                </a:solidFill>
                <a:latin typeface="Santander Text" panose="020B0504020201020104" pitchFamily="34" charset="0"/>
              </a:defRPr>
            </a:lvl1pPr>
          </a:lstStyle>
          <a:p>
            <a:r>
              <a:rPr lang="en-US"/>
              <a:t>Adaptations to process data with a new granularity </a:t>
            </a:r>
          </a:p>
        </p:txBody>
      </p:sp>
      <p:sp>
        <p:nvSpPr>
          <p:cNvPr id="21" name="CuadroTexto 32">
            <a:extLst>
              <a:ext uri="{FF2B5EF4-FFF2-40B4-BE49-F238E27FC236}">
                <a16:creationId xmlns:a16="http://schemas.microsoft.com/office/drawing/2014/main" id="{B6FFCF6D-8A39-1FE8-3162-3EA7ADF646ED}"/>
              </a:ext>
            </a:extLst>
          </p:cNvPr>
          <p:cNvSpPr txBox="1"/>
          <p:nvPr/>
        </p:nvSpPr>
        <p:spPr>
          <a:xfrm>
            <a:off x="3431054" y="4582463"/>
            <a:ext cx="5162376"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BDH3 will introduce the field Portfolio, that will be consumed by FMIS and will need some testing.</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22" name="CuadroTexto 32">
            <a:extLst>
              <a:ext uri="{FF2B5EF4-FFF2-40B4-BE49-F238E27FC236}">
                <a16:creationId xmlns:a16="http://schemas.microsoft.com/office/drawing/2014/main" id="{7AFA775D-1607-7742-D721-CDDBA4E8BD31}"/>
              </a:ext>
            </a:extLst>
          </p:cNvPr>
          <p:cNvSpPr txBox="1"/>
          <p:nvPr/>
        </p:nvSpPr>
        <p:spPr>
          <a:xfrm>
            <a:off x="9849541" y="4582463"/>
            <a:ext cx="1224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23" name="CuadroTexto 32">
            <a:extLst>
              <a:ext uri="{FF2B5EF4-FFF2-40B4-BE49-F238E27FC236}">
                <a16:creationId xmlns:a16="http://schemas.microsoft.com/office/drawing/2014/main" id="{E4E742D3-0366-B757-A444-A60109A4B055}"/>
              </a:ext>
            </a:extLst>
          </p:cNvPr>
          <p:cNvSpPr txBox="1"/>
          <p:nvPr/>
        </p:nvSpPr>
        <p:spPr>
          <a:xfrm>
            <a:off x="8708258" y="4582463"/>
            <a:ext cx="1080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s-ES"/>
            </a:defPPr>
            <a:lvl1pPr marR="0" lvl="0" indent="0" algn="ctr" fontAlgn="auto">
              <a:lnSpc>
                <a:spcPct val="100000"/>
              </a:lnSpc>
              <a:spcBef>
                <a:spcPts val="0"/>
              </a:spcBef>
              <a:spcAft>
                <a:spcPts val="0"/>
              </a:spcAft>
              <a:buClrTx/>
              <a:buSzTx/>
              <a:buFont typeface="Arial" panose="020B0604020202020204" pitchFamily="34" charset="0"/>
              <a:buNone/>
              <a:tabLst/>
              <a:defRPr kumimoji="0" sz="1200" b="1" i="0" u="none" strike="noStrike" kern="0" cap="none" spc="0" normalizeH="0" baseline="0">
                <a:ln>
                  <a:noFill/>
                </a:ln>
                <a:solidFill>
                  <a:prstClr val="black"/>
                </a:solidFill>
                <a:effectLst/>
                <a:uLnTx/>
                <a:uFillTx/>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TBD</a:t>
            </a:r>
          </a:p>
        </p:txBody>
      </p:sp>
      <p:sp>
        <p:nvSpPr>
          <p:cNvPr id="24" name="CuadroTexto 32">
            <a:extLst>
              <a:ext uri="{FF2B5EF4-FFF2-40B4-BE49-F238E27FC236}">
                <a16:creationId xmlns:a16="http://schemas.microsoft.com/office/drawing/2014/main" id="{41162070-13C4-7041-EADB-A16B8870EAF0}"/>
              </a:ext>
            </a:extLst>
          </p:cNvPr>
          <p:cNvSpPr txBox="1"/>
          <p:nvPr/>
        </p:nvSpPr>
        <p:spPr>
          <a:xfrm>
            <a:off x="1117223" y="2484889"/>
            <a:ext cx="2236836" cy="97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ts val="2200"/>
              </a:lnSpc>
              <a:spcBef>
                <a:spcPts val="1200"/>
              </a:spcBef>
              <a:spcAft>
                <a:spcPts val="0"/>
              </a:spcAft>
              <a:buClrTx/>
              <a:buSzTx/>
              <a:buFontTx/>
              <a:buNone/>
              <a:tabLst/>
              <a:defRPr/>
            </a:pPr>
            <a:r>
              <a:rPr lang="en-US" sz="1200" b="1" kern="0">
                <a:solidFill>
                  <a:prstClr val="black">
                    <a:lumMod val="50000"/>
                    <a:lumOff val="50000"/>
                  </a:prstClr>
                </a:solidFill>
              </a:rPr>
              <a:t>Credit Risk Reporting</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25" name="TextBox 51">
            <a:extLst>
              <a:ext uri="{FF2B5EF4-FFF2-40B4-BE49-F238E27FC236}">
                <a16:creationId xmlns:a16="http://schemas.microsoft.com/office/drawing/2014/main" id="{98E8EDF5-35B0-F602-A201-2A76344FA2B8}"/>
              </a:ext>
            </a:extLst>
          </p:cNvPr>
          <p:cNvSpPr txBox="1"/>
          <p:nvPr/>
        </p:nvSpPr>
        <p:spPr>
          <a:xfrm>
            <a:off x="3352823" y="6675226"/>
            <a:ext cx="3514764" cy="184666"/>
          </a:xfrm>
          <a:prstGeom prst="rect">
            <a:avLst/>
          </a:prstGeom>
          <a:noFill/>
        </p:spPr>
        <p:txBody>
          <a:bodyPr wrap="square" rtlCol="0">
            <a:spAutoFit/>
          </a:bodyPr>
          <a:lstStyle/>
          <a:p>
            <a:r>
              <a:rPr lang="en-US" sz="800" b="1" i="1" baseline="30000">
                <a:latin typeface="Santander Text" panose="020B0504020201020104" pitchFamily="34" charset="0"/>
              </a:rPr>
              <a:t>(1)</a:t>
            </a:r>
            <a:r>
              <a:rPr lang="es-ES" sz="600" b="1">
                <a:latin typeface="Santander Text" panose="020B0504020201020104" pitchFamily="34" charset="0"/>
              </a:rPr>
              <a:t> </a:t>
            </a:r>
            <a:r>
              <a:rPr lang="en-US" sz="600" b="1">
                <a:latin typeface="Santander Text" panose="020B0504020201020104" pitchFamily="34" charset="0"/>
              </a:rPr>
              <a:t>Enhancements</a:t>
            </a:r>
            <a:r>
              <a:rPr lang="es-ES" sz="600" b="1">
                <a:latin typeface="Santander Text" panose="020B0504020201020104" pitchFamily="34" charset="0"/>
              </a:rPr>
              <a:t> in Orfeo </a:t>
            </a:r>
            <a:r>
              <a:rPr lang="es-ES" sz="600" b="1" err="1">
                <a:latin typeface="Santander Text" panose="020B0504020201020104" pitchFamily="34" charset="0"/>
              </a:rPr>
              <a:t>could</a:t>
            </a:r>
            <a:r>
              <a:rPr lang="es-ES" sz="600" b="1">
                <a:latin typeface="Santander Text" panose="020B0504020201020104" pitchFamily="34" charset="0"/>
              </a:rPr>
              <a:t> be </a:t>
            </a:r>
            <a:r>
              <a:rPr lang="es-ES" sz="600" b="1" err="1">
                <a:latin typeface="Santander Text" panose="020B0504020201020104" pitchFamily="34" charset="0"/>
              </a:rPr>
              <a:t>dismissed</a:t>
            </a:r>
            <a:r>
              <a:rPr lang="es-ES" sz="600" b="1">
                <a:latin typeface="Santander Text" panose="020B0504020201020104" pitchFamily="34" charset="0"/>
              </a:rPr>
              <a:t> </a:t>
            </a:r>
            <a:r>
              <a:rPr lang="es-ES" sz="600" b="1" err="1">
                <a:latin typeface="Santander Text" panose="020B0504020201020104" pitchFamily="34" charset="0"/>
              </a:rPr>
              <a:t>due</a:t>
            </a:r>
            <a:r>
              <a:rPr lang="es-ES" sz="600" b="1">
                <a:latin typeface="Santander Text" panose="020B0504020201020104" pitchFamily="34" charset="0"/>
              </a:rPr>
              <a:t> </a:t>
            </a:r>
            <a:r>
              <a:rPr lang="es-ES" sz="600" b="1" err="1">
                <a:latin typeface="Santander Text" panose="020B0504020201020104" pitchFamily="34" charset="0"/>
              </a:rPr>
              <a:t>to</a:t>
            </a:r>
            <a:r>
              <a:rPr lang="es-ES" sz="600" b="1">
                <a:latin typeface="Santander Text" panose="020B0504020201020104" pitchFamily="34" charset="0"/>
              </a:rPr>
              <a:t> </a:t>
            </a:r>
            <a:r>
              <a:rPr lang="es-ES" sz="600" b="1" err="1">
                <a:latin typeface="Santander Text" panose="020B0504020201020104" pitchFamily="34" charset="0"/>
              </a:rPr>
              <a:t>Comm</a:t>
            </a:r>
            <a:r>
              <a:rPr lang="es-ES" sz="600" b="1">
                <a:latin typeface="Santander Text" panose="020B0504020201020104" pitchFamily="34" charset="0"/>
              </a:rPr>
              <a:t>. </a:t>
            </a:r>
            <a:r>
              <a:rPr lang="es-ES" sz="600" b="1" err="1">
                <a:latin typeface="Santander Text" panose="020B0504020201020104" pitchFamily="34" charset="0"/>
              </a:rPr>
              <a:t>Letters</a:t>
            </a:r>
            <a:r>
              <a:rPr lang="es-ES" sz="600" b="1">
                <a:latin typeface="Santander Text" panose="020B0504020201020104" pitchFamily="34" charset="0"/>
              </a:rPr>
              <a:t> </a:t>
            </a:r>
            <a:r>
              <a:rPr lang="es-ES" sz="600" b="1" err="1">
                <a:latin typeface="Santander Text" panose="020B0504020201020104" pitchFamily="34" charset="0"/>
              </a:rPr>
              <a:t>Workflow</a:t>
            </a:r>
            <a:r>
              <a:rPr lang="es-ES" sz="600" b="1">
                <a:latin typeface="Santander Text" panose="020B0504020201020104" pitchFamily="34" charset="0"/>
              </a:rPr>
              <a:t> in Mercurio. </a:t>
            </a:r>
            <a:endParaRPr lang="en-US" sz="600" b="1">
              <a:latin typeface="Santander Text" panose="020B0504020201020104" pitchFamily="34" charset="0"/>
            </a:endParaRPr>
          </a:p>
        </p:txBody>
      </p:sp>
      <p:sp>
        <p:nvSpPr>
          <p:cNvPr id="26" name="Title 1">
            <a:extLst>
              <a:ext uri="{FF2B5EF4-FFF2-40B4-BE49-F238E27FC236}">
                <a16:creationId xmlns:a16="http://schemas.microsoft.com/office/drawing/2014/main" id="{9CF08948-AF52-D23F-5B89-8DB1DABC33B8}"/>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
        <p:nvSpPr>
          <p:cNvPr id="5" name="CuadroTexto 32">
            <a:extLst>
              <a:ext uri="{FF2B5EF4-FFF2-40B4-BE49-F238E27FC236}">
                <a16:creationId xmlns:a16="http://schemas.microsoft.com/office/drawing/2014/main" id="{FF4FC447-BA99-E5B6-5159-155DE3D8BD7E}"/>
              </a:ext>
            </a:extLst>
          </p:cNvPr>
          <p:cNvSpPr txBox="1"/>
          <p:nvPr/>
        </p:nvSpPr>
        <p:spPr>
          <a:xfrm>
            <a:off x="1115987" y="5645637"/>
            <a:ext cx="2236836" cy="972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s-ES"/>
            </a:defPPr>
            <a:lvl1pPr algn="ctr">
              <a:lnSpc>
                <a:spcPts val="2200"/>
              </a:lnSpc>
              <a:spcBef>
                <a:spcPts val="1200"/>
              </a:spcBef>
              <a:defRPr sz="1200" b="1" kern="0">
                <a:solidFill>
                  <a:prstClr val="black">
                    <a:lumMod val="50000"/>
                    <a:lumOff val="50000"/>
                  </a:prstClr>
                </a:solidFill>
                <a:latin typeface="Santander Text" panose="020B0504020201020104" pitchFamily="34" charset="0"/>
              </a:defRPr>
            </a:lvl1pPr>
          </a:lstStyle>
          <a:p>
            <a:r>
              <a:rPr lang="en-US"/>
              <a:t>Fee-based Adaptations</a:t>
            </a:r>
          </a:p>
        </p:txBody>
      </p:sp>
      <p:sp>
        <p:nvSpPr>
          <p:cNvPr id="27" name="CuadroTexto 32">
            <a:extLst>
              <a:ext uri="{FF2B5EF4-FFF2-40B4-BE49-F238E27FC236}">
                <a16:creationId xmlns:a16="http://schemas.microsoft.com/office/drawing/2014/main" id="{A4EDC73B-762E-26FF-D7F7-E4507BBBDE42}"/>
              </a:ext>
            </a:extLst>
          </p:cNvPr>
          <p:cNvSpPr txBox="1"/>
          <p:nvPr/>
        </p:nvSpPr>
        <p:spPr>
          <a:xfrm>
            <a:off x="3429818" y="5645637"/>
            <a:ext cx="5162376"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lvl="0" indent="-171450">
              <a:buFont typeface="Arial" panose="020B0604020202020204" pitchFamily="34" charset="0"/>
              <a:buChar char="•"/>
              <a:defRPr/>
            </a:pPr>
            <a:r>
              <a:rPr lang="en-US" sz="1200">
                <a:solidFill>
                  <a:prstClr val="black"/>
                </a:solidFill>
              </a:rPr>
              <a:t>BDH developments needed after modifying the Fees input in the systems.</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28" name="CuadroTexto 32">
            <a:extLst>
              <a:ext uri="{FF2B5EF4-FFF2-40B4-BE49-F238E27FC236}">
                <a16:creationId xmlns:a16="http://schemas.microsoft.com/office/drawing/2014/main" id="{E70D1CD9-6195-B1D7-2EA6-07C90514CDD8}"/>
              </a:ext>
            </a:extLst>
          </p:cNvPr>
          <p:cNvSpPr txBox="1"/>
          <p:nvPr/>
        </p:nvSpPr>
        <p:spPr>
          <a:xfrm>
            <a:off x="9848305" y="5645637"/>
            <a:ext cx="1224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F&amp;BSM &amp; Mercurio</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29" name="CuadroTexto 32">
            <a:extLst>
              <a:ext uri="{FF2B5EF4-FFF2-40B4-BE49-F238E27FC236}">
                <a16:creationId xmlns:a16="http://schemas.microsoft.com/office/drawing/2014/main" id="{B6AC99CA-CD8C-594A-BD15-56930724E54F}"/>
              </a:ext>
            </a:extLst>
          </p:cNvPr>
          <p:cNvSpPr txBox="1"/>
          <p:nvPr/>
        </p:nvSpPr>
        <p:spPr>
          <a:xfrm>
            <a:off x="8707022" y="5645637"/>
            <a:ext cx="1080000" cy="972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b="1">
                <a:solidFill>
                  <a:prstClr val="black"/>
                </a:solidFill>
              </a:rPr>
              <a:t>Q4 2025</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Tree>
    <p:extLst>
      <p:ext uri="{BB962C8B-B14F-4D97-AF65-F5344CB8AC3E}">
        <p14:creationId xmlns:p14="http://schemas.microsoft.com/office/powerpoint/2010/main" val="203825077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a:t>
            </a:r>
            <a:r>
              <a:rPr lang="en-US" sz="1600" err="1">
                <a:solidFill>
                  <a:srgbClr val="EB0000"/>
                </a:solidFill>
                <a:latin typeface="Santander Text" panose="020B0504020201020104" pitchFamily="34" charset="0"/>
                <a:cs typeface="Calibri Light" panose="020F0302020204030204" pitchFamily="34" charset="0"/>
              </a:rPr>
              <a:t>Mercurio</a:t>
            </a:r>
            <a:r>
              <a:rPr lang="en-US" sz="1600">
                <a:solidFill>
                  <a:srgbClr val="EB0000"/>
                </a:solidFill>
                <a:latin typeface="Santander Text" panose="020B0504020201020104" pitchFamily="34" charset="0"/>
                <a:cs typeface="Calibri Light" panose="020F0302020204030204" pitchFamily="34" charset="0"/>
              </a:rPr>
              <a:t> Workstreams</a:t>
            </a:r>
            <a:endParaRPr lang="en-US" sz="1600">
              <a:latin typeface="Santander Text" panose="020B0504020201020104" pitchFamily="34" charset="0"/>
            </a:endParaRPr>
          </a:p>
        </p:txBody>
      </p:sp>
      <p:sp>
        <p:nvSpPr>
          <p:cNvPr id="26" name="CuadroTexto 32">
            <a:extLst>
              <a:ext uri="{FF2B5EF4-FFF2-40B4-BE49-F238E27FC236}">
                <a16:creationId xmlns:a16="http://schemas.microsoft.com/office/drawing/2014/main" id="{9BBF30C0-2CA4-B8D2-3BC6-C710CF7EB4B4}"/>
              </a:ext>
            </a:extLst>
          </p:cNvPr>
          <p:cNvSpPr txBox="1"/>
          <p:nvPr/>
        </p:nvSpPr>
        <p:spPr>
          <a:xfrm>
            <a:off x="1117223" y="1429781"/>
            <a:ext cx="2236836" cy="900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lnSpc>
                <a:spcPct val="150000"/>
              </a:lnSpc>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Deal Execution Workflow (One-Stop-Shop)</a:t>
            </a:r>
            <a:endParaRPr kumimoji="0" lang="en-US" sz="1200" b="1" i="0" u="none" strike="noStrike" kern="0" cap="none" spc="0" normalizeH="0" baseline="0" noProof="0">
              <a:ln>
                <a:noFill/>
              </a:ln>
              <a:solidFill>
                <a:schemeClr val="tx2"/>
              </a:solidFill>
              <a:effectLst/>
              <a:uLnTx/>
              <a:uFillTx/>
              <a:latin typeface="Santander Text" panose="020B0504020201020104" pitchFamily="34" charset="0"/>
              <a:ea typeface="+mn-ea"/>
              <a:cs typeface="+mn-cs"/>
            </a:endParaRPr>
          </a:p>
        </p:txBody>
      </p:sp>
      <p:sp>
        <p:nvSpPr>
          <p:cNvPr id="27" name="CuadroTexto 32">
            <a:extLst>
              <a:ext uri="{FF2B5EF4-FFF2-40B4-BE49-F238E27FC236}">
                <a16:creationId xmlns:a16="http://schemas.microsoft.com/office/drawing/2014/main" id="{7343668E-FDBD-B40E-1ABB-1F8DF878DF4C}"/>
              </a:ext>
            </a:extLst>
          </p:cNvPr>
          <p:cNvSpPr txBox="1"/>
          <p:nvPr/>
        </p:nvSpPr>
        <p:spPr>
          <a:xfrm>
            <a:off x="3431054" y="2416832"/>
            <a:ext cx="5162376"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TOM definition: </a:t>
            </a:r>
            <a:r>
              <a:rPr kumimoji="0" lang="en-US" sz="1200" b="0" i="0" u="none" strike="noStrike" kern="0" cap="none" spc="0" normalizeH="0" baseline="0" noProof="0" err="1">
                <a:ln>
                  <a:noFill/>
                </a:ln>
                <a:solidFill>
                  <a:prstClr val="black"/>
                </a:solidFill>
                <a:effectLst/>
                <a:uLnTx/>
                <a:uFillTx/>
                <a:latin typeface="Santander Text"/>
                <a:ea typeface="+mn-ea"/>
                <a:cs typeface="+mn-cs"/>
              </a:rPr>
              <a:t>Mercurio</a:t>
            </a:r>
            <a:r>
              <a:rPr kumimoji="0" lang="en-US" sz="1200" b="0" i="0" u="none" strike="noStrike" kern="0" cap="none" spc="0" normalizeH="0" baseline="0" noProof="0">
                <a:ln>
                  <a:noFill/>
                </a:ln>
                <a:solidFill>
                  <a:prstClr val="black"/>
                </a:solidFill>
                <a:effectLst/>
                <a:uLnTx/>
                <a:uFillTx/>
                <a:latin typeface="Santander Text"/>
                <a:ea typeface="+mn-ea"/>
                <a:cs typeface="+mn-cs"/>
              </a:rPr>
              <a:t> role redefined due to </a:t>
            </a:r>
            <a:r>
              <a:rPr kumimoji="0" lang="en-US" sz="1200" b="0" i="0" u="none" strike="noStrike" kern="0" cap="none" spc="0" normalizeH="0" baseline="0" noProof="0" err="1">
                <a:ln>
                  <a:noFill/>
                </a:ln>
                <a:solidFill>
                  <a:prstClr val="black"/>
                </a:solidFill>
                <a:effectLst/>
                <a:uLnTx/>
                <a:uFillTx/>
                <a:latin typeface="Santander Text"/>
                <a:ea typeface="+mn-ea"/>
                <a:cs typeface="+mn-cs"/>
              </a:rPr>
              <a:t>nCino</a:t>
            </a:r>
            <a:r>
              <a:rPr kumimoji="0" lang="en-US" sz="1200" b="0" i="0" u="none" strike="noStrike" kern="0" cap="none" spc="0" normalizeH="0" baseline="0" noProof="0">
                <a:ln>
                  <a:noFill/>
                </a:ln>
                <a:solidFill>
                  <a:prstClr val="black"/>
                </a:solidFill>
                <a:effectLst/>
                <a:uLnTx/>
                <a:uFillTx/>
                <a:latin typeface="Santander Text"/>
                <a:ea typeface="+mn-ea"/>
                <a:cs typeface="+mn-cs"/>
              </a:rPr>
              <a:t> decommission.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GAP analysis &amp; Integration analysis </a:t>
            </a:r>
            <a:r>
              <a:rPr kumimoji="0" lang="en-US" sz="1200" b="0" i="0" u="none" strike="noStrike" kern="0" cap="none" spc="0" normalizeH="0" baseline="0" noProof="0">
                <a:ln>
                  <a:noFill/>
                </a:ln>
                <a:solidFill>
                  <a:prstClr val="black"/>
                </a:solidFill>
                <a:effectLst/>
                <a:uLnTx/>
                <a:uFillTx/>
                <a:latin typeface="Santander Text"/>
                <a:ea typeface="+mn-ea"/>
                <a:cs typeface="+mn-cs"/>
              </a:rPr>
              <a:t>to ensure </a:t>
            </a:r>
            <a:r>
              <a:rPr lang="en-US" sz="1200" err="1">
                <a:solidFill>
                  <a:prstClr val="black"/>
                </a:solidFill>
              </a:rPr>
              <a:t>Mercurio´s</a:t>
            </a:r>
            <a:r>
              <a:rPr lang="en-US" sz="1200">
                <a:solidFill>
                  <a:prstClr val="black"/>
                </a:solidFill>
              </a:rPr>
              <a:t> new </a:t>
            </a:r>
            <a:r>
              <a:rPr kumimoji="0" lang="en-US" sz="1200" b="0" i="0" u="none" strike="noStrike" kern="0" cap="none" spc="0" normalizeH="0" baseline="0" noProof="0">
                <a:ln>
                  <a:noFill/>
                </a:ln>
                <a:solidFill>
                  <a:prstClr val="black"/>
                </a:solidFill>
                <a:effectLst/>
                <a:uLnTx/>
                <a:uFillTx/>
                <a:latin typeface="Santander Text"/>
                <a:ea typeface="+mn-ea"/>
                <a:cs typeface="+mn-cs"/>
              </a:rPr>
              <a:t>role</a:t>
            </a:r>
            <a:r>
              <a:rPr lang="en-US" sz="1200">
                <a:solidFill>
                  <a:prstClr val="black"/>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Developments &amp; Integra</a:t>
            </a:r>
            <a:r>
              <a:rPr lang="en-US" sz="1200" err="1">
                <a:solidFill>
                  <a:prstClr val="black"/>
                </a:solidFill>
              </a:rPr>
              <a:t>tions</a:t>
            </a:r>
            <a:r>
              <a:rPr lang="en-US" sz="1200">
                <a:solidFill>
                  <a:prstClr val="black"/>
                </a:solidFill>
              </a:rPr>
              <a:t>.</a:t>
            </a:r>
          </a:p>
        </p:txBody>
      </p:sp>
      <p:sp>
        <p:nvSpPr>
          <p:cNvPr id="28" name="CuadroTexto 32">
            <a:extLst>
              <a:ext uri="{FF2B5EF4-FFF2-40B4-BE49-F238E27FC236}">
                <a16:creationId xmlns:a16="http://schemas.microsoft.com/office/drawing/2014/main" id="{D6E4B1DC-E51D-4FD6-2FAE-32995710B0C9}"/>
              </a:ext>
            </a:extLst>
          </p:cNvPr>
          <p:cNvSpPr txBox="1"/>
          <p:nvPr/>
        </p:nvSpPr>
        <p:spPr>
          <a:xfrm>
            <a:off x="3431054" y="1429781"/>
            <a:ext cx="5162376"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marL="171450" indent="-171450">
              <a:buFont typeface="Arial" panose="020B0604020202020204" pitchFamily="34" charset="0"/>
              <a:buChar char="•"/>
              <a:defRPr sz="1200" kern="0">
                <a:solidFill>
                  <a:prstClr val="black"/>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t>New WF in </a:t>
            </a:r>
            <a:r>
              <a:rPr lang="en-US" err="1"/>
              <a:t>Mercurio</a:t>
            </a:r>
            <a:r>
              <a:rPr lang="en-US"/>
              <a:t> for Commitment Letters events recording, U.W exposure control &amp; auditing.</a:t>
            </a:r>
          </a:p>
          <a:p>
            <a:r>
              <a:rPr lang="en-US"/>
              <a:t>Valuation engine for Commitment Letters &amp; accounting changes.</a:t>
            </a:r>
          </a:p>
          <a:p>
            <a:r>
              <a:rPr lang="en-US"/>
              <a:t>Strategic &amp; Consumers Connection with BDH3.</a:t>
            </a:r>
          </a:p>
        </p:txBody>
      </p:sp>
      <p:sp>
        <p:nvSpPr>
          <p:cNvPr id="29" name="CuadroTexto 32">
            <a:extLst>
              <a:ext uri="{FF2B5EF4-FFF2-40B4-BE49-F238E27FC236}">
                <a16:creationId xmlns:a16="http://schemas.microsoft.com/office/drawing/2014/main" id="{B26FE98B-F648-0947-4351-CFCE0819FD6A}"/>
              </a:ext>
            </a:extLst>
          </p:cNvPr>
          <p:cNvSpPr txBox="1"/>
          <p:nvPr/>
        </p:nvSpPr>
        <p:spPr>
          <a:xfrm>
            <a:off x="9849541" y="2416832"/>
            <a:ext cx="1224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rgbClr val="000000"/>
                </a:solidFill>
              </a:rPr>
              <a:t>BDH &amp; Risk</a:t>
            </a:r>
            <a:endParaRPr kumimoji="0" lang="en-US" sz="1200" b="1" i="0" u="none" strike="noStrike" kern="0" cap="none" spc="0" normalizeH="0" baseline="0" noProof="0">
              <a:ln>
                <a:noFill/>
              </a:ln>
              <a:solidFill>
                <a:srgbClr val="000000"/>
              </a:solidFill>
              <a:effectLst/>
              <a:uLnTx/>
              <a:uFillTx/>
              <a:latin typeface="Santander Text"/>
              <a:ea typeface="+mn-ea"/>
              <a:cs typeface="+mn-cs"/>
            </a:endParaRPr>
          </a:p>
        </p:txBody>
      </p:sp>
      <p:sp>
        <p:nvSpPr>
          <p:cNvPr id="30" name="CuadroTexto 32">
            <a:extLst>
              <a:ext uri="{FF2B5EF4-FFF2-40B4-BE49-F238E27FC236}">
                <a16:creationId xmlns:a16="http://schemas.microsoft.com/office/drawing/2014/main" id="{6937ECBC-E972-2EDD-0188-033B79AC08A5}"/>
              </a:ext>
            </a:extLst>
          </p:cNvPr>
          <p:cNvSpPr txBox="1"/>
          <p:nvPr/>
        </p:nvSpPr>
        <p:spPr>
          <a:xfrm>
            <a:off x="9849541" y="1429781"/>
            <a:ext cx="1224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 BDH, Risk &amp; Global Mkts</a:t>
            </a:r>
          </a:p>
        </p:txBody>
      </p:sp>
      <p:sp>
        <p:nvSpPr>
          <p:cNvPr id="31" name="CuadroTexto 32">
            <a:extLst>
              <a:ext uri="{FF2B5EF4-FFF2-40B4-BE49-F238E27FC236}">
                <a16:creationId xmlns:a16="http://schemas.microsoft.com/office/drawing/2014/main" id="{9900E1C5-FDE4-4CAC-1541-792DCF7848A3}"/>
              </a:ext>
            </a:extLst>
          </p:cNvPr>
          <p:cNvSpPr txBox="1"/>
          <p:nvPr/>
        </p:nvSpPr>
        <p:spPr>
          <a:xfrm>
            <a:off x="8708258" y="2416832"/>
            <a:ext cx="1080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p>
        </p:txBody>
      </p:sp>
      <p:sp>
        <p:nvSpPr>
          <p:cNvPr id="32" name="CuadroTexto 32">
            <a:extLst>
              <a:ext uri="{FF2B5EF4-FFF2-40B4-BE49-F238E27FC236}">
                <a16:creationId xmlns:a16="http://schemas.microsoft.com/office/drawing/2014/main" id="{2772EC12-FBC2-8493-AABA-CB0116B109D1}"/>
              </a:ext>
            </a:extLst>
          </p:cNvPr>
          <p:cNvSpPr txBox="1"/>
          <p:nvPr/>
        </p:nvSpPr>
        <p:spPr>
          <a:xfrm>
            <a:off x="8708258" y="1429781"/>
            <a:ext cx="1080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p>
        </p:txBody>
      </p:sp>
      <p:sp>
        <p:nvSpPr>
          <p:cNvPr id="33" name="Rectángulo 41">
            <a:extLst>
              <a:ext uri="{FF2B5EF4-FFF2-40B4-BE49-F238E27FC236}">
                <a16:creationId xmlns:a16="http://schemas.microsoft.com/office/drawing/2014/main" id="{E176D661-6E15-A377-1665-07F041C3E189}"/>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34" name="Rectángulo 42">
            <a:extLst>
              <a:ext uri="{FF2B5EF4-FFF2-40B4-BE49-F238E27FC236}">
                <a16:creationId xmlns:a16="http://schemas.microsoft.com/office/drawing/2014/main" id="{43C44090-2936-82FF-7067-21CC27EE0AC3}"/>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35" name="Rectángulo 45">
            <a:extLst>
              <a:ext uri="{FF2B5EF4-FFF2-40B4-BE49-F238E27FC236}">
                <a16:creationId xmlns:a16="http://schemas.microsoft.com/office/drawing/2014/main" id="{100356CA-F596-E25C-6FAC-F316C52C128B}"/>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36" name="Rectángulo 44">
            <a:extLst>
              <a:ext uri="{FF2B5EF4-FFF2-40B4-BE49-F238E27FC236}">
                <a16:creationId xmlns:a16="http://schemas.microsoft.com/office/drawing/2014/main" id="{068BF1BC-67C5-F245-FFE7-10159A6D6BA7}"/>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37" name="CuadroTexto 32">
            <a:extLst>
              <a:ext uri="{FF2B5EF4-FFF2-40B4-BE49-F238E27FC236}">
                <a16:creationId xmlns:a16="http://schemas.microsoft.com/office/drawing/2014/main" id="{8655573F-FE82-AE86-C9F7-92DC87065507}"/>
              </a:ext>
            </a:extLst>
          </p:cNvPr>
          <p:cNvSpPr txBox="1"/>
          <p:nvPr/>
        </p:nvSpPr>
        <p:spPr>
          <a:xfrm>
            <a:off x="1115987" y="3395003"/>
            <a:ext cx="2236836" cy="900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ES" sz="1200" b="1" kern="0" err="1">
                <a:solidFill>
                  <a:prstClr val="black">
                    <a:lumMod val="50000"/>
                    <a:lumOff val="50000"/>
                  </a:prstClr>
                </a:solidFill>
              </a:rPr>
              <a:t>Booking</a:t>
            </a:r>
            <a:r>
              <a:rPr lang="es-ES" sz="1200" b="1" i="1" u="none" strike="noStrike" kern="1200">
                <a:solidFill>
                  <a:schemeClr val="tx1"/>
                </a:solidFill>
                <a:effectLst/>
                <a:latin typeface="Santander Headline" panose="020B0504020201020104" pitchFamily="34" charset="0"/>
                <a:ea typeface="+mn-ea"/>
                <a:cs typeface="+mn-cs"/>
              </a:rPr>
              <a:t> </a:t>
            </a:r>
            <a:r>
              <a:rPr lang="es-ES" sz="1200" b="1" kern="0" err="1">
                <a:solidFill>
                  <a:prstClr val="black">
                    <a:lumMod val="50000"/>
                    <a:lumOff val="50000"/>
                  </a:prstClr>
                </a:solidFill>
              </a:rPr>
              <a:t>of</a:t>
            </a:r>
            <a:r>
              <a:rPr lang="es-ES" sz="1200" b="1" kern="0">
                <a:solidFill>
                  <a:prstClr val="black">
                    <a:lumMod val="50000"/>
                    <a:lumOff val="50000"/>
                  </a:prstClr>
                </a:solidFill>
              </a:rPr>
              <a:t> draft </a:t>
            </a:r>
            <a:r>
              <a:rPr lang="es-ES" sz="1200" b="1" kern="0" err="1">
                <a:solidFill>
                  <a:prstClr val="black">
                    <a:lumMod val="50000"/>
                    <a:lumOff val="50000"/>
                  </a:prstClr>
                </a:solidFill>
              </a:rPr>
              <a:t>deals</a:t>
            </a:r>
            <a:r>
              <a:rPr lang="es-ES" sz="1200" b="1" kern="0">
                <a:solidFill>
                  <a:prstClr val="black">
                    <a:lumMod val="50000"/>
                    <a:lumOff val="50000"/>
                  </a:prstClr>
                </a:solidFill>
              </a:rPr>
              <a:t> in Mercurio</a:t>
            </a:r>
          </a:p>
        </p:txBody>
      </p:sp>
      <p:sp>
        <p:nvSpPr>
          <p:cNvPr id="38" name="CuadroTexto 32">
            <a:extLst>
              <a:ext uri="{FF2B5EF4-FFF2-40B4-BE49-F238E27FC236}">
                <a16:creationId xmlns:a16="http://schemas.microsoft.com/office/drawing/2014/main" id="{E3CEBF77-45BD-9F7F-D64E-0D1BAC8BB4E5}"/>
              </a:ext>
            </a:extLst>
          </p:cNvPr>
          <p:cNvSpPr txBox="1"/>
          <p:nvPr/>
        </p:nvSpPr>
        <p:spPr>
          <a:xfrm>
            <a:off x="3431054" y="3395003"/>
            <a:ext cx="5162376"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The objective is to have the pre-book in </a:t>
            </a:r>
            <a:r>
              <a:rPr lang="en-US" sz="1200" err="1">
                <a:solidFill>
                  <a:prstClr val="black"/>
                </a:solidFill>
              </a:rPr>
              <a:t>LoanIQ</a:t>
            </a:r>
            <a:r>
              <a:rPr lang="en-US" sz="1200">
                <a:solidFill>
                  <a:prstClr val="black"/>
                </a:solidFill>
              </a:rPr>
              <a:t> in draft mode and then do the confirmation in </a:t>
            </a:r>
            <a:r>
              <a:rPr lang="en-US" sz="1200" err="1">
                <a:solidFill>
                  <a:prstClr val="black"/>
                </a:solidFill>
              </a:rPr>
              <a:t>Mercurio</a:t>
            </a:r>
            <a:r>
              <a:rPr lang="en-US" sz="1200">
                <a:solidFill>
                  <a:prstClr val="black"/>
                </a:solidFill>
              </a:rPr>
              <a:t> without creating amendments for modifications. </a:t>
            </a:r>
          </a:p>
          <a:p>
            <a:pPr marL="171450" indent="-171450">
              <a:buFont typeface="Arial" panose="020B0604020202020204" pitchFamily="34" charset="0"/>
              <a:buChar char="•"/>
              <a:defRPr/>
            </a:pPr>
            <a:r>
              <a:rPr lang="en-US" sz="1200">
                <a:solidFill>
                  <a:prstClr val="black"/>
                </a:solidFill>
              </a:rPr>
              <a:t>To avoid the double manual intervention between </a:t>
            </a:r>
            <a:r>
              <a:rPr lang="en-US" sz="1200" err="1">
                <a:solidFill>
                  <a:prstClr val="black"/>
                </a:solidFill>
              </a:rPr>
              <a:t>LoanIQ</a:t>
            </a:r>
            <a:r>
              <a:rPr lang="en-US" sz="1200">
                <a:solidFill>
                  <a:prstClr val="black"/>
                </a:solidFill>
              </a:rPr>
              <a:t> and </a:t>
            </a:r>
            <a:r>
              <a:rPr lang="en-US" sz="1200" err="1">
                <a:solidFill>
                  <a:prstClr val="black"/>
                </a:solidFill>
              </a:rPr>
              <a:t>Mercurio</a:t>
            </a:r>
            <a:r>
              <a:rPr lang="en-US" sz="1200">
                <a:solidFill>
                  <a:prstClr val="black"/>
                </a:solidFill>
              </a:rPr>
              <a:t> PPT.</a:t>
            </a:r>
          </a:p>
        </p:txBody>
      </p:sp>
      <p:sp>
        <p:nvSpPr>
          <p:cNvPr id="39" name="CuadroTexto 32">
            <a:extLst>
              <a:ext uri="{FF2B5EF4-FFF2-40B4-BE49-F238E27FC236}">
                <a16:creationId xmlns:a16="http://schemas.microsoft.com/office/drawing/2014/main" id="{3E77B97A-DD17-69CA-6821-DC8A084EF4E6}"/>
              </a:ext>
            </a:extLst>
          </p:cNvPr>
          <p:cNvSpPr txBox="1"/>
          <p:nvPr/>
        </p:nvSpPr>
        <p:spPr>
          <a:xfrm>
            <a:off x="9849541" y="3395003"/>
            <a:ext cx="1224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40" name="CuadroTexto 32">
            <a:extLst>
              <a:ext uri="{FF2B5EF4-FFF2-40B4-BE49-F238E27FC236}">
                <a16:creationId xmlns:a16="http://schemas.microsoft.com/office/drawing/2014/main" id="{207FC92F-B51E-561C-12A6-77607E307A48}"/>
              </a:ext>
            </a:extLst>
          </p:cNvPr>
          <p:cNvSpPr txBox="1"/>
          <p:nvPr/>
        </p:nvSpPr>
        <p:spPr>
          <a:xfrm>
            <a:off x="8708258" y="3395003"/>
            <a:ext cx="1080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lang="en-US" sz="1200" b="1">
                <a:solidFill>
                  <a:prstClr val="black"/>
                </a:solidFill>
              </a:rPr>
              <a:t>Q1 2025</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41" name="CuadroTexto 32">
            <a:extLst>
              <a:ext uri="{FF2B5EF4-FFF2-40B4-BE49-F238E27FC236}">
                <a16:creationId xmlns:a16="http://schemas.microsoft.com/office/drawing/2014/main" id="{81FBBAF6-8772-15F7-44DD-4FE4D75B11C0}"/>
              </a:ext>
            </a:extLst>
          </p:cNvPr>
          <p:cNvSpPr txBox="1"/>
          <p:nvPr/>
        </p:nvSpPr>
        <p:spPr>
          <a:xfrm>
            <a:off x="1117223" y="4378278"/>
            <a:ext cx="2236836" cy="900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defRPr/>
            </a:pPr>
            <a:r>
              <a:rPr lang="en-US" sz="1200" b="1" kern="0">
                <a:solidFill>
                  <a:prstClr val="black">
                    <a:lumMod val="50000"/>
                    <a:lumOff val="50000"/>
                  </a:prstClr>
                </a:solidFill>
              </a:rPr>
              <a:t>Orfeo Enhancements</a:t>
            </a:r>
            <a:r>
              <a:rPr lang="en-US" sz="1200" b="1" i="1" baseline="30000">
                <a:solidFill>
                  <a:schemeClr val="tx2"/>
                </a:solidFill>
                <a:latin typeface="Santander Text" panose="020B0504020201020104" pitchFamily="34" charset="0"/>
              </a:rPr>
              <a:t> (1)</a:t>
            </a:r>
            <a:r>
              <a:rPr lang="en-US" sz="1200" b="1" i="0" u="none" strike="noStrike">
                <a:solidFill>
                  <a:schemeClr val="tx2"/>
                </a:solidFill>
                <a:effectLst/>
                <a:latin typeface="Santander Text" panose="020B0504020201020104" pitchFamily="34" charset="0"/>
              </a:rPr>
              <a:t> </a:t>
            </a:r>
            <a:endParaRPr kumimoji="0" lang="en-US" sz="1200" b="1" i="0" u="none" strike="noStrike" kern="0" cap="none" spc="0" normalizeH="0" baseline="0" noProof="0">
              <a:ln>
                <a:noFill/>
              </a:ln>
              <a:solidFill>
                <a:schemeClr val="tx2"/>
              </a:solidFill>
              <a:effectLst/>
              <a:uLnTx/>
              <a:uFillTx/>
              <a:latin typeface="Santander Text" panose="020B0504020201020104" pitchFamily="34" charset="0"/>
              <a:ea typeface="+mn-ea"/>
              <a:cs typeface="+mn-cs"/>
            </a:endParaRPr>
          </a:p>
        </p:txBody>
      </p:sp>
      <p:sp>
        <p:nvSpPr>
          <p:cNvPr id="42" name="CuadroTexto 32">
            <a:extLst>
              <a:ext uri="{FF2B5EF4-FFF2-40B4-BE49-F238E27FC236}">
                <a16:creationId xmlns:a16="http://schemas.microsoft.com/office/drawing/2014/main" id="{095D3B28-6743-3DCB-E89A-CA97A2923BC8}"/>
              </a:ext>
            </a:extLst>
          </p:cNvPr>
          <p:cNvSpPr txBox="1"/>
          <p:nvPr/>
        </p:nvSpPr>
        <p:spPr>
          <a:xfrm>
            <a:off x="3431054" y="4378278"/>
            <a:ext cx="5162376"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Integration between Orfeo and </a:t>
            </a:r>
            <a:r>
              <a:rPr lang="en-US" sz="1200" err="1">
                <a:solidFill>
                  <a:prstClr val="black"/>
                </a:solidFill>
              </a:rPr>
              <a:t>Mercurio</a:t>
            </a:r>
            <a:r>
              <a:rPr lang="en-US" sz="1200">
                <a:solidFill>
                  <a:prstClr val="black"/>
                </a:solidFill>
              </a:rPr>
              <a:t> for data retrieval.</a:t>
            </a:r>
          </a:p>
        </p:txBody>
      </p:sp>
      <p:sp>
        <p:nvSpPr>
          <p:cNvPr id="43" name="CuadroTexto 32">
            <a:extLst>
              <a:ext uri="{FF2B5EF4-FFF2-40B4-BE49-F238E27FC236}">
                <a16:creationId xmlns:a16="http://schemas.microsoft.com/office/drawing/2014/main" id="{930E7267-EA82-3110-6B99-EEB207277CA4}"/>
              </a:ext>
            </a:extLst>
          </p:cNvPr>
          <p:cNvSpPr txBox="1"/>
          <p:nvPr/>
        </p:nvSpPr>
        <p:spPr>
          <a:xfrm>
            <a:off x="9849541" y="4378278"/>
            <a:ext cx="1224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 &amp; BDH</a:t>
            </a:r>
          </a:p>
        </p:txBody>
      </p:sp>
      <p:sp>
        <p:nvSpPr>
          <p:cNvPr id="44" name="CuadroTexto 32">
            <a:extLst>
              <a:ext uri="{FF2B5EF4-FFF2-40B4-BE49-F238E27FC236}">
                <a16:creationId xmlns:a16="http://schemas.microsoft.com/office/drawing/2014/main" id="{A120FE07-BBCE-8EFA-FAF2-1EA9398D1661}"/>
              </a:ext>
            </a:extLst>
          </p:cNvPr>
          <p:cNvSpPr txBox="1"/>
          <p:nvPr/>
        </p:nvSpPr>
        <p:spPr>
          <a:xfrm>
            <a:off x="8708258" y="4378278"/>
            <a:ext cx="1080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Q2 2025</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
        <p:nvSpPr>
          <p:cNvPr id="45" name="CuadroTexto 32">
            <a:extLst>
              <a:ext uri="{FF2B5EF4-FFF2-40B4-BE49-F238E27FC236}">
                <a16:creationId xmlns:a16="http://schemas.microsoft.com/office/drawing/2014/main" id="{E8F42CAC-18FA-D1BA-0E56-849BB89034A8}"/>
              </a:ext>
            </a:extLst>
          </p:cNvPr>
          <p:cNvSpPr txBox="1"/>
          <p:nvPr/>
        </p:nvSpPr>
        <p:spPr>
          <a:xfrm>
            <a:off x="1117223" y="2413871"/>
            <a:ext cx="2236836" cy="900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defRPr/>
            </a:pPr>
            <a:r>
              <a:rPr lang="en-US" sz="1200" b="1" kern="0" err="1">
                <a:solidFill>
                  <a:prstClr val="black">
                    <a:lumMod val="50000"/>
                    <a:lumOff val="50000"/>
                  </a:prstClr>
                </a:solidFill>
              </a:rPr>
              <a:t>nCino</a:t>
            </a:r>
            <a:r>
              <a:rPr lang="en-US" sz="1200" b="1" kern="0">
                <a:solidFill>
                  <a:prstClr val="black">
                    <a:lumMod val="50000"/>
                    <a:lumOff val="50000"/>
                  </a:prstClr>
                </a:solidFill>
              </a:rPr>
              <a:t> </a:t>
            </a:r>
            <a:r>
              <a:rPr lang="en-US" sz="1200" b="1" kern="0" err="1">
                <a:solidFill>
                  <a:prstClr val="black">
                    <a:lumMod val="50000"/>
                    <a:lumOff val="50000"/>
                  </a:prstClr>
                </a:solidFill>
              </a:rPr>
              <a:t>Decomission</a:t>
            </a:r>
            <a:r>
              <a:rPr lang="en-US" sz="1200" b="1" kern="0">
                <a:solidFill>
                  <a:prstClr val="black">
                    <a:lumMod val="50000"/>
                    <a:lumOff val="50000"/>
                  </a:prstClr>
                </a:solidFill>
              </a:rPr>
              <a:t> -</a:t>
            </a:r>
            <a:br>
              <a:rPr lang="en-US" sz="1200" b="1" kern="0">
                <a:solidFill>
                  <a:prstClr val="black">
                    <a:lumMod val="50000"/>
                    <a:lumOff val="50000"/>
                  </a:prstClr>
                </a:solidFill>
              </a:rPr>
            </a:br>
            <a:r>
              <a:rPr lang="en-US" sz="1200" b="1" kern="0">
                <a:solidFill>
                  <a:prstClr val="black">
                    <a:lumMod val="50000"/>
                    <a:lumOff val="50000"/>
                  </a:prstClr>
                </a:solidFill>
              </a:rPr>
              <a:t>Mercurio adaptations</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46" name="Title 1">
            <a:extLst>
              <a:ext uri="{FF2B5EF4-FFF2-40B4-BE49-F238E27FC236}">
                <a16:creationId xmlns:a16="http://schemas.microsoft.com/office/drawing/2014/main" id="{4A8060E3-4DBA-6D4A-59D7-9B5F74FEBD21}"/>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
        <p:nvSpPr>
          <p:cNvPr id="2" name="TextBox 51">
            <a:extLst>
              <a:ext uri="{FF2B5EF4-FFF2-40B4-BE49-F238E27FC236}">
                <a16:creationId xmlns:a16="http://schemas.microsoft.com/office/drawing/2014/main" id="{488B918B-1B17-EA0F-37E4-AD6B193C6F91}"/>
              </a:ext>
            </a:extLst>
          </p:cNvPr>
          <p:cNvSpPr txBox="1"/>
          <p:nvPr/>
        </p:nvSpPr>
        <p:spPr>
          <a:xfrm>
            <a:off x="3352823" y="6595324"/>
            <a:ext cx="3514764" cy="184666"/>
          </a:xfrm>
          <a:prstGeom prst="rect">
            <a:avLst/>
          </a:prstGeom>
          <a:noFill/>
        </p:spPr>
        <p:txBody>
          <a:bodyPr wrap="square" rtlCol="0">
            <a:spAutoFit/>
          </a:bodyPr>
          <a:lstStyle/>
          <a:p>
            <a:r>
              <a:rPr lang="en-US" sz="800" b="1" i="1" baseline="30000">
                <a:latin typeface="Santander Text" panose="020B0504020201020104" pitchFamily="34" charset="0"/>
              </a:rPr>
              <a:t>(1)</a:t>
            </a:r>
            <a:r>
              <a:rPr lang="es-ES" sz="600" b="1">
                <a:latin typeface="Santander Text" panose="020B0504020201020104" pitchFamily="34" charset="0"/>
              </a:rPr>
              <a:t> </a:t>
            </a:r>
            <a:r>
              <a:rPr lang="en-US" sz="600" b="1">
                <a:latin typeface="Santander Text" panose="020B0504020201020104" pitchFamily="34" charset="0"/>
              </a:rPr>
              <a:t>Enhancements</a:t>
            </a:r>
            <a:r>
              <a:rPr lang="es-ES" sz="600" b="1">
                <a:latin typeface="Santander Text" panose="020B0504020201020104" pitchFamily="34" charset="0"/>
              </a:rPr>
              <a:t> in Orfeo </a:t>
            </a:r>
            <a:r>
              <a:rPr lang="es-ES" sz="600" b="1" err="1">
                <a:latin typeface="Santander Text" panose="020B0504020201020104" pitchFamily="34" charset="0"/>
              </a:rPr>
              <a:t>could</a:t>
            </a:r>
            <a:r>
              <a:rPr lang="es-ES" sz="600" b="1">
                <a:latin typeface="Santander Text" panose="020B0504020201020104" pitchFamily="34" charset="0"/>
              </a:rPr>
              <a:t> be </a:t>
            </a:r>
            <a:r>
              <a:rPr lang="es-ES" sz="600" b="1" err="1">
                <a:latin typeface="Santander Text" panose="020B0504020201020104" pitchFamily="34" charset="0"/>
              </a:rPr>
              <a:t>dismissed</a:t>
            </a:r>
            <a:r>
              <a:rPr lang="es-ES" sz="600" b="1">
                <a:latin typeface="Santander Text" panose="020B0504020201020104" pitchFamily="34" charset="0"/>
              </a:rPr>
              <a:t> </a:t>
            </a:r>
            <a:r>
              <a:rPr lang="es-ES" sz="600" b="1" err="1">
                <a:latin typeface="Santander Text" panose="020B0504020201020104" pitchFamily="34" charset="0"/>
              </a:rPr>
              <a:t>due</a:t>
            </a:r>
            <a:r>
              <a:rPr lang="es-ES" sz="600" b="1">
                <a:latin typeface="Santander Text" panose="020B0504020201020104" pitchFamily="34" charset="0"/>
              </a:rPr>
              <a:t> </a:t>
            </a:r>
            <a:r>
              <a:rPr lang="es-ES" sz="600" b="1" err="1">
                <a:latin typeface="Santander Text" panose="020B0504020201020104" pitchFamily="34" charset="0"/>
              </a:rPr>
              <a:t>to</a:t>
            </a:r>
            <a:r>
              <a:rPr lang="es-ES" sz="600" b="1">
                <a:latin typeface="Santander Text" panose="020B0504020201020104" pitchFamily="34" charset="0"/>
              </a:rPr>
              <a:t> </a:t>
            </a:r>
            <a:r>
              <a:rPr lang="es-ES" sz="600" b="1" err="1">
                <a:latin typeface="Santander Text" panose="020B0504020201020104" pitchFamily="34" charset="0"/>
              </a:rPr>
              <a:t>Comm</a:t>
            </a:r>
            <a:r>
              <a:rPr lang="es-ES" sz="600" b="1">
                <a:latin typeface="Santander Text" panose="020B0504020201020104" pitchFamily="34" charset="0"/>
              </a:rPr>
              <a:t>. </a:t>
            </a:r>
            <a:r>
              <a:rPr lang="es-ES" sz="600" b="1" err="1">
                <a:latin typeface="Santander Text" panose="020B0504020201020104" pitchFamily="34" charset="0"/>
              </a:rPr>
              <a:t>Letters</a:t>
            </a:r>
            <a:r>
              <a:rPr lang="es-ES" sz="600" b="1">
                <a:latin typeface="Santander Text" panose="020B0504020201020104" pitchFamily="34" charset="0"/>
              </a:rPr>
              <a:t> </a:t>
            </a:r>
            <a:r>
              <a:rPr lang="es-ES" sz="600" b="1" err="1">
                <a:latin typeface="Santander Text" panose="020B0504020201020104" pitchFamily="34" charset="0"/>
              </a:rPr>
              <a:t>Workflow</a:t>
            </a:r>
            <a:r>
              <a:rPr lang="es-ES" sz="600" b="1">
                <a:latin typeface="Santander Text" panose="020B0504020201020104" pitchFamily="34" charset="0"/>
              </a:rPr>
              <a:t> in Mercurio. </a:t>
            </a:r>
            <a:endParaRPr lang="en-US" sz="600" b="1">
              <a:latin typeface="Santander Text" panose="020B0504020201020104" pitchFamily="34" charset="0"/>
            </a:endParaRPr>
          </a:p>
        </p:txBody>
      </p:sp>
      <p:sp>
        <p:nvSpPr>
          <p:cNvPr id="3" name="CuadroTexto 32">
            <a:extLst>
              <a:ext uri="{FF2B5EF4-FFF2-40B4-BE49-F238E27FC236}">
                <a16:creationId xmlns:a16="http://schemas.microsoft.com/office/drawing/2014/main" id="{25938FCD-7022-EF64-3254-7E4C46D4636C}"/>
              </a:ext>
            </a:extLst>
          </p:cNvPr>
          <p:cNvSpPr txBox="1"/>
          <p:nvPr/>
        </p:nvSpPr>
        <p:spPr>
          <a:xfrm>
            <a:off x="1117223" y="5368288"/>
            <a:ext cx="2236836" cy="900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s-ES"/>
            </a:defPPr>
            <a:lvl1pPr algn="ctr">
              <a:lnSpc>
                <a:spcPts val="2200"/>
              </a:lnSpc>
              <a:spcBef>
                <a:spcPts val="1200"/>
              </a:spcBef>
              <a:defRPr sz="1200" b="1" kern="0">
                <a:solidFill>
                  <a:prstClr val="black">
                    <a:lumMod val="50000"/>
                    <a:lumOff val="50000"/>
                  </a:prstClr>
                </a:solidFill>
                <a:latin typeface="Santander Text" panose="020B0504020201020104" pitchFamily="34" charset="0"/>
              </a:defRPr>
            </a:lvl1pPr>
          </a:lstStyle>
          <a:p>
            <a:r>
              <a:rPr lang="en-US"/>
              <a:t>Fee-based Adaptations</a:t>
            </a:r>
          </a:p>
        </p:txBody>
      </p:sp>
      <p:sp>
        <p:nvSpPr>
          <p:cNvPr id="4" name="CuadroTexto 32">
            <a:extLst>
              <a:ext uri="{FF2B5EF4-FFF2-40B4-BE49-F238E27FC236}">
                <a16:creationId xmlns:a16="http://schemas.microsoft.com/office/drawing/2014/main" id="{BA624309-EA4E-2E81-133D-E20765A4BF20}"/>
              </a:ext>
            </a:extLst>
          </p:cNvPr>
          <p:cNvSpPr txBox="1"/>
          <p:nvPr/>
        </p:nvSpPr>
        <p:spPr>
          <a:xfrm>
            <a:off x="3431054" y="5368288"/>
            <a:ext cx="5162376"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lvl="0" indent="-171450">
              <a:buFont typeface="Arial" panose="020B0604020202020204" pitchFamily="34" charset="0"/>
              <a:buChar char="•"/>
              <a:defRPr/>
            </a:pPr>
            <a:r>
              <a:rPr lang="en-US" sz="1200">
                <a:solidFill>
                  <a:prstClr val="black"/>
                </a:solidFill>
              </a:rPr>
              <a:t>Some Fees are input in the systems without a reference to link them to the Loan or Instrument.</a:t>
            </a:r>
          </a:p>
          <a:p>
            <a:pPr marL="171450" lvl="0" indent="-171450">
              <a:buFont typeface="Arial" panose="020B0604020202020204" pitchFamily="34" charset="0"/>
              <a:buChar char="•"/>
              <a:defRPr/>
            </a:pPr>
            <a:r>
              <a:rPr kumimoji="0" lang="en-US" sz="1200" b="0" i="0" u="none" strike="noStrike" kern="0" cap="none" spc="0" normalizeH="0" baseline="0" noProof="0">
                <a:ln>
                  <a:noFill/>
                </a:ln>
                <a:solidFill>
                  <a:prstClr val="black"/>
                </a:solidFill>
                <a:effectLst/>
                <a:uLnTx/>
                <a:uFillTx/>
                <a:latin typeface="Santander Text"/>
                <a:ea typeface="+mn-ea"/>
                <a:cs typeface="+mn-cs"/>
              </a:rPr>
              <a:t>Analysis to define the current fees input and how to register them in the system in the correct way.</a:t>
            </a:r>
          </a:p>
        </p:txBody>
      </p:sp>
      <p:sp>
        <p:nvSpPr>
          <p:cNvPr id="5" name="CuadroTexto 32">
            <a:extLst>
              <a:ext uri="{FF2B5EF4-FFF2-40B4-BE49-F238E27FC236}">
                <a16:creationId xmlns:a16="http://schemas.microsoft.com/office/drawing/2014/main" id="{DAE88AC0-3615-13DD-5BFE-AA1E5D553E26}"/>
              </a:ext>
            </a:extLst>
          </p:cNvPr>
          <p:cNvSpPr txBox="1"/>
          <p:nvPr/>
        </p:nvSpPr>
        <p:spPr>
          <a:xfrm>
            <a:off x="9849541" y="5368288"/>
            <a:ext cx="1224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BDH &amp; F&amp;BSM</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6" name="CuadroTexto 32">
            <a:extLst>
              <a:ext uri="{FF2B5EF4-FFF2-40B4-BE49-F238E27FC236}">
                <a16:creationId xmlns:a16="http://schemas.microsoft.com/office/drawing/2014/main" id="{A4EDB9A2-3567-4AB6-9050-A0AB10B08D3F}"/>
              </a:ext>
            </a:extLst>
          </p:cNvPr>
          <p:cNvSpPr txBox="1"/>
          <p:nvPr/>
        </p:nvSpPr>
        <p:spPr>
          <a:xfrm>
            <a:off x="8708258" y="5368288"/>
            <a:ext cx="1080000" cy="900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Q4 2025</a:t>
            </a:r>
            <a:endParaRPr kumimoji="0" lang="en-US" sz="1200" b="1" i="0" u="none" strike="noStrike" kern="0" cap="none" spc="0" normalizeH="0" baseline="0" noProof="0">
              <a:ln>
                <a:noFill/>
              </a:ln>
              <a:solidFill>
                <a:prstClr val="black"/>
              </a:solidFill>
              <a:effectLst/>
              <a:uLnTx/>
              <a:uFillTx/>
              <a:latin typeface="Santander Text"/>
              <a:ea typeface="+mn-ea"/>
              <a:cs typeface="+mn-cs"/>
            </a:endParaRPr>
          </a:p>
        </p:txBody>
      </p:sp>
    </p:spTree>
    <p:extLst>
      <p:ext uri="{BB962C8B-B14F-4D97-AF65-F5344CB8AC3E}">
        <p14:creationId xmlns:p14="http://schemas.microsoft.com/office/powerpoint/2010/main" val="324683696"/>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Organization Chart</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2024 COO Mission Statement and Model</a:t>
            </a:r>
            <a:endParaRPr lang="en-US" sz="1600">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1</a:t>
            </a:r>
            <a:endParaRPr lang="en-US" sz="2800">
              <a:latin typeface="Santander Text" panose="020B0504020201020104" pitchFamily="34" charset="0"/>
            </a:endParaRPr>
          </a:p>
        </p:txBody>
      </p:sp>
      <p:grpSp>
        <p:nvGrpSpPr>
          <p:cNvPr id="49" name="Group 48">
            <a:extLst>
              <a:ext uri="{FF2B5EF4-FFF2-40B4-BE49-F238E27FC236}">
                <a16:creationId xmlns:a16="http://schemas.microsoft.com/office/drawing/2014/main" id="{A6354556-C49C-8329-EF54-A1200CD3EDC9}"/>
              </a:ext>
            </a:extLst>
          </p:cNvPr>
          <p:cNvGrpSpPr/>
          <p:nvPr/>
        </p:nvGrpSpPr>
        <p:grpSpPr>
          <a:xfrm>
            <a:off x="716633" y="949566"/>
            <a:ext cx="10758734" cy="1026161"/>
            <a:chOff x="716633" y="949566"/>
            <a:chExt cx="10758734" cy="1026161"/>
          </a:xfrm>
        </p:grpSpPr>
        <p:sp>
          <p:nvSpPr>
            <p:cNvPr id="46" name="Rectangle 45">
              <a:extLst>
                <a:ext uri="{FF2B5EF4-FFF2-40B4-BE49-F238E27FC236}">
                  <a16:creationId xmlns:a16="http://schemas.microsoft.com/office/drawing/2014/main" id="{8CF9A5AB-41B6-0F83-BC94-05A88E333FD1}"/>
                </a:ext>
              </a:extLst>
            </p:cNvPr>
            <p:cNvSpPr/>
            <p:nvPr/>
          </p:nvSpPr>
          <p:spPr>
            <a:xfrm>
              <a:off x="716633" y="949566"/>
              <a:ext cx="10758734" cy="102616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ángulo 210">
              <a:extLst>
                <a:ext uri="{FF2B5EF4-FFF2-40B4-BE49-F238E27FC236}">
                  <a16:creationId xmlns:a16="http://schemas.microsoft.com/office/drawing/2014/main" id="{90C81A0F-D27D-2DEE-3603-A9569C61BB9C}"/>
                </a:ext>
              </a:extLst>
            </p:cNvPr>
            <p:cNvSpPr/>
            <p:nvPr/>
          </p:nvSpPr>
          <p:spPr>
            <a:xfrm>
              <a:off x="716633" y="949566"/>
              <a:ext cx="10758734"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Santander Text"/>
                  <a:ea typeface="+mn-ea"/>
                  <a:cs typeface="+mn-cs"/>
                </a:rPr>
                <a:t>Global Leveraged Finance COO Mission Statement and Model</a:t>
              </a:r>
            </a:p>
          </p:txBody>
        </p:sp>
        <p:sp>
          <p:nvSpPr>
            <p:cNvPr id="47" name="TextBox 28">
              <a:extLst>
                <a:ext uri="{FF2B5EF4-FFF2-40B4-BE49-F238E27FC236}">
                  <a16:creationId xmlns:a16="http://schemas.microsoft.com/office/drawing/2014/main" id="{968BEACB-B6F7-C6DC-4155-550A4A0A6850}"/>
                </a:ext>
              </a:extLst>
            </p:cNvPr>
            <p:cNvSpPr txBox="1"/>
            <p:nvPr/>
          </p:nvSpPr>
          <p:spPr>
            <a:xfrm>
              <a:off x="881924" y="1303713"/>
              <a:ext cx="10428152" cy="629734"/>
            </a:xfrm>
            <a:prstGeom prst="rect">
              <a:avLst/>
            </a:prstGeom>
            <a:no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i="0" u="none" strike="noStrike" kern="1200" cap="none" spc="0" normalizeH="0" baseline="0" noProof="0">
                  <a:ln>
                    <a:noFill/>
                  </a:ln>
                  <a:solidFill>
                    <a:prstClr val="black"/>
                  </a:solidFill>
                  <a:effectLst/>
                  <a:uLnTx/>
                  <a:uFillTx/>
                  <a:latin typeface="Santander Text"/>
                  <a:ea typeface="+mn-ea"/>
                  <a:cs typeface="+mn-cs"/>
                </a:rPr>
                <a:t>To enable the growth of Santander’s Global Leveraged Finance franchise by providing</a:t>
              </a:r>
              <a:r>
                <a:rPr kumimoji="0" lang="en-US" sz="1000" i="0" u="none" strike="noStrike" kern="1200" cap="none" spc="0" normalizeH="0" noProof="0">
                  <a:ln>
                    <a:noFill/>
                  </a:ln>
                  <a:solidFill>
                    <a:prstClr val="black"/>
                  </a:solidFill>
                  <a:effectLst/>
                  <a:uLnTx/>
                  <a:uFillTx/>
                  <a:latin typeface="Santander Text"/>
                  <a:ea typeface="+mn-ea"/>
                  <a:cs typeface="+mn-cs"/>
                </a:rPr>
                <a:t> best-in-class services across Origination and Secondary Loan and HY Bond trading for the Lev Fin perimeter (CIB BSNY and SLB/GBP).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i="0" u="none" strike="noStrike" kern="1200" cap="none" spc="0" normalizeH="0" noProof="0">
                  <a:ln>
                    <a:noFill/>
                  </a:ln>
                  <a:solidFill>
                    <a:prstClr val="black"/>
                  </a:solidFill>
                  <a:effectLst/>
                  <a:uLnTx/>
                  <a:uFillTx/>
                  <a:latin typeface="Santander Text"/>
                  <a:ea typeface="+mn-ea"/>
                  <a:cs typeface="+mn-cs"/>
                </a:rPr>
                <a:t> Operate under “COO lite” spoke and hub model, leveraging Global IT stack and teams to deploy strategic Global Book of Work via dedicated BMC, PPT and IT SMEs while ensuring scalability and optimization of BAU operations.</a:t>
              </a:r>
              <a:endParaRPr kumimoji="0" lang="en-US" sz="1000" i="0" u="none" strike="noStrike" kern="1200" cap="none" spc="0" normalizeH="0" baseline="0" noProof="0">
                <a:ln>
                  <a:noFill/>
                </a:ln>
                <a:solidFill>
                  <a:prstClr val="black"/>
                </a:solidFill>
                <a:effectLst/>
                <a:uLnTx/>
                <a:uFillTx/>
                <a:latin typeface="Santander Text"/>
                <a:ea typeface="+mn-ea"/>
                <a:cs typeface="+mn-cs"/>
              </a:endParaRPr>
            </a:p>
          </p:txBody>
        </p:sp>
      </p:grpSp>
      <p:grpSp>
        <p:nvGrpSpPr>
          <p:cNvPr id="130" name="Group 129">
            <a:extLst>
              <a:ext uri="{FF2B5EF4-FFF2-40B4-BE49-F238E27FC236}">
                <a16:creationId xmlns:a16="http://schemas.microsoft.com/office/drawing/2014/main" id="{8F796B21-2EA5-D487-8439-8CB06BE32A39}"/>
              </a:ext>
            </a:extLst>
          </p:cNvPr>
          <p:cNvGrpSpPr/>
          <p:nvPr/>
        </p:nvGrpSpPr>
        <p:grpSpPr>
          <a:xfrm>
            <a:off x="937248" y="2477980"/>
            <a:ext cx="8431030" cy="4037119"/>
            <a:chOff x="1132558" y="2565716"/>
            <a:chExt cx="8431030" cy="3852922"/>
          </a:xfrm>
        </p:grpSpPr>
        <p:grpSp>
          <p:nvGrpSpPr>
            <p:cNvPr id="53" name="Group 52">
              <a:extLst>
                <a:ext uri="{FF2B5EF4-FFF2-40B4-BE49-F238E27FC236}">
                  <a16:creationId xmlns:a16="http://schemas.microsoft.com/office/drawing/2014/main" id="{1BDB703E-F14A-D1D7-BB7D-7D4F2708CAA6}"/>
                </a:ext>
              </a:extLst>
            </p:cNvPr>
            <p:cNvGrpSpPr/>
            <p:nvPr/>
          </p:nvGrpSpPr>
          <p:grpSpPr>
            <a:xfrm>
              <a:off x="1926308" y="4530221"/>
              <a:ext cx="1657350" cy="1888417"/>
              <a:chOff x="716633" y="4282571"/>
              <a:chExt cx="1657350" cy="1888417"/>
            </a:xfrm>
          </p:grpSpPr>
          <p:sp>
            <p:nvSpPr>
              <p:cNvPr id="52" name="Rectangle 51">
                <a:extLst>
                  <a:ext uri="{FF2B5EF4-FFF2-40B4-BE49-F238E27FC236}">
                    <a16:creationId xmlns:a16="http://schemas.microsoft.com/office/drawing/2014/main" id="{D8D076FF-9C0B-4D65-2613-6C7278486A4B}"/>
                  </a:ext>
                </a:extLst>
              </p:cNvPr>
              <p:cNvSpPr/>
              <p:nvPr/>
            </p:nvSpPr>
            <p:spPr>
              <a:xfrm>
                <a:off x="716633" y="4282571"/>
                <a:ext cx="1657350" cy="188841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ángulo 210">
                <a:extLst>
                  <a:ext uri="{FF2B5EF4-FFF2-40B4-BE49-F238E27FC236}">
                    <a16:creationId xmlns:a16="http://schemas.microsoft.com/office/drawing/2014/main" id="{D5D4FBAD-3171-F7C3-F533-508AB2CEBF33}"/>
                  </a:ext>
                </a:extLst>
              </p:cNvPr>
              <p:cNvSpPr/>
              <p:nvPr/>
            </p:nvSpPr>
            <p:spPr>
              <a:xfrm>
                <a:off x="716633" y="4282571"/>
                <a:ext cx="1657350" cy="436938"/>
              </a:xfrm>
              <a:prstGeom prst="rect">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CIO Lev Fin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Goncalo Ramos</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50" name="TextBox 28">
                <a:extLst>
                  <a:ext uri="{FF2B5EF4-FFF2-40B4-BE49-F238E27FC236}">
                    <a16:creationId xmlns:a16="http://schemas.microsoft.com/office/drawing/2014/main" id="{11D662A4-5A4A-089F-44D1-C27876B77035}"/>
                  </a:ext>
                </a:extLst>
              </p:cNvPr>
              <p:cNvSpPr txBox="1"/>
              <p:nvPr/>
            </p:nvSpPr>
            <p:spPr>
              <a:xfrm>
                <a:off x="716633" y="4719509"/>
                <a:ext cx="1657350" cy="1451479"/>
              </a:xfrm>
              <a:prstGeom prst="rect">
                <a:avLst/>
              </a:prstGeom>
              <a:noFill/>
            </p:spPr>
            <p:txBody>
              <a:bodyPr wrap="square" lIns="36000" tIns="36000" rIns="36000" bIns="36000" rtlCol="0" anchor="t">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Solution designer of Lev Fin business line: </a:t>
                </a:r>
                <a:r>
                  <a:rPr kumimoji="0" lang="en-US" sz="800" b="1" i="0" u="none" strike="noStrike" kern="1200" cap="none" spc="0" normalizeH="0" baseline="0" noProof="0">
                    <a:ln>
                      <a:noFill/>
                    </a:ln>
                    <a:solidFill>
                      <a:prstClr val="black"/>
                    </a:solidFill>
                    <a:effectLst/>
                    <a:uLnTx/>
                    <a:uFillTx/>
                    <a:latin typeface="Santander Text"/>
                    <a:ea typeface="+mn-ea"/>
                    <a:cs typeface="+mn-cs"/>
                  </a:rPr>
                  <a:t>E2E technology vision.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a:solidFill>
                      <a:prstClr val="black"/>
                    </a:solidFill>
                    <a:latin typeface="Santander Text"/>
                  </a:rPr>
                  <a:t>Accountable of the execution of all developments </a:t>
                </a:r>
                <a:r>
                  <a:rPr lang="en-US" sz="800">
                    <a:solidFill>
                      <a:prstClr val="black"/>
                    </a:solidFill>
                    <a:latin typeface="Santander Text"/>
                  </a:rPr>
                  <a:t>(local and global).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a:ln>
                      <a:noFill/>
                    </a:ln>
                    <a:solidFill>
                      <a:prstClr val="black"/>
                    </a:solidFill>
                    <a:effectLst/>
                    <a:uLnTx/>
                    <a:uFillTx/>
                    <a:latin typeface="Santander Text"/>
                    <a:ea typeface="+mn-ea"/>
                    <a:cs typeface="+mn-cs"/>
                  </a:rPr>
                  <a:t>SPOC for all issues related to Lev Fin </a:t>
                </a:r>
                <a:r>
                  <a:rPr kumimoji="0" lang="en-US" sz="800" i="0" u="none" strike="noStrike" kern="1200" cap="none" spc="0" normalizeH="0" baseline="0" noProof="0">
                    <a:ln>
                      <a:noFill/>
                    </a:ln>
                    <a:solidFill>
                      <a:prstClr val="black"/>
                    </a:solidFill>
                    <a:effectLst/>
                    <a:uLnTx/>
                    <a:uFillTx/>
                    <a:latin typeface="Santander Text"/>
                    <a:ea typeface="+mn-ea"/>
                    <a:cs typeface="+mn-cs"/>
                  </a:rPr>
                  <a:t>review tech owners, follow-up,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a:solidFill>
                      <a:prstClr val="black"/>
                    </a:solidFill>
                    <a:latin typeface="Santander Text"/>
                  </a:rPr>
                  <a:t>Financial management </a:t>
                </a:r>
                <a:r>
                  <a:rPr lang="en-US" sz="800">
                    <a:solidFill>
                      <a:prstClr val="black"/>
                    </a:solidFill>
                    <a:latin typeface="Santander Text"/>
                  </a:rPr>
                  <a:t>of the </a:t>
                </a:r>
                <a:r>
                  <a:rPr lang="en-US" sz="800" b="1">
                    <a:solidFill>
                      <a:prstClr val="black"/>
                    </a:solidFill>
                    <a:latin typeface="Santander Text"/>
                  </a:rPr>
                  <a:t>tech</a:t>
                </a:r>
                <a:r>
                  <a:rPr lang="en-US" sz="800">
                    <a:solidFill>
                      <a:prstClr val="black"/>
                    </a:solidFill>
                    <a:latin typeface="Santander Text"/>
                  </a:rPr>
                  <a:t> associated to the BL</a:t>
                </a:r>
                <a:endParaRPr kumimoji="0" lang="en-US" sz="800" i="0" u="none" strike="noStrike" kern="1200" cap="none" spc="0" normalizeH="0" baseline="0" noProof="0">
                  <a:ln>
                    <a:noFill/>
                  </a:ln>
                  <a:solidFill>
                    <a:prstClr val="black"/>
                  </a:solidFill>
                  <a:effectLst/>
                  <a:uLnTx/>
                  <a:uFillTx/>
                  <a:latin typeface="Santander Text"/>
                  <a:ea typeface="+mn-ea"/>
                  <a:cs typeface="+mn-cs"/>
                </a:endParaRPr>
              </a:p>
            </p:txBody>
          </p:sp>
        </p:grpSp>
        <p:grpSp>
          <p:nvGrpSpPr>
            <p:cNvPr id="54" name="Group 53">
              <a:extLst>
                <a:ext uri="{FF2B5EF4-FFF2-40B4-BE49-F238E27FC236}">
                  <a16:creationId xmlns:a16="http://schemas.microsoft.com/office/drawing/2014/main" id="{25ECA889-7B46-C9FD-09BA-C474423F4F44}"/>
                </a:ext>
              </a:extLst>
            </p:cNvPr>
            <p:cNvGrpSpPr/>
            <p:nvPr/>
          </p:nvGrpSpPr>
          <p:grpSpPr>
            <a:xfrm>
              <a:off x="4526633" y="4530220"/>
              <a:ext cx="1657350" cy="1888417"/>
              <a:chOff x="716633" y="4282571"/>
              <a:chExt cx="1657350" cy="1888417"/>
            </a:xfrm>
          </p:grpSpPr>
          <p:sp>
            <p:nvSpPr>
              <p:cNvPr id="55" name="Rectangle 54">
                <a:extLst>
                  <a:ext uri="{FF2B5EF4-FFF2-40B4-BE49-F238E27FC236}">
                    <a16:creationId xmlns:a16="http://schemas.microsoft.com/office/drawing/2014/main" id="{3BBCCCA5-E7B9-A75A-32F1-3B412CD32CC6}"/>
                  </a:ext>
                </a:extLst>
              </p:cNvPr>
              <p:cNvSpPr/>
              <p:nvPr/>
            </p:nvSpPr>
            <p:spPr>
              <a:xfrm>
                <a:off x="716633" y="4282571"/>
                <a:ext cx="1657350" cy="188841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ángulo 210">
                <a:extLst>
                  <a:ext uri="{FF2B5EF4-FFF2-40B4-BE49-F238E27FC236}">
                    <a16:creationId xmlns:a16="http://schemas.microsoft.com/office/drawing/2014/main" id="{78B88F44-9EEE-8D9D-AE86-F5235351C65C}"/>
                  </a:ext>
                </a:extLst>
              </p:cNvPr>
              <p:cNvSpPr/>
              <p:nvPr/>
            </p:nvSpPr>
            <p:spPr>
              <a:xfrm>
                <a:off x="716633" y="4282571"/>
                <a:ext cx="1657350" cy="436938"/>
              </a:xfrm>
              <a:prstGeom prst="rect">
                <a:avLst/>
              </a:prstGeom>
              <a:solidFill>
                <a:srgbClr val="6AA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PPTs Lev Fin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Pablo Valle</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57" name="TextBox 28">
                <a:extLst>
                  <a:ext uri="{FF2B5EF4-FFF2-40B4-BE49-F238E27FC236}">
                    <a16:creationId xmlns:a16="http://schemas.microsoft.com/office/drawing/2014/main" id="{25E44EF7-C8F1-2BEA-1376-398085E46A4C}"/>
                  </a:ext>
                </a:extLst>
              </p:cNvPr>
              <p:cNvSpPr txBox="1"/>
              <p:nvPr/>
            </p:nvSpPr>
            <p:spPr>
              <a:xfrm>
                <a:off x="716633" y="4719509"/>
                <a:ext cx="1657350" cy="1451479"/>
              </a:xfrm>
              <a:prstGeom prst="rect">
                <a:avLst/>
              </a:prstGeom>
              <a:noFill/>
            </p:spPr>
            <p:txBody>
              <a:bodyPr wrap="square" lIns="36000" tIns="36000" rIns="36000" bIns="36000" rtlCol="0" anchor="t">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a:ln>
                      <a:noFill/>
                    </a:ln>
                    <a:solidFill>
                      <a:prstClr val="black"/>
                    </a:solidFill>
                    <a:effectLst/>
                    <a:uLnTx/>
                    <a:uFillTx/>
                    <a:latin typeface="Santander Text"/>
                    <a:ea typeface="+mn-ea"/>
                    <a:cs typeface="+mn-cs"/>
                  </a:rPr>
                  <a:t>Accountable for all PPTs services (owned of SLA) of Lev Fin.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antander Text"/>
                  </a:rPr>
                  <a:t>Owned Middle Office Team for LBO origination.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Management of ser</a:t>
                </a:r>
                <a:r>
                  <a:rPr lang="en-US" sz="800">
                    <a:solidFill>
                      <a:prstClr val="black"/>
                    </a:solidFill>
                    <a:latin typeface="Santander Text"/>
                  </a:rPr>
                  <a:t>vice (SLA):</a:t>
                </a:r>
              </a:p>
              <a:p>
                <a:pPr marL="3619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BO Loans – PPTs Banking P. Valle.</a:t>
                </a:r>
              </a:p>
              <a:p>
                <a:pPr marL="3619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antander Text"/>
                  </a:rPr>
                  <a:t>HYB Trading – PPTs Markets – G. Prieto.</a:t>
                </a:r>
              </a:p>
              <a:p>
                <a:pPr marL="3619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Loan Trading </a:t>
                </a:r>
                <a:r>
                  <a:rPr lang="en-US" sz="800">
                    <a:solidFill>
                      <a:prstClr val="black"/>
                    </a:solidFill>
                    <a:latin typeface="Santander Text"/>
                  </a:rPr>
                  <a:t>– PPTs – Sathish Shanthan.</a:t>
                </a:r>
                <a:r>
                  <a:rPr kumimoji="0" lang="en-US" sz="800" i="0" u="none" strike="noStrike" kern="1200" cap="none" spc="0" normalizeH="0" baseline="0" noProof="0">
                    <a:ln>
                      <a:noFill/>
                    </a:ln>
                    <a:solidFill>
                      <a:prstClr val="black"/>
                    </a:solidFill>
                    <a:effectLst/>
                    <a:uLnTx/>
                    <a:uFillTx/>
                    <a:latin typeface="Santander Text"/>
                    <a:ea typeface="+mn-ea"/>
                    <a:cs typeface="+mn-cs"/>
                  </a:rPr>
                  <a:t> </a:t>
                </a:r>
              </a:p>
            </p:txBody>
          </p:sp>
        </p:grpSp>
        <p:grpSp>
          <p:nvGrpSpPr>
            <p:cNvPr id="58" name="Group 57">
              <a:extLst>
                <a:ext uri="{FF2B5EF4-FFF2-40B4-BE49-F238E27FC236}">
                  <a16:creationId xmlns:a16="http://schemas.microsoft.com/office/drawing/2014/main" id="{63CFECE2-E7C6-044C-640C-059E59733BA1}"/>
                </a:ext>
              </a:extLst>
            </p:cNvPr>
            <p:cNvGrpSpPr/>
            <p:nvPr/>
          </p:nvGrpSpPr>
          <p:grpSpPr>
            <a:xfrm>
              <a:off x="7126958" y="4530220"/>
              <a:ext cx="1657350" cy="1888417"/>
              <a:chOff x="716633" y="4282571"/>
              <a:chExt cx="1657350" cy="1888417"/>
            </a:xfrm>
          </p:grpSpPr>
          <p:sp>
            <p:nvSpPr>
              <p:cNvPr id="59" name="Rectangle 58">
                <a:extLst>
                  <a:ext uri="{FF2B5EF4-FFF2-40B4-BE49-F238E27FC236}">
                    <a16:creationId xmlns:a16="http://schemas.microsoft.com/office/drawing/2014/main" id="{AA809049-D0E3-36B9-497C-46FDB54E1BD8}"/>
                  </a:ext>
                </a:extLst>
              </p:cNvPr>
              <p:cNvSpPr/>
              <p:nvPr/>
            </p:nvSpPr>
            <p:spPr>
              <a:xfrm>
                <a:off x="716633" y="4282571"/>
                <a:ext cx="1657350" cy="188841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ángulo 210">
                <a:extLst>
                  <a:ext uri="{FF2B5EF4-FFF2-40B4-BE49-F238E27FC236}">
                    <a16:creationId xmlns:a16="http://schemas.microsoft.com/office/drawing/2014/main" id="{B9CD4751-2E43-B870-5CBF-7F12244910E6}"/>
                  </a:ext>
                </a:extLst>
              </p:cNvPr>
              <p:cNvSpPr/>
              <p:nvPr/>
            </p:nvSpPr>
            <p:spPr>
              <a:xfrm>
                <a:off x="716633" y="4282571"/>
                <a:ext cx="1657350" cy="436938"/>
              </a:xfrm>
              <a:prstGeom prst="rect">
                <a:avLst/>
              </a:prstGeom>
              <a:solidFill>
                <a:srgbClr val="6AA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BMC Lev Fin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TBC</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1" name="TextBox 28">
                <a:extLst>
                  <a:ext uri="{FF2B5EF4-FFF2-40B4-BE49-F238E27FC236}">
                    <a16:creationId xmlns:a16="http://schemas.microsoft.com/office/drawing/2014/main" id="{48E51723-9565-BE27-FE63-2002B26157EB}"/>
                  </a:ext>
                </a:extLst>
              </p:cNvPr>
              <p:cNvSpPr txBox="1"/>
              <p:nvPr/>
            </p:nvSpPr>
            <p:spPr>
              <a:xfrm>
                <a:off x="716633" y="4719509"/>
                <a:ext cx="1657350" cy="1451479"/>
              </a:xfrm>
              <a:prstGeom prst="rect">
                <a:avLst/>
              </a:prstGeom>
              <a:noFill/>
            </p:spPr>
            <p:txBody>
              <a:bodyPr wrap="square" lIns="36000" tIns="36000" rIns="36000" bIns="36000" rtlCol="0" anchor="t">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Change management for Lev Fin business enablement implementation and strategic/change Book of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antander Text"/>
                  </a:rPr>
                  <a:t>BMC </a:t>
                </a:r>
                <a:r>
                  <a:rPr lang="en-US" sz="800" b="1">
                    <a:solidFill>
                      <a:prstClr val="black"/>
                    </a:solidFill>
                    <a:latin typeface="Santander Text"/>
                  </a:rPr>
                  <a:t>runs the Project Office and coordinates initiatives with all stakeholders involved: </a:t>
                </a:r>
                <a:r>
                  <a:rPr lang="en-US" sz="800">
                    <a:solidFill>
                      <a:prstClr val="black"/>
                    </a:solidFill>
                    <a:latin typeface="Santander Text"/>
                  </a:rPr>
                  <a:t>technology, FO, MO, BO, RAC, Risk, Finance, etc.</a:t>
                </a:r>
                <a:endParaRPr kumimoji="0" lang="en-US" sz="800" i="0" u="none" strike="noStrike" kern="1200" cap="none" spc="0" normalizeH="0" baseline="0" noProof="0">
                  <a:ln>
                    <a:noFill/>
                  </a:ln>
                  <a:solidFill>
                    <a:prstClr val="black"/>
                  </a:solidFill>
                  <a:effectLst/>
                  <a:uLnTx/>
                  <a:uFillTx/>
                  <a:latin typeface="Santander Text"/>
                  <a:ea typeface="+mn-ea"/>
                  <a:cs typeface="+mn-cs"/>
                </a:endParaRPr>
              </a:p>
            </p:txBody>
          </p:sp>
        </p:grpSp>
        <p:sp>
          <p:nvSpPr>
            <p:cNvPr id="62" name="Rectángulo 210">
              <a:extLst>
                <a:ext uri="{FF2B5EF4-FFF2-40B4-BE49-F238E27FC236}">
                  <a16:creationId xmlns:a16="http://schemas.microsoft.com/office/drawing/2014/main" id="{E76360EE-4333-1CB3-72C7-491B082182B3}"/>
                </a:ext>
              </a:extLst>
            </p:cNvPr>
            <p:cNvSpPr/>
            <p:nvPr/>
          </p:nvSpPr>
          <p:spPr>
            <a:xfrm>
              <a:off x="2513683" y="3624182"/>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CIO Lending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Nicolás Martínez</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3" name="Rectángulo 210">
              <a:extLst>
                <a:ext uri="{FF2B5EF4-FFF2-40B4-BE49-F238E27FC236}">
                  <a16:creationId xmlns:a16="http://schemas.microsoft.com/office/drawing/2014/main" id="{B9E965F5-A4BB-C8DF-3794-E552C955E758}"/>
                </a:ext>
              </a:extLst>
            </p:cNvPr>
            <p:cNvSpPr/>
            <p:nvPr/>
          </p:nvSpPr>
          <p:spPr>
            <a:xfrm>
              <a:off x="2513683" y="3114984"/>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Banking CIO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Javier Gracia</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4" name="Rectángulo 210">
              <a:extLst>
                <a:ext uri="{FF2B5EF4-FFF2-40B4-BE49-F238E27FC236}">
                  <a16:creationId xmlns:a16="http://schemas.microsoft.com/office/drawing/2014/main" id="{B1A0B14C-1206-52F8-860A-B77381F9629C}"/>
                </a:ext>
              </a:extLst>
            </p:cNvPr>
            <p:cNvSpPr/>
            <p:nvPr/>
          </p:nvSpPr>
          <p:spPr>
            <a:xfrm>
              <a:off x="1132558" y="3114984"/>
              <a:ext cx="1287598" cy="316047"/>
            </a:xfrm>
            <a:prstGeom prst="rect">
              <a:avLst/>
            </a:prstGeom>
            <a:solidFill>
              <a:srgbClr val="6AA6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CIO 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Bobby Mehra</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5" name="Rectángulo 210">
              <a:extLst>
                <a:ext uri="{FF2B5EF4-FFF2-40B4-BE49-F238E27FC236}">
                  <a16:creationId xmlns:a16="http://schemas.microsoft.com/office/drawing/2014/main" id="{2465E118-7E7B-CD7E-CAF9-34A7FEF7E709}"/>
                </a:ext>
              </a:extLst>
            </p:cNvPr>
            <p:cNvSpPr/>
            <p:nvPr/>
          </p:nvSpPr>
          <p:spPr>
            <a:xfrm>
              <a:off x="1806733" y="2565719"/>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SCIB CIO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err="1">
                  <a:solidFill>
                    <a:srgbClr val="FFFFFF"/>
                  </a:solidFill>
                  <a:latin typeface="Santander Text"/>
                </a:rPr>
                <a:t>Dámaso</a:t>
              </a:r>
              <a:r>
                <a:rPr lang="en-US" sz="900">
                  <a:solidFill>
                    <a:srgbClr val="FFFFFF"/>
                  </a:solidFill>
                  <a:latin typeface="Santander Text"/>
                </a:rPr>
                <a:t> </a:t>
              </a:r>
              <a:r>
                <a:rPr lang="en-US" sz="900" err="1">
                  <a:solidFill>
                    <a:srgbClr val="FFFFFF"/>
                  </a:solidFill>
                  <a:latin typeface="Santander Text"/>
                </a:rPr>
                <a:t>Cebrián</a:t>
              </a:r>
              <a:r>
                <a:rPr lang="en-US" sz="900">
                  <a:solidFill>
                    <a:srgbClr val="FFFFFF"/>
                  </a:solidFill>
                  <a:latin typeface="Santander Text"/>
                </a:rPr>
                <a:t> </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6" name="Rectángulo 210">
              <a:extLst>
                <a:ext uri="{FF2B5EF4-FFF2-40B4-BE49-F238E27FC236}">
                  <a16:creationId xmlns:a16="http://schemas.microsoft.com/office/drawing/2014/main" id="{9968D6F6-9929-965B-F5E9-909EBE76ED30}"/>
                </a:ext>
              </a:extLst>
            </p:cNvPr>
            <p:cNvSpPr/>
            <p:nvPr/>
          </p:nvSpPr>
          <p:spPr>
            <a:xfrm>
              <a:off x="3968069" y="3114984"/>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GDF Business Support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Lucas Videla</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7" name="Rectángulo 210">
              <a:extLst>
                <a:ext uri="{FF2B5EF4-FFF2-40B4-BE49-F238E27FC236}">
                  <a16:creationId xmlns:a16="http://schemas.microsoft.com/office/drawing/2014/main" id="{547CCD98-596E-AA41-6C6B-6211ED59245B}"/>
                </a:ext>
              </a:extLst>
            </p:cNvPr>
            <p:cNvSpPr/>
            <p:nvPr/>
          </p:nvSpPr>
          <p:spPr>
            <a:xfrm>
              <a:off x="3585538" y="2565718"/>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Banking COO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Anne S. </a:t>
              </a:r>
              <a:r>
                <a:rPr lang="en-US" sz="900" err="1">
                  <a:solidFill>
                    <a:srgbClr val="FFFFFF"/>
                  </a:solidFill>
                  <a:latin typeface="Santander Text"/>
                </a:rPr>
                <a:t>Andrieu</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8" name="Rectángulo 210">
              <a:extLst>
                <a:ext uri="{FF2B5EF4-FFF2-40B4-BE49-F238E27FC236}">
                  <a16:creationId xmlns:a16="http://schemas.microsoft.com/office/drawing/2014/main" id="{9044877A-3E9A-7010-8A76-47CB29A5DE61}"/>
                </a:ext>
              </a:extLst>
            </p:cNvPr>
            <p:cNvSpPr/>
            <p:nvPr/>
          </p:nvSpPr>
          <p:spPr>
            <a:xfrm>
              <a:off x="5097895" y="2565717"/>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PPTs Global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Javier </a:t>
              </a:r>
              <a:r>
                <a:rPr lang="en-US" sz="900" err="1">
                  <a:solidFill>
                    <a:srgbClr val="FFFFFF"/>
                  </a:solidFill>
                  <a:latin typeface="Santander Text"/>
                </a:rPr>
                <a:t>Fonseco</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69" name="Rectángulo 210">
              <a:extLst>
                <a:ext uri="{FF2B5EF4-FFF2-40B4-BE49-F238E27FC236}">
                  <a16:creationId xmlns:a16="http://schemas.microsoft.com/office/drawing/2014/main" id="{BF5E59CF-9658-6CC9-C078-FAFC3F2FAE32}"/>
                </a:ext>
              </a:extLst>
            </p:cNvPr>
            <p:cNvSpPr/>
            <p:nvPr/>
          </p:nvSpPr>
          <p:spPr>
            <a:xfrm>
              <a:off x="5337298" y="3114984"/>
              <a:ext cx="1287598" cy="316047"/>
            </a:xfrm>
            <a:prstGeom prst="rect">
              <a:avLst/>
            </a:prstGeom>
            <a:solidFill>
              <a:srgbClr val="6AA6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PPTs 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Gary Bailey</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70" name="Rectángulo 210">
              <a:extLst>
                <a:ext uri="{FF2B5EF4-FFF2-40B4-BE49-F238E27FC236}">
                  <a16:creationId xmlns:a16="http://schemas.microsoft.com/office/drawing/2014/main" id="{A0B224F9-0B26-3384-2674-B4F0238C235C}"/>
                </a:ext>
              </a:extLst>
            </p:cNvPr>
            <p:cNvSpPr/>
            <p:nvPr/>
          </p:nvSpPr>
          <p:spPr>
            <a:xfrm>
              <a:off x="6610252" y="2570829"/>
              <a:ext cx="1287598" cy="316047"/>
            </a:xfrm>
            <a:prstGeom prst="rect">
              <a:avLst/>
            </a:prstGeom>
            <a:solidFill>
              <a:srgbClr val="6AA6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SCIB NA COO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Carlos </a:t>
              </a:r>
              <a:r>
                <a:rPr kumimoji="0" lang="en-US" sz="900" i="0" u="none" strike="noStrike" kern="1200" cap="none" spc="0" normalizeH="0" baseline="0" noProof="0" err="1">
                  <a:ln>
                    <a:noFill/>
                  </a:ln>
                  <a:solidFill>
                    <a:srgbClr val="FFFFFF"/>
                  </a:solidFill>
                  <a:effectLst/>
                  <a:uLnTx/>
                  <a:uFillTx/>
                  <a:latin typeface="Santander Text"/>
                  <a:ea typeface="+mn-ea"/>
                  <a:cs typeface="+mn-cs"/>
                </a:rPr>
                <a:t>Manteiga</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71" name="Rectángulo 210">
              <a:extLst>
                <a:ext uri="{FF2B5EF4-FFF2-40B4-BE49-F238E27FC236}">
                  <a16:creationId xmlns:a16="http://schemas.microsoft.com/office/drawing/2014/main" id="{58E9BA08-437D-684A-2A73-CB9402A803F5}"/>
                </a:ext>
              </a:extLst>
            </p:cNvPr>
            <p:cNvSpPr/>
            <p:nvPr/>
          </p:nvSpPr>
          <p:spPr>
            <a:xfrm>
              <a:off x="6779438" y="3114984"/>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Lev Fin COO / BMC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rgbClr val="FFFFFF"/>
                  </a:solidFill>
                  <a:latin typeface="Santander Text"/>
                </a:rPr>
                <a:t>Esther Oaknin</a:t>
              </a:r>
              <a:endParaRPr kumimoji="0" lang="en-US" sz="900" i="0" u="none" strike="noStrike" kern="1200" cap="none" spc="0" normalizeH="0" baseline="0" noProof="0">
                <a:ln>
                  <a:noFill/>
                </a:ln>
                <a:solidFill>
                  <a:srgbClr val="FFFFFF"/>
                </a:solidFill>
                <a:effectLst/>
                <a:uLnTx/>
                <a:uFillTx/>
                <a:latin typeface="Santander Text"/>
                <a:ea typeface="+mn-ea"/>
                <a:cs typeface="+mn-cs"/>
              </a:endParaRPr>
            </a:p>
          </p:txBody>
        </p:sp>
        <p:sp>
          <p:nvSpPr>
            <p:cNvPr id="72" name="Rectángulo 210">
              <a:extLst>
                <a:ext uri="{FF2B5EF4-FFF2-40B4-BE49-F238E27FC236}">
                  <a16:creationId xmlns:a16="http://schemas.microsoft.com/office/drawing/2014/main" id="{5B16FC13-6FBB-00A6-DCE5-26867335D5D7}"/>
                </a:ext>
              </a:extLst>
            </p:cNvPr>
            <p:cNvSpPr/>
            <p:nvPr/>
          </p:nvSpPr>
          <p:spPr>
            <a:xfrm>
              <a:off x="8170299" y="3114984"/>
              <a:ext cx="1287598" cy="316047"/>
            </a:xfrm>
            <a:prstGeom prst="rect">
              <a:avLst/>
            </a:prstGeom>
            <a:solidFill>
              <a:srgbClr val="6AA6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900">
                  <a:solidFill>
                    <a:srgbClr val="FFFFFF"/>
                  </a:solidFill>
                  <a:latin typeface="Santander Text"/>
                </a:rPr>
                <a:t>B</a:t>
              </a:r>
              <a:r>
                <a:rPr lang="en-US" sz="900">
                  <a:solidFill>
                    <a:srgbClr val="FFFFFF"/>
                  </a:solidFill>
                  <a:latin typeface="Santander Text"/>
                </a:rPr>
                <a:t>MC US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Oscar Muñoz</a:t>
              </a:r>
            </a:p>
          </p:txBody>
        </p:sp>
        <p:sp>
          <p:nvSpPr>
            <p:cNvPr id="73" name="Rectángulo 210">
              <a:extLst>
                <a:ext uri="{FF2B5EF4-FFF2-40B4-BE49-F238E27FC236}">
                  <a16:creationId xmlns:a16="http://schemas.microsoft.com/office/drawing/2014/main" id="{4FC238BE-5621-8271-84E3-6CDF87270C12}"/>
                </a:ext>
              </a:extLst>
            </p:cNvPr>
            <p:cNvSpPr/>
            <p:nvPr/>
          </p:nvSpPr>
          <p:spPr>
            <a:xfrm>
              <a:off x="8275990" y="2565716"/>
              <a:ext cx="1287598" cy="316047"/>
            </a:xfrm>
            <a:prstGeom prst="rect">
              <a:avLst/>
            </a:prstGeom>
            <a:solidFill>
              <a:srgbClr val="FF919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900">
                  <a:solidFill>
                    <a:srgbClr val="FFFFFF"/>
                  </a:solidFill>
                  <a:latin typeface="Santander Text"/>
                </a:rPr>
                <a:t>B</a:t>
              </a:r>
              <a:r>
                <a:rPr lang="en-US" sz="900">
                  <a:solidFill>
                    <a:srgbClr val="FFFFFF"/>
                  </a:solidFill>
                  <a:latin typeface="Santander Text"/>
                </a:rPr>
                <a:t>MC Global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a:ln>
                    <a:noFill/>
                  </a:ln>
                  <a:solidFill>
                    <a:srgbClr val="FFFFFF"/>
                  </a:solidFill>
                  <a:effectLst/>
                  <a:uLnTx/>
                  <a:uFillTx/>
                  <a:latin typeface="Santander Text"/>
                  <a:ea typeface="+mn-ea"/>
                  <a:cs typeface="+mn-cs"/>
                </a:rPr>
                <a:t>Juan Luis Lavandera</a:t>
              </a:r>
            </a:p>
          </p:txBody>
        </p:sp>
        <p:sp>
          <p:nvSpPr>
            <p:cNvPr id="74" name="Rectángulo 210">
              <a:extLst>
                <a:ext uri="{FF2B5EF4-FFF2-40B4-BE49-F238E27FC236}">
                  <a16:creationId xmlns:a16="http://schemas.microsoft.com/office/drawing/2014/main" id="{DE5DF47A-FFF9-53B0-5673-268EE44DD83A}"/>
                </a:ext>
              </a:extLst>
            </p:cNvPr>
            <p:cNvSpPr/>
            <p:nvPr/>
          </p:nvSpPr>
          <p:spPr>
            <a:xfrm>
              <a:off x="8877300" y="3940229"/>
              <a:ext cx="580597" cy="474071"/>
            </a:xfrm>
            <a:prstGeom prst="rect">
              <a:avLst/>
            </a:prstGeom>
            <a:solidFill>
              <a:srgbClr val="C5E0B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900">
                  <a:solidFill>
                    <a:schemeClr val="tx1"/>
                  </a:solidFill>
                  <a:latin typeface="Santander Text"/>
                </a:rPr>
                <a:t>EPO</a:t>
              </a:r>
              <a:endParaRPr kumimoji="0" lang="en-US" sz="900" i="0" u="none" strike="noStrike" kern="1200" cap="none" spc="0" normalizeH="0" baseline="0" noProof="0">
                <a:ln>
                  <a:noFill/>
                </a:ln>
                <a:solidFill>
                  <a:schemeClr val="tx1"/>
                </a:solidFill>
                <a:effectLst/>
                <a:uLnTx/>
                <a:uFillTx/>
                <a:latin typeface="Santander Text"/>
                <a:ea typeface="+mn-ea"/>
                <a:cs typeface="+mn-cs"/>
              </a:endParaRPr>
            </a:p>
          </p:txBody>
        </p:sp>
        <p:cxnSp>
          <p:nvCxnSpPr>
            <p:cNvPr id="76" name="Connector: Elbow 75">
              <a:extLst>
                <a:ext uri="{FF2B5EF4-FFF2-40B4-BE49-F238E27FC236}">
                  <a16:creationId xmlns:a16="http://schemas.microsoft.com/office/drawing/2014/main" id="{D3E4CA32-B039-C2F3-2613-C6F47EDD5923}"/>
                </a:ext>
              </a:extLst>
            </p:cNvPr>
            <p:cNvCxnSpPr>
              <a:stCxn id="64" idx="2"/>
              <a:endCxn id="48" idx="0"/>
            </p:cNvCxnSpPr>
            <p:nvPr/>
          </p:nvCxnSpPr>
          <p:spPr>
            <a:xfrm rot="16200000" flipH="1">
              <a:off x="1716075" y="3491313"/>
              <a:ext cx="1099190" cy="978626"/>
            </a:xfrm>
            <a:prstGeom prst="bentConnector3">
              <a:avLst>
                <a:gd name="adj1" fmla="val 7686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06C2C50-85A2-6340-78E2-10F1C7C96AE8}"/>
                </a:ext>
              </a:extLst>
            </p:cNvPr>
            <p:cNvCxnSpPr>
              <a:stCxn id="62" idx="2"/>
              <a:endCxn id="48" idx="0"/>
            </p:cNvCxnSpPr>
            <p:nvPr/>
          </p:nvCxnSpPr>
          <p:spPr>
            <a:xfrm rot="5400000">
              <a:off x="2661237" y="4033976"/>
              <a:ext cx="589992" cy="402499"/>
            </a:xfrm>
            <a:prstGeom prst="bentConnector3">
              <a:avLst>
                <a:gd name="adj1" fmla="val 56458"/>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F07E9C7-EECD-CF64-0625-284AA406B0DC}"/>
                </a:ext>
              </a:extLst>
            </p:cNvPr>
            <p:cNvCxnSpPr>
              <a:stCxn id="63" idx="2"/>
              <a:endCxn id="62" idx="0"/>
            </p:cNvCxnSpPr>
            <p:nvPr/>
          </p:nvCxnSpPr>
          <p:spPr>
            <a:xfrm>
              <a:off x="3157482" y="3431031"/>
              <a:ext cx="0" cy="193151"/>
            </a:xfrm>
            <a:prstGeom prst="line">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D34CCA14-6545-5E41-08EA-F7C03C7E7343}"/>
                </a:ext>
              </a:extLst>
            </p:cNvPr>
            <p:cNvCxnSpPr>
              <a:stCxn id="69" idx="2"/>
              <a:endCxn id="56" idx="0"/>
            </p:cNvCxnSpPr>
            <p:nvPr/>
          </p:nvCxnSpPr>
          <p:spPr>
            <a:xfrm rot="5400000">
              <a:off x="5118609" y="3667731"/>
              <a:ext cx="1099189" cy="625789"/>
            </a:xfrm>
            <a:prstGeom prst="bentConnector3">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71B95E63-2927-F250-7294-B263E4ECDC19}"/>
                </a:ext>
              </a:extLst>
            </p:cNvPr>
            <p:cNvCxnSpPr>
              <a:stCxn id="66" idx="2"/>
              <a:endCxn id="56" idx="0"/>
            </p:cNvCxnSpPr>
            <p:nvPr/>
          </p:nvCxnSpPr>
          <p:spPr>
            <a:xfrm rot="16200000" flipH="1">
              <a:off x="4433994" y="3608905"/>
              <a:ext cx="1099189" cy="743440"/>
            </a:xfrm>
            <a:prstGeom prst="bentConnector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33DD0355-88DD-C62D-1A27-EDE078336F90}"/>
                </a:ext>
              </a:extLst>
            </p:cNvPr>
            <p:cNvCxnSpPr>
              <a:stCxn id="65" idx="2"/>
              <a:endCxn id="64" idx="0"/>
            </p:cNvCxnSpPr>
            <p:nvPr/>
          </p:nvCxnSpPr>
          <p:spPr>
            <a:xfrm rot="5400000">
              <a:off x="1996836" y="2661288"/>
              <a:ext cx="233218" cy="674175"/>
            </a:xfrm>
            <a:prstGeom prst="bentConnector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876A7F0C-916F-CB30-99F0-1DD7455B7DD1}"/>
                </a:ext>
              </a:extLst>
            </p:cNvPr>
            <p:cNvCxnSpPr>
              <a:stCxn id="65" idx="2"/>
              <a:endCxn id="63" idx="0"/>
            </p:cNvCxnSpPr>
            <p:nvPr/>
          </p:nvCxnSpPr>
          <p:spPr>
            <a:xfrm rot="16200000" flipH="1">
              <a:off x="2687398" y="2644900"/>
              <a:ext cx="233218" cy="706950"/>
            </a:xfrm>
            <a:prstGeom prst="bentConnector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D1925890-33F6-5E81-F862-ED303FFB5DE2}"/>
                </a:ext>
              </a:extLst>
            </p:cNvPr>
            <p:cNvCxnSpPr>
              <a:stCxn id="67" idx="2"/>
              <a:endCxn id="63" idx="0"/>
            </p:cNvCxnSpPr>
            <p:nvPr/>
          </p:nvCxnSpPr>
          <p:spPr>
            <a:xfrm rot="5400000">
              <a:off x="3576801" y="2462447"/>
              <a:ext cx="233219" cy="1071855"/>
            </a:xfrm>
            <a:prstGeom prst="bentConnector3">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2A05DF77-B80D-6570-AAD2-0211EECF33DC}"/>
                </a:ext>
              </a:extLst>
            </p:cNvPr>
            <p:cNvCxnSpPr>
              <a:stCxn id="67" idx="2"/>
              <a:endCxn id="66" idx="0"/>
            </p:cNvCxnSpPr>
            <p:nvPr/>
          </p:nvCxnSpPr>
          <p:spPr>
            <a:xfrm rot="16200000" flipH="1">
              <a:off x="4303993" y="2807108"/>
              <a:ext cx="233219" cy="382531"/>
            </a:xfrm>
            <a:prstGeom prst="bentConnector3">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04CC6A06-6A09-23F9-3CD2-5967A37B253D}"/>
                </a:ext>
              </a:extLst>
            </p:cNvPr>
            <p:cNvCxnSpPr>
              <a:stCxn id="68" idx="2"/>
              <a:endCxn id="66" idx="0"/>
            </p:cNvCxnSpPr>
            <p:nvPr/>
          </p:nvCxnSpPr>
          <p:spPr>
            <a:xfrm rot="5400000">
              <a:off x="5060171" y="2433461"/>
              <a:ext cx="233220" cy="1129826"/>
            </a:xfrm>
            <a:prstGeom prst="bentConnector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71A675C9-A982-55F9-E7CD-FB2E5DC6574B}"/>
                </a:ext>
              </a:extLst>
            </p:cNvPr>
            <p:cNvCxnSpPr>
              <a:stCxn id="68" idx="2"/>
              <a:endCxn id="69" idx="0"/>
            </p:cNvCxnSpPr>
            <p:nvPr/>
          </p:nvCxnSpPr>
          <p:spPr>
            <a:xfrm rot="16200000" flipH="1">
              <a:off x="5744785" y="2878672"/>
              <a:ext cx="233220" cy="239403"/>
            </a:xfrm>
            <a:prstGeom prst="bentConnector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B99E8A83-81C5-15C9-5BB9-192074955616}"/>
                </a:ext>
              </a:extLst>
            </p:cNvPr>
            <p:cNvCxnSpPr>
              <a:stCxn id="70" idx="2"/>
              <a:endCxn id="69" idx="0"/>
            </p:cNvCxnSpPr>
            <p:nvPr/>
          </p:nvCxnSpPr>
          <p:spPr>
            <a:xfrm rot="5400000">
              <a:off x="6503520" y="2364453"/>
              <a:ext cx="228108" cy="1272954"/>
            </a:xfrm>
            <a:prstGeom prst="bentConnector3">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3D2BF76B-5566-AF45-3785-266BE8F5E0DA}"/>
                </a:ext>
              </a:extLst>
            </p:cNvPr>
            <p:cNvCxnSpPr>
              <a:stCxn id="70" idx="2"/>
              <a:endCxn id="71" idx="0"/>
            </p:cNvCxnSpPr>
            <p:nvPr/>
          </p:nvCxnSpPr>
          <p:spPr>
            <a:xfrm rot="16200000" flipH="1">
              <a:off x="7224590" y="2916337"/>
              <a:ext cx="228108" cy="169186"/>
            </a:xfrm>
            <a:prstGeom prst="bentConnector3">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4D20F378-5934-063E-F2F3-27AE99ABCE14}"/>
                </a:ext>
              </a:extLst>
            </p:cNvPr>
            <p:cNvCxnSpPr>
              <a:stCxn id="70" idx="2"/>
              <a:endCxn id="72" idx="0"/>
            </p:cNvCxnSpPr>
            <p:nvPr/>
          </p:nvCxnSpPr>
          <p:spPr>
            <a:xfrm rot="16200000" flipH="1">
              <a:off x="7920020" y="2220906"/>
              <a:ext cx="228108" cy="1560047"/>
            </a:xfrm>
            <a:prstGeom prst="bentConnector3">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2A716B8D-CAC3-FEC7-DB67-82ADE7FED7E7}"/>
                </a:ext>
              </a:extLst>
            </p:cNvPr>
            <p:cNvCxnSpPr>
              <a:stCxn id="73" idx="2"/>
              <a:endCxn id="72" idx="0"/>
            </p:cNvCxnSpPr>
            <p:nvPr/>
          </p:nvCxnSpPr>
          <p:spPr>
            <a:xfrm rot="5400000">
              <a:off x="8750334" y="2945528"/>
              <a:ext cx="233221" cy="105691"/>
            </a:xfrm>
            <a:prstGeom prst="bentConnector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F6E0A2A5-2F01-45EA-8C06-8A2209A6C10B}"/>
                </a:ext>
              </a:extLst>
            </p:cNvPr>
            <p:cNvCxnSpPr>
              <a:stCxn id="71" idx="2"/>
              <a:endCxn id="60" idx="0"/>
            </p:cNvCxnSpPr>
            <p:nvPr/>
          </p:nvCxnSpPr>
          <p:spPr>
            <a:xfrm rot="16200000" flipH="1">
              <a:off x="7139841" y="3714427"/>
              <a:ext cx="1099189" cy="532396"/>
            </a:xfrm>
            <a:prstGeom prst="bentConnector3">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88733E3F-CE6C-AC2F-2531-C738BA0E494C}"/>
                </a:ext>
              </a:extLst>
            </p:cNvPr>
            <p:cNvCxnSpPr>
              <a:stCxn id="72" idx="2"/>
              <a:endCxn id="60" idx="0"/>
            </p:cNvCxnSpPr>
            <p:nvPr/>
          </p:nvCxnSpPr>
          <p:spPr>
            <a:xfrm rot="5400000">
              <a:off x="7835272" y="3551393"/>
              <a:ext cx="1099189" cy="858465"/>
            </a:xfrm>
            <a:prstGeom prst="bentConnector3">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Connector: Elbow 117">
              <a:extLst>
                <a:ext uri="{FF2B5EF4-FFF2-40B4-BE49-F238E27FC236}">
                  <a16:creationId xmlns:a16="http://schemas.microsoft.com/office/drawing/2014/main" id="{24A3C0DF-48D9-49B5-3B69-DB790BD000A5}"/>
                </a:ext>
              </a:extLst>
            </p:cNvPr>
            <p:cNvCxnSpPr>
              <a:stCxn id="67" idx="0"/>
              <a:endCxn id="71" idx="3"/>
            </p:cNvCxnSpPr>
            <p:nvPr/>
          </p:nvCxnSpPr>
          <p:spPr>
            <a:xfrm rot="16200000" flipH="1">
              <a:off x="5794541" y="1000514"/>
              <a:ext cx="707290" cy="3837699"/>
            </a:xfrm>
            <a:prstGeom prst="bentConnector4">
              <a:avLst>
                <a:gd name="adj1" fmla="val -32321"/>
                <a:gd name="adj2" fmla="val 101986"/>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4B1233C1-E386-C77F-436B-8C0542661E23}"/>
                </a:ext>
              </a:extLst>
            </p:cNvPr>
            <p:cNvCxnSpPr>
              <a:stCxn id="70" idx="0"/>
              <a:endCxn id="64" idx="1"/>
            </p:cNvCxnSpPr>
            <p:nvPr/>
          </p:nvCxnSpPr>
          <p:spPr>
            <a:xfrm rot="16200000" flipH="1" flipV="1">
              <a:off x="3842215" y="-138829"/>
              <a:ext cx="702179" cy="6121493"/>
            </a:xfrm>
            <a:prstGeom prst="bentConnector4">
              <a:avLst>
                <a:gd name="adj1" fmla="val -33234"/>
                <a:gd name="adj2" fmla="val 103734"/>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Rectangle: Rounded Corners 121">
              <a:extLst>
                <a:ext uri="{FF2B5EF4-FFF2-40B4-BE49-F238E27FC236}">
                  <a16:creationId xmlns:a16="http://schemas.microsoft.com/office/drawing/2014/main" id="{C783603D-5605-AAD9-ED91-204256244557}"/>
                </a:ext>
              </a:extLst>
            </p:cNvPr>
            <p:cNvSpPr/>
            <p:nvPr/>
          </p:nvSpPr>
          <p:spPr>
            <a:xfrm>
              <a:off x="1757921" y="4460081"/>
              <a:ext cx="397254" cy="156369"/>
            </a:xfrm>
            <a:prstGeom prst="round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b="1">
                  <a:solidFill>
                    <a:schemeClr val="tx1"/>
                  </a:solidFill>
                  <a:latin typeface="Santander Text" panose="020B0504020201020104" pitchFamily="34" charset="0"/>
                </a:rPr>
                <a:t>3</a:t>
              </a:r>
              <a:endParaRPr lang="en-US" sz="900" b="1">
                <a:solidFill>
                  <a:schemeClr val="tx1"/>
                </a:solidFill>
                <a:latin typeface="Santander Text" panose="020B0504020201020104" pitchFamily="34" charset="0"/>
              </a:endParaRPr>
            </a:p>
          </p:txBody>
        </p:sp>
        <p:sp>
          <p:nvSpPr>
            <p:cNvPr id="123" name="Rectangle: Rounded Corners 122">
              <a:extLst>
                <a:ext uri="{FF2B5EF4-FFF2-40B4-BE49-F238E27FC236}">
                  <a16:creationId xmlns:a16="http://schemas.microsoft.com/office/drawing/2014/main" id="{B3EA8249-D003-0C32-4C8F-B56CB86B4EB2}"/>
                </a:ext>
              </a:extLst>
            </p:cNvPr>
            <p:cNvSpPr/>
            <p:nvPr/>
          </p:nvSpPr>
          <p:spPr>
            <a:xfrm>
              <a:off x="2192761" y="4460081"/>
              <a:ext cx="397254" cy="156369"/>
            </a:xfrm>
            <a:prstGeom prst="round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b="1">
                  <a:solidFill>
                    <a:schemeClr val="tx1"/>
                  </a:solidFill>
                  <a:latin typeface="Santander Text" panose="020B0504020201020104" pitchFamily="34" charset="0"/>
                </a:rPr>
                <a:t>10</a:t>
              </a:r>
              <a:endParaRPr lang="en-US" sz="900" b="1">
                <a:solidFill>
                  <a:schemeClr val="tx1"/>
                </a:solidFill>
                <a:latin typeface="Santander Text" panose="020B0504020201020104" pitchFamily="34" charset="0"/>
              </a:endParaRPr>
            </a:p>
          </p:txBody>
        </p:sp>
        <p:sp>
          <p:nvSpPr>
            <p:cNvPr id="124" name="Rectangle: Rounded Corners 123">
              <a:extLst>
                <a:ext uri="{FF2B5EF4-FFF2-40B4-BE49-F238E27FC236}">
                  <a16:creationId xmlns:a16="http://schemas.microsoft.com/office/drawing/2014/main" id="{1775C67D-A4C7-7198-4925-8FF32C4069D8}"/>
                </a:ext>
              </a:extLst>
            </p:cNvPr>
            <p:cNvSpPr/>
            <p:nvPr/>
          </p:nvSpPr>
          <p:spPr>
            <a:xfrm>
              <a:off x="4359350" y="4460081"/>
              <a:ext cx="397254" cy="156369"/>
            </a:xfrm>
            <a:prstGeom prst="round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b="1">
                  <a:solidFill>
                    <a:schemeClr val="tx1"/>
                  </a:solidFill>
                  <a:latin typeface="Santander Text" panose="020B0504020201020104" pitchFamily="34" charset="0"/>
                </a:rPr>
                <a:t>3</a:t>
              </a:r>
              <a:endParaRPr lang="en-US" sz="900" b="1">
                <a:solidFill>
                  <a:schemeClr val="tx1"/>
                </a:solidFill>
                <a:latin typeface="Santander Text" panose="020B0504020201020104" pitchFamily="34" charset="0"/>
              </a:endParaRPr>
            </a:p>
          </p:txBody>
        </p:sp>
        <p:sp>
          <p:nvSpPr>
            <p:cNvPr id="125" name="Rectangle: Rounded Corners 124">
              <a:extLst>
                <a:ext uri="{FF2B5EF4-FFF2-40B4-BE49-F238E27FC236}">
                  <a16:creationId xmlns:a16="http://schemas.microsoft.com/office/drawing/2014/main" id="{ECA26C11-FFA5-39CB-3D22-27ADA14B9501}"/>
                </a:ext>
              </a:extLst>
            </p:cNvPr>
            <p:cNvSpPr/>
            <p:nvPr/>
          </p:nvSpPr>
          <p:spPr>
            <a:xfrm>
              <a:off x="4794190" y="4460081"/>
              <a:ext cx="397254" cy="156369"/>
            </a:xfrm>
            <a:prstGeom prst="round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b="1">
                  <a:solidFill>
                    <a:schemeClr val="tx1"/>
                  </a:solidFill>
                  <a:latin typeface="Santander Text" panose="020B0504020201020104" pitchFamily="34" charset="0"/>
                </a:rPr>
                <a:t>18*</a:t>
              </a:r>
              <a:endParaRPr lang="en-US" sz="900" b="1">
                <a:solidFill>
                  <a:schemeClr val="tx1"/>
                </a:solidFill>
                <a:latin typeface="Santander Text" panose="020B0504020201020104" pitchFamily="34" charset="0"/>
              </a:endParaRPr>
            </a:p>
          </p:txBody>
        </p:sp>
        <p:sp>
          <p:nvSpPr>
            <p:cNvPr id="126" name="Rectangle: Rounded Corners 125">
              <a:extLst>
                <a:ext uri="{FF2B5EF4-FFF2-40B4-BE49-F238E27FC236}">
                  <a16:creationId xmlns:a16="http://schemas.microsoft.com/office/drawing/2014/main" id="{2F506AFE-DBC5-9674-2E48-5E7B698CD457}"/>
                </a:ext>
              </a:extLst>
            </p:cNvPr>
            <p:cNvSpPr/>
            <p:nvPr/>
          </p:nvSpPr>
          <p:spPr>
            <a:xfrm>
              <a:off x="6935256" y="4460081"/>
              <a:ext cx="397254" cy="156369"/>
            </a:xfrm>
            <a:prstGeom prst="round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b="1">
                  <a:solidFill>
                    <a:schemeClr val="tx1"/>
                  </a:solidFill>
                  <a:latin typeface="Santander Text" panose="020B0504020201020104" pitchFamily="34" charset="0"/>
                </a:rPr>
                <a:t>TBC</a:t>
              </a:r>
              <a:endParaRPr lang="en-US" sz="900" b="1">
                <a:solidFill>
                  <a:schemeClr val="tx1"/>
                </a:solidFill>
                <a:latin typeface="Santander Text" panose="020B0504020201020104" pitchFamily="34" charset="0"/>
              </a:endParaRPr>
            </a:p>
          </p:txBody>
        </p:sp>
        <p:sp>
          <p:nvSpPr>
            <p:cNvPr id="127" name="Rectangle: Rounded Corners 126">
              <a:extLst>
                <a:ext uri="{FF2B5EF4-FFF2-40B4-BE49-F238E27FC236}">
                  <a16:creationId xmlns:a16="http://schemas.microsoft.com/office/drawing/2014/main" id="{CFC768F0-DCF5-49F6-0994-5276152DE466}"/>
                </a:ext>
              </a:extLst>
            </p:cNvPr>
            <p:cNvSpPr/>
            <p:nvPr/>
          </p:nvSpPr>
          <p:spPr>
            <a:xfrm>
              <a:off x="7370096" y="4460081"/>
              <a:ext cx="397254" cy="156369"/>
            </a:xfrm>
            <a:prstGeom prst="round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900" b="1">
                  <a:solidFill>
                    <a:schemeClr val="tx1"/>
                  </a:solidFill>
                  <a:latin typeface="Santander Text" panose="020B0504020201020104" pitchFamily="34" charset="0"/>
                </a:rPr>
                <a:t>5</a:t>
              </a:r>
              <a:endParaRPr lang="en-US" sz="900" b="1">
                <a:solidFill>
                  <a:schemeClr val="tx1"/>
                </a:solidFill>
                <a:latin typeface="Santander Text" panose="020B0504020201020104" pitchFamily="34" charset="0"/>
              </a:endParaRPr>
            </a:p>
          </p:txBody>
        </p:sp>
      </p:grpSp>
      <p:grpSp>
        <p:nvGrpSpPr>
          <p:cNvPr id="148" name="Group 147">
            <a:extLst>
              <a:ext uri="{FF2B5EF4-FFF2-40B4-BE49-F238E27FC236}">
                <a16:creationId xmlns:a16="http://schemas.microsoft.com/office/drawing/2014/main" id="{AD8B736A-F42A-8B0C-E191-06203C56C5B7}"/>
              </a:ext>
            </a:extLst>
          </p:cNvPr>
          <p:cNvGrpSpPr/>
          <p:nvPr/>
        </p:nvGrpSpPr>
        <p:grpSpPr>
          <a:xfrm>
            <a:off x="9469127" y="3961237"/>
            <a:ext cx="1902783" cy="1792337"/>
            <a:chOff x="9436963" y="4509163"/>
            <a:chExt cx="1902783" cy="1792337"/>
          </a:xfrm>
        </p:grpSpPr>
        <p:sp>
          <p:nvSpPr>
            <p:cNvPr id="147" name="Rectangle 146">
              <a:extLst>
                <a:ext uri="{FF2B5EF4-FFF2-40B4-BE49-F238E27FC236}">
                  <a16:creationId xmlns:a16="http://schemas.microsoft.com/office/drawing/2014/main" id="{CDEA71C1-8644-455C-A4DA-305120BA4D8F}"/>
                </a:ext>
              </a:extLst>
            </p:cNvPr>
            <p:cNvSpPr/>
            <p:nvPr/>
          </p:nvSpPr>
          <p:spPr>
            <a:xfrm>
              <a:off x="9436963" y="4509163"/>
              <a:ext cx="1902783" cy="17923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ED825EA5-CAE0-D9DB-AA89-02ECC9A348AC}"/>
                </a:ext>
              </a:extLst>
            </p:cNvPr>
            <p:cNvGrpSpPr/>
            <p:nvPr/>
          </p:nvGrpSpPr>
          <p:grpSpPr>
            <a:xfrm>
              <a:off x="9582258" y="4819956"/>
              <a:ext cx="1757488" cy="1322542"/>
              <a:chOff x="9769592" y="4879423"/>
              <a:chExt cx="1757488" cy="1322542"/>
            </a:xfrm>
          </p:grpSpPr>
          <p:sp>
            <p:nvSpPr>
              <p:cNvPr id="131" name="TextBox 28">
                <a:extLst>
                  <a:ext uri="{FF2B5EF4-FFF2-40B4-BE49-F238E27FC236}">
                    <a16:creationId xmlns:a16="http://schemas.microsoft.com/office/drawing/2014/main" id="{736F8025-760B-5334-83B7-2B510EE53BCF}"/>
                  </a:ext>
                </a:extLst>
              </p:cNvPr>
              <p:cNvSpPr txBox="1"/>
              <p:nvPr/>
            </p:nvSpPr>
            <p:spPr>
              <a:xfrm>
                <a:off x="10141639" y="4879423"/>
                <a:ext cx="1220150"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Reporting Line</a:t>
                </a:r>
              </a:p>
            </p:txBody>
          </p:sp>
          <p:sp>
            <p:nvSpPr>
              <p:cNvPr id="132" name="TextBox 28">
                <a:extLst>
                  <a:ext uri="{FF2B5EF4-FFF2-40B4-BE49-F238E27FC236}">
                    <a16:creationId xmlns:a16="http://schemas.microsoft.com/office/drawing/2014/main" id="{4353BF0A-392F-F206-0AA1-64344F83E26D}"/>
                  </a:ext>
                </a:extLst>
              </p:cNvPr>
              <p:cNvSpPr txBox="1"/>
              <p:nvPr/>
            </p:nvSpPr>
            <p:spPr>
              <a:xfrm>
                <a:off x="10141639" y="5074991"/>
                <a:ext cx="1220150"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Functional Reporting Line</a:t>
                </a:r>
              </a:p>
            </p:txBody>
          </p:sp>
          <p:sp>
            <p:nvSpPr>
              <p:cNvPr id="133" name="TextBox 28">
                <a:extLst>
                  <a:ext uri="{FF2B5EF4-FFF2-40B4-BE49-F238E27FC236}">
                    <a16:creationId xmlns:a16="http://schemas.microsoft.com/office/drawing/2014/main" id="{6BB67408-81B7-DF01-190B-91F45635C548}"/>
                  </a:ext>
                </a:extLst>
              </p:cNvPr>
              <p:cNvSpPr txBox="1"/>
              <p:nvPr/>
            </p:nvSpPr>
            <p:spPr>
              <a:xfrm>
                <a:off x="10141639" y="5270559"/>
                <a:ext cx="1220150"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Global</a:t>
                </a:r>
              </a:p>
            </p:txBody>
          </p:sp>
          <p:sp>
            <p:nvSpPr>
              <p:cNvPr id="134" name="TextBox 28">
                <a:extLst>
                  <a:ext uri="{FF2B5EF4-FFF2-40B4-BE49-F238E27FC236}">
                    <a16:creationId xmlns:a16="http://schemas.microsoft.com/office/drawing/2014/main" id="{8287572B-91A9-6F67-D58A-BBAE05DB1FFA}"/>
                  </a:ext>
                </a:extLst>
              </p:cNvPr>
              <p:cNvSpPr txBox="1"/>
              <p:nvPr/>
            </p:nvSpPr>
            <p:spPr>
              <a:xfrm>
                <a:off x="10141639" y="5466127"/>
                <a:ext cx="1220150"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Local</a:t>
                </a:r>
              </a:p>
            </p:txBody>
          </p:sp>
          <p:sp>
            <p:nvSpPr>
              <p:cNvPr id="135" name="TextBox 28">
                <a:extLst>
                  <a:ext uri="{FF2B5EF4-FFF2-40B4-BE49-F238E27FC236}">
                    <a16:creationId xmlns:a16="http://schemas.microsoft.com/office/drawing/2014/main" id="{8CD9F52F-B17E-4E9C-56B8-21CEE78C1017}"/>
                  </a:ext>
                </a:extLst>
              </p:cNvPr>
              <p:cNvSpPr txBox="1"/>
              <p:nvPr/>
            </p:nvSpPr>
            <p:spPr>
              <a:xfrm>
                <a:off x="10141639" y="5659888"/>
                <a:ext cx="1220150"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Group</a:t>
                </a:r>
              </a:p>
            </p:txBody>
          </p:sp>
          <p:sp>
            <p:nvSpPr>
              <p:cNvPr id="136" name="TextBox 28">
                <a:extLst>
                  <a:ext uri="{FF2B5EF4-FFF2-40B4-BE49-F238E27FC236}">
                    <a16:creationId xmlns:a16="http://schemas.microsoft.com/office/drawing/2014/main" id="{2D10F125-473D-D65E-CB68-4C655017CF4A}"/>
                  </a:ext>
                </a:extLst>
              </p:cNvPr>
              <p:cNvSpPr txBox="1"/>
              <p:nvPr/>
            </p:nvSpPr>
            <p:spPr>
              <a:xfrm>
                <a:off x="10141639" y="5853649"/>
                <a:ext cx="1220150"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FTE</a:t>
                </a:r>
              </a:p>
            </p:txBody>
          </p:sp>
          <p:sp>
            <p:nvSpPr>
              <p:cNvPr id="137" name="TextBox 28">
                <a:extLst>
                  <a:ext uri="{FF2B5EF4-FFF2-40B4-BE49-F238E27FC236}">
                    <a16:creationId xmlns:a16="http://schemas.microsoft.com/office/drawing/2014/main" id="{9CE6AAB0-6A94-6BE5-8491-9424E76AD4CF}"/>
                  </a:ext>
                </a:extLst>
              </p:cNvPr>
              <p:cNvSpPr txBox="1"/>
              <p:nvPr/>
            </p:nvSpPr>
            <p:spPr>
              <a:xfrm>
                <a:off x="10141639" y="6042663"/>
                <a:ext cx="1385441"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800" i="0" u="none" strike="noStrike" kern="1200" cap="none" spc="0" normalizeH="0" baseline="0" noProof="0">
                    <a:ln>
                      <a:noFill/>
                    </a:ln>
                    <a:solidFill>
                      <a:prstClr val="black"/>
                    </a:solidFill>
                    <a:effectLst/>
                    <a:uLnTx/>
                    <a:uFillTx/>
                    <a:latin typeface="Santander Text"/>
                    <a:ea typeface="+mn-ea"/>
                    <a:cs typeface="+mn-cs"/>
                  </a:rPr>
                  <a:t>Temp Resources/ Consultants </a:t>
                </a:r>
              </a:p>
            </p:txBody>
          </p:sp>
          <p:sp>
            <p:nvSpPr>
              <p:cNvPr id="138" name="Rectangle 137">
                <a:extLst>
                  <a:ext uri="{FF2B5EF4-FFF2-40B4-BE49-F238E27FC236}">
                    <a16:creationId xmlns:a16="http://schemas.microsoft.com/office/drawing/2014/main" id="{16F93186-06E1-B952-28DD-AD3479DF23D1}"/>
                  </a:ext>
                </a:extLst>
              </p:cNvPr>
              <p:cNvSpPr/>
              <p:nvPr/>
            </p:nvSpPr>
            <p:spPr>
              <a:xfrm>
                <a:off x="9773125" y="5288350"/>
                <a:ext cx="295511" cy="123719"/>
              </a:xfrm>
              <a:prstGeom prst="rect">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C78E017-4E07-CF3A-3417-F293C1FC39BD}"/>
                  </a:ext>
                </a:extLst>
              </p:cNvPr>
              <p:cNvSpPr/>
              <p:nvPr/>
            </p:nvSpPr>
            <p:spPr>
              <a:xfrm>
                <a:off x="9773125" y="5483918"/>
                <a:ext cx="295511" cy="123719"/>
              </a:xfrm>
              <a:prstGeom prst="rect">
                <a:avLst/>
              </a:prstGeom>
              <a:solidFill>
                <a:srgbClr val="6AA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E40954C4-D26C-4CA1-7856-5D59F721D1D3}"/>
                  </a:ext>
                </a:extLst>
              </p:cNvPr>
              <p:cNvSpPr/>
              <p:nvPr/>
            </p:nvSpPr>
            <p:spPr>
              <a:xfrm>
                <a:off x="9773124" y="5677679"/>
                <a:ext cx="295511" cy="123719"/>
              </a:xfrm>
              <a:prstGeom prst="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91521067-43E2-8A85-AFEB-E756C1F78046}"/>
                  </a:ext>
                </a:extLst>
              </p:cNvPr>
              <p:cNvSpPr/>
              <p:nvPr/>
            </p:nvSpPr>
            <p:spPr>
              <a:xfrm>
                <a:off x="9773123" y="5871440"/>
                <a:ext cx="295511" cy="123719"/>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D700AF5-C2FB-E099-0176-1C716A8EF7B2}"/>
                  </a:ext>
                </a:extLst>
              </p:cNvPr>
              <p:cNvSpPr/>
              <p:nvPr/>
            </p:nvSpPr>
            <p:spPr>
              <a:xfrm>
                <a:off x="9773123" y="6060454"/>
                <a:ext cx="295511" cy="123719"/>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D71F5185-AFE7-FF48-BD04-5295627E2E91}"/>
                  </a:ext>
                </a:extLst>
              </p:cNvPr>
              <p:cNvCxnSpPr/>
              <p:nvPr/>
            </p:nvCxnSpPr>
            <p:spPr>
              <a:xfrm>
                <a:off x="9769592" y="5154642"/>
                <a:ext cx="292963" cy="0"/>
              </a:xfrm>
              <a:prstGeom prst="line">
                <a:avLst/>
              </a:prstGeom>
              <a:ln w="63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C8B6DDB-D571-EFE9-AEE4-79B741A6927B}"/>
                  </a:ext>
                </a:extLst>
              </p:cNvPr>
              <p:cNvCxnSpPr/>
              <p:nvPr/>
            </p:nvCxnSpPr>
            <p:spPr>
              <a:xfrm>
                <a:off x="9769592" y="4959074"/>
                <a:ext cx="292963" cy="0"/>
              </a:xfrm>
              <a:prstGeom prst="line">
                <a:avLst/>
              </a:prstGeom>
              <a:ln w="63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149" name="TextBox 28">
            <a:extLst>
              <a:ext uri="{FF2B5EF4-FFF2-40B4-BE49-F238E27FC236}">
                <a16:creationId xmlns:a16="http://schemas.microsoft.com/office/drawing/2014/main" id="{DFC8AC9E-546A-9BCE-75CF-19DBD7536D30}"/>
              </a:ext>
            </a:extLst>
          </p:cNvPr>
          <p:cNvSpPr txBox="1"/>
          <p:nvPr/>
        </p:nvSpPr>
        <p:spPr>
          <a:xfrm>
            <a:off x="6938573" y="6575040"/>
            <a:ext cx="3958132" cy="228520"/>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700" i="0" u="none" strike="noStrike" kern="1200" cap="none" spc="0" normalizeH="0" baseline="0" noProof="0">
                <a:ln>
                  <a:noFill/>
                </a:ln>
                <a:solidFill>
                  <a:prstClr val="black"/>
                </a:solidFill>
                <a:effectLst/>
                <a:uLnTx/>
                <a:uFillTx/>
                <a:latin typeface="Santander Text"/>
                <a:ea typeface="+mn-ea"/>
                <a:cs typeface="+mn-cs"/>
              </a:rPr>
              <a:t>**Planned subject to contract negotiation with Ulex (from 7 to 18) and budget approval</a:t>
            </a:r>
          </a:p>
        </p:txBody>
      </p:sp>
      <p:sp>
        <p:nvSpPr>
          <p:cNvPr id="150" name="TextBox 28">
            <a:extLst>
              <a:ext uri="{FF2B5EF4-FFF2-40B4-BE49-F238E27FC236}">
                <a16:creationId xmlns:a16="http://schemas.microsoft.com/office/drawing/2014/main" id="{2F6DAF11-DC70-776C-606C-23C184C5B83E}"/>
              </a:ext>
            </a:extLst>
          </p:cNvPr>
          <p:cNvSpPr txBox="1"/>
          <p:nvPr/>
        </p:nvSpPr>
        <p:spPr>
          <a:xfrm>
            <a:off x="9596106" y="4037819"/>
            <a:ext cx="1220150" cy="159302"/>
          </a:xfrm>
          <a:prstGeom prst="rect">
            <a:avLst/>
          </a:prstGeom>
          <a:noFill/>
        </p:spPr>
        <p:txBody>
          <a:bodyPr wrap="square" lIns="36000" tIns="36000" rIns="36000" bIns="36000" rtlCol="0" anchor="ctr">
            <a:noAutofit/>
          </a:bodyPr>
          <a:lstStyle/>
          <a:p>
            <a:pPr marR="0" lvl="0" algn="l"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a:ln>
                  <a:noFill/>
                </a:ln>
                <a:solidFill>
                  <a:srgbClr val="EB0000"/>
                </a:solidFill>
                <a:effectLst/>
                <a:uLnTx/>
                <a:uFillTx/>
                <a:latin typeface="Santander Text"/>
                <a:ea typeface="+mn-ea"/>
                <a:cs typeface="+mn-cs"/>
              </a:rPr>
              <a:t>KEY</a:t>
            </a:r>
          </a:p>
        </p:txBody>
      </p:sp>
    </p:spTree>
    <p:extLst>
      <p:ext uri="{BB962C8B-B14F-4D97-AF65-F5344CB8AC3E}">
        <p14:creationId xmlns:p14="http://schemas.microsoft.com/office/powerpoint/2010/main" val="99201297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Risk Workstreams</a:t>
            </a:r>
            <a:endParaRPr lang="en-US" sz="1600">
              <a:latin typeface="Santander Text" panose="020B0504020201020104" pitchFamily="34" charset="0"/>
            </a:endParaRPr>
          </a:p>
        </p:txBody>
      </p:sp>
      <p:sp>
        <p:nvSpPr>
          <p:cNvPr id="3" name="CuadroTexto 32">
            <a:extLst>
              <a:ext uri="{FF2B5EF4-FFF2-40B4-BE49-F238E27FC236}">
                <a16:creationId xmlns:a16="http://schemas.microsoft.com/office/drawing/2014/main" id="{BA8CE58B-8228-2DE3-6D26-8CF08E1E6AE6}"/>
              </a:ext>
            </a:extLst>
          </p:cNvPr>
          <p:cNvSpPr txBox="1"/>
          <p:nvPr/>
        </p:nvSpPr>
        <p:spPr>
          <a:xfrm>
            <a:off x="1117223" y="4508993"/>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lnSpc>
                <a:spcPct val="150000"/>
              </a:lnSpc>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Trading Workstreams</a:t>
            </a:r>
          </a:p>
        </p:txBody>
      </p:sp>
      <p:sp>
        <p:nvSpPr>
          <p:cNvPr id="4" name="CuadroTexto 32">
            <a:extLst>
              <a:ext uri="{FF2B5EF4-FFF2-40B4-BE49-F238E27FC236}">
                <a16:creationId xmlns:a16="http://schemas.microsoft.com/office/drawing/2014/main" id="{052665EF-DAB1-935E-BA68-FD2B0D792DBD}"/>
              </a:ext>
            </a:extLst>
          </p:cNvPr>
          <p:cNvSpPr txBox="1"/>
          <p:nvPr/>
        </p:nvSpPr>
        <p:spPr>
          <a:xfrm>
            <a:off x="1115987" y="2456185"/>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lnSpc>
                <a:spcPct val="150000"/>
              </a:lnSpc>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Credit ratings from </a:t>
            </a:r>
            <a:r>
              <a:rPr kumimoji="0" lang="en-US" sz="1200" b="1" i="0" u="none" strike="noStrike" kern="0" cap="none" spc="0" normalizeH="0" baseline="0" noProof="0" err="1">
                <a:ln>
                  <a:noFill/>
                </a:ln>
                <a:solidFill>
                  <a:prstClr val="black">
                    <a:lumMod val="50000"/>
                    <a:lumOff val="50000"/>
                  </a:prstClr>
                </a:solidFill>
                <a:effectLst/>
                <a:uLnTx/>
                <a:uFillTx/>
                <a:latin typeface="Santander Text" panose="020B0504020201020104" pitchFamily="34" charset="0"/>
                <a:ea typeface="+mn-ea"/>
                <a:cs typeface="+mn-cs"/>
              </a:rPr>
              <a:t>nCino</a:t>
            </a: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 to Aqua+</a:t>
            </a:r>
          </a:p>
        </p:txBody>
      </p:sp>
      <p:sp>
        <p:nvSpPr>
          <p:cNvPr id="6" name="CuadroTexto 32">
            <a:extLst>
              <a:ext uri="{FF2B5EF4-FFF2-40B4-BE49-F238E27FC236}">
                <a16:creationId xmlns:a16="http://schemas.microsoft.com/office/drawing/2014/main" id="{566B22A2-215E-6E06-84D0-6757386DC106}"/>
              </a:ext>
            </a:extLst>
          </p:cNvPr>
          <p:cNvSpPr txBox="1"/>
          <p:nvPr/>
        </p:nvSpPr>
        <p:spPr>
          <a:xfrm>
            <a:off x="1115987" y="348258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lnSpc>
                <a:spcPct val="150000"/>
              </a:lnSpc>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Deal Execution Workflow (One-Stop-Shop)</a:t>
            </a:r>
            <a:endParaRPr kumimoji="0" lang="en-US" sz="1200" b="1" i="0" u="none" strike="noStrike" kern="0" cap="none" spc="0" normalizeH="0" baseline="0" noProof="0">
              <a:ln>
                <a:noFill/>
              </a:ln>
              <a:solidFill>
                <a:schemeClr val="tx2"/>
              </a:solidFill>
              <a:effectLst/>
              <a:uLnTx/>
              <a:uFillTx/>
              <a:latin typeface="Santander Text" panose="020B0504020201020104" pitchFamily="34" charset="0"/>
              <a:ea typeface="+mn-ea"/>
              <a:cs typeface="+mn-cs"/>
            </a:endParaRPr>
          </a:p>
        </p:txBody>
      </p:sp>
      <p:sp>
        <p:nvSpPr>
          <p:cNvPr id="7" name="CuadroTexto 32">
            <a:extLst>
              <a:ext uri="{FF2B5EF4-FFF2-40B4-BE49-F238E27FC236}">
                <a16:creationId xmlns:a16="http://schemas.microsoft.com/office/drawing/2014/main" id="{52EEFD86-BFD6-9951-0355-67B14B041B18}"/>
              </a:ext>
            </a:extLst>
          </p:cNvPr>
          <p:cNvSpPr txBox="1"/>
          <p:nvPr/>
        </p:nvSpPr>
        <p:spPr>
          <a:xfrm>
            <a:off x="3431054" y="348258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Comm. Letters deal execution workflow in </a:t>
            </a:r>
            <a:r>
              <a:rPr lang="en-US" sz="1200" err="1">
                <a:solidFill>
                  <a:prstClr val="black"/>
                </a:solidFill>
              </a:rPr>
              <a:t>Mercurio</a:t>
            </a:r>
            <a:r>
              <a:rPr lang="en-US" sz="1200">
                <a:solidFill>
                  <a:prstClr val="black"/>
                </a:solidFill>
              </a:rPr>
              <a:t>: Definition of the architecture and IT setup.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err="1">
                <a:ln>
                  <a:noFill/>
                </a:ln>
                <a:solidFill>
                  <a:prstClr val="black"/>
                </a:solidFill>
                <a:effectLst/>
                <a:uLnTx/>
                <a:uFillTx/>
                <a:latin typeface="Santander Text"/>
                <a:ea typeface="+mn-ea"/>
                <a:cs typeface="+mn-cs"/>
              </a:rPr>
              <a:t>Mercurio</a:t>
            </a:r>
            <a:r>
              <a:rPr kumimoji="0" lang="en-US" sz="1200" b="0" i="0" u="none" strike="noStrike" kern="0" cap="none" spc="0" normalizeH="0" baseline="0" noProof="0">
                <a:ln>
                  <a:noFill/>
                </a:ln>
                <a:solidFill>
                  <a:prstClr val="black"/>
                </a:solidFill>
                <a:effectLst/>
                <a:uLnTx/>
                <a:uFillTx/>
                <a:latin typeface="Santander Text"/>
                <a:ea typeface="+mn-ea"/>
                <a:cs typeface="+mn-cs"/>
              </a:rPr>
              <a:t> role redefined due to </a:t>
            </a:r>
            <a:r>
              <a:rPr kumimoji="0" lang="en-US" sz="1200" b="0" i="0" u="none" strike="noStrike" kern="0" cap="none" spc="0" normalizeH="0" baseline="0" noProof="0" err="1">
                <a:ln>
                  <a:noFill/>
                </a:ln>
                <a:solidFill>
                  <a:prstClr val="black"/>
                </a:solidFill>
                <a:effectLst/>
                <a:uLnTx/>
                <a:uFillTx/>
                <a:latin typeface="Santander Text"/>
                <a:ea typeface="+mn-ea"/>
                <a:cs typeface="+mn-cs"/>
              </a:rPr>
              <a:t>nCino</a:t>
            </a:r>
            <a:r>
              <a:rPr kumimoji="0" lang="en-US" sz="1200" b="0" i="0" u="none" strike="noStrike" kern="0" cap="none" spc="0" normalizeH="0" baseline="0" noProof="0">
                <a:ln>
                  <a:noFill/>
                </a:ln>
                <a:solidFill>
                  <a:prstClr val="black"/>
                </a:solidFill>
                <a:effectLst/>
                <a:uLnTx/>
                <a:uFillTx/>
                <a:latin typeface="Santander Text"/>
                <a:ea typeface="+mn-ea"/>
                <a:cs typeface="+mn-cs"/>
              </a:rPr>
              <a:t> decommission: TOM definition, </a:t>
            </a:r>
            <a:r>
              <a:rPr lang="en-US" sz="1200">
                <a:solidFill>
                  <a:prstClr val="black"/>
                </a:solidFill>
              </a:rPr>
              <a:t>GAP analysis &amp; Integration analysis for ensuring </a:t>
            </a:r>
            <a:r>
              <a:rPr lang="en-US" sz="1200" err="1">
                <a:solidFill>
                  <a:prstClr val="black"/>
                </a:solidFill>
              </a:rPr>
              <a:t>Mercurio´s</a:t>
            </a:r>
            <a:r>
              <a:rPr lang="en-US" sz="1200">
                <a:solidFill>
                  <a:prstClr val="black"/>
                </a:solidFill>
              </a:rPr>
              <a:t> new role.</a:t>
            </a:r>
          </a:p>
        </p:txBody>
      </p:sp>
      <p:sp>
        <p:nvSpPr>
          <p:cNvPr id="8" name="CuadroTexto 32">
            <a:extLst>
              <a:ext uri="{FF2B5EF4-FFF2-40B4-BE49-F238E27FC236}">
                <a16:creationId xmlns:a16="http://schemas.microsoft.com/office/drawing/2014/main" id="{D82DDD60-36C9-FA29-C204-903C4B6269C2}"/>
              </a:ext>
            </a:extLst>
          </p:cNvPr>
          <p:cNvSpPr txBox="1"/>
          <p:nvPr/>
        </p:nvSpPr>
        <p:spPr>
          <a:xfrm>
            <a:off x="3431054" y="2456185"/>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Credit rating migration from </a:t>
            </a:r>
            <a:r>
              <a:rPr lang="en-US" sz="1200" err="1">
                <a:solidFill>
                  <a:prstClr val="black"/>
                </a:solidFill>
              </a:rPr>
              <a:t>nCino</a:t>
            </a:r>
            <a:r>
              <a:rPr lang="en-US" sz="1200">
                <a:solidFill>
                  <a:prstClr val="black"/>
                </a:solidFill>
              </a:rPr>
              <a:t> to Aqua+ to allow </a:t>
            </a:r>
            <a:r>
              <a:rPr lang="en-US" sz="1200" err="1">
                <a:solidFill>
                  <a:prstClr val="black"/>
                </a:solidFill>
              </a:rPr>
              <a:t>nCino</a:t>
            </a:r>
            <a:r>
              <a:rPr lang="en-US" sz="1200">
                <a:solidFill>
                  <a:prstClr val="black"/>
                </a:solidFill>
              </a:rPr>
              <a:t> decommission  (Analysis &amp; Definition, Developments and Testing).</a:t>
            </a:r>
            <a:endParaRPr kumimoji="0" lang="en-US" sz="1200" i="0" u="none" strike="noStrike" kern="0" cap="none" spc="0" normalizeH="0" baseline="0" noProof="0">
              <a:ln>
                <a:noFill/>
              </a:ln>
              <a:solidFill>
                <a:prstClr val="black"/>
              </a:solidFill>
              <a:effectLst/>
              <a:uLnTx/>
              <a:uFillTx/>
              <a:latin typeface="Santander Text"/>
              <a:ea typeface="+mn-ea"/>
              <a:cs typeface="+mn-cs"/>
            </a:endParaRPr>
          </a:p>
        </p:txBody>
      </p:sp>
      <p:sp>
        <p:nvSpPr>
          <p:cNvPr id="9" name="CuadroTexto 32">
            <a:extLst>
              <a:ext uri="{FF2B5EF4-FFF2-40B4-BE49-F238E27FC236}">
                <a16:creationId xmlns:a16="http://schemas.microsoft.com/office/drawing/2014/main" id="{6DD1EE72-8D03-E870-7791-D6D602E9D885}"/>
              </a:ext>
            </a:extLst>
          </p:cNvPr>
          <p:cNvSpPr txBox="1"/>
          <p:nvPr/>
        </p:nvSpPr>
        <p:spPr>
          <a:xfrm>
            <a:off x="9849541" y="348258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rgbClr val="000000"/>
                </a:solidFill>
              </a:rPr>
              <a:t>F&amp;BSM, BDH &amp; </a:t>
            </a:r>
            <a:r>
              <a:rPr lang="en-US" sz="1200" b="1" err="1">
                <a:solidFill>
                  <a:srgbClr val="000000"/>
                </a:solidFill>
              </a:rPr>
              <a:t>Mercurio</a:t>
            </a:r>
            <a:endParaRPr kumimoji="0" lang="en-US" sz="1200" b="1" i="0" u="none" strike="noStrike" kern="0" cap="none" spc="0" normalizeH="0" baseline="0" noProof="0">
              <a:ln>
                <a:noFill/>
              </a:ln>
              <a:solidFill>
                <a:srgbClr val="000000"/>
              </a:solidFill>
              <a:effectLst/>
              <a:uLnTx/>
              <a:uFillTx/>
              <a:latin typeface="Santander Text"/>
              <a:ea typeface="+mn-ea"/>
              <a:cs typeface="+mn-cs"/>
            </a:endParaRPr>
          </a:p>
        </p:txBody>
      </p:sp>
      <p:sp>
        <p:nvSpPr>
          <p:cNvPr id="10" name="CuadroTexto 32">
            <a:extLst>
              <a:ext uri="{FF2B5EF4-FFF2-40B4-BE49-F238E27FC236}">
                <a16:creationId xmlns:a16="http://schemas.microsoft.com/office/drawing/2014/main" id="{DB664661-7755-50B7-0D77-89F15D691A26}"/>
              </a:ext>
            </a:extLst>
          </p:cNvPr>
          <p:cNvSpPr txBox="1"/>
          <p:nvPr/>
        </p:nvSpPr>
        <p:spPr>
          <a:xfrm>
            <a:off x="9849541" y="2456185"/>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N/A</a:t>
            </a:r>
          </a:p>
        </p:txBody>
      </p:sp>
      <p:sp>
        <p:nvSpPr>
          <p:cNvPr id="13" name="CuadroTexto 32">
            <a:extLst>
              <a:ext uri="{FF2B5EF4-FFF2-40B4-BE49-F238E27FC236}">
                <a16:creationId xmlns:a16="http://schemas.microsoft.com/office/drawing/2014/main" id="{7910EB51-405C-EBEC-44D5-B57A32AAC5CC}"/>
              </a:ext>
            </a:extLst>
          </p:cNvPr>
          <p:cNvSpPr txBox="1"/>
          <p:nvPr/>
        </p:nvSpPr>
        <p:spPr>
          <a:xfrm>
            <a:off x="8708258" y="348258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endParaRPr lang="en-US" sz="1200" b="1">
              <a:solidFill>
                <a:prstClr val="black"/>
              </a:solidFill>
            </a:endParaRPr>
          </a:p>
        </p:txBody>
      </p:sp>
      <p:sp>
        <p:nvSpPr>
          <p:cNvPr id="14" name="CuadroTexto 32">
            <a:extLst>
              <a:ext uri="{FF2B5EF4-FFF2-40B4-BE49-F238E27FC236}">
                <a16:creationId xmlns:a16="http://schemas.microsoft.com/office/drawing/2014/main" id="{983D56EF-C9CC-B7A9-76E8-B86D402F5E83}"/>
              </a:ext>
            </a:extLst>
          </p:cNvPr>
          <p:cNvSpPr txBox="1"/>
          <p:nvPr/>
        </p:nvSpPr>
        <p:spPr>
          <a:xfrm>
            <a:off x="8708258" y="2456185"/>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endParaRPr lang="en-US" sz="1200" b="1">
              <a:solidFill>
                <a:prstClr val="black"/>
              </a:solidFill>
            </a:endParaRPr>
          </a:p>
        </p:txBody>
      </p:sp>
      <p:sp>
        <p:nvSpPr>
          <p:cNvPr id="15" name="CuadroTexto 32">
            <a:extLst>
              <a:ext uri="{FF2B5EF4-FFF2-40B4-BE49-F238E27FC236}">
                <a16:creationId xmlns:a16="http://schemas.microsoft.com/office/drawing/2014/main" id="{588F3ECB-ED39-FD27-31F5-EFD57F447990}"/>
              </a:ext>
            </a:extLst>
          </p:cNvPr>
          <p:cNvSpPr txBox="1"/>
          <p:nvPr/>
        </p:nvSpPr>
        <p:spPr>
          <a:xfrm>
            <a:off x="3431054" y="4508993"/>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Credit &amp; Counterparty Risks will be impacted by Trading workstreams.</a:t>
            </a:r>
          </a:p>
        </p:txBody>
      </p:sp>
      <p:sp>
        <p:nvSpPr>
          <p:cNvPr id="16" name="CuadroTexto 32">
            <a:extLst>
              <a:ext uri="{FF2B5EF4-FFF2-40B4-BE49-F238E27FC236}">
                <a16:creationId xmlns:a16="http://schemas.microsoft.com/office/drawing/2014/main" id="{B9A6641B-1C92-F3EA-A1DD-3860F7371024}"/>
              </a:ext>
            </a:extLst>
          </p:cNvPr>
          <p:cNvSpPr txBox="1"/>
          <p:nvPr/>
        </p:nvSpPr>
        <p:spPr>
          <a:xfrm>
            <a:off x="9849541" y="4508993"/>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rgbClr val="000000"/>
                </a:solidFill>
              </a:rPr>
              <a:t>Lending &amp; Global Mkts</a:t>
            </a:r>
            <a:endParaRPr kumimoji="0" lang="en-US" sz="1200" b="1" i="0" u="none" strike="noStrike" kern="0" cap="none" spc="0" normalizeH="0" baseline="0" noProof="0">
              <a:ln>
                <a:noFill/>
              </a:ln>
              <a:solidFill>
                <a:srgbClr val="000000"/>
              </a:solidFill>
              <a:effectLst/>
              <a:uLnTx/>
              <a:uFillTx/>
              <a:latin typeface="Santander Text"/>
              <a:ea typeface="+mn-ea"/>
              <a:cs typeface="+mn-cs"/>
            </a:endParaRPr>
          </a:p>
        </p:txBody>
      </p:sp>
      <p:sp>
        <p:nvSpPr>
          <p:cNvPr id="17" name="CuadroTexto 32">
            <a:extLst>
              <a:ext uri="{FF2B5EF4-FFF2-40B4-BE49-F238E27FC236}">
                <a16:creationId xmlns:a16="http://schemas.microsoft.com/office/drawing/2014/main" id="{ED3FA302-0EF3-874C-0BC6-D8A9DBB8C75E}"/>
              </a:ext>
            </a:extLst>
          </p:cNvPr>
          <p:cNvSpPr txBox="1"/>
          <p:nvPr/>
        </p:nvSpPr>
        <p:spPr>
          <a:xfrm>
            <a:off x="8708258" y="4508993"/>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TBD</a:t>
            </a:r>
            <a:endParaRPr kumimoji="0" lang="en-US" sz="1000" b="0" i="0" u="none" strike="noStrike" kern="0" cap="none" spc="0" normalizeH="0" baseline="0" noProof="0">
              <a:ln>
                <a:noFill/>
              </a:ln>
              <a:solidFill>
                <a:prstClr val="black"/>
              </a:solidFill>
              <a:effectLst/>
              <a:uLnTx/>
              <a:uFillTx/>
              <a:latin typeface="Santander Text"/>
              <a:ea typeface="+mn-ea"/>
              <a:cs typeface="+mn-cs"/>
            </a:endParaRPr>
          </a:p>
        </p:txBody>
      </p:sp>
      <p:sp>
        <p:nvSpPr>
          <p:cNvPr id="18" name="Rectángulo 41">
            <a:extLst>
              <a:ext uri="{FF2B5EF4-FFF2-40B4-BE49-F238E27FC236}">
                <a16:creationId xmlns:a16="http://schemas.microsoft.com/office/drawing/2014/main" id="{FCEE1E90-AE81-3E27-15BC-2BD6325EA2AD}"/>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19" name="Rectángulo 42">
            <a:extLst>
              <a:ext uri="{FF2B5EF4-FFF2-40B4-BE49-F238E27FC236}">
                <a16:creationId xmlns:a16="http://schemas.microsoft.com/office/drawing/2014/main" id="{27C9C389-B536-F1E7-1CE3-394DBD07CB8E}"/>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20" name="Rectángulo 45">
            <a:extLst>
              <a:ext uri="{FF2B5EF4-FFF2-40B4-BE49-F238E27FC236}">
                <a16:creationId xmlns:a16="http://schemas.microsoft.com/office/drawing/2014/main" id="{0FC9CBB2-50D1-55BF-7304-90BE4113C666}"/>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21" name="Rectángulo 44">
            <a:extLst>
              <a:ext uri="{FF2B5EF4-FFF2-40B4-BE49-F238E27FC236}">
                <a16:creationId xmlns:a16="http://schemas.microsoft.com/office/drawing/2014/main" id="{D232791C-B298-F39E-995F-4CAC0B813EBF}"/>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22" name="CuadroTexto 32">
            <a:extLst>
              <a:ext uri="{FF2B5EF4-FFF2-40B4-BE49-F238E27FC236}">
                <a16:creationId xmlns:a16="http://schemas.microsoft.com/office/drawing/2014/main" id="{F5BAE12D-C47D-24E7-2899-99F177DD9D62}"/>
              </a:ext>
            </a:extLst>
          </p:cNvPr>
          <p:cNvSpPr txBox="1"/>
          <p:nvPr/>
        </p:nvSpPr>
        <p:spPr>
          <a:xfrm>
            <a:off x="1117223" y="142816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lang="en-US" sz="1200" b="1" kern="0">
                <a:solidFill>
                  <a:prstClr val="black">
                    <a:lumMod val="50000"/>
                    <a:lumOff val="50000"/>
                  </a:prstClr>
                </a:solidFill>
              </a:rPr>
              <a:t>Credit Risk Reporting</a:t>
            </a:r>
            <a:endPar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endParaRPr>
          </a:p>
        </p:txBody>
      </p:sp>
      <p:sp>
        <p:nvSpPr>
          <p:cNvPr id="23" name="CuadroTexto 32">
            <a:extLst>
              <a:ext uri="{FF2B5EF4-FFF2-40B4-BE49-F238E27FC236}">
                <a16:creationId xmlns:a16="http://schemas.microsoft.com/office/drawing/2014/main" id="{9925B577-D869-EE5F-AC94-9BFEF35ECF9B}"/>
              </a:ext>
            </a:extLst>
          </p:cNvPr>
          <p:cNvSpPr txBox="1"/>
          <p:nvPr/>
        </p:nvSpPr>
        <p:spPr>
          <a:xfrm>
            <a:off x="3431054" y="142816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Development of the SNC/Regulatory Report.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prstClr val="black"/>
                </a:solidFill>
                <a:effectLst/>
                <a:uLnTx/>
                <a:uFillTx/>
                <a:latin typeface="Santander Text"/>
                <a:ea typeface="+mn-ea"/>
                <a:cs typeface="+mn-cs"/>
              </a:rPr>
              <a:t>Definition of the Architecture </a:t>
            </a:r>
            <a:r>
              <a:rPr lang="en-US" sz="1200">
                <a:solidFill>
                  <a:prstClr val="black"/>
                </a:solidFill>
              </a:rPr>
              <a:t>necessary for  Phase 2&amp;3 (Available &amp; Other fields).</a:t>
            </a:r>
            <a:endParaRPr kumimoji="0" lang="en-US" sz="1200" i="0" u="none" strike="noStrike" kern="0" cap="none" spc="0" normalizeH="0" baseline="0" noProof="0">
              <a:ln>
                <a:noFill/>
              </a:ln>
              <a:solidFill>
                <a:prstClr val="black"/>
              </a:solidFill>
              <a:effectLst/>
              <a:uLnTx/>
              <a:uFillTx/>
              <a:latin typeface="Santander Text"/>
              <a:ea typeface="+mn-ea"/>
              <a:cs typeface="+mn-cs"/>
            </a:endParaRPr>
          </a:p>
        </p:txBody>
      </p:sp>
      <p:sp>
        <p:nvSpPr>
          <p:cNvPr id="24" name="CuadroTexto 32">
            <a:extLst>
              <a:ext uri="{FF2B5EF4-FFF2-40B4-BE49-F238E27FC236}">
                <a16:creationId xmlns:a16="http://schemas.microsoft.com/office/drawing/2014/main" id="{195E2FEF-279F-8A15-58C5-A80AF122BECE}"/>
              </a:ext>
            </a:extLst>
          </p:cNvPr>
          <p:cNvSpPr txBox="1"/>
          <p:nvPr/>
        </p:nvSpPr>
        <p:spPr>
          <a:xfrm>
            <a:off x="9849541" y="142816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F&amp;BSM, BDH &amp; </a:t>
            </a:r>
            <a:r>
              <a:rPr kumimoji="0" lang="en-US" sz="1200" b="1" i="0" u="none" strike="noStrike" kern="0" cap="none" spc="0" normalizeH="0" baseline="0" noProof="0" err="1">
                <a:ln>
                  <a:noFill/>
                </a:ln>
                <a:solidFill>
                  <a:srgbClr val="000000"/>
                </a:solidFill>
                <a:effectLst/>
                <a:uLnTx/>
                <a:uFillTx/>
                <a:latin typeface="Santander Text"/>
                <a:ea typeface="+mn-ea"/>
                <a:cs typeface="+mn-cs"/>
              </a:rPr>
              <a:t>Mercurio</a:t>
            </a:r>
            <a:endParaRPr kumimoji="0" lang="en-US" sz="2800" b="1" i="0" u="none" strike="noStrike" kern="0" cap="none" spc="0" normalizeH="0" baseline="0" noProof="0">
              <a:ln>
                <a:noFill/>
              </a:ln>
              <a:solidFill>
                <a:prstClr val="black"/>
              </a:solidFill>
              <a:effectLst/>
              <a:uLnTx/>
              <a:uFillTx/>
              <a:latin typeface="Santander Text"/>
              <a:ea typeface="+mn-ea"/>
              <a:cs typeface="+mn-cs"/>
            </a:endParaRPr>
          </a:p>
        </p:txBody>
      </p:sp>
      <p:sp>
        <p:nvSpPr>
          <p:cNvPr id="25" name="CuadroTexto 32">
            <a:extLst>
              <a:ext uri="{FF2B5EF4-FFF2-40B4-BE49-F238E27FC236}">
                <a16:creationId xmlns:a16="http://schemas.microsoft.com/office/drawing/2014/main" id="{193B0876-43B0-27A4-32C9-022D7ECE6671}"/>
              </a:ext>
            </a:extLst>
          </p:cNvPr>
          <p:cNvSpPr txBox="1"/>
          <p:nvPr/>
        </p:nvSpPr>
        <p:spPr>
          <a:xfrm>
            <a:off x="8708258" y="142816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Q3 2025 &amp; 2026</a:t>
            </a:r>
          </a:p>
        </p:txBody>
      </p:sp>
      <p:sp>
        <p:nvSpPr>
          <p:cNvPr id="46" name="CuadroTexto 32">
            <a:extLst>
              <a:ext uri="{FF2B5EF4-FFF2-40B4-BE49-F238E27FC236}">
                <a16:creationId xmlns:a16="http://schemas.microsoft.com/office/drawing/2014/main" id="{0254319F-1010-620F-8EDD-2E722B363394}"/>
              </a:ext>
            </a:extLst>
          </p:cNvPr>
          <p:cNvSpPr txBox="1"/>
          <p:nvPr/>
        </p:nvSpPr>
        <p:spPr>
          <a:xfrm>
            <a:off x="1117223" y="5518542"/>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a:lnSpc>
                <a:spcPct val="150000"/>
              </a:lnSpc>
              <a:defRPr/>
            </a:pPr>
            <a:r>
              <a:rPr kumimoji="0" lang="en-US" sz="1200" b="1" i="0" u="none" strike="noStrike" kern="0" cap="none" spc="0" normalizeH="0" baseline="0" noProof="0">
                <a:ln>
                  <a:noFill/>
                </a:ln>
                <a:solidFill>
                  <a:prstClr val="black">
                    <a:lumMod val="50000"/>
                    <a:lumOff val="50000"/>
                  </a:prstClr>
                </a:solidFill>
                <a:effectLst/>
                <a:uLnTx/>
                <a:uFillTx/>
                <a:latin typeface="Santander Text" panose="020B0504020201020104" pitchFamily="34" charset="0"/>
                <a:ea typeface="+mn-ea"/>
                <a:cs typeface="+mn-cs"/>
              </a:rPr>
              <a:t>FO Trader Tool </a:t>
            </a:r>
          </a:p>
        </p:txBody>
      </p:sp>
      <p:sp>
        <p:nvSpPr>
          <p:cNvPr id="47" name="CuadroTexto 32">
            <a:extLst>
              <a:ext uri="{FF2B5EF4-FFF2-40B4-BE49-F238E27FC236}">
                <a16:creationId xmlns:a16="http://schemas.microsoft.com/office/drawing/2014/main" id="{758AD5F7-E785-C386-494E-286689A7A10C}"/>
              </a:ext>
            </a:extLst>
          </p:cNvPr>
          <p:cNvSpPr txBox="1"/>
          <p:nvPr/>
        </p:nvSpPr>
        <p:spPr>
          <a:xfrm>
            <a:off x="3431054" y="5518542"/>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indent="-171450">
              <a:buFont typeface="Arial" panose="020B0604020202020204" pitchFamily="34" charset="0"/>
              <a:buChar char="•"/>
              <a:defRPr/>
            </a:pPr>
            <a:r>
              <a:rPr lang="en-US" sz="1200">
                <a:solidFill>
                  <a:prstClr val="black"/>
                </a:solidFill>
              </a:rPr>
              <a:t>Analysis of the system implementation and adjustment of the Limits in CREAM.</a:t>
            </a:r>
          </a:p>
          <a:p>
            <a:pPr marL="171450" indent="-171450">
              <a:buFont typeface="Arial" panose="020B0604020202020204" pitchFamily="34" charset="0"/>
              <a:buChar char="•"/>
              <a:defRPr/>
            </a:pPr>
            <a:r>
              <a:rPr kumimoji="0" lang="en-US" sz="1200" b="0" i="0" u="none" strike="noStrike" kern="0" cap="none" spc="0" normalizeH="0" baseline="0" noProof="0">
                <a:ln>
                  <a:noFill/>
                </a:ln>
                <a:solidFill>
                  <a:prstClr val="black"/>
                </a:solidFill>
                <a:effectLst/>
                <a:uLnTx/>
                <a:uFillTx/>
                <a:latin typeface="Santander Text"/>
                <a:ea typeface="+mn-ea"/>
                <a:cs typeface="+mn-cs"/>
              </a:rPr>
              <a:t>Participation in FO Trader Tool UATs.</a:t>
            </a:r>
          </a:p>
        </p:txBody>
      </p:sp>
      <p:sp>
        <p:nvSpPr>
          <p:cNvPr id="48" name="CuadroTexto 32">
            <a:extLst>
              <a:ext uri="{FF2B5EF4-FFF2-40B4-BE49-F238E27FC236}">
                <a16:creationId xmlns:a16="http://schemas.microsoft.com/office/drawing/2014/main" id="{AEE1C86D-6268-8654-F511-00C1F5662555}"/>
              </a:ext>
            </a:extLst>
          </p:cNvPr>
          <p:cNvSpPr txBox="1"/>
          <p:nvPr/>
        </p:nvSpPr>
        <p:spPr>
          <a:xfrm>
            <a:off x="9849541" y="5518542"/>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rgbClr val="000000"/>
                </a:solidFill>
              </a:rPr>
              <a:t>Lending &amp; Global Mkts</a:t>
            </a:r>
            <a:endParaRPr kumimoji="0" lang="en-US" sz="1200" b="1" i="0" u="none" strike="noStrike" kern="0" cap="none" spc="0" normalizeH="0" baseline="0" noProof="0">
              <a:ln>
                <a:noFill/>
              </a:ln>
              <a:solidFill>
                <a:srgbClr val="000000"/>
              </a:solidFill>
              <a:effectLst/>
              <a:uLnTx/>
              <a:uFillTx/>
              <a:latin typeface="Santander Text"/>
              <a:ea typeface="+mn-ea"/>
              <a:cs typeface="+mn-cs"/>
            </a:endParaRPr>
          </a:p>
        </p:txBody>
      </p:sp>
      <p:sp>
        <p:nvSpPr>
          <p:cNvPr id="49" name="CuadroTexto 32">
            <a:extLst>
              <a:ext uri="{FF2B5EF4-FFF2-40B4-BE49-F238E27FC236}">
                <a16:creationId xmlns:a16="http://schemas.microsoft.com/office/drawing/2014/main" id="{F0B50C82-D308-8107-00DD-D07F625BBC02}"/>
              </a:ext>
            </a:extLst>
          </p:cNvPr>
          <p:cNvSpPr txBox="1"/>
          <p:nvPr/>
        </p:nvSpPr>
        <p:spPr>
          <a:xfrm>
            <a:off x="8708258" y="5518542"/>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Q1-Q2 2025</a:t>
            </a:r>
          </a:p>
        </p:txBody>
      </p:sp>
      <p:sp>
        <p:nvSpPr>
          <p:cNvPr id="50" name="Title 1">
            <a:extLst>
              <a:ext uri="{FF2B5EF4-FFF2-40B4-BE49-F238E27FC236}">
                <a16:creationId xmlns:a16="http://schemas.microsoft.com/office/drawing/2014/main" id="{E8352A96-4FB8-3F58-1AEE-D2F24CE30593}"/>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Tree>
    <p:extLst>
      <p:ext uri="{BB962C8B-B14F-4D97-AF65-F5344CB8AC3E}">
        <p14:creationId xmlns:p14="http://schemas.microsoft.com/office/powerpoint/2010/main" val="101198469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Annex</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2025 Global Markets Workstreams</a:t>
            </a:r>
            <a:endParaRPr lang="en-US" sz="1600">
              <a:latin typeface="Santander Text" panose="020B0504020201020104" pitchFamily="34" charset="0"/>
            </a:endParaRPr>
          </a:p>
        </p:txBody>
      </p:sp>
      <p:pic>
        <p:nvPicPr>
          <p:cNvPr id="2" name="Imagen 37">
            <a:extLst>
              <a:ext uri="{FF2B5EF4-FFF2-40B4-BE49-F238E27FC236}">
                <a16:creationId xmlns:a16="http://schemas.microsoft.com/office/drawing/2014/main" id="{57CBBD64-44F8-DF97-C0FC-C75484CBF8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39" y="765396"/>
            <a:ext cx="274320" cy="201240"/>
          </a:xfrm>
          <a:prstGeom prst="rect">
            <a:avLst/>
          </a:prstGeom>
        </p:spPr>
      </p:pic>
      <p:sp>
        <p:nvSpPr>
          <p:cNvPr id="26" name="CuadroTexto 32">
            <a:extLst>
              <a:ext uri="{FF2B5EF4-FFF2-40B4-BE49-F238E27FC236}">
                <a16:creationId xmlns:a16="http://schemas.microsoft.com/office/drawing/2014/main" id="{49AC8F07-AAB8-C767-06DC-D785CCE34777}"/>
              </a:ext>
            </a:extLst>
          </p:cNvPr>
          <p:cNvSpPr txBox="1"/>
          <p:nvPr/>
        </p:nvSpPr>
        <p:spPr>
          <a:xfrm>
            <a:off x="1117223" y="4508993"/>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R="0" lvl="0" indent="0" fontAlgn="ctr">
              <a:lnSpc>
                <a:spcPct val="150000"/>
              </a:lnSpc>
              <a:spcAft>
                <a:spcPts val="0"/>
              </a:spcAft>
              <a:buClrTx/>
              <a:buSzTx/>
              <a:buFontTx/>
              <a:buNone/>
              <a:tabLst/>
              <a:defRPr/>
            </a:pPr>
            <a:r>
              <a:rPr lang="en-US" sz="1200" b="1" kern="0">
                <a:solidFill>
                  <a:prstClr val="black">
                    <a:lumMod val="50000"/>
                    <a:lumOff val="50000"/>
                  </a:prstClr>
                </a:solidFill>
              </a:rPr>
              <a:t>Market Risk Circuits</a:t>
            </a:r>
          </a:p>
        </p:txBody>
      </p:sp>
      <p:sp>
        <p:nvSpPr>
          <p:cNvPr id="27" name="CuadroTexto 32">
            <a:extLst>
              <a:ext uri="{FF2B5EF4-FFF2-40B4-BE49-F238E27FC236}">
                <a16:creationId xmlns:a16="http://schemas.microsoft.com/office/drawing/2014/main" id="{38E692AA-B392-A3F8-1BE2-52C4A56F8F7B}"/>
              </a:ext>
            </a:extLst>
          </p:cNvPr>
          <p:cNvSpPr txBox="1"/>
          <p:nvPr/>
        </p:nvSpPr>
        <p:spPr>
          <a:xfrm>
            <a:off x="1115987" y="2456185"/>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R="0" lvl="0" indent="0" fontAlgn="ctr">
              <a:lnSpc>
                <a:spcPct val="150000"/>
              </a:lnSpc>
              <a:spcAft>
                <a:spcPts val="0"/>
              </a:spcAft>
              <a:buClrTx/>
              <a:buSzTx/>
              <a:buFontTx/>
              <a:buNone/>
              <a:tabLst/>
              <a:defRPr/>
            </a:pPr>
            <a:r>
              <a:rPr lang="en-US" sz="1200" b="1" kern="0">
                <a:solidFill>
                  <a:prstClr val="black">
                    <a:lumMod val="50000"/>
                    <a:lumOff val="50000"/>
                  </a:prstClr>
                </a:solidFill>
              </a:rPr>
              <a:t>FO Trading Tool</a:t>
            </a:r>
          </a:p>
        </p:txBody>
      </p:sp>
      <p:sp>
        <p:nvSpPr>
          <p:cNvPr id="28" name="CuadroTexto 32">
            <a:extLst>
              <a:ext uri="{FF2B5EF4-FFF2-40B4-BE49-F238E27FC236}">
                <a16:creationId xmlns:a16="http://schemas.microsoft.com/office/drawing/2014/main" id="{A32CE61D-A792-B1B1-0582-701C5BD9A5FC}"/>
              </a:ext>
            </a:extLst>
          </p:cNvPr>
          <p:cNvSpPr txBox="1"/>
          <p:nvPr/>
        </p:nvSpPr>
        <p:spPr>
          <a:xfrm>
            <a:off x="1115987" y="348258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R="0" lvl="0" indent="0" fontAlgn="ctr">
              <a:lnSpc>
                <a:spcPct val="150000"/>
              </a:lnSpc>
              <a:spcAft>
                <a:spcPts val="0"/>
              </a:spcAft>
              <a:buClrTx/>
              <a:buSzTx/>
              <a:buFontTx/>
              <a:buNone/>
              <a:tabLst/>
              <a:defRPr/>
            </a:pPr>
            <a:r>
              <a:rPr lang="en-US" sz="1200" b="1" kern="0">
                <a:solidFill>
                  <a:prstClr val="black">
                    <a:lumMod val="50000"/>
                    <a:lumOff val="50000"/>
                  </a:prstClr>
                </a:solidFill>
              </a:rPr>
              <a:t>Strategic Market Risk Model for Loan</a:t>
            </a:r>
          </a:p>
        </p:txBody>
      </p:sp>
      <p:sp>
        <p:nvSpPr>
          <p:cNvPr id="29" name="CuadroTexto 32">
            <a:extLst>
              <a:ext uri="{FF2B5EF4-FFF2-40B4-BE49-F238E27FC236}">
                <a16:creationId xmlns:a16="http://schemas.microsoft.com/office/drawing/2014/main" id="{BE9029D8-A1EE-ACC0-ED7D-CCA7B1CE7A8E}"/>
              </a:ext>
            </a:extLst>
          </p:cNvPr>
          <p:cNvSpPr txBox="1"/>
          <p:nvPr/>
        </p:nvSpPr>
        <p:spPr>
          <a:xfrm>
            <a:off x="3431054" y="348258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Testing and integrations in MPPH and Development environments for Loan Market Risk model implementation in PRO.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Flex Model kick off &amp; Testing.</a:t>
            </a:r>
          </a:p>
          <a:p>
            <a:pPr marL="171450" indent="-171450">
              <a:buFont typeface="Arial" panose="020B0604020202020204" pitchFamily="34" charset="0"/>
              <a:buChar char="•"/>
              <a:defRPr/>
            </a:pPr>
            <a:r>
              <a:rPr lang="en-US" sz="1200">
                <a:solidFill>
                  <a:prstClr val="black"/>
                </a:solidFill>
              </a:rPr>
              <a:t>BDH3: </a:t>
            </a:r>
            <a:r>
              <a:rPr kumimoji="0" lang="en-US" sz="1200" b="0" i="0" u="none" strike="noStrike" kern="0" cap="none" spc="0" normalizeH="0" baseline="0" noProof="0">
                <a:ln>
                  <a:noFill/>
                </a:ln>
                <a:solidFill>
                  <a:prstClr val="black"/>
                </a:solidFill>
                <a:effectLst/>
                <a:uLnTx/>
                <a:uFillTx/>
                <a:latin typeface="Santander Text"/>
                <a:ea typeface="+mn-ea"/>
                <a:cs typeface="+mn-cs"/>
              </a:rPr>
              <a:t>Developments and integrations needed to </a:t>
            </a:r>
            <a:r>
              <a:rPr kumimoji="0" lang="en-US" sz="1200" i="0" u="none" strike="noStrike" kern="0" cap="none" spc="0" normalizeH="0" baseline="0" noProof="0">
                <a:ln>
                  <a:noFill/>
                </a:ln>
                <a:solidFill>
                  <a:prstClr val="black"/>
                </a:solidFill>
                <a:effectLst/>
                <a:uLnTx/>
                <a:uFillTx/>
                <a:latin typeface="Santander Text"/>
                <a:ea typeface="+mn-ea"/>
                <a:cs typeface="+mn-cs"/>
              </a:rPr>
              <a:t>ensure that the migration to BDH3 does not impact the systems.</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30" name="CuadroTexto 32">
            <a:extLst>
              <a:ext uri="{FF2B5EF4-FFF2-40B4-BE49-F238E27FC236}">
                <a16:creationId xmlns:a16="http://schemas.microsoft.com/office/drawing/2014/main" id="{67541859-64F4-0626-20F1-CE516A2A7897}"/>
              </a:ext>
            </a:extLst>
          </p:cNvPr>
          <p:cNvSpPr txBox="1"/>
          <p:nvPr/>
        </p:nvSpPr>
        <p:spPr>
          <a:xfrm>
            <a:off x="3431054" y="2456185"/>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Definition of a plan to implement EPIC.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Integrations and developments needed to fit the EPIC in Santander´s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Analysis of the impact in CREAM Limits</a:t>
            </a:r>
            <a:r>
              <a:rPr lang="en-US" sz="1200">
                <a:solidFill>
                  <a:prstClr val="black"/>
                </a:solidFill>
              </a:rPr>
              <a:t> (To be defined).</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31" name="CuadroTexto 32">
            <a:extLst>
              <a:ext uri="{FF2B5EF4-FFF2-40B4-BE49-F238E27FC236}">
                <a16:creationId xmlns:a16="http://schemas.microsoft.com/office/drawing/2014/main" id="{CE1868DB-98B3-9F22-786F-5AE0610C3C47}"/>
              </a:ext>
            </a:extLst>
          </p:cNvPr>
          <p:cNvSpPr txBox="1"/>
          <p:nvPr/>
        </p:nvSpPr>
        <p:spPr>
          <a:xfrm>
            <a:off x="9849541" y="348258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1200" b="1">
                <a:solidFill>
                  <a:prstClr val="black"/>
                </a:solidFill>
              </a:rPr>
              <a:t>Lending &amp; </a:t>
            </a:r>
            <a:r>
              <a:rPr kumimoji="0" lang="en-US" sz="1200" b="1" i="0" u="none" strike="noStrike" kern="0" cap="none" spc="0" normalizeH="0" baseline="0" noProof="0">
                <a:ln>
                  <a:noFill/>
                </a:ln>
                <a:solidFill>
                  <a:prstClr val="black"/>
                </a:solidFill>
                <a:effectLst/>
                <a:uLnTx/>
                <a:uFillTx/>
                <a:latin typeface="Santander Text"/>
                <a:ea typeface="+mn-ea"/>
                <a:cs typeface="+mn-cs"/>
              </a:rPr>
              <a:t>BDH</a:t>
            </a:r>
          </a:p>
        </p:txBody>
      </p:sp>
      <p:sp>
        <p:nvSpPr>
          <p:cNvPr id="32" name="CuadroTexto 32">
            <a:extLst>
              <a:ext uri="{FF2B5EF4-FFF2-40B4-BE49-F238E27FC236}">
                <a16:creationId xmlns:a16="http://schemas.microsoft.com/office/drawing/2014/main" id="{20F677D6-F628-63B7-A675-63AE8F642244}"/>
              </a:ext>
            </a:extLst>
          </p:cNvPr>
          <p:cNvSpPr txBox="1"/>
          <p:nvPr/>
        </p:nvSpPr>
        <p:spPr>
          <a:xfrm>
            <a:off x="9849541" y="2456185"/>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&amp; Risk</a:t>
            </a:r>
          </a:p>
        </p:txBody>
      </p:sp>
      <p:sp>
        <p:nvSpPr>
          <p:cNvPr id="33" name="CuadroTexto 32">
            <a:extLst>
              <a:ext uri="{FF2B5EF4-FFF2-40B4-BE49-F238E27FC236}">
                <a16:creationId xmlns:a16="http://schemas.microsoft.com/office/drawing/2014/main" id="{C1CE532B-3F91-1058-687F-DB400AC0FA7E}"/>
              </a:ext>
            </a:extLst>
          </p:cNvPr>
          <p:cNvSpPr txBox="1"/>
          <p:nvPr/>
        </p:nvSpPr>
        <p:spPr>
          <a:xfrm>
            <a:off x="8708258" y="348258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Q2-Q4 2025</a:t>
            </a:r>
          </a:p>
        </p:txBody>
      </p:sp>
      <p:sp>
        <p:nvSpPr>
          <p:cNvPr id="34" name="CuadroTexto 32">
            <a:extLst>
              <a:ext uri="{FF2B5EF4-FFF2-40B4-BE49-F238E27FC236}">
                <a16:creationId xmlns:a16="http://schemas.microsoft.com/office/drawing/2014/main" id="{CDF7B471-E343-CC1F-F251-88FF1895FAF2}"/>
              </a:ext>
            </a:extLst>
          </p:cNvPr>
          <p:cNvSpPr txBox="1"/>
          <p:nvPr/>
        </p:nvSpPr>
        <p:spPr>
          <a:xfrm>
            <a:off x="8708258" y="2456185"/>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Q2 2025</a:t>
            </a:r>
          </a:p>
        </p:txBody>
      </p:sp>
      <p:sp>
        <p:nvSpPr>
          <p:cNvPr id="35" name="CuadroTexto 32">
            <a:extLst>
              <a:ext uri="{FF2B5EF4-FFF2-40B4-BE49-F238E27FC236}">
                <a16:creationId xmlns:a16="http://schemas.microsoft.com/office/drawing/2014/main" id="{A7113E55-D03D-4EBA-522A-31C3E35FA41C}"/>
              </a:ext>
            </a:extLst>
          </p:cNvPr>
          <p:cNvSpPr txBox="1"/>
          <p:nvPr/>
        </p:nvSpPr>
        <p:spPr>
          <a:xfrm>
            <a:off x="3431054" y="4508993"/>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Data implementation, Structural Data and Valuation.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a:ln>
                  <a:noFill/>
                </a:ln>
                <a:solidFill>
                  <a:prstClr val="black"/>
                </a:solidFill>
                <a:effectLst/>
                <a:uLnTx/>
                <a:uFillTx/>
                <a:latin typeface="Santander Text"/>
                <a:ea typeface="+mn-ea"/>
                <a:cs typeface="+mn-cs"/>
              </a:rPr>
              <a:t>P&amp;L &amp; metrics, Sensitivities &amp; </a:t>
            </a:r>
            <a:r>
              <a:rPr kumimoji="0" lang="en-US" sz="1200" b="0" i="0" u="none" strike="noStrike" kern="0" cap="none" spc="0" normalizeH="0" baseline="0" noProof="0" err="1">
                <a:ln>
                  <a:noFill/>
                </a:ln>
                <a:solidFill>
                  <a:prstClr val="black"/>
                </a:solidFill>
                <a:effectLst/>
                <a:uLnTx/>
                <a:uFillTx/>
                <a:latin typeface="Santander Text"/>
                <a:ea typeface="+mn-ea"/>
                <a:cs typeface="+mn-cs"/>
              </a:rPr>
              <a:t>VaR</a:t>
            </a:r>
            <a:r>
              <a:rPr kumimoji="0" lang="en-US" sz="1200" b="0" i="0" u="none" strike="noStrike" kern="0" cap="none" spc="0" normalizeH="0" baseline="0" noProof="0">
                <a:ln>
                  <a:noFill/>
                </a:ln>
                <a:solidFill>
                  <a:prstClr val="black"/>
                </a:solidFill>
                <a:effectLst/>
                <a:uLnTx/>
                <a:uFillTx/>
                <a:latin typeface="Santander Text"/>
                <a:ea typeface="+mn-ea"/>
                <a:cs typeface="+mn-cs"/>
              </a:rPr>
              <a:t> and Capital.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Credit &amp; Counterparty Risk.</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36" name="CuadroTexto 32">
            <a:extLst>
              <a:ext uri="{FF2B5EF4-FFF2-40B4-BE49-F238E27FC236}">
                <a16:creationId xmlns:a16="http://schemas.microsoft.com/office/drawing/2014/main" id="{A4F92801-6EF7-6854-D8CA-95FEF174D247}"/>
              </a:ext>
            </a:extLst>
          </p:cNvPr>
          <p:cNvSpPr txBox="1"/>
          <p:nvPr/>
        </p:nvSpPr>
        <p:spPr>
          <a:xfrm>
            <a:off x="9849541" y="4508993"/>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prstClr val="black"/>
                </a:solidFill>
              </a:rPr>
              <a:t>Risk</a:t>
            </a:r>
            <a:endParaRPr kumimoji="0" lang="en-US" sz="1200" b="1" i="0" u="none" strike="noStrike" kern="0" cap="none" spc="0" normalizeH="0" baseline="0" noProof="0">
              <a:ln>
                <a:noFill/>
              </a:ln>
              <a:solidFill>
                <a:srgbClr val="000000"/>
              </a:solidFill>
              <a:effectLst/>
              <a:uLnTx/>
              <a:uFillTx/>
              <a:latin typeface="Santander Text"/>
              <a:ea typeface="+mn-ea"/>
              <a:cs typeface="+mn-cs"/>
            </a:endParaRPr>
          </a:p>
        </p:txBody>
      </p:sp>
      <p:sp>
        <p:nvSpPr>
          <p:cNvPr id="37" name="CuadroTexto 32">
            <a:extLst>
              <a:ext uri="{FF2B5EF4-FFF2-40B4-BE49-F238E27FC236}">
                <a16:creationId xmlns:a16="http://schemas.microsoft.com/office/drawing/2014/main" id="{FABD051A-9A8C-7E13-1F4C-0149DCD64C27}"/>
              </a:ext>
            </a:extLst>
          </p:cNvPr>
          <p:cNvSpPr txBox="1"/>
          <p:nvPr/>
        </p:nvSpPr>
        <p:spPr>
          <a:xfrm>
            <a:off x="8708258" y="4508993"/>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Q2-Q3 2025</a:t>
            </a:r>
          </a:p>
        </p:txBody>
      </p:sp>
      <p:sp>
        <p:nvSpPr>
          <p:cNvPr id="38" name="Rectángulo 41">
            <a:extLst>
              <a:ext uri="{FF2B5EF4-FFF2-40B4-BE49-F238E27FC236}">
                <a16:creationId xmlns:a16="http://schemas.microsoft.com/office/drawing/2014/main" id="{6F8C6EB9-AC9F-D5BE-DC91-56EBD9E3CDC2}"/>
              </a:ext>
            </a:extLst>
          </p:cNvPr>
          <p:cNvSpPr/>
          <p:nvPr/>
        </p:nvSpPr>
        <p:spPr>
          <a:xfrm>
            <a:off x="1117223" y="842633"/>
            <a:ext cx="22356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Deliverable</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39" name="Rectángulo 42">
            <a:extLst>
              <a:ext uri="{FF2B5EF4-FFF2-40B4-BE49-F238E27FC236}">
                <a16:creationId xmlns:a16="http://schemas.microsoft.com/office/drawing/2014/main" id="{45769094-0281-00AD-0106-63EE0FCF2515}"/>
              </a:ext>
            </a:extLst>
          </p:cNvPr>
          <p:cNvSpPr/>
          <p:nvPr/>
        </p:nvSpPr>
        <p:spPr>
          <a:xfrm>
            <a:off x="3432290" y="842633"/>
            <a:ext cx="51624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Description</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40" name="Rectángulo 45">
            <a:extLst>
              <a:ext uri="{FF2B5EF4-FFF2-40B4-BE49-F238E27FC236}">
                <a16:creationId xmlns:a16="http://schemas.microsoft.com/office/drawing/2014/main" id="{1D533105-72CF-BE10-D8C1-A7D11BF83495}"/>
              </a:ext>
            </a:extLst>
          </p:cNvPr>
          <p:cNvSpPr/>
          <p:nvPr/>
        </p:nvSpPr>
        <p:spPr>
          <a:xfrm>
            <a:off x="9850777" y="842633"/>
            <a:ext cx="1224000" cy="512064"/>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err="1">
                <a:ln>
                  <a:noFill/>
                </a:ln>
                <a:solidFill>
                  <a:prstClr val="white"/>
                </a:solidFill>
                <a:effectLst/>
                <a:uLnTx/>
                <a:uFillTx/>
                <a:latin typeface="Santander Text"/>
                <a:ea typeface="+mn-ea"/>
                <a:cs typeface="+mn-cs"/>
              </a:rPr>
              <a:t>Other</a:t>
            </a:r>
            <a:r>
              <a:rPr kumimoji="0" lang="es-ES" sz="1400" b="1" i="0" u="none" strike="noStrike" kern="0" cap="none" spc="0" normalizeH="0" baseline="0" noProof="0">
                <a:ln>
                  <a:noFill/>
                </a:ln>
                <a:solidFill>
                  <a:prstClr val="white"/>
                </a:solidFill>
                <a:effectLst/>
                <a:uLnTx/>
                <a:uFillTx/>
                <a:latin typeface="Santander Text"/>
                <a:ea typeface="+mn-ea"/>
                <a:cs typeface="+mn-cs"/>
              </a:rPr>
              <a:t> </a:t>
            </a:r>
            <a:r>
              <a:rPr kumimoji="0" lang="es-ES" sz="1400" b="1" i="0" u="none" strike="noStrike" kern="0" cap="none" spc="0" normalizeH="0" baseline="0" noProof="0" err="1">
                <a:ln>
                  <a:noFill/>
                </a:ln>
                <a:solidFill>
                  <a:prstClr val="white"/>
                </a:solidFill>
                <a:effectLst/>
                <a:uLnTx/>
                <a:uFillTx/>
                <a:latin typeface="Santander Text"/>
                <a:ea typeface="+mn-ea"/>
                <a:cs typeface="+mn-cs"/>
              </a:rPr>
              <a:t>Impacts</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41" name="Rectángulo 44">
            <a:extLst>
              <a:ext uri="{FF2B5EF4-FFF2-40B4-BE49-F238E27FC236}">
                <a16:creationId xmlns:a16="http://schemas.microsoft.com/office/drawing/2014/main" id="{A29DAA74-659E-660E-0282-4253765C1A37}"/>
              </a:ext>
            </a:extLst>
          </p:cNvPr>
          <p:cNvSpPr/>
          <p:nvPr/>
        </p:nvSpPr>
        <p:spPr>
          <a:xfrm>
            <a:off x="8709494" y="842633"/>
            <a:ext cx="1080000" cy="511607"/>
          </a:xfrm>
          <a:prstGeom prst="rect">
            <a:avLst/>
          </a:prstGeom>
          <a:solidFill>
            <a:srgbClr val="428DA6"/>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p>
            <a:pPr marL="0" marR="0" lvl="0" indent="0" algn="ctr" defTabSz="914400" rtl="0" eaLnBrk="1" fontAlgn="auto" latinLnBrk="0" hangingPunct="1">
              <a:lnSpc>
                <a:spcPts val="2200"/>
              </a:lnSpc>
              <a:spcBef>
                <a:spcPts val="120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Santander Text"/>
                <a:ea typeface="+mn-ea"/>
                <a:cs typeface="+mn-cs"/>
              </a:rPr>
              <a:t>IT </a:t>
            </a:r>
            <a:r>
              <a:rPr kumimoji="0" lang="es-ES" sz="1400" b="1" i="0" u="none" strike="noStrike" kern="0" cap="none" spc="0" normalizeH="0" baseline="0" noProof="0" err="1">
                <a:ln>
                  <a:noFill/>
                </a:ln>
                <a:solidFill>
                  <a:prstClr val="white"/>
                </a:solidFill>
                <a:effectLst/>
                <a:uLnTx/>
                <a:uFillTx/>
                <a:latin typeface="Santander Text"/>
                <a:ea typeface="+mn-ea"/>
                <a:cs typeface="+mn-cs"/>
              </a:rPr>
              <a:t>Delivery</a:t>
            </a:r>
            <a:endParaRPr kumimoji="0" lang="es-ES" sz="1400" b="1" i="0" u="none" strike="noStrike" kern="0" cap="none" spc="0" normalizeH="0" baseline="0" noProof="0">
              <a:ln>
                <a:noFill/>
              </a:ln>
              <a:solidFill>
                <a:prstClr val="white"/>
              </a:solidFill>
              <a:effectLst/>
              <a:uLnTx/>
              <a:uFillTx/>
              <a:latin typeface="Santander Text"/>
              <a:ea typeface="+mn-ea"/>
              <a:cs typeface="+mn-cs"/>
            </a:endParaRPr>
          </a:p>
        </p:txBody>
      </p:sp>
      <p:sp>
        <p:nvSpPr>
          <p:cNvPr id="42" name="CuadroTexto 32">
            <a:extLst>
              <a:ext uri="{FF2B5EF4-FFF2-40B4-BE49-F238E27FC236}">
                <a16:creationId xmlns:a16="http://schemas.microsoft.com/office/drawing/2014/main" id="{197478DA-06BB-F9D9-F0BF-20FC07419F17}"/>
              </a:ext>
            </a:extLst>
          </p:cNvPr>
          <p:cNvSpPr txBox="1"/>
          <p:nvPr/>
        </p:nvSpPr>
        <p:spPr>
          <a:xfrm>
            <a:off x="1117223" y="1428169"/>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L="0" marR="0" lvl="0" indent="0" algn="ctr" defTabSz="914400" rtl="0" eaLnBrk="1" fontAlgn="auto" latinLnBrk="0" hangingPunct="1">
              <a:lnSpc>
                <a:spcPct val="150000"/>
              </a:lnSpc>
              <a:spcBef>
                <a:spcPts val="1200"/>
              </a:spcBef>
              <a:spcAft>
                <a:spcPts val="0"/>
              </a:spcAft>
              <a:buClrTx/>
              <a:buSzTx/>
              <a:buFontTx/>
              <a:buNone/>
              <a:tabLst/>
              <a:defRPr/>
            </a:pPr>
            <a:r>
              <a:rPr lang="en-US" sz="1200" b="1" kern="0">
                <a:solidFill>
                  <a:prstClr val="black">
                    <a:lumMod val="50000"/>
                    <a:lumOff val="50000"/>
                  </a:prstClr>
                </a:solidFill>
              </a:rPr>
              <a:t>Processes &amp; Infrastructure Enhancements</a:t>
            </a:r>
          </a:p>
        </p:txBody>
      </p:sp>
      <p:sp>
        <p:nvSpPr>
          <p:cNvPr id="43" name="CuadroTexto 32">
            <a:extLst>
              <a:ext uri="{FF2B5EF4-FFF2-40B4-BE49-F238E27FC236}">
                <a16:creationId xmlns:a16="http://schemas.microsoft.com/office/drawing/2014/main" id="{D2D4AB9E-44BC-75BB-BDE5-64A8AF4A75C7}"/>
              </a:ext>
            </a:extLst>
          </p:cNvPr>
          <p:cNvSpPr txBox="1"/>
          <p:nvPr/>
        </p:nvSpPr>
        <p:spPr>
          <a:xfrm>
            <a:off x="3431054" y="1428169"/>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Current processes adaptations and enhancements to improve the workflow and the processes.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Infrastructure adaptations due to architecture changes.</a:t>
            </a:r>
          </a:p>
        </p:txBody>
      </p:sp>
      <p:sp>
        <p:nvSpPr>
          <p:cNvPr id="44" name="CuadroTexto 32">
            <a:extLst>
              <a:ext uri="{FF2B5EF4-FFF2-40B4-BE49-F238E27FC236}">
                <a16:creationId xmlns:a16="http://schemas.microsoft.com/office/drawing/2014/main" id="{09FF0A7C-4876-410E-E3FC-D4B3CF420064}"/>
              </a:ext>
            </a:extLst>
          </p:cNvPr>
          <p:cNvSpPr txBox="1"/>
          <p:nvPr/>
        </p:nvSpPr>
        <p:spPr>
          <a:xfrm>
            <a:off x="9849541" y="1428169"/>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Lending &amp; Risk</a:t>
            </a:r>
          </a:p>
        </p:txBody>
      </p:sp>
      <p:sp>
        <p:nvSpPr>
          <p:cNvPr id="45" name="CuadroTexto 32">
            <a:extLst>
              <a:ext uri="{FF2B5EF4-FFF2-40B4-BE49-F238E27FC236}">
                <a16:creationId xmlns:a16="http://schemas.microsoft.com/office/drawing/2014/main" id="{738B4FD2-4424-CAE3-B3BF-CE7B1FFECA26}"/>
              </a:ext>
            </a:extLst>
          </p:cNvPr>
          <p:cNvSpPr txBox="1"/>
          <p:nvPr/>
        </p:nvSpPr>
        <p:spPr>
          <a:xfrm>
            <a:off x="8708258" y="1428169"/>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Q1-Q3 2025</a:t>
            </a:r>
          </a:p>
        </p:txBody>
      </p:sp>
      <p:sp>
        <p:nvSpPr>
          <p:cNvPr id="50" name="CuadroTexto 32">
            <a:extLst>
              <a:ext uri="{FF2B5EF4-FFF2-40B4-BE49-F238E27FC236}">
                <a16:creationId xmlns:a16="http://schemas.microsoft.com/office/drawing/2014/main" id="{89595B45-C8B9-CD8D-913D-D4D18361AD16}"/>
              </a:ext>
            </a:extLst>
          </p:cNvPr>
          <p:cNvSpPr txBox="1"/>
          <p:nvPr/>
        </p:nvSpPr>
        <p:spPr>
          <a:xfrm>
            <a:off x="1117223" y="5518542"/>
            <a:ext cx="2236836" cy="864000"/>
          </a:xfrm>
          <a:prstGeom prst="rect">
            <a:avLst/>
          </a:prstGeom>
          <a:solidFill>
            <a:sysClr val="window" lastClr="FFFFFF">
              <a:lumMod val="95000"/>
            </a:sysClr>
          </a:solidFill>
          <a:ln>
            <a:solidFill>
              <a:sysClr val="window" lastClr="FFFFFF"/>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defPPr>
              <a:defRPr lang="en-US"/>
            </a:defPPr>
            <a:lvl1pPr algn="ctr">
              <a:lnSpc>
                <a:spcPts val="2200"/>
              </a:lnSpc>
              <a:spcBef>
                <a:spcPts val="1200"/>
              </a:spcBef>
              <a:defRPr sz="1100">
                <a:solidFill>
                  <a:schemeClr val="tx1">
                    <a:lumMod val="50000"/>
                    <a:lumOff val="50000"/>
                  </a:schemeClr>
                </a:solidFill>
                <a:latin typeface="Santander Text" panose="020B0504020201020104" pitchFamily="34" charset="0"/>
              </a:defRPr>
            </a:lvl1pPr>
          </a:lstStyle>
          <a:p>
            <a:pPr marR="0" lvl="0" indent="0" fontAlgn="ctr">
              <a:lnSpc>
                <a:spcPct val="150000"/>
              </a:lnSpc>
              <a:spcAft>
                <a:spcPts val="0"/>
              </a:spcAft>
              <a:buClrTx/>
              <a:buSzTx/>
              <a:buFontTx/>
              <a:buNone/>
              <a:tabLst/>
              <a:defRPr/>
            </a:pPr>
            <a:r>
              <a:rPr lang="en-US" sz="1200" b="1" kern="0">
                <a:solidFill>
                  <a:prstClr val="black">
                    <a:lumMod val="50000"/>
                    <a:lumOff val="50000"/>
                  </a:prstClr>
                </a:solidFill>
              </a:rPr>
              <a:t>Deal Execution Workflow (One-Stop-Shop)</a:t>
            </a:r>
          </a:p>
        </p:txBody>
      </p:sp>
      <p:sp>
        <p:nvSpPr>
          <p:cNvPr id="51" name="CuadroTexto 32">
            <a:extLst>
              <a:ext uri="{FF2B5EF4-FFF2-40B4-BE49-F238E27FC236}">
                <a16:creationId xmlns:a16="http://schemas.microsoft.com/office/drawing/2014/main" id="{154A3107-0C13-9CD8-BA77-C78649961CBF}"/>
              </a:ext>
            </a:extLst>
          </p:cNvPr>
          <p:cNvSpPr txBox="1"/>
          <p:nvPr/>
        </p:nvSpPr>
        <p:spPr>
          <a:xfrm>
            <a:off x="3431054" y="5518542"/>
            <a:ext cx="5162376"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prstClr val="black"/>
                </a:solidFill>
              </a:rPr>
              <a:t>Participation in the Valuation engine for Commitment Letters &amp; Accounting changes.</a:t>
            </a:r>
            <a:endParaRPr kumimoji="0" lang="en-US" sz="1200" b="0" i="0" u="none" strike="noStrike" kern="0" cap="none" spc="0" normalizeH="0" baseline="0" noProof="0">
              <a:ln>
                <a:noFill/>
              </a:ln>
              <a:solidFill>
                <a:prstClr val="black"/>
              </a:solidFill>
              <a:effectLst/>
              <a:uLnTx/>
              <a:uFillTx/>
              <a:latin typeface="Santander Text"/>
              <a:ea typeface="+mn-ea"/>
              <a:cs typeface="+mn-cs"/>
            </a:endParaRPr>
          </a:p>
        </p:txBody>
      </p:sp>
      <p:sp>
        <p:nvSpPr>
          <p:cNvPr id="52" name="CuadroTexto 32">
            <a:extLst>
              <a:ext uri="{FF2B5EF4-FFF2-40B4-BE49-F238E27FC236}">
                <a16:creationId xmlns:a16="http://schemas.microsoft.com/office/drawing/2014/main" id="{A7D1ABF3-FD47-58E4-E9E9-755569852507}"/>
              </a:ext>
            </a:extLst>
          </p:cNvPr>
          <p:cNvSpPr txBox="1"/>
          <p:nvPr/>
        </p:nvSpPr>
        <p:spPr>
          <a:xfrm>
            <a:off x="9849541" y="5518542"/>
            <a:ext cx="1224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lgn="ctr">
              <a:buFont typeface="Arial" panose="020B0604020202020204" pitchFamily="34" charset="0"/>
              <a:buNone/>
              <a:defRPr sz="10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n-US" sz="1200" b="1" i="0" u="none" strike="noStrike" kern="0" cap="none" spc="0" normalizeH="0" baseline="0" noProof="0">
                <a:ln>
                  <a:noFill/>
                </a:ln>
                <a:solidFill>
                  <a:srgbClr val="000000"/>
                </a:solidFill>
                <a:effectLst/>
                <a:uLnTx/>
                <a:uFillTx/>
                <a:latin typeface="Santander Text"/>
                <a:ea typeface="+mn-ea"/>
                <a:cs typeface="+mn-cs"/>
              </a:rPr>
              <a:t>F&amp;BSM, BDH, Risk &amp; Mercurio</a:t>
            </a:r>
          </a:p>
        </p:txBody>
      </p:sp>
      <p:sp>
        <p:nvSpPr>
          <p:cNvPr id="53" name="CuadroTexto 32">
            <a:extLst>
              <a:ext uri="{FF2B5EF4-FFF2-40B4-BE49-F238E27FC236}">
                <a16:creationId xmlns:a16="http://schemas.microsoft.com/office/drawing/2014/main" id="{D5454FA6-ABA6-95C6-31B6-DAE45FB7A90F}"/>
              </a:ext>
            </a:extLst>
          </p:cNvPr>
          <p:cNvSpPr txBox="1"/>
          <p:nvPr/>
        </p:nvSpPr>
        <p:spPr>
          <a:xfrm>
            <a:off x="8708258" y="5518542"/>
            <a:ext cx="1080000" cy="864000"/>
          </a:xfrm>
          <a:prstGeom prst="rect">
            <a:avLst/>
          </a:prstGeom>
          <a:solidFill>
            <a:sysClr val="window" lastClr="FFFFFF"/>
          </a:solidFill>
          <a:ln w="9525"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lIns="73152" tIns="73152" rIns="73152" bIns="73152" numCol="1" rtlCol="0" anchor="ctr"/>
          <a:lstStyle>
            <a:defPPr>
              <a:defRPr lang="en-US"/>
            </a:defPPr>
            <a:lvl1pPr indent="0">
              <a:buFont typeface="Arial" panose="020B0604020202020204" pitchFamily="34" charset="0"/>
              <a:buNone/>
              <a:defRPr sz="900" kern="0">
                <a:solidFill>
                  <a:schemeClr val="tx1"/>
                </a:solidFill>
                <a:latin typeface="Santander Text"/>
              </a:defRPr>
            </a:lvl1pPr>
            <a:lvl2pPr marL="628650" lvl="1" indent="-171450">
              <a:buFont typeface="Arial" panose="020B0604020202020204" pitchFamily="34" charset="0"/>
              <a:buChar char="•"/>
              <a:defRPr sz="1100" kern="0">
                <a:latin typeface="Santander Tex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defRPr/>
            </a:pPr>
            <a:r>
              <a:rPr kumimoji="0" lang="en-US" sz="1200" b="1" i="0" u="none" strike="noStrike" kern="0" cap="none" spc="0" normalizeH="0" baseline="0" noProof="0">
                <a:ln>
                  <a:noFill/>
                </a:ln>
                <a:solidFill>
                  <a:prstClr val="black"/>
                </a:solidFill>
                <a:effectLst/>
                <a:uLnTx/>
                <a:uFillTx/>
                <a:latin typeface="Santander Text"/>
                <a:ea typeface="+mn-ea"/>
                <a:cs typeface="+mn-cs"/>
              </a:rPr>
              <a:t>Q3 2025</a:t>
            </a:r>
          </a:p>
        </p:txBody>
      </p:sp>
      <p:sp>
        <p:nvSpPr>
          <p:cNvPr id="54" name="Title 1">
            <a:extLst>
              <a:ext uri="{FF2B5EF4-FFF2-40B4-BE49-F238E27FC236}">
                <a16:creationId xmlns:a16="http://schemas.microsoft.com/office/drawing/2014/main" id="{1FCDFA84-3B7D-3FE4-0E2A-A650D3D54EE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6</a:t>
            </a:r>
            <a:endParaRPr lang="en-US" sz="2800">
              <a:latin typeface="Santander Text" panose="020B0504020201020104" pitchFamily="34" charset="0"/>
            </a:endParaRPr>
          </a:p>
        </p:txBody>
      </p:sp>
    </p:spTree>
    <p:extLst>
      <p:ext uri="{BB962C8B-B14F-4D97-AF65-F5344CB8AC3E}">
        <p14:creationId xmlns:p14="http://schemas.microsoft.com/office/powerpoint/2010/main" val="394388390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03C6-9265-0F2F-E340-925AF19C3F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ACE314-6ABB-BA92-12C3-2270E045F15C}"/>
              </a:ext>
            </a:extLst>
          </p:cNvPr>
          <p:cNvSpPr>
            <a:spLocks noGrp="1"/>
          </p:cNvSpPr>
          <p:nvPr>
            <p:ph type="title"/>
          </p:nvPr>
        </p:nvSpPr>
        <p:spPr>
          <a:xfrm>
            <a:off x="722519" y="626373"/>
            <a:ext cx="8609050" cy="3398550"/>
          </a:xfrm>
        </p:spPr>
        <p:txBody>
          <a:bodyPr>
            <a:noAutofit/>
          </a:bodyPr>
          <a:lstStyle/>
          <a:p>
            <a:pPr marR="0" lvl="0">
              <a:spcBef>
                <a:spcPts val="0"/>
              </a:spcBef>
              <a:spcAft>
                <a:spcPts val="0"/>
              </a:spcAft>
            </a:pPr>
            <a:r>
              <a:rPr lang="en-GB">
                <a:latin typeface="Santander Text" panose="020B0504020201020104" pitchFamily="34" charset="0"/>
                <a:ea typeface="Calibri" panose="020F0502020204030204" pitchFamily="34" charset="0"/>
              </a:rPr>
              <a:t>Banking Delta Planning – Q4</a:t>
            </a:r>
            <a:br>
              <a:rPr lang="en-GB">
                <a:latin typeface="Santander Text" panose="020B0504020201020104" pitchFamily="34" charset="0"/>
                <a:ea typeface="Calibri" panose="020F0502020204030204" pitchFamily="34" charset="0"/>
              </a:rPr>
            </a:br>
            <a:br>
              <a:rPr lang="en-GB">
                <a:latin typeface="Santander Text" panose="020B0504020201020104" pitchFamily="34" charset="0"/>
                <a:ea typeface="Calibri" panose="020F0502020204030204" pitchFamily="34" charset="0"/>
              </a:rPr>
            </a:br>
            <a:r>
              <a:rPr lang="en-GB" sz="2800">
                <a:latin typeface="Santander Text" panose="020B0504020201020104" pitchFamily="34" charset="0"/>
                <a:ea typeface="Calibri" panose="020F0502020204030204" pitchFamily="34" charset="0"/>
              </a:rPr>
              <a:t>Leveraged Finance </a:t>
            </a:r>
            <a:br>
              <a:rPr lang="en-GB">
                <a:latin typeface="Santander Text" panose="020B0504020201020104" pitchFamily="34" charset="0"/>
                <a:ea typeface="Calibri" panose="020F0502020204030204" pitchFamily="34" charset="0"/>
              </a:rPr>
            </a:br>
            <a:r>
              <a:rPr lang="en-GB">
                <a:latin typeface="Santander Text" panose="020B0504020201020104" pitchFamily="34" charset="0"/>
                <a:ea typeface="Calibri" panose="020F0502020204030204" pitchFamily="34" charset="0"/>
              </a:rPr>
              <a:t>Business Activity</a:t>
            </a:r>
            <a:endParaRPr lang="en-US" sz="4000">
              <a:effectLst/>
              <a:latin typeface="Santander Text" panose="020B0504020201020104" pitchFamily="34" charset="0"/>
              <a:ea typeface="Calibri" panose="020F0502020204030204" pitchFamily="34" charset="0"/>
            </a:endParaRPr>
          </a:p>
        </p:txBody>
      </p:sp>
      <p:sp>
        <p:nvSpPr>
          <p:cNvPr id="4" name="Marcador de texto 3">
            <a:extLst>
              <a:ext uri="{FF2B5EF4-FFF2-40B4-BE49-F238E27FC236}">
                <a16:creationId xmlns:a16="http://schemas.microsoft.com/office/drawing/2014/main" id="{160DF9B0-5C7B-1E31-082B-FC5A0AF3CC95}"/>
              </a:ext>
            </a:extLst>
          </p:cNvPr>
          <p:cNvSpPr>
            <a:spLocks noGrp="1"/>
          </p:cNvSpPr>
          <p:nvPr>
            <p:ph type="body" sz="quarter" idx="14"/>
          </p:nvPr>
        </p:nvSpPr>
        <p:spPr/>
        <p:txBody>
          <a:bodyPr>
            <a:normAutofit lnSpcReduction="10000"/>
          </a:bodyPr>
          <a:lstStyle/>
          <a:p>
            <a:r>
              <a:rPr lang="es-ES">
                <a:latin typeface="Santander Text" panose="020B0504020201020104" pitchFamily="34" charset="0"/>
              </a:rPr>
              <a:t>2</a:t>
            </a:r>
            <a:endParaRPr lang="en-US">
              <a:latin typeface="Santander Text" panose="020B0504020201020104" pitchFamily="34" charset="0"/>
            </a:endParaRPr>
          </a:p>
        </p:txBody>
      </p:sp>
    </p:spTree>
    <p:extLst>
      <p:ext uri="{BB962C8B-B14F-4D97-AF65-F5344CB8AC3E}">
        <p14:creationId xmlns:p14="http://schemas.microsoft.com/office/powerpoint/2010/main" val="200981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Business Activity</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Origination New Issuance Volumes</a:t>
            </a:r>
            <a:r>
              <a:rPr kumimoji="0" lang="en-US" sz="1600" i="0" u="none" strike="noStrike" kern="1200" cap="none" spc="0" normalizeH="0" baseline="30000" noProof="0">
                <a:ln>
                  <a:noFill/>
                </a:ln>
                <a:solidFill>
                  <a:srgbClr val="EB0000"/>
                </a:solidFill>
                <a:effectLst/>
                <a:uLnTx/>
                <a:uFillTx/>
                <a:latin typeface="Santander Text" panose="020B0504020201020104" pitchFamily="34" charset="0"/>
                <a:ea typeface="+mj-ea"/>
                <a:cs typeface="+mj-cs"/>
              </a:rPr>
              <a:t>1</a:t>
            </a:r>
            <a:endParaRPr lang="en-US" sz="1600">
              <a:solidFill>
                <a:srgbClr val="EB0000"/>
              </a:solidFill>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2</a:t>
            </a:r>
            <a:endParaRPr lang="en-US" sz="2800">
              <a:latin typeface="Santander Text" panose="020B0504020201020104" pitchFamily="34" charset="0"/>
            </a:endParaRPr>
          </a:p>
        </p:txBody>
      </p:sp>
      <p:sp>
        <p:nvSpPr>
          <p:cNvPr id="2" name="TextBox 11">
            <a:extLst>
              <a:ext uri="{FF2B5EF4-FFF2-40B4-BE49-F238E27FC236}">
                <a16:creationId xmlns:a16="http://schemas.microsoft.com/office/drawing/2014/main" id="{4B82639F-E77F-77ED-E20A-BBDFD0A6D708}"/>
              </a:ext>
            </a:extLst>
          </p:cNvPr>
          <p:cNvSpPr txBox="1"/>
          <p:nvPr/>
        </p:nvSpPr>
        <p:spPr>
          <a:xfrm>
            <a:off x="451540" y="891213"/>
            <a:ext cx="11308964" cy="694602"/>
          </a:xfrm>
          <a:prstGeom prst="rect">
            <a:avLst/>
          </a:prstGeom>
          <a:solidFill>
            <a:srgbClr val="F7F7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defPPr>
              <a:defRPr lang="es-ES"/>
            </a:defPPr>
            <a:lvl1pPr algn="ctr">
              <a:defRPr>
                <a:solidFill>
                  <a:schemeClr val="lt1"/>
                </a:solidFill>
                <a:latin typeface="Santander Headline" panose="020B05040202010201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365760" marR="0" lvl="1" indent="-171450" algn="l" defTabSz="914400" rtl="0" eaLnBrk="1" fontAlgn="auto" latinLnBrk="0" hangingPunct="1">
              <a:lnSpc>
                <a:spcPct val="100000"/>
              </a:lnSpc>
              <a:spcBef>
                <a:spcPts val="1800"/>
              </a:spcBef>
              <a:spcAft>
                <a:spcPts val="0"/>
              </a:spcAft>
              <a:buClr>
                <a:srgbClr val="62B967">
                  <a:lumMod val="75000"/>
                </a:srgbClr>
              </a:buClr>
              <a:buSzPct val="200000"/>
              <a:buFont typeface="Arial" panose="020B0604020202020204" pitchFamily="34" charset="0"/>
              <a:buChar char="•"/>
              <a:tabLst/>
              <a:defRPr/>
            </a:pPr>
            <a:r>
              <a:rPr kumimoji="0" lang="en-US" sz="1200" b="0" i="0" u="none" strike="noStrike" kern="1200" cap="none" spc="0" normalizeH="0" baseline="0" noProof="0">
                <a:ln>
                  <a:noFill/>
                </a:ln>
                <a:solidFill>
                  <a:prstClr val="black">
                    <a:lumMod val="75000"/>
                    <a:lumOff val="25000"/>
                  </a:prstClr>
                </a:solidFill>
                <a:effectLst/>
                <a:uLnTx/>
                <a:uFillTx/>
                <a:latin typeface="Santander Text" panose="020B0504020201020104" pitchFamily="34" charset="0"/>
                <a:ea typeface="+mn-lt"/>
                <a:cs typeface="Arial"/>
                <a:sym typeface="Wingdings" panose="05000000000000000000" pitchFamily="2" charset="2"/>
              </a:rPr>
              <a:t>One lead-left transaction closed and funded in the month of July, 5 Participations and 3 Relationship for a total of $422m incremental banking hold, 32% up from $319m the month earlier</a:t>
            </a:r>
            <a:endParaRPr kumimoji="0" lang="en-US" sz="1200" b="0" i="0" u="none" strike="noStrike" kern="1200" cap="none" spc="0" normalizeH="0" baseline="0" noProof="0">
              <a:ln>
                <a:noFill/>
              </a:ln>
              <a:solidFill>
                <a:srgbClr val="595959"/>
              </a:solidFill>
              <a:effectLst/>
              <a:uLnTx/>
              <a:uFillTx/>
              <a:latin typeface="Santander Text" panose="020B0504020201020104" pitchFamily="34" charset="0"/>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a:ln>
                <a:noFill/>
              </a:ln>
              <a:solidFill>
                <a:srgbClr val="595959"/>
              </a:solidFill>
              <a:effectLst/>
              <a:uLnTx/>
              <a:uFillTx/>
              <a:latin typeface="Santander Text" panose="020B0504020201020104" pitchFamily="34" charset="0"/>
              <a:ea typeface="+mn-ea"/>
              <a:cs typeface="+mn-cs"/>
            </a:endParaRPr>
          </a:p>
        </p:txBody>
      </p:sp>
      <p:sp>
        <p:nvSpPr>
          <p:cNvPr id="4" name="Rectangle 9">
            <a:extLst>
              <a:ext uri="{FF2B5EF4-FFF2-40B4-BE49-F238E27FC236}">
                <a16:creationId xmlns:a16="http://schemas.microsoft.com/office/drawing/2014/main" id="{394D4904-1223-33FA-774F-23C553D7C4BF}"/>
              </a:ext>
            </a:extLst>
          </p:cNvPr>
          <p:cNvSpPr/>
          <p:nvPr/>
        </p:nvSpPr>
        <p:spPr bwMode="auto">
          <a:xfrm>
            <a:off x="6260049" y="1996177"/>
            <a:ext cx="5500454" cy="4483981"/>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pitchFamily="-112" charset="-128"/>
              <a:cs typeface="ＭＳ Ｐゴシック" pitchFamily="-112" charset="-128"/>
            </a:endParaRPr>
          </a:p>
        </p:txBody>
      </p:sp>
      <p:sp>
        <p:nvSpPr>
          <p:cNvPr id="6" name="Text Placeholder 11">
            <a:extLst>
              <a:ext uri="{FF2B5EF4-FFF2-40B4-BE49-F238E27FC236}">
                <a16:creationId xmlns:a16="http://schemas.microsoft.com/office/drawing/2014/main" id="{3D704703-0931-9694-E963-DF29AB1EDC64}"/>
              </a:ext>
            </a:extLst>
          </p:cNvPr>
          <p:cNvSpPr txBox="1">
            <a:spLocks/>
          </p:cNvSpPr>
          <p:nvPr/>
        </p:nvSpPr>
        <p:spPr>
          <a:xfrm>
            <a:off x="6329088" y="2095588"/>
            <a:ext cx="5232869" cy="3708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i="0" kern="1200">
                <a:solidFill>
                  <a:srgbClr val="999999"/>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6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Deal Count –Participations and Relationship</a:t>
            </a:r>
            <a:r>
              <a:rPr kumimoji="0" lang="en-US" sz="1600" b="1" i="0" u="none" strike="noStrike" kern="1200" cap="none" spc="0" normalizeH="0" baseline="30000" noProof="0">
                <a:ln>
                  <a:noFill/>
                </a:ln>
                <a:solidFill>
                  <a:srgbClr val="458FA3"/>
                </a:solidFill>
                <a:effectLst/>
                <a:uLnTx/>
                <a:uFillTx/>
                <a:latin typeface="Santander Text" panose="020B0504020201020104" pitchFamily="34" charset="0"/>
                <a:ea typeface="+mn-ea"/>
                <a:cs typeface="Arial" panose="020B0604020202020204" pitchFamily="34" charset="0"/>
              </a:rPr>
              <a:t>2</a:t>
            </a:r>
            <a:endParaRPr kumimoji="0" lang="es-ES" sz="1600" b="1" i="0" u="none" strike="noStrike" kern="1200" cap="none" spc="0" normalizeH="0" baseline="30000" noProof="0">
              <a:ln>
                <a:noFill/>
              </a:ln>
              <a:solidFill>
                <a:srgbClr val="458FA3"/>
              </a:solidFill>
              <a:effectLst/>
              <a:uLnTx/>
              <a:uFillTx/>
              <a:latin typeface="Santander Text" panose="020B0504020201020104" pitchFamily="34" charset="0"/>
              <a:ea typeface="+mn-ea"/>
              <a:cs typeface="Arial" panose="020B0604020202020204" pitchFamily="34" charset="0"/>
            </a:endParaRPr>
          </a:p>
        </p:txBody>
      </p:sp>
      <p:sp>
        <p:nvSpPr>
          <p:cNvPr id="7" name="Rectangle 7">
            <a:extLst>
              <a:ext uri="{FF2B5EF4-FFF2-40B4-BE49-F238E27FC236}">
                <a16:creationId xmlns:a16="http://schemas.microsoft.com/office/drawing/2014/main" id="{2C95826E-ECCE-D0E0-63F8-ADA72E47CEC2}"/>
              </a:ext>
            </a:extLst>
          </p:cNvPr>
          <p:cNvSpPr/>
          <p:nvPr/>
        </p:nvSpPr>
        <p:spPr bwMode="auto">
          <a:xfrm>
            <a:off x="451540" y="1996177"/>
            <a:ext cx="5345254" cy="4483981"/>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pitchFamily="-112" charset="-128"/>
              <a:cs typeface="ＭＳ Ｐゴシック" pitchFamily="-112" charset="-128"/>
            </a:endParaRPr>
          </a:p>
        </p:txBody>
      </p:sp>
      <p:sp>
        <p:nvSpPr>
          <p:cNvPr id="8" name="Text Placeholder 11">
            <a:extLst>
              <a:ext uri="{FF2B5EF4-FFF2-40B4-BE49-F238E27FC236}">
                <a16:creationId xmlns:a16="http://schemas.microsoft.com/office/drawing/2014/main" id="{9CB6CEC3-BAF3-B5BF-C048-4985E2ED0C85}"/>
              </a:ext>
            </a:extLst>
          </p:cNvPr>
          <p:cNvSpPr txBox="1">
            <a:spLocks/>
          </p:cNvSpPr>
          <p:nvPr/>
        </p:nvSpPr>
        <p:spPr>
          <a:xfrm>
            <a:off x="571075" y="2097602"/>
            <a:ext cx="5122012" cy="3708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i="0" kern="1200">
                <a:solidFill>
                  <a:srgbClr val="999999"/>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6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Deal Count –Left Lead</a:t>
            </a:r>
            <a:endParaRPr kumimoji="0" lang="es-ES" sz="1050" b="1" i="0" u="none" strike="noStrike" kern="1200" cap="none" spc="0" normalizeH="0" baseline="0" noProof="0">
              <a:ln>
                <a:noFill/>
              </a:ln>
              <a:solidFill>
                <a:srgbClr val="EB0000"/>
              </a:solidFill>
              <a:effectLst/>
              <a:highlight>
                <a:srgbClr val="FFFF00"/>
              </a:highlight>
              <a:uLnTx/>
              <a:uFillTx/>
              <a:latin typeface="Santander Text" panose="020B0504020201020104" pitchFamily="34" charset="0"/>
              <a:ea typeface="+mn-ea"/>
              <a:cs typeface="Arial" panose="020B0604020202020204" pitchFamily="34" charset="0"/>
            </a:endParaRPr>
          </a:p>
        </p:txBody>
      </p:sp>
      <p:sp>
        <p:nvSpPr>
          <p:cNvPr id="9" name="Text Placeholder 11">
            <a:extLst>
              <a:ext uri="{FF2B5EF4-FFF2-40B4-BE49-F238E27FC236}">
                <a16:creationId xmlns:a16="http://schemas.microsoft.com/office/drawing/2014/main" id="{E77FB494-F978-979C-6482-B917F86567D7}"/>
              </a:ext>
            </a:extLst>
          </p:cNvPr>
          <p:cNvSpPr txBox="1">
            <a:spLocks/>
          </p:cNvSpPr>
          <p:nvPr/>
        </p:nvSpPr>
        <p:spPr>
          <a:xfrm>
            <a:off x="571075" y="4335495"/>
            <a:ext cx="4552186" cy="370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i="0" kern="1200">
                <a:solidFill>
                  <a:srgbClr val="999999"/>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6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Funded Notional – Left Lead</a:t>
            </a:r>
            <a:endParaRPr kumimoji="0" lang="es-ES" sz="16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endParaRPr>
          </a:p>
        </p:txBody>
      </p:sp>
      <p:graphicFrame>
        <p:nvGraphicFramePr>
          <p:cNvPr id="10" name="Chart 6">
            <a:extLst>
              <a:ext uri="{FF2B5EF4-FFF2-40B4-BE49-F238E27FC236}">
                <a16:creationId xmlns:a16="http://schemas.microsoft.com/office/drawing/2014/main" id="{C78E113C-FC77-798D-4582-58C0C7CFAA7B}"/>
              </a:ext>
            </a:extLst>
          </p:cNvPr>
          <p:cNvGraphicFramePr>
            <a:graphicFrameLocks/>
          </p:cNvGraphicFramePr>
          <p:nvPr>
            <p:extLst>
              <p:ext uri="{D42A27DB-BD31-4B8C-83A1-F6EECF244321}">
                <p14:modId xmlns:p14="http://schemas.microsoft.com/office/powerpoint/2010/main" val="3606174873"/>
              </p:ext>
            </p:extLst>
          </p:nvPr>
        </p:nvGraphicFramePr>
        <p:xfrm>
          <a:off x="571075" y="2387142"/>
          <a:ext cx="4730768" cy="18114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6">
            <a:extLst>
              <a:ext uri="{FF2B5EF4-FFF2-40B4-BE49-F238E27FC236}">
                <a16:creationId xmlns:a16="http://schemas.microsoft.com/office/drawing/2014/main" id="{B9C4B949-F7E4-A746-8DBD-A5CC3BA98D67}"/>
              </a:ext>
            </a:extLst>
          </p:cNvPr>
          <p:cNvGraphicFramePr>
            <a:graphicFrameLocks/>
          </p:cNvGraphicFramePr>
          <p:nvPr>
            <p:extLst>
              <p:ext uri="{D42A27DB-BD31-4B8C-83A1-F6EECF244321}">
                <p14:modId xmlns:p14="http://schemas.microsoft.com/office/powerpoint/2010/main" val="3658516818"/>
              </p:ext>
            </p:extLst>
          </p:nvPr>
        </p:nvGraphicFramePr>
        <p:xfrm>
          <a:off x="571075" y="4543775"/>
          <a:ext cx="4730768" cy="1871275"/>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 Placeholder 11">
            <a:extLst>
              <a:ext uri="{FF2B5EF4-FFF2-40B4-BE49-F238E27FC236}">
                <a16:creationId xmlns:a16="http://schemas.microsoft.com/office/drawing/2014/main" id="{BA76B2B5-B5D8-B168-3138-77BCDB7F6658}"/>
              </a:ext>
            </a:extLst>
          </p:cNvPr>
          <p:cNvSpPr txBox="1">
            <a:spLocks/>
          </p:cNvSpPr>
          <p:nvPr/>
        </p:nvSpPr>
        <p:spPr>
          <a:xfrm>
            <a:off x="6329088" y="4358375"/>
            <a:ext cx="5163829" cy="3708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i="0" kern="1200">
                <a:solidFill>
                  <a:srgbClr val="999999"/>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6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Incremental Notional – Where Santander takes a Hold</a:t>
            </a:r>
            <a:endParaRPr kumimoji="0" lang="es-ES" sz="16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endParaRPr>
          </a:p>
        </p:txBody>
      </p:sp>
      <p:sp>
        <p:nvSpPr>
          <p:cNvPr id="15" name="TextBox 12">
            <a:extLst>
              <a:ext uri="{FF2B5EF4-FFF2-40B4-BE49-F238E27FC236}">
                <a16:creationId xmlns:a16="http://schemas.microsoft.com/office/drawing/2014/main" id="{34388333-D3B5-1BA8-9A1B-4EFF2DDB49EE}"/>
              </a:ext>
            </a:extLst>
          </p:cNvPr>
          <p:cNvSpPr txBox="1"/>
          <p:nvPr/>
        </p:nvSpPr>
        <p:spPr>
          <a:xfrm>
            <a:off x="451540" y="1683325"/>
            <a:ext cx="521302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COO Capacity exercise Qtly Forecast – </a:t>
            </a:r>
            <a:r>
              <a:rPr kumimoji="0" lang="en-US" sz="1000" b="1" i="0" u="none" strike="noStrike" kern="1200" cap="none" spc="0" normalizeH="0" baseline="0" noProof="0">
                <a:ln>
                  <a:noFill/>
                </a:ln>
                <a:solidFill>
                  <a:srgbClr val="6E7678"/>
                </a:solidFill>
                <a:effectLst/>
                <a:uLnTx/>
                <a:uFillTx/>
                <a:latin typeface="Santander Text" panose="020B0504020201020104" pitchFamily="34" charset="0"/>
                <a:ea typeface="+mn-ea"/>
                <a:cs typeface="Arial" panose="020B0604020202020204" pitchFamily="34" charset="0"/>
              </a:rPr>
              <a:t>Lead-Left Max 4 </a:t>
            </a:r>
            <a:r>
              <a:rPr kumimoji="0" lang="en-US" sz="10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 Actual 3Q24 1 = </a:t>
            </a:r>
            <a:r>
              <a:rPr kumimoji="0" lang="el-GR" sz="1000" b="1" i="0" u="none" strike="noStrike" kern="1200" cap="none" spc="0" normalizeH="0" baseline="0" noProof="0">
                <a:ln>
                  <a:noFill/>
                </a:ln>
                <a:solidFill>
                  <a:srgbClr val="62B967">
                    <a:lumMod val="75000"/>
                  </a:srgbClr>
                </a:solidFill>
                <a:effectLst/>
                <a:uLnTx/>
                <a:uFillTx/>
                <a:latin typeface="Santander Text" panose="020B0504020201020104" pitchFamily="34" charset="0"/>
                <a:ea typeface="+mn-ea"/>
                <a:cs typeface="Arial" panose="020B0604020202020204" pitchFamily="34" charset="0"/>
              </a:rPr>
              <a:t>δ</a:t>
            </a:r>
            <a:r>
              <a:rPr kumimoji="0" lang="en-US" sz="1000" b="1" i="0" u="none" strike="noStrike" kern="1200" cap="none" spc="0" normalizeH="0" baseline="0" noProof="0">
                <a:ln>
                  <a:noFill/>
                </a:ln>
                <a:solidFill>
                  <a:srgbClr val="62B967">
                    <a:lumMod val="75000"/>
                  </a:srgbClr>
                </a:solidFill>
                <a:effectLst/>
                <a:uLnTx/>
                <a:uFillTx/>
                <a:latin typeface="Santander Text" panose="020B0504020201020104" pitchFamily="34" charset="0"/>
                <a:ea typeface="+mn-ea"/>
                <a:cs typeface="Arial" panose="020B0604020202020204" pitchFamily="34" charset="0"/>
              </a:rPr>
              <a:t> 3 capacity  </a:t>
            </a:r>
          </a:p>
        </p:txBody>
      </p:sp>
      <p:sp>
        <p:nvSpPr>
          <p:cNvPr id="16" name="TextBox 14">
            <a:extLst>
              <a:ext uri="{FF2B5EF4-FFF2-40B4-BE49-F238E27FC236}">
                <a16:creationId xmlns:a16="http://schemas.microsoft.com/office/drawing/2014/main" id="{6A041116-8FA8-A051-758D-F9A32F9BB2B1}"/>
              </a:ext>
            </a:extLst>
          </p:cNvPr>
          <p:cNvSpPr txBox="1"/>
          <p:nvPr/>
        </p:nvSpPr>
        <p:spPr>
          <a:xfrm>
            <a:off x="6128787" y="1693782"/>
            <a:ext cx="536413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COO Capacity exercise Qtly Forecast – </a:t>
            </a:r>
            <a:r>
              <a:rPr kumimoji="0" lang="en-US" sz="1000" b="1" i="0" u="none" strike="noStrike" kern="1200" cap="none" spc="0" normalizeH="0" baseline="0" noProof="0">
                <a:ln>
                  <a:noFill/>
                </a:ln>
                <a:solidFill>
                  <a:srgbClr val="6E7678"/>
                </a:solidFill>
                <a:effectLst/>
                <a:uLnTx/>
                <a:uFillTx/>
                <a:latin typeface="Santander Text" panose="020B0504020201020104" pitchFamily="34" charset="0"/>
                <a:ea typeface="+mn-ea"/>
                <a:cs typeface="Arial" panose="020B0604020202020204" pitchFamily="34" charset="0"/>
              </a:rPr>
              <a:t>Participations Max 10 </a:t>
            </a:r>
            <a:r>
              <a:rPr kumimoji="0" lang="en-US" sz="10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 Actual 3Q24 5 </a:t>
            </a:r>
            <a:r>
              <a:rPr kumimoji="0" lang="en-US" sz="1000" b="1" i="0" u="none" strike="noStrike" kern="1200" cap="none" spc="0" normalizeH="0" baseline="0" noProof="0">
                <a:ln>
                  <a:noFill/>
                </a:ln>
                <a:solidFill>
                  <a:srgbClr val="62B967">
                    <a:lumMod val="50000"/>
                  </a:srgbClr>
                </a:solidFill>
                <a:effectLst/>
                <a:uLnTx/>
                <a:uFillTx/>
                <a:latin typeface="Santander Text" panose="020B0504020201020104" pitchFamily="34" charset="0"/>
                <a:ea typeface="+mn-ea"/>
                <a:cs typeface="Arial" panose="020B0604020202020204" pitchFamily="34" charset="0"/>
              </a:rPr>
              <a:t>= </a:t>
            </a:r>
            <a:r>
              <a:rPr kumimoji="0" lang="el-GR" sz="1000" b="1" i="0" u="none" strike="noStrike" kern="1200" cap="none" spc="0" normalizeH="0" baseline="0" noProof="0">
                <a:ln>
                  <a:noFill/>
                </a:ln>
                <a:solidFill>
                  <a:srgbClr val="62B967">
                    <a:lumMod val="75000"/>
                  </a:srgbClr>
                </a:solidFill>
                <a:effectLst/>
                <a:uLnTx/>
                <a:uFillTx/>
                <a:latin typeface="Santander Text" panose="020B0504020201020104" pitchFamily="34" charset="0"/>
                <a:ea typeface="+mn-ea"/>
                <a:cs typeface="Arial" panose="020B0604020202020204" pitchFamily="34" charset="0"/>
              </a:rPr>
              <a:t>δ</a:t>
            </a:r>
            <a:r>
              <a:rPr kumimoji="0" lang="en-US" sz="1000" b="1" i="0" u="none" strike="noStrike" kern="1200" cap="none" spc="0" normalizeH="0" baseline="0" noProof="0">
                <a:ln>
                  <a:noFill/>
                </a:ln>
                <a:solidFill>
                  <a:srgbClr val="62B967">
                    <a:lumMod val="75000"/>
                  </a:srgbClr>
                </a:solidFill>
                <a:effectLst/>
                <a:uLnTx/>
                <a:uFillTx/>
                <a:latin typeface="Santander Text" panose="020B0504020201020104" pitchFamily="34" charset="0"/>
                <a:ea typeface="+mn-ea"/>
                <a:cs typeface="Arial" panose="020B0604020202020204" pitchFamily="34" charset="0"/>
              </a:rPr>
              <a:t> 5 capacity </a:t>
            </a:r>
          </a:p>
        </p:txBody>
      </p:sp>
      <p:graphicFrame>
        <p:nvGraphicFramePr>
          <p:cNvPr id="17" name="Chart 16">
            <a:extLst>
              <a:ext uri="{FF2B5EF4-FFF2-40B4-BE49-F238E27FC236}">
                <a16:creationId xmlns:a16="http://schemas.microsoft.com/office/drawing/2014/main" id="{86BD8A6A-7946-FCAA-308D-0D1F0DA4BB09}"/>
              </a:ext>
            </a:extLst>
          </p:cNvPr>
          <p:cNvGraphicFramePr>
            <a:graphicFrameLocks/>
          </p:cNvGraphicFramePr>
          <p:nvPr>
            <p:extLst>
              <p:ext uri="{D42A27DB-BD31-4B8C-83A1-F6EECF244321}">
                <p14:modId xmlns:p14="http://schemas.microsoft.com/office/powerpoint/2010/main" val="3813971125"/>
              </p:ext>
            </p:extLst>
          </p:nvPr>
        </p:nvGraphicFramePr>
        <p:xfrm>
          <a:off x="6260049" y="2395117"/>
          <a:ext cx="5301908" cy="19403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84207030-7F02-E2B2-EEF7-4B846CA0C647}"/>
              </a:ext>
            </a:extLst>
          </p:cNvPr>
          <p:cNvGraphicFramePr>
            <a:graphicFrameLocks/>
          </p:cNvGraphicFramePr>
          <p:nvPr>
            <p:extLst>
              <p:ext uri="{D42A27DB-BD31-4B8C-83A1-F6EECF244321}">
                <p14:modId xmlns:p14="http://schemas.microsoft.com/office/powerpoint/2010/main" val="3471942998"/>
              </p:ext>
            </p:extLst>
          </p:nvPr>
        </p:nvGraphicFramePr>
        <p:xfrm>
          <a:off x="6160521" y="4631820"/>
          <a:ext cx="5401436" cy="165738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1F711214-F820-B3DE-A2B5-468AB9D8FAA1}"/>
              </a:ext>
            </a:extLst>
          </p:cNvPr>
          <p:cNvSpPr txBox="1"/>
          <p:nvPr/>
        </p:nvSpPr>
        <p:spPr>
          <a:xfrm>
            <a:off x="2175689" y="6553181"/>
            <a:ext cx="900054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antander Text" panose="020B0504020201020104" pitchFamily="34" charset="0"/>
                <a:ea typeface="ＭＳ Ｐゴシック" pitchFamily="-112" charset="-128"/>
                <a:cs typeface="ＭＳ Ｐゴシック" pitchFamily="-112" charset="-128"/>
              </a:rPr>
              <a:t>1. Excludes </a:t>
            </a:r>
            <a:r>
              <a:rPr kumimoji="0" lang="en-US" sz="800" b="0" i="0" u="none" strike="noStrike" kern="1200" cap="none" spc="0" normalizeH="0" baseline="0" noProof="0" err="1">
                <a:ln>
                  <a:noFill/>
                </a:ln>
                <a:solidFill>
                  <a:prstClr val="black"/>
                </a:solidFill>
                <a:effectLst/>
                <a:uLnTx/>
                <a:uFillTx/>
                <a:latin typeface="Santander Text" panose="020B0504020201020104" pitchFamily="34" charset="0"/>
                <a:ea typeface="ＭＳ Ｐゴシック" pitchFamily="-112" charset="-128"/>
                <a:cs typeface="ＭＳ Ｐゴシック" pitchFamily="-112" charset="-128"/>
              </a:rPr>
              <a:t>LevFin</a:t>
            </a:r>
            <a:r>
              <a:rPr kumimoji="0" lang="en-US" sz="800" b="0" i="0" u="none" strike="noStrike" kern="1200" cap="none" spc="0" normalizeH="0" baseline="0" noProof="0">
                <a:ln>
                  <a:noFill/>
                </a:ln>
                <a:solidFill>
                  <a:prstClr val="black"/>
                </a:solidFill>
                <a:effectLst/>
                <a:uLnTx/>
                <a:uFillTx/>
                <a:latin typeface="Santander Text" panose="020B0504020201020104" pitchFamily="34" charset="0"/>
                <a:ea typeface="ＭＳ Ｐゴシック" pitchFamily="-112" charset="-128"/>
                <a:cs typeface="ＭＳ Ｐゴシック" pitchFamily="-112" charset="-128"/>
              </a:rPr>
              <a:t> Commercial Banking deals booked on SBAN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antander Text" panose="020B0504020201020104" pitchFamily="34" charset="0"/>
                <a:ea typeface="ＭＳ Ｐゴシック" pitchFamily="-112" charset="-128"/>
              </a:rPr>
              <a:t>2. Participant on the right of a market event and taking a hold e.g. RCF. Relationship - E</a:t>
            </a:r>
            <a:r>
              <a:rPr kumimoji="0" lang="en-US" sz="800" b="0" i="0" u="none" strike="noStrike" kern="1200" cap="none" spc="0" normalizeH="0" baseline="0" noProof="0">
                <a:ln>
                  <a:noFill/>
                </a:ln>
                <a:solidFill>
                  <a:prstClr val="black"/>
                </a:solidFill>
                <a:effectLst/>
                <a:uLnTx/>
                <a:uFillTx/>
                <a:latin typeface="Santander Text" panose="020B0504020201020104" pitchFamily="34" charset="0"/>
              </a:rPr>
              <a:t>nter into a loan without a </a:t>
            </a:r>
            <a:r>
              <a:rPr kumimoji="0" lang="en-US" sz="800" b="0" i="0" u="none" strike="noStrike" kern="1200" cap="none" spc="0" normalizeH="0" baseline="0" noProof="0" err="1">
                <a:ln>
                  <a:noFill/>
                </a:ln>
                <a:solidFill>
                  <a:prstClr val="black"/>
                </a:solidFill>
                <a:effectLst/>
                <a:uLnTx/>
                <a:uFillTx/>
                <a:latin typeface="Santander Text" panose="020B0504020201020104" pitchFamily="34" charset="0"/>
              </a:rPr>
              <a:t>LevFin</a:t>
            </a:r>
            <a:r>
              <a:rPr kumimoji="0" lang="en-US" sz="800" b="0" i="0" u="none" strike="noStrike" kern="1200" cap="none" spc="0" normalizeH="0" baseline="0" noProof="0">
                <a:ln>
                  <a:noFill/>
                </a:ln>
                <a:solidFill>
                  <a:prstClr val="black"/>
                </a:solidFill>
                <a:effectLst/>
                <a:uLnTx/>
                <a:uFillTx/>
                <a:latin typeface="Santander Text" panose="020B0504020201020104" pitchFamily="34" charset="0"/>
              </a:rPr>
              <a:t> market event, i.e. just entering a revolver or ABL or TLA</a:t>
            </a:r>
            <a:r>
              <a:rPr kumimoji="0" lang="en-US" sz="800" b="0" i="0" u="none" strike="noStrike" kern="1200" cap="none" spc="0" normalizeH="0" baseline="0" noProof="0">
                <a:ln>
                  <a:noFill/>
                </a:ln>
                <a:solidFill>
                  <a:prstClr val="black"/>
                </a:solidFill>
                <a:effectLst/>
                <a:uLnTx/>
                <a:uFillTx/>
                <a:latin typeface="Santander Text" panose="020B0504020201020104" pitchFamily="34" charset="0"/>
                <a:ea typeface="ＭＳ Ｐゴシック" pitchFamily="-112" charset="-128"/>
              </a:rPr>
              <a:t>  </a:t>
            </a:r>
            <a:endParaRPr kumimoji="0" lang="en-US" sz="800" b="0" i="0" u="none" strike="noStrike" kern="1200" cap="none" spc="0" normalizeH="0" baseline="0" noProof="0">
              <a:ln>
                <a:noFill/>
              </a:ln>
              <a:solidFill>
                <a:srgbClr val="EB0000"/>
              </a:solidFill>
              <a:effectLst/>
              <a:uLnTx/>
              <a:uFillTx/>
              <a:latin typeface="Santander Text" panose="020B0504020201020104" pitchFamily="34" charset="0"/>
            </a:endParaRPr>
          </a:p>
        </p:txBody>
      </p:sp>
    </p:spTree>
    <p:extLst>
      <p:ext uri="{BB962C8B-B14F-4D97-AF65-F5344CB8AC3E}">
        <p14:creationId xmlns:p14="http://schemas.microsoft.com/office/powerpoint/2010/main" val="63177273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Business Activity</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NY Lev Fin Trading</a:t>
            </a:r>
            <a:endParaRPr lang="en-US" sz="1600">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2</a:t>
            </a:r>
            <a:endParaRPr lang="en-US" sz="2800">
              <a:latin typeface="Santander Text" panose="020B0504020201020104" pitchFamily="34" charset="0"/>
            </a:endParaRPr>
          </a:p>
        </p:txBody>
      </p:sp>
      <p:sp>
        <p:nvSpPr>
          <p:cNvPr id="3" name="TextBox 11">
            <a:extLst>
              <a:ext uri="{FF2B5EF4-FFF2-40B4-BE49-F238E27FC236}">
                <a16:creationId xmlns:a16="http://schemas.microsoft.com/office/drawing/2014/main" id="{3BE0AE3C-A968-E1D5-D398-8696869F0ADB}"/>
              </a:ext>
            </a:extLst>
          </p:cNvPr>
          <p:cNvSpPr txBox="1"/>
          <p:nvPr/>
        </p:nvSpPr>
        <p:spPr>
          <a:xfrm>
            <a:off x="431496" y="891214"/>
            <a:ext cx="11329008" cy="694602"/>
          </a:xfrm>
          <a:prstGeom prst="rect">
            <a:avLst/>
          </a:prstGeom>
          <a:solidFill>
            <a:srgbClr val="F7F7F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s-ES"/>
            </a:defPPr>
            <a:lvl1pPr algn="ctr">
              <a:defRPr>
                <a:solidFill>
                  <a:schemeClr val="lt1"/>
                </a:solidFill>
                <a:latin typeface="Santander Headline" panose="020B05040202010201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71450" marR="0" lvl="0" indent="-171450" algn="l" defTabSz="914400" rtl="0" eaLnBrk="1" fontAlgn="auto" latinLnBrk="0" hangingPunct="1">
              <a:lnSpc>
                <a:spcPct val="120000"/>
              </a:lnSpc>
              <a:spcBef>
                <a:spcPts val="1000"/>
              </a:spcBef>
              <a:spcAft>
                <a:spcPts val="0"/>
              </a:spcAft>
              <a:buClr>
                <a:srgbClr val="62B967">
                  <a:lumMod val="75000"/>
                </a:srgbClr>
              </a:buClr>
              <a:buSzPct val="200000"/>
              <a:buFont typeface="Arial" panose="020B0604020202020204" pitchFamily="34" charset="0"/>
              <a:buChar char="•"/>
              <a:tabLst/>
              <a:defRPr/>
            </a:pPr>
            <a:r>
              <a:rPr kumimoji="0" lang="en-US" sz="1200" b="0" i="0" u="none" strike="noStrike" kern="1200" cap="none" spc="0" normalizeH="0" baseline="0" noProof="0">
                <a:ln>
                  <a:noFill/>
                </a:ln>
                <a:solidFill>
                  <a:srgbClr val="595959"/>
                </a:solidFill>
                <a:effectLst/>
                <a:uLnTx/>
                <a:uFillTx/>
                <a:latin typeface="Santander Text" panose="020B0504020201020104" pitchFamily="34" charset="0"/>
                <a:ea typeface="+mn-ea"/>
                <a:cs typeface="+mn-cs"/>
              </a:rPr>
              <a:t>In BSSA, the total Notional transacted $90.0m, Average ticket size $2.1MM, 42 trade tickets, 148 settled, # of counter parties 37 in July 2024</a:t>
            </a:r>
          </a:p>
          <a:p>
            <a:pPr marL="171450" indent="-171450" algn="l">
              <a:lnSpc>
                <a:spcPct val="120000"/>
              </a:lnSpc>
              <a:spcBef>
                <a:spcPts val="1000"/>
              </a:spcBef>
              <a:buClr>
                <a:schemeClr val="accent4">
                  <a:lumMod val="75000"/>
                </a:schemeClr>
              </a:buClr>
              <a:buSzPct val="200000"/>
              <a:buFont typeface="Arial" panose="020B0604020202020204" pitchFamily="34" charset="0"/>
              <a:buChar char="•"/>
              <a:defRPr/>
            </a:pPr>
            <a:r>
              <a:rPr lang="en-US" sz="1200">
                <a:solidFill>
                  <a:srgbClr val="595959"/>
                </a:solidFill>
                <a:latin typeface="Santander Text" panose="020B0504020201020104" pitchFamily="34" charset="0"/>
              </a:rPr>
              <a:t>In BSNY, the total Notional transacted $321m, Average ticket size $2.2MM, 141 trade tickets, 15 settled, # of counter parties 57 in July 2024</a:t>
            </a:r>
          </a:p>
        </p:txBody>
      </p:sp>
      <p:sp>
        <p:nvSpPr>
          <p:cNvPr id="8" name="Rectangle 10">
            <a:extLst>
              <a:ext uri="{FF2B5EF4-FFF2-40B4-BE49-F238E27FC236}">
                <a16:creationId xmlns:a16="http://schemas.microsoft.com/office/drawing/2014/main" id="{2FA0386D-A166-E8A1-EA23-B7C489070AC8}"/>
              </a:ext>
            </a:extLst>
          </p:cNvPr>
          <p:cNvSpPr/>
          <p:nvPr/>
        </p:nvSpPr>
        <p:spPr bwMode="auto">
          <a:xfrm>
            <a:off x="8117726" y="2195478"/>
            <a:ext cx="3644468" cy="4262013"/>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pitchFamily="-112" charset="-128"/>
              <a:cs typeface="ＭＳ Ｐゴシック" pitchFamily="-112" charset="-128"/>
            </a:endParaRPr>
          </a:p>
        </p:txBody>
      </p:sp>
      <p:sp>
        <p:nvSpPr>
          <p:cNvPr id="9" name="Rectangle 7">
            <a:extLst>
              <a:ext uri="{FF2B5EF4-FFF2-40B4-BE49-F238E27FC236}">
                <a16:creationId xmlns:a16="http://schemas.microsoft.com/office/drawing/2014/main" id="{B0CD13F4-5AA3-DF3B-E7C7-89137349B836}"/>
              </a:ext>
            </a:extLst>
          </p:cNvPr>
          <p:cNvSpPr/>
          <p:nvPr/>
        </p:nvSpPr>
        <p:spPr bwMode="auto">
          <a:xfrm>
            <a:off x="4291893" y="2178222"/>
            <a:ext cx="3578351" cy="4283696"/>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pitchFamily="-112" charset="-128"/>
              <a:cs typeface="ＭＳ Ｐゴシック" pitchFamily="-112" charset="-128"/>
            </a:endParaRPr>
          </a:p>
        </p:txBody>
      </p:sp>
      <p:sp>
        <p:nvSpPr>
          <p:cNvPr id="10" name="Rectangle 2">
            <a:extLst>
              <a:ext uri="{FF2B5EF4-FFF2-40B4-BE49-F238E27FC236}">
                <a16:creationId xmlns:a16="http://schemas.microsoft.com/office/drawing/2014/main" id="{4912A15D-A4AB-6285-FC4F-DB3C4A48F3E7}"/>
              </a:ext>
            </a:extLst>
          </p:cNvPr>
          <p:cNvSpPr/>
          <p:nvPr/>
        </p:nvSpPr>
        <p:spPr bwMode="auto">
          <a:xfrm>
            <a:off x="444908" y="2178222"/>
            <a:ext cx="3644468" cy="4262013"/>
          </a:xfrm>
          <a:prstGeom prst="rect">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charset="0"/>
              <a:ea typeface="ＭＳ Ｐゴシック" pitchFamily="-112" charset="-128"/>
              <a:cs typeface="ＭＳ Ｐゴシック" pitchFamily="-112" charset="-128"/>
            </a:endParaRPr>
          </a:p>
        </p:txBody>
      </p:sp>
      <p:sp>
        <p:nvSpPr>
          <p:cNvPr id="13" name="Text Placeholder 11">
            <a:extLst>
              <a:ext uri="{FF2B5EF4-FFF2-40B4-BE49-F238E27FC236}">
                <a16:creationId xmlns:a16="http://schemas.microsoft.com/office/drawing/2014/main" id="{1A333BB7-47CD-C058-84DB-EBAEDE4D4679}"/>
              </a:ext>
            </a:extLst>
          </p:cNvPr>
          <p:cNvSpPr txBox="1">
            <a:spLocks/>
          </p:cNvSpPr>
          <p:nvPr/>
        </p:nvSpPr>
        <p:spPr>
          <a:xfrm>
            <a:off x="4441109" y="2403091"/>
            <a:ext cx="3333136" cy="370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i="0" kern="1200">
                <a:solidFill>
                  <a:srgbClr val="999999"/>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2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Volumes – Secondary Trade Tickets</a:t>
            </a:r>
            <a:endParaRPr kumimoji="0" lang="es-ES" sz="12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endParaRPr>
          </a:p>
        </p:txBody>
      </p:sp>
      <p:sp>
        <p:nvSpPr>
          <p:cNvPr id="14" name="Text Placeholder 11">
            <a:extLst>
              <a:ext uri="{FF2B5EF4-FFF2-40B4-BE49-F238E27FC236}">
                <a16:creationId xmlns:a16="http://schemas.microsoft.com/office/drawing/2014/main" id="{96E224C1-6E7B-A687-0F6E-B0317ECDD424}"/>
              </a:ext>
            </a:extLst>
          </p:cNvPr>
          <p:cNvSpPr txBox="1">
            <a:spLocks/>
          </p:cNvSpPr>
          <p:nvPr/>
        </p:nvSpPr>
        <p:spPr>
          <a:xfrm>
            <a:off x="8226541" y="2409505"/>
            <a:ext cx="3333136" cy="370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i="0" kern="1200">
                <a:solidFill>
                  <a:srgbClr val="999999"/>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2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Volumes – Secondary Trade Settlement</a:t>
            </a:r>
            <a:endParaRPr kumimoji="0" lang="es-ES" sz="12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endParaRPr>
          </a:p>
        </p:txBody>
      </p:sp>
      <p:sp>
        <p:nvSpPr>
          <p:cNvPr id="15" name="Text Placeholder 11">
            <a:extLst>
              <a:ext uri="{FF2B5EF4-FFF2-40B4-BE49-F238E27FC236}">
                <a16:creationId xmlns:a16="http://schemas.microsoft.com/office/drawing/2014/main" id="{8C7F3FE9-5AF5-FDE1-B24C-25634192D9DC}"/>
              </a:ext>
            </a:extLst>
          </p:cNvPr>
          <p:cNvSpPr txBox="1">
            <a:spLocks/>
          </p:cNvSpPr>
          <p:nvPr/>
        </p:nvSpPr>
        <p:spPr>
          <a:xfrm>
            <a:off x="508759" y="2400079"/>
            <a:ext cx="3333136" cy="370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1600" i="0" kern="1200">
                <a:solidFill>
                  <a:srgbClr val="999999"/>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i="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12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rPr>
              <a:t>Notional Volume – Secondary Trading</a:t>
            </a:r>
            <a:endParaRPr kumimoji="0" lang="es-ES" sz="1200" b="1" i="0" u="none" strike="noStrike" kern="1200" cap="none" spc="0" normalizeH="0" baseline="0" noProof="0">
              <a:ln>
                <a:noFill/>
              </a:ln>
              <a:solidFill>
                <a:srgbClr val="458FA3"/>
              </a:solidFill>
              <a:effectLst/>
              <a:uLnTx/>
              <a:uFillTx/>
              <a:latin typeface="Santander Text" panose="020B0504020201020104" pitchFamily="34" charset="0"/>
              <a:ea typeface="+mn-ea"/>
              <a:cs typeface="Arial" panose="020B0604020202020204" pitchFamily="34" charset="0"/>
            </a:endParaRPr>
          </a:p>
        </p:txBody>
      </p:sp>
      <p:graphicFrame>
        <p:nvGraphicFramePr>
          <p:cNvPr id="16" name="Chart 1">
            <a:extLst>
              <a:ext uri="{FF2B5EF4-FFF2-40B4-BE49-F238E27FC236}">
                <a16:creationId xmlns:a16="http://schemas.microsoft.com/office/drawing/2014/main" id="{802C3875-82E1-605C-C716-B065F57DA55A}"/>
              </a:ext>
            </a:extLst>
          </p:cNvPr>
          <p:cNvGraphicFramePr>
            <a:graphicFrameLocks/>
          </p:cNvGraphicFramePr>
          <p:nvPr>
            <p:extLst>
              <p:ext uri="{D42A27DB-BD31-4B8C-83A1-F6EECF244321}">
                <p14:modId xmlns:p14="http://schemas.microsoft.com/office/powerpoint/2010/main" val="3435733882"/>
              </p:ext>
            </p:extLst>
          </p:nvPr>
        </p:nvGraphicFramePr>
        <p:xfrm>
          <a:off x="547805" y="2835253"/>
          <a:ext cx="3340961" cy="29726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4">
            <a:extLst>
              <a:ext uri="{FF2B5EF4-FFF2-40B4-BE49-F238E27FC236}">
                <a16:creationId xmlns:a16="http://schemas.microsoft.com/office/drawing/2014/main" id="{3A20E6AB-1F5E-0E6F-7B76-C061E205BD9E}"/>
              </a:ext>
            </a:extLst>
          </p:cNvPr>
          <p:cNvGraphicFramePr>
            <a:graphicFrameLocks/>
          </p:cNvGraphicFramePr>
          <p:nvPr>
            <p:extLst>
              <p:ext uri="{D42A27DB-BD31-4B8C-83A1-F6EECF244321}">
                <p14:modId xmlns:p14="http://schemas.microsoft.com/office/powerpoint/2010/main" val="279618860"/>
              </p:ext>
            </p:extLst>
          </p:nvPr>
        </p:nvGraphicFramePr>
        <p:xfrm>
          <a:off x="8269479" y="2844680"/>
          <a:ext cx="3340961" cy="29726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9">
            <a:extLst>
              <a:ext uri="{FF2B5EF4-FFF2-40B4-BE49-F238E27FC236}">
                <a16:creationId xmlns:a16="http://schemas.microsoft.com/office/drawing/2014/main" id="{B1589B4F-0CD5-A20A-ADFF-87B4EAFBAD90}"/>
              </a:ext>
            </a:extLst>
          </p:cNvPr>
          <p:cNvGraphicFramePr>
            <a:graphicFrameLocks/>
          </p:cNvGraphicFramePr>
          <p:nvPr>
            <p:extLst>
              <p:ext uri="{D42A27DB-BD31-4B8C-83A1-F6EECF244321}">
                <p14:modId xmlns:p14="http://schemas.microsoft.com/office/powerpoint/2010/main" val="1877782708"/>
              </p:ext>
            </p:extLst>
          </p:nvPr>
        </p:nvGraphicFramePr>
        <p:xfrm>
          <a:off x="4347744" y="2840163"/>
          <a:ext cx="3340961" cy="29726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1544649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03C6-9265-0F2F-E340-925AF19C3F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ACE314-6ABB-BA92-12C3-2270E045F15C}"/>
              </a:ext>
            </a:extLst>
          </p:cNvPr>
          <p:cNvSpPr>
            <a:spLocks noGrp="1"/>
          </p:cNvSpPr>
          <p:nvPr>
            <p:ph type="title"/>
          </p:nvPr>
        </p:nvSpPr>
        <p:spPr>
          <a:xfrm>
            <a:off x="722519" y="626373"/>
            <a:ext cx="8609050" cy="3398550"/>
          </a:xfrm>
        </p:spPr>
        <p:txBody>
          <a:bodyPr>
            <a:noAutofit/>
          </a:bodyPr>
          <a:lstStyle/>
          <a:p>
            <a:pPr marR="0" lvl="0">
              <a:spcBef>
                <a:spcPts val="0"/>
              </a:spcBef>
              <a:spcAft>
                <a:spcPts val="0"/>
              </a:spcAft>
            </a:pPr>
            <a:r>
              <a:rPr lang="en-GB">
                <a:latin typeface="Santander Text" panose="020B0504020201020104" pitchFamily="34" charset="0"/>
                <a:ea typeface="Calibri" panose="020F0502020204030204" pitchFamily="34" charset="0"/>
              </a:rPr>
              <a:t>Banking Delta Planning – Q4</a:t>
            </a:r>
            <a:br>
              <a:rPr lang="en-GB">
                <a:latin typeface="Santander Text" panose="020B0504020201020104" pitchFamily="34" charset="0"/>
                <a:ea typeface="Calibri" panose="020F0502020204030204" pitchFamily="34" charset="0"/>
              </a:rPr>
            </a:br>
            <a:br>
              <a:rPr lang="en-GB">
                <a:latin typeface="Santander Text" panose="020B0504020201020104" pitchFamily="34" charset="0"/>
                <a:ea typeface="Calibri" panose="020F0502020204030204" pitchFamily="34" charset="0"/>
              </a:rPr>
            </a:br>
            <a:r>
              <a:rPr lang="en-GB" sz="2800">
                <a:latin typeface="Santander Text" panose="020B0504020201020104" pitchFamily="34" charset="0"/>
                <a:ea typeface="Calibri" panose="020F0502020204030204" pitchFamily="34" charset="0"/>
              </a:rPr>
              <a:t>Leveraged Finance </a:t>
            </a:r>
            <a:br>
              <a:rPr lang="en-GB">
                <a:latin typeface="Santander Text" panose="020B0504020201020104" pitchFamily="34" charset="0"/>
                <a:ea typeface="Calibri" panose="020F0502020204030204" pitchFamily="34" charset="0"/>
              </a:rPr>
            </a:br>
            <a:r>
              <a:rPr lang="en-GB">
                <a:latin typeface="Santander Text" panose="020B0504020201020104" pitchFamily="34" charset="0"/>
                <a:ea typeface="Calibri" panose="020F0502020204030204" pitchFamily="34" charset="0"/>
              </a:rPr>
              <a:t>Achievements</a:t>
            </a:r>
            <a:endParaRPr lang="en-US" sz="4000">
              <a:effectLst/>
              <a:latin typeface="Santander Text" panose="020B0504020201020104" pitchFamily="34" charset="0"/>
              <a:ea typeface="Calibri" panose="020F0502020204030204" pitchFamily="34" charset="0"/>
            </a:endParaRPr>
          </a:p>
        </p:txBody>
      </p:sp>
      <p:sp>
        <p:nvSpPr>
          <p:cNvPr id="4" name="Marcador de texto 3">
            <a:extLst>
              <a:ext uri="{FF2B5EF4-FFF2-40B4-BE49-F238E27FC236}">
                <a16:creationId xmlns:a16="http://schemas.microsoft.com/office/drawing/2014/main" id="{160DF9B0-5C7B-1E31-082B-FC5A0AF3CC95}"/>
              </a:ext>
            </a:extLst>
          </p:cNvPr>
          <p:cNvSpPr>
            <a:spLocks noGrp="1"/>
          </p:cNvSpPr>
          <p:nvPr>
            <p:ph type="body" sz="quarter" idx="14"/>
          </p:nvPr>
        </p:nvSpPr>
        <p:spPr/>
        <p:txBody>
          <a:bodyPr>
            <a:normAutofit lnSpcReduction="10000"/>
          </a:bodyPr>
          <a:lstStyle/>
          <a:p>
            <a:r>
              <a:rPr lang="es-ES">
                <a:latin typeface="Santander Text" panose="020B0504020201020104" pitchFamily="34" charset="0"/>
              </a:rPr>
              <a:t>3</a:t>
            </a:r>
            <a:endParaRPr lang="en-US">
              <a:latin typeface="Santander Text" panose="020B0504020201020104" pitchFamily="34" charset="0"/>
            </a:endParaRPr>
          </a:p>
        </p:txBody>
      </p:sp>
    </p:spTree>
    <p:extLst>
      <p:ext uri="{BB962C8B-B14F-4D97-AF65-F5344CB8AC3E}">
        <p14:creationId xmlns:p14="http://schemas.microsoft.com/office/powerpoint/2010/main" val="4037988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Achievements</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2024 Origination Achievements</a:t>
            </a:r>
            <a:endParaRPr lang="en-US" sz="1600">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1</a:t>
            </a:r>
            <a:endParaRPr lang="en-US" sz="2800">
              <a:latin typeface="Santander Text" panose="020B0504020201020104" pitchFamily="34" charset="0"/>
            </a:endParaRPr>
          </a:p>
        </p:txBody>
      </p:sp>
      <p:grpSp>
        <p:nvGrpSpPr>
          <p:cNvPr id="22" name="Group 21">
            <a:extLst>
              <a:ext uri="{FF2B5EF4-FFF2-40B4-BE49-F238E27FC236}">
                <a16:creationId xmlns:a16="http://schemas.microsoft.com/office/drawing/2014/main" id="{078D9259-9C9D-890C-AD62-F4975186BEFB}"/>
              </a:ext>
            </a:extLst>
          </p:cNvPr>
          <p:cNvGrpSpPr/>
          <p:nvPr/>
        </p:nvGrpSpPr>
        <p:grpSpPr>
          <a:xfrm>
            <a:off x="221673" y="893675"/>
            <a:ext cx="11399195" cy="5457385"/>
            <a:chOff x="514274" y="893675"/>
            <a:chExt cx="5256814" cy="5457385"/>
          </a:xfrm>
        </p:grpSpPr>
        <p:sp>
          <p:nvSpPr>
            <p:cNvPr id="2" name="TextBox 28">
              <a:extLst>
                <a:ext uri="{FF2B5EF4-FFF2-40B4-BE49-F238E27FC236}">
                  <a16:creationId xmlns:a16="http://schemas.microsoft.com/office/drawing/2014/main" id="{AB4E52EB-0259-AF3F-84C2-5364D64C5AA2}"/>
                </a:ext>
              </a:extLst>
            </p:cNvPr>
            <p:cNvSpPr txBox="1"/>
            <p:nvPr/>
          </p:nvSpPr>
          <p:spPr>
            <a:xfrm>
              <a:off x="2436120" y="4423318"/>
              <a:ext cx="3334968"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Enabling of Lev Fin business and products in </a:t>
              </a:r>
              <a:r>
                <a:rPr kumimoji="0" lang="en-US" sz="900" b="0" i="0" u="none" strike="noStrike" kern="1200" cap="none" spc="0" normalizeH="0" baseline="0" noProof="0" err="1">
                  <a:ln>
                    <a:noFill/>
                  </a:ln>
                  <a:effectLst/>
                  <a:uLnTx/>
                  <a:uFillTx/>
                  <a:latin typeface="Santander Text"/>
                  <a:ea typeface="+mn-ea"/>
                  <a:cs typeface="+mn-cs"/>
                </a:rPr>
                <a:t>nCino</a:t>
              </a:r>
              <a:r>
                <a:rPr kumimoji="0" lang="en-US" sz="900" b="0" i="0" u="none" strike="noStrike" kern="1200" cap="none" spc="0" normalizeH="0" baseline="0" noProof="0">
                  <a:ln>
                    <a:noFill/>
                  </a:ln>
                  <a:effectLst/>
                  <a:uLnTx/>
                  <a:uFillTx/>
                  <a:latin typeface="Santander Tex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Integration enhancements with </a:t>
              </a:r>
              <a:r>
                <a:rPr kumimoji="0" lang="en-US" sz="900" b="0" i="0" u="none" strike="noStrike" kern="1200" cap="none" spc="0" normalizeH="0" baseline="0" noProof="0" err="1">
                  <a:ln>
                    <a:noFill/>
                  </a:ln>
                  <a:effectLst/>
                  <a:uLnTx/>
                  <a:uFillTx/>
                  <a:latin typeface="Santander Text"/>
                  <a:ea typeface="+mn-ea"/>
                  <a:cs typeface="+mn-cs"/>
                </a:rPr>
                <a:t>Mercurio</a:t>
              </a:r>
              <a:r>
                <a:rPr kumimoji="0" lang="en-US" sz="900" b="0" i="0" u="none" strike="noStrike" kern="1200" cap="none" spc="0" normalizeH="0" baseline="0" noProof="0">
                  <a:ln>
                    <a:noFill/>
                  </a:ln>
                  <a:effectLst/>
                  <a:uLnTx/>
                  <a:uFillTx/>
                  <a:latin typeface="Santander Text"/>
                  <a:ea typeface="+mn-ea"/>
                  <a:cs typeface="+mn-cs"/>
                </a:rPr>
                <a:t> to send correctly data for booking in Loan IQ.</a:t>
              </a:r>
            </a:p>
          </p:txBody>
        </p:sp>
        <p:sp>
          <p:nvSpPr>
            <p:cNvPr id="3" name="Rectángulo 210">
              <a:extLst>
                <a:ext uri="{FF2B5EF4-FFF2-40B4-BE49-F238E27FC236}">
                  <a16:creationId xmlns:a16="http://schemas.microsoft.com/office/drawing/2014/main" id="{D644C056-05BA-9267-5BFA-617360DED58F}"/>
                </a:ext>
              </a:extLst>
            </p:cNvPr>
            <p:cNvSpPr/>
            <p:nvPr/>
          </p:nvSpPr>
          <p:spPr>
            <a:xfrm>
              <a:off x="2436120" y="1318185"/>
              <a:ext cx="3334968"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Added Value</a:t>
              </a:r>
            </a:p>
          </p:txBody>
        </p:sp>
        <p:sp>
          <p:nvSpPr>
            <p:cNvPr id="4" name="TextBox 28">
              <a:extLst>
                <a:ext uri="{FF2B5EF4-FFF2-40B4-BE49-F238E27FC236}">
                  <a16:creationId xmlns:a16="http://schemas.microsoft.com/office/drawing/2014/main" id="{1139F36C-2B04-9D52-1FBE-C3D48C9BD263}"/>
                </a:ext>
              </a:extLst>
            </p:cNvPr>
            <p:cNvSpPr txBox="1"/>
            <p:nvPr/>
          </p:nvSpPr>
          <p:spPr>
            <a:xfrm>
              <a:off x="2436120" y="4831602"/>
              <a:ext cx="3334968"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Tactical procedure for CL in order to avoid duplicated exposure charges in CREAM and manual adjustments.</a:t>
              </a:r>
            </a:p>
          </p:txBody>
        </p:sp>
        <p:sp>
          <p:nvSpPr>
            <p:cNvPr id="6" name="TextBox 28">
              <a:extLst>
                <a:ext uri="{FF2B5EF4-FFF2-40B4-BE49-F238E27FC236}">
                  <a16:creationId xmlns:a16="http://schemas.microsoft.com/office/drawing/2014/main" id="{14EEB5B5-D01B-F284-7D2E-DA8C1737E1F6}"/>
                </a:ext>
              </a:extLst>
            </p:cNvPr>
            <p:cNvSpPr txBox="1"/>
            <p:nvPr/>
          </p:nvSpPr>
          <p:spPr>
            <a:xfrm>
              <a:off x="2436120" y="5633468"/>
              <a:ext cx="3334968"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u="none" strike="noStrike" kern="1200" cap="none" spc="0" normalizeH="0" baseline="0" noProof="0">
                  <a:ln>
                    <a:noFill/>
                  </a:ln>
                  <a:solidFill>
                    <a:prstClr val="black"/>
                  </a:solidFill>
                  <a:effectLst/>
                  <a:uLnTx/>
                  <a:uFillTx/>
                  <a:latin typeface="Santander Text"/>
                  <a:ea typeface="+mn-ea"/>
                  <a:cs typeface="+mn-cs"/>
                </a:rPr>
                <a:t>Integration between Loan IQ and </a:t>
              </a:r>
              <a:r>
                <a:rPr kumimoji="0" lang="en-US" sz="900" i="0" u="none" strike="noStrike" kern="1200" cap="none" spc="0" normalizeH="0" baseline="0" noProof="0" err="1">
                  <a:ln>
                    <a:noFill/>
                  </a:ln>
                  <a:solidFill>
                    <a:prstClr val="black"/>
                  </a:solidFill>
                  <a:effectLst/>
                  <a:uLnTx/>
                  <a:uFillTx/>
                  <a:latin typeface="Santander Text"/>
                  <a:ea typeface="+mn-ea"/>
                  <a:cs typeface="+mn-cs"/>
                </a:rPr>
                <a:t>ClearPar</a:t>
              </a:r>
              <a:r>
                <a:rPr kumimoji="0" lang="en-US" sz="900" i="0" u="none" strike="noStrike" kern="1200" cap="none" spc="0" normalizeH="0" baseline="0" noProof="0">
                  <a:ln>
                    <a:noFill/>
                  </a:ln>
                  <a:solidFill>
                    <a:prstClr val="black"/>
                  </a:solidFill>
                  <a:effectLst/>
                  <a:uLnTx/>
                  <a:uFillTx/>
                  <a:latin typeface="Santander Text"/>
                  <a:ea typeface="+mn-ea"/>
                  <a:cs typeface="+mn-cs"/>
                </a:rPr>
                <a:t> through Loan Processor enabling an automatic settlement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u="none" strike="noStrike" kern="1200" cap="none" spc="0" normalizeH="0" baseline="0" noProof="0" err="1">
                  <a:ln>
                    <a:noFill/>
                  </a:ln>
                  <a:solidFill>
                    <a:prstClr val="black"/>
                  </a:solidFill>
                  <a:effectLst/>
                  <a:uLnTx/>
                  <a:uFillTx/>
                  <a:latin typeface="Santander Text"/>
                  <a:ea typeface="+mn-ea"/>
                  <a:cs typeface="+mn-cs"/>
                </a:rPr>
                <a:t>ClearPar</a:t>
              </a:r>
              <a:r>
                <a:rPr kumimoji="0" lang="en-US" sz="900" i="0" u="none" strike="noStrike" kern="1200" cap="none" spc="0" normalizeH="0" baseline="0" noProof="0">
                  <a:ln>
                    <a:noFill/>
                  </a:ln>
                  <a:solidFill>
                    <a:prstClr val="black"/>
                  </a:solidFill>
                  <a:effectLst/>
                  <a:uLnTx/>
                  <a:uFillTx/>
                  <a:latin typeface="Santander Text"/>
                  <a:ea typeface="+mn-ea"/>
                  <a:cs typeface="+mn-cs"/>
                </a:rPr>
                <a:t> activation in US and E-settlement configuration in Loan IQ.</a:t>
              </a:r>
            </a:p>
          </p:txBody>
        </p:sp>
        <p:sp>
          <p:nvSpPr>
            <p:cNvPr id="7" name="TextBox 28">
              <a:extLst>
                <a:ext uri="{FF2B5EF4-FFF2-40B4-BE49-F238E27FC236}">
                  <a16:creationId xmlns:a16="http://schemas.microsoft.com/office/drawing/2014/main" id="{7F9D4FFD-2AC3-F9AF-89AA-D38997183E7E}"/>
                </a:ext>
              </a:extLst>
            </p:cNvPr>
            <p:cNvSpPr txBox="1"/>
            <p:nvPr/>
          </p:nvSpPr>
          <p:spPr>
            <a:xfrm>
              <a:off x="2436120" y="3174504"/>
              <a:ext cx="3334968"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Development of </a:t>
              </a:r>
              <a:r>
                <a:rPr lang="en-US" sz="900" err="1">
                  <a:solidFill>
                    <a:prstClr val="black"/>
                  </a:solidFill>
                  <a:latin typeface="Santander Text"/>
                </a:rPr>
                <a:t>Datanet</a:t>
              </a:r>
              <a:r>
                <a:rPr lang="en-US" sz="900">
                  <a:solidFill>
                    <a:prstClr val="black"/>
                  </a:solidFill>
                  <a:latin typeface="Santander Text"/>
                </a:rPr>
                <a:t> reports for Institutions, Holdings and Contacts for users to download and automatically upload into </a:t>
              </a:r>
              <a:r>
                <a:rPr lang="en-US" sz="900" err="1">
                  <a:solidFill>
                    <a:prstClr val="black"/>
                  </a:solidFill>
                  <a:latin typeface="Santander Text"/>
                </a:rPr>
                <a:t>Syndtrak</a:t>
              </a:r>
              <a:r>
                <a:rPr lang="en-US" sz="900">
                  <a:solidFill>
                    <a:prstClr val="black"/>
                  </a:solidFill>
                  <a:latin typeface="Santander Tex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rPr>
                <a:t>API developed to improve communications among Loan IQ and </a:t>
              </a:r>
              <a:r>
                <a:rPr lang="en-US" sz="900" err="1">
                  <a:solidFill>
                    <a:prstClr val="black"/>
                  </a:solidFill>
                  <a:latin typeface="Santander Text"/>
                </a:rPr>
                <a:t>Syndtrak</a:t>
              </a:r>
              <a:r>
                <a:rPr lang="en-US" sz="900">
                  <a:solidFill>
                    <a:prstClr val="black"/>
                  </a:solidFill>
                  <a:latin typeface="Santander Text"/>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err="1">
                  <a:solidFill>
                    <a:prstClr val="black"/>
                  </a:solidFill>
                  <a:latin typeface="Santander Text"/>
                </a:rPr>
                <a:t>Datanet</a:t>
              </a:r>
              <a:r>
                <a:rPr lang="en-US" sz="900">
                  <a:solidFill>
                    <a:prstClr val="black"/>
                  </a:solidFill>
                  <a:latin typeface="Santander Text"/>
                </a:rPr>
                <a:t> reports to improve tool usability.</a:t>
              </a:r>
            </a:p>
          </p:txBody>
        </p:sp>
        <p:sp>
          <p:nvSpPr>
            <p:cNvPr id="8" name="TextBox 28">
              <a:extLst>
                <a:ext uri="{FF2B5EF4-FFF2-40B4-BE49-F238E27FC236}">
                  <a16:creationId xmlns:a16="http://schemas.microsoft.com/office/drawing/2014/main" id="{59DA666C-CDA2-D45C-46B9-AC7A5801C727}"/>
                </a:ext>
              </a:extLst>
            </p:cNvPr>
            <p:cNvSpPr txBox="1"/>
            <p:nvPr/>
          </p:nvSpPr>
          <p:spPr>
            <a:xfrm>
              <a:off x="2436120" y="3790994"/>
              <a:ext cx="3334968" cy="540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Commitment Letters basic workflow for UW risk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PDM and Lev Fin profiles differentiation in Distribution Management Risk Reporting.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Chinese Wall implementation for confidentiality purposes.</a:t>
              </a:r>
            </a:p>
          </p:txBody>
        </p:sp>
        <p:sp>
          <p:nvSpPr>
            <p:cNvPr id="9" name="TextBox 28">
              <a:extLst>
                <a:ext uri="{FF2B5EF4-FFF2-40B4-BE49-F238E27FC236}">
                  <a16:creationId xmlns:a16="http://schemas.microsoft.com/office/drawing/2014/main" id="{BB25AEB6-798B-3945-111F-4B538EBA7B78}"/>
                </a:ext>
              </a:extLst>
            </p:cNvPr>
            <p:cNvSpPr txBox="1"/>
            <p:nvPr/>
          </p:nvSpPr>
          <p:spPr>
            <a:xfrm>
              <a:off x="2436120" y="5239877"/>
              <a:ext cx="3334968"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i="0" u="none" strike="noStrike" kern="1200" cap="none" spc="0" normalizeH="0" baseline="0" noProof="0">
                  <a:ln>
                    <a:noFill/>
                  </a:ln>
                  <a:solidFill>
                    <a:prstClr val="black"/>
                  </a:solidFill>
                  <a:effectLst/>
                  <a:uLnTx/>
                  <a:uFillTx/>
                  <a:latin typeface="Santander Text"/>
                  <a:ea typeface="+mn-ea"/>
                  <a:cs typeface="+mn-cs"/>
                </a:rPr>
                <a:t>Functional definition and identification of the fields required in Credit Risk Reporting.</a:t>
              </a:r>
            </a:p>
          </p:txBody>
        </p:sp>
        <p:sp>
          <p:nvSpPr>
            <p:cNvPr id="10" name="TextBox 28">
              <a:extLst>
                <a:ext uri="{FF2B5EF4-FFF2-40B4-BE49-F238E27FC236}">
                  <a16:creationId xmlns:a16="http://schemas.microsoft.com/office/drawing/2014/main" id="{CA259960-EABE-9595-2B32-30341E5A3123}"/>
                </a:ext>
              </a:extLst>
            </p:cNvPr>
            <p:cNvSpPr txBox="1"/>
            <p:nvPr/>
          </p:nvSpPr>
          <p:spPr>
            <a:xfrm>
              <a:off x="656152" y="4423318"/>
              <a:ext cx="1706839" cy="324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err="1">
                  <a:ln>
                    <a:noFill/>
                  </a:ln>
                  <a:effectLst/>
                  <a:uLnTx/>
                  <a:uFillTx/>
                  <a:latin typeface="Santander Text"/>
                  <a:ea typeface="+mn-ea"/>
                  <a:cs typeface="+mn-cs"/>
                </a:rPr>
                <a:t>nCino</a:t>
              </a:r>
              <a:endParaRPr kumimoji="0" lang="en-US" sz="900" b="1" i="0" u="none" strike="noStrike" kern="1200" cap="none" spc="0" normalizeH="0" baseline="0" noProof="0">
                <a:ln>
                  <a:noFill/>
                </a:ln>
                <a:effectLst/>
                <a:uLnTx/>
                <a:uFillTx/>
                <a:latin typeface="Santander Text"/>
                <a:ea typeface="+mn-ea"/>
                <a:cs typeface="+mn-cs"/>
              </a:endParaRPr>
            </a:p>
          </p:txBody>
        </p:sp>
        <p:sp>
          <p:nvSpPr>
            <p:cNvPr id="13" name="Rectángulo 210">
              <a:extLst>
                <a:ext uri="{FF2B5EF4-FFF2-40B4-BE49-F238E27FC236}">
                  <a16:creationId xmlns:a16="http://schemas.microsoft.com/office/drawing/2014/main" id="{5163FBA1-F342-23CF-B315-6D395D1F570C}"/>
                </a:ext>
              </a:extLst>
            </p:cNvPr>
            <p:cNvSpPr/>
            <p:nvPr/>
          </p:nvSpPr>
          <p:spPr>
            <a:xfrm>
              <a:off x="656152" y="1318185"/>
              <a:ext cx="1711582"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Delivered</a:t>
              </a:r>
            </a:p>
          </p:txBody>
        </p:sp>
        <p:sp>
          <p:nvSpPr>
            <p:cNvPr id="14" name="TextBox 28">
              <a:extLst>
                <a:ext uri="{FF2B5EF4-FFF2-40B4-BE49-F238E27FC236}">
                  <a16:creationId xmlns:a16="http://schemas.microsoft.com/office/drawing/2014/main" id="{D741F339-CEC3-8FA9-317E-E1E482959546}"/>
                </a:ext>
              </a:extLst>
            </p:cNvPr>
            <p:cNvSpPr txBox="1"/>
            <p:nvPr/>
          </p:nvSpPr>
          <p:spPr>
            <a:xfrm>
              <a:off x="656152" y="4831602"/>
              <a:ext cx="1707148" cy="324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s-ES" sz="900" b="1" i="0" u="none" strike="noStrike" kern="1200" cap="none" spc="0" normalizeH="0" baseline="0" noProof="0" err="1">
                  <a:ln>
                    <a:noFill/>
                  </a:ln>
                  <a:solidFill>
                    <a:prstClr val="black"/>
                  </a:solidFill>
                  <a:effectLst/>
                  <a:uLnTx/>
                  <a:uFillTx/>
                  <a:latin typeface="Santander Text" panose="020B0504020201020104" pitchFamily="34" charset="0"/>
                </a:rPr>
                <a:t>Commitment</a:t>
              </a:r>
              <a:r>
                <a:rPr kumimoji="0" lang="es-ES" sz="900" b="1" i="0" u="none" strike="noStrike" kern="1200" cap="none" spc="0" normalizeH="0" baseline="0" noProof="0">
                  <a:ln>
                    <a:noFill/>
                  </a:ln>
                  <a:solidFill>
                    <a:prstClr val="black"/>
                  </a:solidFill>
                  <a:effectLst/>
                  <a:uLnTx/>
                  <a:uFillTx/>
                  <a:latin typeface="Santander Text" panose="020B0504020201020104" pitchFamily="34" charset="0"/>
                </a:rPr>
                <a:t> </a:t>
              </a:r>
              <a:r>
                <a:rPr kumimoji="0" lang="es-ES" sz="900" b="1" i="0" u="none" strike="noStrike" kern="1200" cap="none" spc="0" normalizeH="0" baseline="0" noProof="0" err="1">
                  <a:ln>
                    <a:noFill/>
                  </a:ln>
                  <a:solidFill>
                    <a:prstClr val="black"/>
                  </a:solidFill>
                  <a:effectLst/>
                  <a:uLnTx/>
                  <a:uFillTx/>
                  <a:latin typeface="Santander Text" panose="020B0504020201020104" pitchFamily="34" charset="0"/>
                </a:rPr>
                <a:t>Letters</a:t>
              </a:r>
              <a:endParaRPr kumimoji="0" lang="en-US" sz="900" b="1" i="0" u="none" strike="noStrike" kern="1200" cap="none" spc="0" normalizeH="0" baseline="0" noProof="0">
                <a:ln>
                  <a:noFill/>
                </a:ln>
                <a:solidFill>
                  <a:prstClr val="black"/>
                </a:solidFill>
                <a:effectLst/>
                <a:uLnTx/>
                <a:uFillTx/>
                <a:latin typeface="Santander Text" panose="020B0504020201020104" pitchFamily="34" charset="0"/>
              </a:endParaRPr>
            </a:p>
          </p:txBody>
        </p:sp>
        <p:sp>
          <p:nvSpPr>
            <p:cNvPr id="15" name="TextBox 28">
              <a:extLst>
                <a:ext uri="{FF2B5EF4-FFF2-40B4-BE49-F238E27FC236}">
                  <a16:creationId xmlns:a16="http://schemas.microsoft.com/office/drawing/2014/main" id="{04FA1F9C-407C-C3ED-DF7A-07BD91D5ABE2}"/>
                </a:ext>
              </a:extLst>
            </p:cNvPr>
            <p:cNvSpPr txBox="1"/>
            <p:nvPr/>
          </p:nvSpPr>
          <p:spPr>
            <a:xfrm>
              <a:off x="656152" y="5633468"/>
              <a:ext cx="1706839" cy="324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err="1">
                  <a:ln>
                    <a:noFill/>
                  </a:ln>
                  <a:solidFill>
                    <a:prstClr val="black"/>
                  </a:solidFill>
                  <a:effectLst/>
                  <a:uLnTx/>
                  <a:uFillTx/>
                  <a:latin typeface="Santander Text"/>
                  <a:ea typeface="+mn-ea"/>
                  <a:cs typeface="+mn-cs"/>
                </a:rPr>
                <a:t>ClearPar</a:t>
              </a:r>
              <a:r>
                <a:rPr kumimoji="0" lang="en-US" sz="900" b="1" i="0" u="none" strike="noStrike" kern="1200" cap="none" spc="0" normalizeH="0" baseline="0" noProof="0">
                  <a:ln>
                    <a:noFill/>
                  </a:ln>
                  <a:solidFill>
                    <a:prstClr val="black"/>
                  </a:solidFill>
                  <a:effectLst/>
                  <a:uLnTx/>
                  <a:uFillTx/>
                  <a:latin typeface="Santander Text"/>
                  <a:ea typeface="+mn-ea"/>
                  <a:cs typeface="+mn-cs"/>
                </a:rPr>
                <a:t> integration</a:t>
              </a:r>
            </a:p>
          </p:txBody>
        </p:sp>
        <p:sp>
          <p:nvSpPr>
            <p:cNvPr id="16" name="TextBox 28">
              <a:extLst>
                <a:ext uri="{FF2B5EF4-FFF2-40B4-BE49-F238E27FC236}">
                  <a16:creationId xmlns:a16="http://schemas.microsoft.com/office/drawing/2014/main" id="{0E36E4DF-DDA1-D1E4-6B15-3AFEC1946CB2}"/>
                </a:ext>
              </a:extLst>
            </p:cNvPr>
            <p:cNvSpPr txBox="1"/>
            <p:nvPr/>
          </p:nvSpPr>
          <p:spPr>
            <a:xfrm>
              <a:off x="656152" y="3174504"/>
              <a:ext cx="1706839"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lang="en-US" sz="900" b="1" err="1">
                  <a:solidFill>
                    <a:prstClr val="black"/>
                  </a:solidFill>
                  <a:latin typeface="Santander Text"/>
                </a:rPr>
                <a:t>Syndtrack</a:t>
              </a:r>
              <a:endParaRPr lang="en-US" sz="900" b="1">
                <a:solidFill>
                  <a:prstClr val="black"/>
                </a:solidFill>
                <a:latin typeface="Santander Text"/>
              </a:endParaRPr>
            </a:p>
          </p:txBody>
        </p:sp>
        <p:sp>
          <p:nvSpPr>
            <p:cNvPr id="17" name="TextBox 28">
              <a:extLst>
                <a:ext uri="{FF2B5EF4-FFF2-40B4-BE49-F238E27FC236}">
                  <a16:creationId xmlns:a16="http://schemas.microsoft.com/office/drawing/2014/main" id="{6C703097-C81B-0C5C-7619-935DA9A8EDD3}"/>
                </a:ext>
              </a:extLst>
            </p:cNvPr>
            <p:cNvSpPr txBox="1"/>
            <p:nvPr/>
          </p:nvSpPr>
          <p:spPr>
            <a:xfrm>
              <a:off x="656152" y="3790994"/>
              <a:ext cx="1706839" cy="540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Orfeo</a:t>
              </a:r>
            </a:p>
          </p:txBody>
        </p:sp>
        <p:sp>
          <p:nvSpPr>
            <p:cNvPr id="18" name="TextBox 28">
              <a:extLst>
                <a:ext uri="{FF2B5EF4-FFF2-40B4-BE49-F238E27FC236}">
                  <a16:creationId xmlns:a16="http://schemas.microsoft.com/office/drawing/2014/main" id="{2DF95877-DF85-EB33-91DB-422207B10A1D}"/>
                </a:ext>
              </a:extLst>
            </p:cNvPr>
            <p:cNvSpPr txBox="1"/>
            <p:nvPr/>
          </p:nvSpPr>
          <p:spPr>
            <a:xfrm>
              <a:off x="656152" y="5239877"/>
              <a:ext cx="1706839" cy="324000"/>
            </a:xfrm>
            <a:prstGeom prst="rect">
              <a:avLst/>
            </a:prstGeom>
            <a:solidFill>
              <a:schemeClr val="bg1">
                <a:lumMod val="95000"/>
              </a:schemeClr>
            </a:solidFill>
          </p:spPr>
          <p:txBody>
            <a:bodyPr wrap="square" lIns="36000" tIns="36000" rIns="36000" bIns="36000" rtlCol="0" anchor="ctr">
              <a:noAutofit/>
            </a:bodyPr>
            <a:lstStyle/>
            <a:p>
              <a:pPr algn="ctr">
                <a:defRPr/>
              </a:pPr>
              <a:r>
                <a:rPr kumimoji="0" lang="es-ES" sz="900" b="1" i="0" u="none" strike="noStrike" kern="1200" cap="none" spc="0" normalizeH="0" baseline="0" noProof="0" err="1">
                  <a:ln>
                    <a:noFill/>
                  </a:ln>
                  <a:solidFill>
                    <a:prstClr val="black"/>
                  </a:solidFill>
                  <a:effectLst/>
                  <a:uLnTx/>
                  <a:uFillTx/>
                  <a:latin typeface="Santander Text"/>
                  <a:ea typeface="+mn-ea"/>
                  <a:cs typeface="+mn-cs"/>
                </a:rPr>
                <a:t>Credit</a:t>
              </a:r>
              <a:r>
                <a:rPr kumimoji="0" lang="es-ES" sz="900" b="1" i="0" u="none" strike="noStrike" kern="1200" cap="none" spc="0" normalizeH="0" baseline="0" noProof="0">
                  <a:ln>
                    <a:noFill/>
                  </a:ln>
                  <a:solidFill>
                    <a:prstClr val="black"/>
                  </a:solidFill>
                  <a:effectLst/>
                  <a:uLnTx/>
                  <a:uFillTx/>
                  <a:latin typeface="Santander Text"/>
                  <a:ea typeface="+mn-ea"/>
                  <a:cs typeface="+mn-cs"/>
                </a:rPr>
                <a:t> </a:t>
              </a:r>
              <a:r>
                <a:rPr kumimoji="0" lang="es-ES" sz="900" b="1" i="0" u="none" strike="noStrike" kern="1200" cap="none" spc="0" normalizeH="0" baseline="0" noProof="0" err="1">
                  <a:ln>
                    <a:noFill/>
                  </a:ln>
                  <a:solidFill>
                    <a:prstClr val="black"/>
                  </a:solidFill>
                  <a:effectLst/>
                  <a:uLnTx/>
                  <a:uFillTx/>
                  <a:latin typeface="Santander Text"/>
                  <a:ea typeface="+mn-ea"/>
                  <a:cs typeface="+mn-cs"/>
                </a:rPr>
                <a:t>Risk</a:t>
              </a:r>
              <a:r>
                <a:rPr kumimoji="0" lang="es-ES" sz="900" b="1" i="0" u="none" strike="noStrike" kern="1200" cap="none" spc="0" normalizeH="0" baseline="0" noProof="0">
                  <a:ln>
                    <a:noFill/>
                  </a:ln>
                  <a:solidFill>
                    <a:prstClr val="black"/>
                  </a:solidFill>
                  <a:effectLst/>
                  <a:uLnTx/>
                  <a:uFillTx/>
                  <a:latin typeface="Santander Text"/>
                  <a:ea typeface="+mn-ea"/>
                  <a:cs typeface="+mn-cs"/>
                </a:rPr>
                <a:t> </a:t>
              </a:r>
              <a:r>
                <a:rPr kumimoji="0" lang="es-ES" sz="900" b="1" i="0" u="none" strike="noStrike" kern="1200" cap="none" spc="0" normalizeH="0" baseline="0" noProof="0" err="1">
                  <a:ln>
                    <a:noFill/>
                  </a:ln>
                  <a:solidFill>
                    <a:prstClr val="black"/>
                  </a:solidFill>
                  <a:effectLst/>
                  <a:uLnTx/>
                  <a:uFillTx/>
                  <a:latin typeface="Santander Text"/>
                  <a:ea typeface="+mn-ea"/>
                  <a:cs typeface="+mn-cs"/>
                </a:rPr>
                <a:t>Reporting</a:t>
              </a:r>
              <a:endParaRPr kumimoji="0" lang="en-US" sz="900" b="1" i="0" u="none" strike="noStrike" kern="1200" cap="none" spc="0" normalizeH="0" baseline="0" noProof="0">
                <a:ln>
                  <a:noFill/>
                </a:ln>
                <a:solidFill>
                  <a:prstClr val="black"/>
                </a:solidFill>
                <a:effectLst/>
                <a:uLnTx/>
                <a:uFillTx/>
                <a:latin typeface="Santander Text"/>
                <a:ea typeface="+mn-ea"/>
                <a:cs typeface="+mn-cs"/>
              </a:endParaRPr>
            </a:p>
          </p:txBody>
        </p:sp>
        <p:sp>
          <p:nvSpPr>
            <p:cNvPr id="34" name="Rectángulo 210">
              <a:extLst>
                <a:ext uri="{FF2B5EF4-FFF2-40B4-BE49-F238E27FC236}">
                  <a16:creationId xmlns:a16="http://schemas.microsoft.com/office/drawing/2014/main" id="{266CF7B9-AAEA-F061-5D2A-EE980E6D816E}"/>
                </a:ext>
              </a:extLst>
            </p:cNvPr>
            <p:cNvSpPr/>
            <p:nvPr/>
          </p:nvSpPr>
          <p:spPr>
            <a:xfrm>
              <a:off x="514274" y="893675"/>
              <a:ext cx="5256813"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Lev Fin – Loan Origination</a:t>
              </a:r>
            </a:p>
          </p:txBody>
        </p:sp>
        <p:sp>
          <p:nvSpPr>
            <p:cNvPr id="40" name="TextBox 28">
              <a:extLst>
                <a:ext uri="{FF2B5EF4-FFF2-40B4-BE49-F238E27FC236}">
                  <a16:creationId xmlns:a16="http://schemas.microsoft.com/office/drawing/2014/main" id="{85201BFA-50D0-5120-4DDD-A28B58D5DEE5}"/>
                </a:ext>
              </a:extLst>
            </p:cNvPr>
            <p:cNvSpPr txBox="1"/>
            <p:nvPr/>
          </p:nvSpPr>
          <p:spPr>
            <a:xfrm>
              <a:off x="2436120" y="1677973"/>
              <a:ext cx="3334968" cy="1425445"/>
            </a:xfrm>
            <a:prstGeom prst="rect">
              <a:avLst/>
            </a:prstGeom>
            <a:solidFill>
              <a:schemeClr val="bg1">
                <a:lumMod val="95000"/>
              </a:schemeClr>
            </a:solidFill>
          </p:spPr>
          <p:txBody>
            <a:bodyPr wrap="square" lIns="36000" tIns="36000" rIns="36000" bIns="36000" rtlCol="0" anchor="ctr">
              <a:noAutofit/>
            </a:bodyPr>
            <a:lstStyle/>
            <a:p>
              <a:pPr marL="171450" lvl="0" indent="-171450">
                <a:buFont typeface="Arial" panose="020B0604020202020204" pitchFamily="34" charset="0"/>
                <a:buChar char="•"/>
                <a:defRPr/>
              </a:pPr>
              <a:r>
                <a:rPr lang="en-US" sz="900">
                  <a:solidFill>
                    <a:prstClr val="black"/>
                  </a:solidFill>
                  <a:latin typeface="Santander Text"/>
                </a:rPr>
                <a:t>Settlement and Trade Date Accounting in Loan IQ and corresponding Change </a:t>
              </a:r>
            </a:p>
            <a:p>
              <a:pPr marL="171450" lvl="0" indent="-171450">
                <a:buFont typeface="Arial" panose="020B0604020202020204" pitchFamily="34" charset="0"/>
                <a:buChar char="•"/>
                <a:defRPr/>
              </a:pPr>
              <a:r>
                <a:rPr lang="en-US" sz="900">
                  <a:solidFill>
                    <a:prstClr val="black"/>
                  </a:solidFill>
                  <a:latin typeface="Santander Text"/>
                </a:rPr>
                <a:t>Qlik Risk Reporting Adaptations.</a:t>
              </a:r>
            </a:p>
            <a:p>
              <a:pPr marL="171450" lvl="0" indent="-171450">
                <a:buFont typeface="Arial" panose="020B0604020202020204" pitchFamily="34" charset="0"/>
                <a:buChar char="•"/>
                <a:defRPr/>
              </a:pPr>
              <a:r>
                <a:rPr lang="en-US" sz="900">
                  <a:solidFill>
                    <a:prstClr val="black"/>
                  </a:solidFill>
                  <a:latin typeface="Santander Text"/>
                </a:rPr>
                <a:t>New Expense Codes created according to business lines Configuration.</a:t>
              </a:r>
            </a:p>
            <a:p>
              <a:pPr marL="171450" lvl="0" indent="-171450">
                <a:buFont typeface="Arial" panose="020B0604020202020204" pitchFamily="34" charset="0"/>
                <a:buChar char="•"/>
                <a:defRPr/>
              </a:pPr>
              <a:r>
                <a:rPr lang="en-US" sz="900">
                  <a:solidFill>
                    <a:prstClr val="black"/>
                  </a:solidFill>
                  <a:latin typeface="Santander Text"/>
                </a:rPr>
                <a:t>Loan IQ Circles Integration with Medusa.</a:t>
              </a:r>
            </a:p>
            <a:p>
              <a:pPr marL="171450" lvl="0" indent="-171450">
                <a:buFont typeface="Arial" panose="020B0604020202020204" pitchFamily="34" charset="0"/>
                <a:buChar char="•"/>
                <a:defRPr/>
              </a:pPr>
              <a:r>
                <a:rPr lang="en-US" sz="900">
                  <a:solidFill>
                    <a:prstClr val="black"/>
                  </a:solidFill>
                  <a:latin typeface="Santander Text"/>
                </a:rPr>
                <a:t>MEI/Master Account/CUSIP/LX codes upload in Loan IQ for </a:t>
              </a:r>
              <a:r>
                <a:rPr lang="en-US" sz="900" err="1">
                  <a:solidFill>
                    <a:prstClr val="black"/>
                  </a:solidFill>
                  <a:latin typeface="Santander Text"/>
                </a:rPr>
                <a:t>Syndtrak</a:t>
              </a:r>
              <a:r>
                <a:rPr lang="en-US" sz="900">
                  <a:solidFill>
                    <a:prstClr val="black"/>
                  </a:solidFill>
                  <a:latin typeface="Santander Text"/>
                </a:rPr>
                <a:t>, </a:t>
              </a:r>
              <a:r>
                <a:rPr lang="en-US" sz="900" err="1">
                  <a:solidFill>
                    <a:prstClr val="black"/>
                  </a:solidFill>
                  <a:latin typeface="Santander Text"/>
                </a:rPr>
                <a:t>ClearPar</a:t>
              </a:r>
              <a:r>
                <a:rPr lang="en-US" sz="900">
                  <a:solidFill>
                    <a:prstClr val="black"/>
                  </a:solidFill>
                  <a:latin typeface="Santander Text"/>
                </a:rPr>
                <a:t> and Trade Blotter.</a:t>
              </a:r>
            </a:p>
            <a:p>
              <a:pPr marL="171450" lvl="0" indent="-171450">
                <a:buFont typeface="Arial" panose="020B0604020202020204" pitchFamily="34" charset="0"/>
                <a:buChar char="•"/>
                <a:defRPr/>
              </a:pPr>
              <a:r>
                <a:rPr lang="en-US" sz="900">
                  <a:solidFill>
                    <a:prstClr val="black"/>
                  </a:solidFill>
                  <a:latin typeface="Santander Text"/>
                </a:rPr>
                <a:t>Lenders Withholding Tax - Loan IQ Module activation.</a:t>
              </a:r>
            </a:p>
            <a:p>
              <a:pPr marL="171450" lvl="0" indent="-171450">
                <a:buFont typeface="Arial" panose="020B0604020202020204" pitchFamily="34" charset="0"/>
                <a:buChar char="•"/>
                <a:defRPr/>
              </a:pPr>
              <a:r>
                <a:rPr lang="en-US" sz="900">
                  <a:solidFill>
                    <a:prstClr val="black"/>
                  </a:solidFill>
                  <a:latin typeface="Santander Text"/>
                </a:rPr>
                <a:t>Trading fees configuration.</a:t>
              </a:r>
            </a:p>
            <a:p>
              <a:pPr marL="171450" lvl="0" indent="-171450">
                <a:buFont typeface="Arial" panose="020B0604020202020204" pitchFamily="34" charset="0"/>
                <a:buChar char="•"/>
                <a:defRPr/>
              </a:pPr>
              <a:r>
                <a:rPr lang="en-US" sz="900">
                  <a:solidFill>
                    <a:prstClr val="black"/>
                  </a:solidFill>
                  <a:latin typeface="Santander Text"/>
                </a:rPr>
                <a:t>Creation of a new field in Loan IQ/ MIS code, automatically completed by the system with no user intervention.</a:t>
              </a:r>
            </a:p>
            <a:p>
              <a:pPr marL="171450" lvl="0" indent="-171450">
                <a:buFont typeface="Arial" panose="020B0604020202020204" pitchFamily="34" charset="0"/>
                <a:buChar char="•"/>
                <a:defRPr/>
              </a:pPr>
              <a:r>
                <a:rPr lang="en-US" sz="900">
                  <a:solidFill>
                    <a:prstClr val="black"/>
                  </a:solidFill>
                  <a:latin typeface="Santander Text"/>
                </a:rPr>
                <a:t>Integration with Tiara through API (ongoing).</a:t>
              </a:r>
            </a:p>
            <a:p>
              <a:pPr marL="171450" lvl="0" indent="-171450">
                <a:buFont typeface="Arial" panose="020B0604020202020204" pitchFamily="34" charset="0"/>
                <a:buChar char="•"/>
                <a:defRPr/>
              </a:pPr>
              <a:r>
                <a:rPr lang="en-US" sz="900">
                  <a:solidFill>
                    <a:prstClr val="black"/>
                  </a:solidFill>
                  <a:latin typeface="Santander Text"/>
                </a:rPr>
                <a:t>New fields in Reg Reporter (Loan ids, other)</a:t>
              </a:r>
            </a:p>
          </p:txBody>
        </p:sp>
        <p:sp>
          <p:nvSpPr>
            <p:cNvPr id="41" name="TextBox 28">
              <a:extLst>
                <a:ext uri="{FF2B5EF4-FFF2-40B4-BE49-F238E27FC236}">
                  <a16:creationId xmlns:a16="http://schemas.microsoft.com/office/drawing/2014/main" id="{FCE51B4D-E279-2DB0-4BFF-99E8ADFECE99}"/>
                </a:ext>
              </a:extLst>
            </p:cNvPr>
            <p:cNvSpPr txBox="1"/>
            <p:nvPr/>
          </p:nvSpPr>
          <p:spPr>
            <a:xfrm>
              <a:off x="656152" y="1677973"/>
              <a:ext cx="1706839" cy="1425445"/>
            </a:xfrm>
            <a:prstGeom prst="rect">
              <a:avLst/>
            </a:prstGeom>
            <a:solidFill>
              <a:schemeClr val="bg1">
                <a:lumMod val="95000"/>
              </a:schemeClr>
            </a:solidFill>
          </p:spPr>
          <p:txBody>
            <a:bodyPr wrap="square" lIns="36000" tIns="36000" rIns="36000" bIns="36000" rtlCol="0" anchor="ctr">
              <a:noAutofit/>
            </a:bodyPr>
            <a:lstStyle/>
            <a:p>
              <a:pPr algn="ctr">
                <a:defRPr/>
              </a:pPr>
              <a:r>
                <a:rPr kumimoji="0" lang="es-ES" sz="900" b="1" i="0" u="none" strike="noStrike" kern="1200" cap="none" spc="0" normalizeH="0" baseline="0" noProof="0">
                  <a:ln>
                    <a:noFill/>
                  </a:ln>
                  <a:solidFill>
                    <a:prstClr val="black"/>
                  </a:solidFill>
                  <a:effectLst/>
                  <a:uLnTx/>
                  <a:uFillTx/>
                  <a:latin typeface="Santander Text"/>
                  <a:ea typeface="+mn-ea"/>
                  <a:cs typeface="+mn-cs"/>
                </a:rPr>
                <a:t>Loan IQ</a:t>
              </a:r>
              <a:endParaRPr kumimoji="0" lang="en-US" sz="900" b="1" i="0" u="none" strike="noStrike" kern="1200" cap="none" spc="0" normalizeH="0" baseline="0" noProof="0">
                <a:ln>
                  <a:noFill/>
                </a:ln>
                <a:solidFill>
                  <a:prstClr val="black"/>
                </a:solidFill>
                <a:effectLst/>
                <a:uLnTx/>
                <a:uFillTx/>
                <a:latin typeface="Santander Text"/>
                <a:ea typeface="+mn-ea"/>
                <a:cs typeface="+mn-cs"/>
              </a:endParaRPr>
            </a:p>
          </p:txBody>
        </p:sp>
        <p:sp>
          <p:nvSpPr>
            <p:cNvPr id="45" name="TextBox 28">
              <a:extLst>
                <a:ext uri="{FF2B5EF4-FFF2-40B4-BE49-F238E27FC236}">
                  <a16:creationId xmlns:a16="http://schemas.microsoft.com/office/drawing/2014/main" id="{D2E6D06A-FA52-A757-4998-5AFCE4C01F9F}"/>
                </a:ext>
              </a:extLst>
            </p:cNvPr>
            <p:cNvSpPr txBox="1"/>
            <p:nvPr/>
          </p:nvSpPr>
          <p:spPr>
            <a:xfrm>
              <a:off x="2436120" y="6027060"/>
              <a:ext cx="3334968"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antander Text"/>
                  <a:ea typeface="+mn-ea"/>
                  <a:cs typeface="+mn-cs"/>
                </a:rPr>
                <a:t>Preliminary functional analysis on the available information in the systems and high level plan delivery</a:t>
              </a:r>
              <a:r>
                <a:rPr kumimoji="0" lang="en-US" sz="900" b="0" i="0" u="none" strike="noStrike" kern="1200" cap="none" spc="0" normalizeH="0" noProof="0">
                  <a:ln>
                    <a:noFill/>
                  </a:ln>
                  <a:effectLst/>
                  <a:uLnTx/>
                  <a:uFillTx/>
                  <a:latin typeface="Santander Text"/>
                  <a:ea typeface="+mn-ea"/>
                  <a:cs typeface="+mn-cs"/>
                </a:rPr>
                <a:t>.</a:t>
              </a:r>
              <a:endParaRPr kumimoji="0" lang="en-US" sz="900" b="0" i="0" u="none" strike="noStrike" kern="1200" cap="none" spc="0" normalizeH="0" baseline="0" noProof="0">
                <a:ln>
                  <a:noFill/>
                </a:ln>
                <a:effectLst/>
                <a:uLnTx/>
                <a:uFillTx/>
                <a:latin typeface="Santander Text"/>
                <a:ea typeface="+mn-ea"/>
                <a:cs typeface="+mn-cs"/>
              </a:endParaRPr>
            </a:p>
          </p:txBody>
        </p:sp>
        <p:sp>
          <p:nvSpPr>
            <p:cNvPr id="46" name="TextBox 28">
              <a:extLst>
                <a:ext uri="{FF2B5EF4-FFF2-40B4-BE49-F238E27FC236}">
                  <a16:creationId xmlns:a16="http://schemas.microsoft.com/office/drawing/2014/main" id="{86444D12-C18C-BA61-3511-F5A7EF8CCC85}"/>
                </a:ext>
              </a:extLst>
            </p:cNvPr>
            <p:cNvSpPr txBox="1"/>
            <p:nvPr/>
          </p:nvSpPr>
          <p:spPr>
            <a:xfrm>
              <a:off x="656152" y="6027060"/>
              <a:ext cx="1707148" cy="324000"/>
            </a:xfrm>
            <a:prstGeom prst="rect">
              <a:avLst/>
            </a:prstGeom>
            <a:solidFill>
              <a:schemeClr val="bg1">
                <a:lumMod val="95000"/>
              </a:schemeClr>
            </a:solidFill>
          </p:spPr>
          <p:txBody>
            <a:bodyPr wrap="square" lIns="36000" tIns="36000" rIns="36000" bIns="36000" rtlCol="0" anchor="ctr">
              <a:noAutofit/>
            </a:bodyPr>
            <a:lstStyle/>
            <a:p>
              <a:pPr marR="0" lvl="0" algn="ctr" defTabSz="914400" rtl="0" eaLnBrk="1" fontAlgn="auto" latinLnBrk="0" hangingPunct="1">
                <a:lnSpc>
                  <a:spcPct val="100000"/>
                </a:lnSpc>
                <a:spcBef>
                  <a:spcPts val="0"/>
                </a:spcBef>
                <a:spcAft>
                  <a:spcPts val="0"/>
                </a:spcAft>
                <a:buClrTx/>
                <a:buSzTx/>
                <a:tabLst/>
                <a:defRPr/>
              </a:pPr>
              <a:r>
                <a:rPr kumimoji="0" lang="es-ES" sz="900" b="1" i="0" u="none" strike="noStrike" kern="1200" cap="none" spc="0" normalizeH="0" baseline="0" noProof="0">
                  <a:ln>
                    <a:noFill/>
                  </a:ln>
                  <a:solidFill>
                    <a:prstClr val="black"/>
                  </a:solidFill>
                  <a:effectLst/>
                  <a:uLnTx/>
                  <a:uFillTx/>
                  <a:latin typeface="Santander Text" panose="020B0504020201020104" pitchFamily="34" charset="0"/>
                </a:rPr>
                <a:t>Business</a:t>
              </a:r>
              <a:r>
                <a:rPr kumimoji="0" lang="es-ES" sz="900" b="1" i="0" u="none" strike="noStrike" kern="1200" cap="none" spc="0" normalizeH="0" noProof="0">
                  <a:ln>
                    <a:noFill/>
                  </a:ln>
                  <a:solidFill>
                    <a:prstClr val="black"/>
                  </a:solidFill>
                  <a:effectLst/>
                  <a:uLnTx/>
                  <a:uFillTx/>
                  <a:latin typeface="Santander Text" panose="020B0504020201020104" pitchFamily="34" charset="0"/>
                </a:rPr>
                <a:t> </a:t>
              </a:r>
              <a:r>
                <a:rPr kumimoji="0" lang="es-ES" sz="900" b="1" i="0" u="none" strike="noStrike" kern="1200" cap="none" spc="0" normalizeH="0" noProof="0" err="1">
                  <a:ln>
                    <a:noFill/>
                  </a:ln>
                  <a:solidFill>
                    <a:prstClr val="black"/>
                  </a:solidFill>
                  <a:effectLst/>
                  <a:uLnTx/>
                  <a:uFillTx/>
                  <a:latin typeface="Santander Text" panose="020B0504020201020104" pitchFamily="34" charset="0"/>
                </a:rPr>
                <a:t>Reporting</a:t>
              </a:r>
              <a:endParaRPr kumimoji="0" lang="en-US" sz="900" b="1" i="0" u="none" strike="noStrike" kern="1200" cap="none" spc="0" normalizeH="0" baseline="0" noProof="0">
                <a:ln>
                  <a:noFill/>
                </a:ln>
                <a:solidFill>
                  <a:prstClr val="black"/>
                </a:solidFill>
                <a:effectLst/>
                <a:uLnTx/>
                <a:uFillTx/>
                <a:latin typeface="Santander Text" panose="020B0504020201020104" pitchFamily="34" charset="0"/>
              </a:endParaRPr>
            </a:p>
          </p:txBody>
        </p:sp>
      </p:grpSp>
      <p:sp>
        <p:nvSpPr>
          <p:cNvPr id="35" name="TextBox 28">
            <a:extLst>
              <a:ext uri="{FF2B5EF4-FFF2-40B4-BE49-F238E27FC236}">
                <a16:creationId xmlns:a16="http://schemas.microsoft.com/office/drawing/2014/main" id="{6A5DA9DD-77AB-7DF4-768C-2CD14FFD4FA5}"/>
              </a:ext>
            </a:extLst>
          </p:cNvPr>
          <p:cNvSpPr txBox="1"/>
          <p:nvPr/>
        </p:nvSpPr>
        <p:spPr>
          <a:xfrm>
            <a:off x="221673" y="1313330"/>
            <a:ext cx="227907" cy="5037730"/>
          </a:xfrm>
          <a:prstGeom prst="rect">
            <a:avLst/>
          </a:prstGeom>
          <a:solidFill>
            <a:schemeClr val="bg2">
              <a:lumMod val="50000"/>
            </a:schemeClr>
          </a:solidFill>
        </p:spPr>
        <p:txBody>
          <a:bodyPr vert="vert270" wrap="square" lIns="36000" tIns="36000" rIns="36000" bIns="36000" rtlCol="0" anchor="ctr">
            <a:noAutofit/>
          </a:bodyPr>
          <a:lstStyle/>
          <a:p>
            <a:pPr algn="ctr">
              <a:defRPr/>
            </a:pPr>
            <a:r>
              <a:rPr kumimoji="0" lang="es-ES" sz="900" b="1" i="0" u="none" strike="noStrike" kern="1200" cap="none" spc="0" normalizeH="0" baseline="0" noProof="0" err="1">
                <a:ln>
                  <a:noFill/>
                </a:ln>
                <a:solidFill>
                  <a:schemeClr val="bg1"/>
                </a:solidFill>
                <a:effectLst/>
                <a:uLnTx/>
                <a:uFillTx/>
                <a:latin typeface="Santander Text"/>
                <a:ea typeface="+mn-ea"/>
                <a:cs typeface="+mn-cs"/>
              </a:rPr>
              <a:t>Origination</a:t>
            </a:r>
            <a:endParaRPr kumimoji="0" lang="en-US" sz="900" b="1" i="0" u="none" strike="noStrike" kern="1200" cap="none" spc="0" normalizeH="0" baseline="0" noProof="0">
              <a:ln>
                <a:noFill/>
              </a:ln>
              <a:solidFill>
                <a:schemeClr val="bg1"/>
              </a:solidFill>
              <a:effectLst/>
              <a:uLnTx/>
              <a:uFillTx/>
              <a:latin typeface="Santander Text"/>
              <a:ea typeface="+mn-ea"/>
              <a:cs typeface="+mn-cs"/>
            </a:endParaRPr>
          </a:p>
        </p:txBody>
      </p:sp>
    </p:spTree>
    <p:extLst>
      <p:ext uri="{BB962C8B-B14F-4D97-AF65-F5344CB8AC3E}">
        <p14:creationId xmlns:p14="http://schemas.microsoft.com/office/powerpoint/2010/main" val="145459606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5DAF693D-7B75-4DC1-9B75-ADA21B7AEFEC}"/>
              </a:ext>
            </a:extLst>
          </p:cNvPr>
          <p:cNvSpPr>
            <a:spLocks noGrp="1"/>
          </p:cNvSpPr>
          <p:nvPr>
            <p:ph type="body" sz="quarter" idx="20"/>
          </p:nvPr>
        </p:nvSpPr>
        <p:spPr/>
        <p:txBody>
          <a:bodyPr/>
          <a:lstStyle/>
          <a:p>
            <a:pPr marL="0" indent="0">
              <a:buNone/>
            </a:pPr>
            <a:r>
              <a:rPr lang="en-US">
                <a:latin typeface="Santander Text" panose="020B0504020201020104" pitchFamily="34" charset="0"/>
              </a:rPr>
              <a:t>[Lev Fin – </a:t>
            </a:r>
            <a:r>
              <a:rPr lang="en-GB">
                <a:latin typeface="Santander Text" panose="020B0504020201020104" pitchFamily="34" charset="0"/>
                <a:ea typeface="Calibri" panose="020F0502020204030204" pitchFamily="34" charset="0"/>
              </a:rPr>
              <a:t>Achievements</a:t>
            </a:r>
            <a:r>
              <a:rPr lang="en-US">
                <a:latin typeface="Santander Text" panose="020B0504020201020104" pitchFamily="34" charset="0"/>
              </a:rPr>
              <a:t>]</a:t>
            </a:r>
          </a:p>
        </p:txBody>
      </p:sp>
      <p:sp>
        <p:nvSpPr>
          <p:cNvPr id="12" name="Text Placeholder 7">
            <a:extLst>
              <a:ext uri="{FF2B5EF4-FFF2-40B4-BE49-F238E27FC236}">
                <a16:creationId xmlns:a16="http://schemas.microsoft.com/office/drawing/2014/main" id="{7E1E04C9-73CB-5A12-1FE2-F94B9A79FB10}"/>
              </a:ext>
            </a:extLst>
          </p:cNvPr>
          <p:cNvSpPr txBox="1">
            <a:spLocks/>
          </p:cNvSpPr>
          <p:nvPr/>
        </p:nvSpPr>
        <p:spPr>
          <a:xfrm>
            <a:off x="526668" y="556500"/>
            <a:ext cx="10758734" cy="22537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accent1"/>
                </a:solidFill>
                <a:latin typeface="Santander Headline" panose="020B050402020102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EB0000"/>
                </a:solidFill>
                <a:latin typeface="Santander Text" panose="020B0504020201020104" pitchFamily="34" charset="0"/>
                <a:cs typeface="Calibri Light" panose="020F0302020204030204" pitchFamily="34" charset="0"/>
              </a:rPr>
              <a:t>2024 Trading Achievements</a:t>
            </a:r>
            <a:endParaRPr lang="en-US" sz="1600">
              <a:latin typeface="Santander Text" panose="020B0504020201020104" pitchFamily="34" charset="0"/>
            </a:endParaRPr>
          </a:p>
        </p:txBody>
      </p:sp>
      <p:sp>
        <p:nvSpPr>
          <p:cNvPr id="5" name="Title 1">
            <a:extLst>
              <a:ext uri="{FF2B5EF4-FFF2-40B4-BE49-F238E27FC236}">
                <a16:creationId xmlns:a16="http://schemas.microsoft.com/office/drawing/2014/main" id="{FEDBB2A1-E29F-EDA7-E173-9E7E116960F4}"/>
              </a:ext>
            </a:extLst>
          </p:cNvPr>
          <p:cNvSpPr txBox="1">
            <a:spLocks/>
          </p:cNvSpPr>
          <p:nvPr/>
        </p:nvSpPr>
        <p:spPr>
          <a:xfrm>
            <a:off x="73882" y="388808"/>
            <a:ext cx="516409" cy="3353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19900" kern="1200">
                <a:solidFill>
                  <a:srgbClr val="FF0000"/>
                </a:solidFill>
                <a:latin typeface="Santander Headline" panose="020B0504020201020104" pitchFamily="34" charset="77"/>
                <a:ea typeface="+mj-ea"/>
                <a:cs typeface="+mj-cs"/>
              </a:defRPr>
            </a:lvl1pPr>
          </a:lstStyle>
          <a:p>
            <a:r>
              <a:rPr lang="en-GB" sz="1800">
                <a:latin typeface="Santander Text" panose="020B0504020201020104" pitchFamily="34" charset="0"/>
              </a:rPr>
              <a:t>1</a:t>
            </a:r>
            <a:endParaRPr lang="en-US" sz="2800">
              <a:latin typeface="Santander Text" panose="020B0504020201020104" pitchFamily="34" charset="0"/>
            </a:endParaRPr>
          </a:p>
        </p:txBody>
      </p:sp>
      <p:sp>
        <p:nvSpPr>
          <p:cNvPr id="2" name="TextBox 28">
            <a:extLst>
              <a:ext uri="{FF2B5EF4-FFF2-40B4-BE49-F238E27FC236}">
                <a16:creationId xmlns:a16="http://schemas.microsoft.com/office/drawing/2014/main" id="{AB4E52EB-0259-AF3F-84C2-5364D64C5AA2}"/>
              </a:ext>
            </a:extLst>
          </p:cNvPr>
          <p:cNvSpPr txBox="1"/>
          <p:nvPr/>
        </p:nvSpPr>
        <p:spPr>
          <a:xfrm>
            <a:off x="4389121" y="2794543"/>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Enabling the trading activity to be separated by business (Management, Flow, IG) &amp; trader.</a:t>
            </a:r>
            <a:endParaRPr kumimoji="0" lang="en-US" sz="900" b="1"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endParaRPr>
          </a:p>
        </p:txBody>
      </p:sp>
      <p:sp>
        <p:nvSpPr>
          <p:cNvPr id="3" name="Rectángulo 210">
            <a:extLst>
              <a:ext uri="{FF2B5EF4-FFF2-40B4-BE49-F238E27FC236}">
                <a16:creationId xmlns:a16="http://schemas.microsoft.com/office/drawing/2014/main" id="{D644C056-05BA-9267-5BFA-617360DED58F}"/>
              </a:ext>
            </a:extLst>
          </p:cNvPr>
          <p:cNvSpPr/>
          <p:nvPr/>
        </p:nvSpPr>
        <p:spPr>
          <a:xfrm>
            <a:off x="4389121" y="1318185"/>
            <a:ext cx="7231747"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Added Value</a:t>
            </a:r>
          </a:p>
        </p:txBody>
      </p:sp>
      <p:sp>
        <p:nvSpPr>
          <p:cNvPr id="4" name="TextBox 28">
            <a:extLst>
              <a:ext uri="{FF2B5EF4-FFF2-40B4-BE49-F238E27FC236}">
                <a16:creationId xmlns:a16="http://schemas.microsoft.com/office/drawing/2014/main" id="{1139F36C-2B04-9D52-1FBE-C3D48C9BD263}"/>
              </a:ext>
            </a:extLst>
          </p:cNvPr>
          <p:cNvSpPr txBox="1"/>
          <p:nvPr/>
        </p:nvSpPr>
        <p:spPr>
          <a:xfrm>
            <a:off x="4389121" y="3174252"/>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MARs sensitivities planning and NRPRINTING reports for new Loan Trading activity for credit. </a:t>
            </a:r>
          </a:p>
        </p:txBody>
      </p:sp>
      <p:sp>
        <p:nvSpPr>
          <p:cNvPr id="6" name="TextBox 28">
            <a:extLst>
              <a:ext uri="{FF2B5EF4-FFF2-40B4-BE49-F238E27FC236}">
                <a16:creationId xmlns:a16="http://schemas.microsoft.com/office/drawing/2014/main" id="{14EEB5B5-D01B-F284-7D2E-DA8C1737E1F6}"/>
              </a:ext>
            </a:extLst>
          </p:cNvPr>
          <p:cNvSpPr txBox="1"/>
          <p:nvPr/>
        </p:nvSpPr>
        <p:spPr>
          <a:xfrm>
            <a:off x="4389121" y="3938018"/>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Review of the model booking methodology impacts considering GAPs and new requirements for strategic model Bond vs RL and CDS curves vs New loan curves). </a:t>
            </a:r>
          </a:p>
        </p:txBody>
      </p:sp>
      <p:sp>
        <p:nvSpPr>
          <p:cNvPr id="7" name="TextBox 28">
            <a:extLst>
              <a:ext uri="{FF2B5EF4-FFF2-40B4-BE49-F238E27FC236}">
                <a16:creationId xmlns:a16="http://schemas.microsoft.com/office/drawing/2014/main" id="{7F9D4FFD-2AC3-F9AF-89AA-D38997183E7E}"/>
              </a:ext>
            </a:extLst>
          </p:cNvPr>
          <p:cNvSpPr txBox="1"/>
          <p:nvPr/>
        </p:nvSpPr>
        <p:spPr>
          <a:xfrm>
            <a:off x="4389121" y="2050554"/>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P&amp;L integration between </a:t>
            </a:r>
            <a:r>
              <a:rPr kumimoji="0" lang="en-US" sz="900" b="0" i="0" u="none" strike="noStrike" kern="1200" cap="none" spc="0" normalizeH="0" baseline="0" noProof="0" err="1">
                <a:ln>
                  <a:noFill/>
                </a:ln>
                <a:solidFill>
                  <a:prstClr val="black"/>
                </a:solidFill>
                <a:effectLst/>
                <a:uLnTx/>
                <a:uFillTx/>
                <a:latin typeface="Santander Text"/>
                <a:ea typeface="+mn-ea"/>
                <a:cs typeface="+mn-cs"/>
              </a:rPr>
              <a:t>LoanIQ</a:t>
            </a:r>
            <a:r>
              <a:rPr kumimoji="0" lang="en-US" sz="900" b="0" i="0" u="none" strike="noStrike" kern="1200" cap="none" spc="0" normalizeH="0" baseline="0" noProof="0">
                <a:ln>
                  <a:noFill/>
                </a:ln>
                <a:solidFill>
                  <a:prstClr val="black"/>
                </a:solidFill>
                <a:effectLst/>
                <a:uLnTx/>
                <a:uFillTx/>
                <a:latin typeface="Santander Text"/>
                <a:ea typeface="+mn-ea"/>
                <a:cs typeface="+mn-cs"/>
              </a:rPr>
              <a:t> – BUMMLOANS – Economic PL – MARS PL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P&amp;L controls + Horizons calculations (YTD, MTD, YTD)</a:t>
            </a:r>
          </a:p>
        </p:txBody>
      </p:sp>
      <p:sp>
        <p:nvSpPr>
          <p:cNvPr id="8" name="TextBox 28">
            <a:extLst>
              <a:ext uri="{FF2B5EF4-FFF2-40B4-BE49-F238E27FC236}">
                <a16:creationId xmlns:a16="http://schemas.microsoft.com/office/drawing/2014/main" id="{59DA666C-CDA2-D45C-46B9-AC7A5801C727}"/>
              </a:ext>
            </a:extLst>
          </p:cNvPr>
          <p:cNvSpPr txBox="1"/>
          <p:nvPr/>
        </p:nvSpPr>
        <p:spPr>
          <a:xfrm>
            <a:off x="4389121" y="2419394"/>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Accounting Integration (Loan IQ + Equation)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Risk controls using multi-entity Qlik/MARS developments</a:t>
            </a:r>
          </a:p>
        </p:txBody>
      </p:sp>
      <p:sp>
        <p:nvSpPr>
          <p:cNvPr id="9" name="TextBox 28">
            <a:extLst>
              <a:ext uri="{FF2B5EF4-FFF2-40B4-BE49-F238E27FC236}">
                <a16:creationId xmlns:a16="http://schemas.microsoft.com/office/drawing/2014/main" id="{BB25AEB6-798B-3945-111F-4B538EBA7B78}"/>
              </a:ext>
            </a:extLst>
          </p:cNvPr>
          <p:cNvSpPr txBox="1"/>
          <p:nvPr/>
        </p:nvSpPr>
        <p:spPr>
          <a:xfrm>
            <a:off x="4389121" y="3553952"/>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Enhancements in the integration of risky loans automation from LOANIQ to Murex.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Req definition for LX ID inclusion, multi-expense code impact, improvements in theorical price calculation methodology. </a:t>
            </a:r>
          </a:p>
        </p:txBody>
      </p:sp>
      <p:sp>
        <p:nvSpPr>
          <p:cNvPr id="10" name="TextBox 28">
            <a:extLst>
              <a:ext uri="{FF2B5EF4-FFF2-40B4-BE49-F238E27FC236}">
                <a16:creationId xmlns:a16="http://schemas.microsoft.com/office/drawing/2014/main" id="{CA259960-EABE-9595-2B32-30341E5A3123}"/>
              </a:ext>
            </a:extLst>
          </p:cNvPr>
          <p:cNvSpPr txBox="1"/>
          <p:nvPr/>
        </p:nvSpPr>
        <p:spPr>
          <a:xfrm>
            <a:off x="529330" y="2794543"/>
            <a:ext cx="3701213" cy="324000"/>
          </a:xfrm>
          <a:prstGeom prst="rect">
            <a:avLst/>
          </a:prstGeom>
          <a:solidFill>
            <a:schemeClr val="bg1">
              <a:lumMod val="95000"/>
            </a:schemeClr>
          </a:solidFill>
        </p:spPr>
        <p:txBody>
          <a:bodyPr wrap="square" lIns="36000" tIns="36000" rIns="36000" bIns="36000" rtlCol="0" anchor="ctr">
            <a:noAutofit/>
          </a:bodyPr>
          <a:lstStyle/>
          <a:p>
            <a:pPr algn="ctr">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Multiple Expense codes per Business line</a:t>
            </a:r>
          </a:p>
        </p:txBody>
      </p:sp>
      <p:sp>
        <p:nvSpPr>
          <p:cNvPr id="13" name="Rectángulo 210">
            <a:extLst>
              <a:ext uri="{FF2B5EF4-FFF2-40B4-BE49-F238E27FC236}">
                <a16:creationId xmlns:a16="http://schemas.microsoft.com/office/drawing/2014/main" id="{5163FBA1-F342-23CF-B315-6D395D1F570C}"/>
              </a:ext>
            </a:extLst>
          </p:cNvPr>
          <p:cNvSpPr/>
          <p:nvPr/>
        </p:nvSpPr>
        <p:spPr>
          <a:xfrm>
            <a:off x="529330" y="1318185"/>
            <a:ext cx="3711498"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Delivered</a:t>
            </a:r>
          </a:p>
        </p:txBody>
      </p:sp>
      <p:sp>
        <p:nvSpPr>
          <p:cNvPr id="14" name="TextBox 28">
            <a:extLst>
              <a:ext uri="{FF2B5EF4-FFF2-40B4-BE49-F238E27FC236}">
                <a16:creationId xmlns:a16="http://schemas.microsoft.com/office/drawing/2014/main" id="{D741F339-CEC3-8FA9-317E-E1E482959546}"/>
              </a:ext>
            </a:extLst>
          </p:cNvPr>
          <p:cNvSpPr txBox="1"/>
          <p:nvPr/>
        </p:nvSpPr>
        <p:spPr>
          <a:xfrm>
            <a:off x="529330" y="3174252"/>
            <a:ext cx="3701883" cy="32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MARS Sensitivities &amp; NPRINTING</a:t>
            </a:r>
          </a:p>
        </p:txBody>
      </p:sp>
      <p:sp>
        <p:nvSpPr>
          <p:cNvPr id="15" name="TextBox 28">
            <a:extLst>
              <a:ext uri="{FF2B5EF4-FFF2-40B4-BE49-F238E27FC236}">
                <a16:creationId xmlns:a16="http://schemas.microsoft.com/office/drawing/2014/main" id="{04FA1F9C-407C-C3ED-DF7A-07BD91D5ABE2}"/>
              </a:ext>
            </a:extLst>
          </p:cNvPr>
          <p:cNvSpPr txBox="1"/>
          <p:nvPr/>
        </p:nvSpPr>
        <p:spPr>
          <a:xfrm>
            <a:off x="529330" y="3938018"/>
            <a:ext cx="3701213" cy="32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Model Booking</a:t>
            </a:r>
          </a:p>
        </p:txBody>
      </p:sp>
      <p:sp>
        <p:nvSpPr>
          <p:cNvPr id="16" name="TextBox 28">
            <a:extLst>
              <a:ext uri="{FF2B5EF4-FFF2-40B4-BE49-F238E27FC236}">
                <a16:creationId xmlns:a16="http://schemas.microsoft.com/office/drawing/2014/main" id="{0E36E4DF-DDA1-D1E4-6B15-3AFEC1946CB2}"/>
              </a:ext>
            </a:extLst>
          </p:cNvPr>
          <p:cNvSpPr txBox="1"/>
          <p:nvPr/>
        </p:nvSpPr>
        <p:spPr>
          <a:xfrm>
            <a:off x="529330" y="2050554"/>
            <a:ext cx="3701213" cy="32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MARS PL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Santander Text"/>
                <a:ea typeface="+mn-ea"/>
                <a:cs typeface="+mn-cs"/>
              </a:rPr>
              <a:t>(NY, SLB and Madrid)</a:t>
            </a:r>
            <a:endParaRPr kumimoji="0" lang="en-US" sz="900" b="1" i="0" u="none" strike="noStrike" kern="1200" cap="none" spc="0" normalizeH="0" baseline="0" noProof="0">
              <a:ln>
                <a:noFill/>
              </a:ln>
              <a:solidFill>
                <a:prstClr val="black"/>
              </a:solidFill>
              <a:effectLst/>
              <a:uLnTx/>
              <a:uFillTx/>
              <a:latin typeface="Santander Text"/>
              <a:ea typeface="+mn-ea"/>
              <a:cs typeface="+mn-cs"/>
            </a:endParaRPr>
          </a:p>
        </p:txBody>
      </p:sp>
      <p:sp>
        <p:nvSpPr>
          <p:cNvPr id="17" name="TextBox 28">
            <a:extLst>
              <a:ext uri="{FF2B5EF4-FFF2-40B4-BE49-F238E27FC236}">
                <a16:creationId xmlns:a16="http://schemas.microsoft.com/office/drawing/2014/main" id="{6C703097-C81B-0C5C-7619-935DA9A8EDD3}"/>
              </a:ext>
            </a:extLst>
          </p:cNvPr>
          <p:cNvSpPr txBox="1"/>
          <p:nvPr/>
        </p:nvSpPr>
        <p:spPr>
          <a:xfrm>
            <a:off x="529330" y="2419394"/>
            <a:ext cx="3701213" cy="324000"/>
          </a:xfrm>
          <a:prstGeom prst="rect">
            <a:avLst/>
          </a:prstGeom>
          <a:solidFill>
            <a:schemeClr val="bg1">
              <a:lumMod val="95000"/>
            </a:schemeClr>
          </a:solidFill>
        </p:spPr>
        <p:txBody>
          <a:bodyPr wrap="square" lIns="36000" tIns="36000" rIns="36000" bIns="36000" rtlCol="0" anchor="ctr">
            <a:noAutofit/>
          </a:bodyPr>
          <a:lstStyle/>
          <a:p>
            <a:pPr algn="ctr">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Open SLB Trading desk</a:t>
            </a:r>
          </a:p>
        </p:txBody>
      </p:sp>
      <p:sp>
        <p:nvSpPr>
          <p:cNvPr id="18" name="TextBox 28">
            <a:extLst>
              <a:ext uri="{FF2B5EF4-FFF2-40B4-BE49-F238E27FC236}">
                <a16:creationId xmlns:a16="http://schemas.microsoft.com/office/drawing/2014/main" id="{2DF95877-DF85-EB33-91DB-422207B10A1D}"/>
              </a:ext>
            </a:extLst>
          </p:cNvPr>
          <p:cNvSpPr txBox="1"/>
          <p:nvPr/>
        </p:nvSpPr>
        <p:spPr>
          <a:xfrm>
            <a:off x="529330" y="3553952"/>
            <a:ext cx="3701213" cy="32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Sensitivities block integration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Santander Text"/>
                <a:ea typeface="+mn-ea"/>
                <a:cs typeface="+mn-cs"/>
              </a:rPr>
              <a:t>(Risky Loans pending activation)</a:t>
            </a:r>
            <a:endParaRPr kumimoji="0" lang="en-US" sz="900" b="1" i="0" u="none" strike="noStrike" kern="1200" cap="none" spc="0" normalizeH="0" baseline="0" noProof="0">
              <a:ln>
                <a:noFill/>
              </a:ln>
              <a:solidFill>
                <a:prstClr val="black"/>
              </a:solidFill>
              <a:effectLst/>
              <a:uLnTx/>
              <a:uFillTx/>
              <a:latin typeface="Santander Text"/>
              <a:ea typeface="+mn-ea"/>
              <a:cs typeface="+mn-cs"/>
            </a:endParaRPr>
          </a:p>
        </p:txBody>
      </p:sp>
      <p:sp>
        <p:nvSpPr>
          <p:cNvPr id="34" name="Rectángulo 210">
            <a:extLst>
              <a:ext uri="{FF2B5EF4-FFF2-40B4-BE49-F238E27FC236}">
                <a16:creationId xmlns:a16="http://schemas.microsoft.com/office/drawing/2014/main" id="{266CF7B9-AAEA-F061-5D2A-EE980E6D816E}"/>
              </a:ext>
            </a:extLst>
          </p:cNvPr>
          <p:cNvSpPr/>
          <p:nvPr/>
        </p:nvSpPr>
        <p:spPr>
          <a:xfrm>
            <a:off x="221673" y="893675"/>
            <a:ext cx="11399193" cy="316047"/>
          </a:xfrm>
          <a:prstGeom prst="rect">
            <a:avLst/>
          </a:prstGeom>
          <a:solidFill>
            <a:srgbClr val="428D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Santander Text"/>
                <a:ea typeface="+mn-ea"/>
                <a:cs typeface="+mn-cs"/>
              </a:rPr>
              <a:t>Lev Fin – Loan Origination</a:t>
            </a:r>
          </a:p>
        </p:txBody>
      </p:sp>
      <p:sp>
        <p:nvSpPr>
          <p:cNvPr id="40" name="TextBox 28">
            <a:extLst>
              <a:ext uri="{FF2B5EF4-FFF2-40B4-BE49-F238E27FC236}">
                <a16:creationId xmlns:a16="http://schemas.microsoft.com/office/drawing/2014/main" id="{85201BFA-50D0-5120-4DDD-A28B58D5DEE5}"/>
              </a:ext>
            </a:extLst>
          </p:cNvPr>
          <p:cNvSpPr txBox="1"/>
          <p:nvPr/>
        </p:nvSpPr>
        <p:spPr>
          <a:xfrm>
            <a:off x="4389121" y="1677973"/>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New circuit LOAN IQ – BU MMLOANS –QLIK PL report and risk monitoring.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New global reports for MR controls </a:t>
            </a:r>
          </a:p>
        </p:txBody>
      </p:sp>
      <p:sp>
        <p:nvSpPr>
          <p:cNvPr id="41" name="TextBox 28">
            <a:extLst>
              <a:ext uri="{FF2B5EF4-FFF2-40B4-BE49-F238E27FC236}">
                <a16:creationId xmlns:a16="http://schemas.microsoft.com/office/drawing/2014/main" id="{FCE51B4D-E279-2DB0-4BFF-99E8ADFECE99}"/>
              </a:ext>
            </a:extLst>
          </p:cNvPr>
          <p:cNvSpPr txBox="1"/>
          <p:nvPr/>
        </p:nvSpPr>
        <p:spPr>
          <a:xfrm>
            <a:off x="529330" y="1677973"/>
            <a:ext cx="3701213" cy="32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QLIK reports and risk monitoring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Santander Text"/>
                <a:ea typeface="+mn-ea"/>
                <a:cs typeface="+mn-cs"/>
              </a:rPr>
              <a:t>(NY, SLB and Madrid)</a:t>
            </a:r>
          </a:p>
        </p:txBody>
      </p:sp>
      <p:sp>
        <p:nvSpPr>
          <p:cNvPr id="45" name="TextBox 28">
            <a:extLst>
              <a:ext uri="{FF2B5EF4-FFF2-40B4-BE49-F238E27FC236}">
                <a16:creationId xmlns:a16="http://schemas.microsoft.com/office/drawing/2014/main" id="{D2E6D06A-FA52-A757-4998-5AFCE4C01F9F}"/>
              </a:ext>
            </a:extLst>
          </p:cNvPr>
          <p:cNvSpPr txBox="1"/>
          <p:nvPr/>
        </p:nvSpPr>
        <p:spPr>
          <a:xfrm>
            <a:off x="4389121" y="4322085"/>
            <a:ext cx="7231747" cy="32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rPr>
              <a:t>Habilitate tactical solution for the Traders Tool integrated with </a:t>
            </a:r>
            <a:r>
              <a:rPr kumimoji="0" lang="en-US" sz="900" b="0" i="0" u="none" strike="noStrike" kern="1200" cap="none" spc="0" normalizeH="0" baseline="0" noProof="0" err="1">
                <a:ln>
                  <a:noFill/>
                </a:ln>
                <a:solidFill>
                  <a:prstClr val="black"/>
                </a:solidFill>
                <a:effectLst/>
                <a:uLnTx/>
                <a:uFillTx/>
                <a:latin typeface="Santander Text"/>
                <a:ea typeface="+mn-ea"/>
                <a:cs typeface="+mn-cs"/>
              </a:rPr>
              <a:t>LoanIQ</a:t>
            </a:r>
            <a:r>
              <a:rPr kumimoji="0" lang="en-US" sz="900" b="0" i="0" u="none" strike="noStrike" kern="1200" cap="none" spc="0" normalizeH="0" baseline="0" noProof="0">
                <a:ln>
                  <a:noFill/>
                </a:ln>
                <a:solidFill>
                  <a:prstClr val="black"/>
                </a:solidFill>
                <a:effectLst/>
                <a:uLnTx/>
                <a:uFillTx/>
                <a:latin typeface="Santander Text"/>
                <a:ea typeface="+mn-ea"/>
                <a:cs typeface="+mn-cs"/>
              </a:rPr>
              <a:t>.</a:t>
            </a:r>
          </a:p>
        </p:txBody>
      </p:sp>
      <p:sp>
        <p:nvSpPr>
          <p:cNvPr id="46" name="TextBox 28">
            <a:extLst>
              <a:ext uri="{FF2B5EF4-FFF2-40B4-BE49-F238E27FC236}">
                <a16:creationId xmlns:a16="http://schemas.microsoft.com/office/drawing/2014/main" id="{86444D12-C18C-BA61-3511-F5A7EF8CCC85}"/>
              </a:ext>
            </a:extLst>
          </p:cNvPr>
          <p:cNvSpPr txBox="1"/>
          <p:nvPr/>
        </p:nvSpPr>
        <p:spPr>
          <a:xfrm>
            <a:off x="529330" y="4322085"/>
            <a:ext cx="3701883" cy="32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Trade Blotter</a:t>
            </a:r>
          </a:p>
        </p:txBody>
      </p:sp>
      <p:sp>
        <p:nvSpPr>
          <p:cNvPr id="35" name="TextBox 28">
            <a:extLst>
              <a:ext uri="{FF2B5EF4-FFF2-40B4-BE49-F238E27FC236}">
                <a16:creationId xmlns:a16="http://schemas.microsoft.com/office/drawing/2014/main" id="{6A5DA9DD-77AB-7DF4-768C-2CD14FFD4FA5}"/>
              </a:ext>
            </a:extLst>
          </p:cNvPr>
          <p:cNvSpPr txBox="1"/>
          <p:nvPr/>
        </p:nvSpPr>
        <p:spPr>
          <a:xfrm>
            <a:off x="221673" y="1313330"/>
            <a:ext cx="227907" cy="3332755"/>
          </a:xfrm>
          <a:prstGeom prst="rect">
            <a:avLst/>
          </a:prstGeom>
          <a:solidFill>
            <a:schemeClr val="bg2">
              <a:lumMod val="50000"/>
            </a:schemeClr>
          </a:solidFill>
        </p:spPr>
        <p:txBody>
          <a:bodyPr vert="vert270" wrap="square" lIns="36000" tIns="36000" rIns="36000" bIns="36000" rtlCol="0" anchor="ctr">
            <a:noAutofit/>
          </a:bodyPr>
          <a:lstStyle/>
          <a:p>
            <a:pPr algn="ctr">
              <a:defRPr/>
            </a:pPr>
            <a:r>
              <a:rPr kumimoji="0" lang="es-ES" sz="900" b="1" i="0" u="none" strike="noStrike" kern="1200" cap="none" spc="0" normalizeH="0" baseline="0" noProof="0" err="1">
                <a:ln>
                  <a:noFill/>
                </a:ln>
                <a:solidFill>
                  <a:schemeClr val="bg1"/>
                </a:solidFill>
                <a:effectLst/>
                <a:uLnTx/>
                <a:uFillTx/>
                <a:latin typeface="Santander Text"/>
                <a:ea typeface="+mn-ea"/>
                <a:cs typeface="+mn-cs"/>
              </a:rPr>
              <a:t>Tactical</a:t>
            </a:r>
            <a:r>
              <a:rPr kumimoji="0" lang="es-ES" sz="900" b="1" i="0" u="none" strike="noStrike" kern="1200" cap="none" spc="0" normalizeH="0" baseline="0" noProof="0">
                <a:ln>
                  <a:noFill/>
                </a:ln>
                <a:solidFill>
                  <a:schemeClr val="bg1"/>
                </a:solidFill>
                <a:effectLst/>
                <a:uLnTx/>
                <a:uFillTx/>
                <a:latin typeface="Santander Text"/>
                <a:ea typeface="+mn-ea"/>
                <a:cs typeface="+mn-cs"/>
              </a:rPr>
              <a:t> </a:t>
            </a:r>
            <a:r>
              <a:rPr kumimoji="0" lang="es-ES" sz="900" b="1" i="0" u="none" strike="noStrike" kern="1200" cap="none" spc="0" normalizeH="0" baseline="0" noProof="0" err="1">
                <a:ln>
                  <a:noFill/>
                </a:ln>
                <a:solidFill>
                  <a:schemeClr val="bg1"/>
                </a:solidFill>
                <a:effectLst/>
                <a:uLnTx/>
                <a:uFillTx/>
                <a:latin typeface="Santander Text"/>
                <a:ea typeface="+mn-ea"/>
                <a:cs typeface="+mn-cs"/>
              </a:rPr>
              <a:t>Solution</a:t>
            </a:r>
            <a:endParaRPr kumimoji="0" lang="en-US" sz="900" b="1" i="0" u="none" strike="noStrike" kern="1200" cap="none" spc="0" normalizeH="0" baseline="0" noProof="0">
              <a:ln>
                <a:noFill/>
              </a:ln>
              <a:solidFill>
                <a:schemeClr val="bg1"/>
              </a:solidFill>
              <a:effectLst/>
              <a:uLnTx/>
              <a:uFillTx/>
              <a:latin typeface="Santander Text"/>
              <a:ea typeface="+mn-ea"/>
              <a:cs typeface="+mn-cs"/>
            </a:endParaRPr>
          </a:p>
        </p:txBody>
      </p:sp>
      <p:sp>
        <p:nvSpPr>
          <p:cNvPr id="37" name="TextBox 28">
            <a:extLst>
              <a:ext uri="{FF2B5EF4-FFF2-40B4-BE49-F238E27FC236}">
                <a16:creationId xmlns:a16="http://schemas.microsoft.com/office/drawing/2014/main" id="{72151FA1-9774-4170-5C47-8D7D8B40D5F9}"/>
              </a:ext>
            </a:extLst>
          </p:cNvPr>
          <p:cNvSpPr txBox="1"/>
          <p:nvPr/>
        </p:nvSpPr>
        <p:spPr>
          <a:xfrm>
            <a:off x="221673" y="4749693"/>
            <a:ext cx="227907" cy="1599078"/>
          </a:xfrm>
          <a:prstGeom prst="rect">
            <a:avLst/>
          </a:prstGeom>
          <a:solidFill>
            <a:schemeClr val="bg2">
              <a:lumMod val="50000"/>
            </a:schemeClr>
          </a:solidFill>
        </p:spPr>
        <p:txBody>
          <a:bodyPr vert="vert270" wrap="square" lIns="36000" tIns="36000" rIns="36000" bIns="36000" rtlCol="0" anchor="ctr">
            <a:noAutofit/>
          </a:bodyPr>
          <a:lstStyle/>
          <a:p>
            <a:pPr algn="ctr">
              <a:defRPr/>
            </a:pPr>
            <a:r>
              <a:rPr kumimoji="0" lang="es-ES" sz="900" b="1" i="0" u="none" strike="noStrike" kern="1200" cap="none" spc="0" normalizeH="0" baseline="0" noProof="0" err="1">
                <a:ln>
                  <a:noFill/>
                </a:ln>
                <a:solidFill>
                  <a:schemeClr val="bg1"/>
                </a:solidFill>
                <a:effectLst/>
                <a:uLnTx/>
                <a:uFillTx/>
                <a:latin typeface="Santander Text"/>
                <a:ea typeface="+mn-ea"/>
                <a:cs typeface="+mn-cs"/>
              </a:rPr>
              <a:t>Strategic</a:t>
            </a:r>
            <a:r>
              <a:rPr kumimoji="0" lang="es-ES" sz="900" b="1" i="0" u="none" strike="noStrike" kern="1200" cap="none" spc="0" normalizeH="0" baseline="0" noProof="0">
                <a:ln>
                  <a:noFill/>
                </a:ln>
                <a:solidFill>
                  <a:schemeClr val="bg1"/>
                </a:solidFill>
                <a:effectLst/>
                <a:uLnTx/>
                <a:uFillTx/>
                <a:latin typeface="Santander Text"/>
                <a:ea typeface="+mn-ea"/>
                <a:cs typeface="+mn-cs"/>
              </a:rPr>
              <a:t> </a:t>
            </a:r>
            <a:r>
              <a:rPr kumimoji="0" lang="es-ES" sz="900" b="1" i="0" u="none" strike="noStrike" kern="1200" cap="none" spc="0" normalizeH="0" baseline="0" noProof="0" err="1">
                <a:ln>
                  <a:noFill/>
                </a:ln>
                <a:solidFill>
                  <a:schemeClr val="bg1"/>
                </a:solidFill>
                <a:effectLst/>
                <a:uLnTx/>
                <a:uFillTx/>
                <a:latin typeface="Santander Text"/>
                <a:ea typeface="+mn-ea"/>
                <a:cs typeface="+mn-cs"/>
              </a:rPr>
              <a:t>Solution</a:t>
            </a:r>
            <a:endParaRPr kumimoji="0" lang="en-US" sz="900" b="1" i="0" u="none" strike="noStrike" kern="1200" cap="none" spc="0" normalizeH="0" baseline="0" noProof="0">
              <a:ln>
                <a:noFill/>
              </a:ln>
              <a:solidFill>
                <a:schemeClr val="bg1"/>
              </a:solidFill>
              <a:effectLst/>
              <a:uLnTx/>
              <a:uFillTx/>
              <a:latin typeface="Santander Text"/>
              <a:ea typeface="+mn-ea"/>
              <a:cs typeface="+mn-cs"/>
            </a:endParaRPr>
          </a:p>
        </p:txBody>
      </p:sp>
      <p:sp>
        <p:nvSpPr>
          <p:cNvPr id="38" name="TextBox 28">
            <a:extLst>
              <a:ext uri="{FF2B5EF4-FFF2-40B4-BE49-F238E27FC236}">
                <a16:creationId xmlns:a16="http://schemas.microsoft.com/office/drawing/2014/main" id="{E2B2B4C5-E34D-1853-3E7D-4991AB606B36}"/>
              </a:ext>
            </a:extLst>
          </p:cNvPr>
          <p:cNvSpPr txBox="1"/>
          <p:nvPr/>
        </p:nvSpPr>
        <p:spPr>
          <a:xfrm>
            <a:off x="529330" y="4749693"/>
            <a:ext cx="3701883" cy="50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Murex New Loan Product Development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Santander Text"/>
                <a:ea typeface="+mn-ea"/>
                <a:cs typeface="+mn-cs"/>
              </a:rPr>
              <a:t>(NY, SLB and Madrid)</a:t>
            </a:r>
            <a:r>
              <a:rPr kumimoji="0" lang="en-US" sz="900" b="1" i="0" u="none" strike="noStrike" kern="1200" cap="none" spc="0" normalizeH="0" baseline="0" noProof="0">
                <a:ln>
                  <a:noFill/>
                </a:ln>
                <a:solidFill>
                  <a:prstClr val="black"/>
                </a:solidFill>
                <a:effectLst/>
                <a:uLnTx/>
                <a:uFillTx/>
                <a:latin typeface="Santander Text"/>
                <a:ea typeface="+mn-ea"/>
                <a:cs typeface="+mn-cs"/>
              </a:rPr>
              <a:t> </a:t>
            </a:r>
          </a:p>
        </p:txBody>
      </p:sp>
      <p:sp>
        <p:nvSpPr>
          <p:cNvPr id="39" name="TextBox 28">
            <a:extLst>
              <a:ext uri="{FF2B5EF4-FFF2-40B4-BE49-F238E27FC236}">
                <a16:creationId xmlns:a16="http://schemas.microsoft.com/office/drawing/2014/main" id="{AEE39316-7B05-C76D-BE8F-6BD92D45ED6E}"/>
              </a:ext>
            </a:extLst>
          </p:cNvPr>
          <p:cNvSpPr txBox="1"/>
          <p:nvPr/>
        </p:nvSpPr>
        <p:spPr>
          <a:xfrm>
            <a:off x="526667" y="5298675"/>
            <a:ext cx="3701883" cy="50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BDHv3 Full Circuit Integration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FF0000"/>
                </a:solidFill>
                <a:effectLst/>
                <a:uLnTx/>
                <a:uFillTx/>
                <a:latin typeface="Santander Text"/>
                <a:ea typeface="+mn-ea"/>
                <a:cs typeface="+mn-cs"/>
              </a:rPr>
              <a:t>(NY, SLB and Madrid)</a:t>
            </a:r>
            <a:endParaRPr kumimoji="0" lang="en-US" sz="900" b="1" i="0" u="none" strike="noStrike" kern="1200" cap="none" spc="0" normalizeH="0" baseline="0" noProof="0">
              <a:ln>
                <a:noFill/>
              </a:ln>
              <a:solidFill>
                <a:prstClr val="black"/>
              </a:solidFill>
              <a:effectLst/>
              <a:uLnTx/>
              <a:uFillTx/>
              <a:latin typeface="Santander Text"/>
              <a:ea typeface="+mn-ea"/>
              <a:cs typeface="+mn-cs"/>
            </a:endParaRPr>
          </a:p>
        </p:txBody>
      </p:sp>
      <p:sp>
        <p:nvSpPr>
          <p:cNvPr id="42" name="TextBox 28">
            <a:extLst>
              <a:ext uri="{FF2B5EF4-FFF2-40B4-BE49-F238E27FC236}">
                <a16:creationId xmlns:a16="http://schemas.microsoft.com/office/drawing/2014/main" id="{0F254F55-C04F-559E-11C7-FDB56D224F0B}"/>
              </a:ext>
            </a:extLst>
          </p:cNvPr>
          <p:cNvSpPr txBox="1"/>
          <p:nvPr/>
        </p:nvSpPr>
        <p:spPr>
          <a:xfrm>
            <a:off x="526667" y="5843827"/>
            <a:ext cx="3701883" cy="504000"/>
          </a:xfrm>
          <a:prstGeom prst="rect">
            <a:avLst/>
          </a:prstGeom>
          <a:solidFill>
            <a:schemeClr val="bg1">
              <a:lumMod val="95000"/>
            </a:schemeClr>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Santander Text"/>
                <a:ea typeface="+mn-ea"/>
                <a:cs typeface="+mn-cs"/>
              </a:rPr>
              <a:t>EUC – Trading tool / platform</a:t>
            </a:r>
          </a:p>
        </p:txBody>
      </p:sp>
      <p:sp>
        <p:nvSpPr>
          <p:cNvPr id="43" name="TextBox 28">
            <a:extLst>
              <a:ext uri="{FF2B5EF4-FFF2-40B4-BE49-F238E27FC236}">
                <a16:creationId xmlns:a16="http://schemas.microsoft.com/office/drawing/2014/main" id="{7752FECC-500A-403D-5666-8D9DFDD0D411}"/>
              </a:ext>
            </a:extLst>
          </p:cNvPr>
          <p:cNvSpPr txBox="1"/>
          <p:nvPr/>
        </p:nvSpPr>
        <p:spPr>
          <a:xfrm>
            <a:off x="4389121" y="4749693"/>
            <a:ext cx="7231747" cy="50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Negotiations with Murex finished, licenses bought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Review of new Loan Curves for Risk calculations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Open workstream with Murex for MPPH initial requirements and validations  – (Including </a:t>
            </a:r>
            <a:r>
              <a:rPr kumimoji="0" lang="en-US" sz="900" b="0" i="0" u="none" strike="noStrike" kern="1200" cap="none" spc="0" normalizeH="0" baseline="0" noProof="0" err="1">
                <a:ln>
                  <a:noFill/>
                </a:ln>
                <a:solidFill>
                  <a:prstClr val="black"/>
                </a:solidFill>
                <a:effectLst/>
                <a:uLnTx/>
                <a:uFillTx/>
                <a:latin typeface="Santander Text"/>
                <a:ea typeface="+mn-ea"/>
                <a:cs typeface="+mn-cs"/>
                <a:sym typeface="Wingdings" panose="05000000000000000000" pitchFamily="2" charset="2"/>
              </a:rPr>
              <a:t>OpenConnect</a:t>
            </a: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 trainings).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solidFill>
                  <a:prstClr val="black"/>
                </a:solidFill>
                <a:latin typeface="Santander Text"/>
                <a:sym typeface="Wingdings" panose="05000000000000000000" pitchFamily="2" charset="2"/>
              </a:rPr>
              <a:t>Ensure Santander Murex Upgrade with alignment on Markets internal team's roadmaps and deliveries plan.</a:t>
            </a:r>
            <a:endPar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endParaRPr>
          </a:p>
        </p:txBody>
      </p:sp>
      <p:sp>
        <p:nvSpPr>
          <p:cNvPr id="47" name="TextBox 28">
            <a:extLst>
              <a:ext uri="{FF2B5EF4-FFF2-40B4-BE49-F238E27FC236}">
                <a16:creationId xmlns:a16="http://schemas.microsoft.com/office/drawing/2014/main" id="{FFEE8583-3224-0C2C-229F-277CABB43563}"/>
              </a:ext>
            </a:extLst>
          </p:cNvPr>
          <p:cNvSpPr txBox="1"/>
          <p:nvPr/>
        </p:nvSpPr>
        <p:spPr>
          <a:xfrm>
            <a:off x="4389119" y="5298675"/>
            <a:ext cx="7231747" cy="504000"/>
          </a:xfrm>
          <a:prstGeom prst="rect">
            <a:avLst/>
          </a:prstGeom>
          <a:solidFill>
            <a:schemeClr val="bg1">
              <a:lumMod val="95000"/>
            </a:schemeClr>
          </a:solidFill>
        </p:spPr>
        <p:txBody>
          <a:bodyPr wrap="square" lIns="36000" tIns="36000" rIns="36000" bIns="36000" rtlCol="0" anchor="ctr">
            <a:noAutofit/>
          </a:bodyPr>
          <a:lstStyle/>
          <a:p>
            <a:pPr marL="171450" indent="-171450">
              <a:buFont typeface="Arial" panose="020B0604020202020204" pitchFamily="34" charset="0"/>
              <a:buChar char="•"/>
              <a:defRPr/>
            </a:pP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Open Data Completeness Workstream to ensure </a:t>
            </a:r>
            <a:r>
              <a:rPr kumimoji="0" lang="en-US" sz="900" b="0" i="0" u="none" strike="noStrike" kern="1200" cap="none" spc="0" normalizeH="0" baseline="0" noProof="0" err="1">
                <a:ln>
                  <a:noFill/>
                </a:ln>
                <a:solidFill>
                  <a:prstClr val="black"/>
                </a:solidFill>
                <a:effectLst/>
                <a:uLnTx/>
                <a:uFillTx/>
                <a:latin typeface="Santander Text"/>
                <a:ea typeface="+mn-ea"/>
                <a:cs typeface="+mn-cs"/>
                <a:sym typeface="Wingdings" panose="05000000000000000000" pitchFamily="2" charset="2"/>
              </a:rPr>
              <a:t>LoanIQ</a:t>
            </a: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-Murex will fits the Architectural model proposed by CTO with all the new product data requirements.</a:t>
            </a:r>
          </a:p>
          <a:p>
            <a:pPr marL="171450" indent="-171450">
              <a:buFont typeface="Arial" panose="020B0604020202020204" pitchFamily="34" charset="0"/>
              <a:buChar char="•"/>
              <a:defRPr/>
            </a:pPr>
            <a:r>
              <a:rPr lang="en-US" sz="900">
                <a:solidFill>
                  <a:prstClr val="black"/>
                </a:solidFill>
                <a:latin typeface="Santander Text"/>
                <a:sym typeface="Wingdings" panose="05000000000000000000" pitchFamily="2" charset="2"/>
              </a:rPr>
              <a:t>Open Online Integration Model Workstream to ensure </a:t>
            </a:r>
            <a:r>
              <a:rPr lang="en-US" sz="900" err="1">
                <a:solidFill>
                  <a:prstClr val="black"/>
                </a:solidFill>
                <a:latin typeface="Santander Text"/>
                <a:sym typeface="Wingdings" panose="05000000000000000000" pitchFamily="2" charset="2"/>
              </a:rPr>
              <a:t>LoanIQ</a:t>
            </a:r>
            <a:r>
              <a:rPr lang="en-US" sz="900">
                <a:solidFill>
                  <a:prstClr val="black"/>
                </a:solidFill>
                <a:latin typeface="Santander Text"/>
                <a:sym typeface="Wingdings" panose="05000000000000000000" pitchFamily="2" charset="2"/>
              </a:rPr>
              <a:t> fulfills Murex data requirements through BDHv3.</a:t>
            </a:r>
            <a:endPar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endParaRPr>
          </a:p>
          <a:p>
            <a:pPr marL="171450" indent="-171450">
              <a:buFont typeface="Arial" panose="020B0604020202020204" pitchFamily="34" charset="0"/>
              <a:buChar char="•"/>
              <a:defRPr/>
            </a:pP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Agreement achieved on capacity and execution delivery plan dates.</a:t>
            </a:r>
          </a:p>
        </p:txBody>
      </p:sp>
      <p:sp>
        <p:nvSpPr>
          <p:cNvPr id="48" name="TextBox 28">
            <a:extLst>
              <a:ext uri="{FF2B5EF4-FFF2-40B4-BE49-F238E27FC236}">
                <a16:creationId xmlns:a16="http://schemas.microsoft.com/office/drawing/2014/main" id="{8978B6AB-D5A8-F3B9-6640-2FBA4F1D6996}"/>
              </a:ext>
            </a:extLst>
          </p:cNvPr>
          <p:cNvSpPr txBox="1"/>
          <p:nvPr/>
        </p:nvSpPr>
        <p:spPr>
          <a:xfrm>
            <a:off x="4389119" y="5843827"/>
            <a:ext cx="7231747" cy="504000"/>
          </a:xfrm>
          <a:prstGeom prst="rect">
            <a:avLst/>
          </a:prstGeom>
          <a:solidFill>
            <a:schemeClr val="bg1">
              <a:lumMod val="95000"/>
            </a:schemeClr>
          </a:solidFill>
        </p:spPr>
        <p:txBody>
          <a:bodyPr wrap="square" lIns="36000" tIns="36000" rIns="36000" bIns="36000" rtlCol="0" anchor="ctr">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Platform for traders to operate, facilitating their day-to-day operations automatic booking, position &amp; P&amp;L monitoring.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ntander Text"/>
                <a:ea typeface="+mn-ea"/>
                <a:cs typeface="+mn-cs"/>
                <a:sym typeface="Wingdings" panose="05000000000000000000" pitchFamily="2" charset="2"/>
              </a:rPr>
              <a:t>Vendor selection completion and contract assessment completed (EPIC as chosen platform). </a:t>
            </a:r>
            <a:endParaRPr kumimoji="0" lang="en-US" sz="900" b="0" i="0" u="none" strike="noStrike" kern="1200" cap="none" spc="0" normalizeH="0" baseline="0" noProof="0">
              <a:ln>
                <a:noFill/>
              </a:ln>
              <a:solidFill>
                <a:srgbClr val="FF0000"/>
              </a:solidFill>
              <a:effectLst/>
              <a:uLnTx/>
              <a:uFillTx/>
              <a:latin typeface="Santander Text"/>
              <a:ea typeface="+mn-ea"/>
              <a:cs typeface="+mn-cs"/>
              <a:sym typeface="Wingdings" panose="05000000000000000000" pitchFamily="2" charset="2"/>
            </a:endParaRPr>
          </a:p>
        </p:txBody>
      </p:sp>
    </p:spTree>
    <p:extLst>
      <p:ext uri="{BB962C8B-B14F-4D97-AF65-F5344CB8AC3E}">
        <p14:creationId xmlns:p14="http://schemas.microsoft.com/office/powerpoint/2010/main" val="95558769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heme/theme1.xml><?xml version="1.0" encoding="utf-8"?>
<a:theme xmlns:a="http://schemas.openxmlformats.org/drawingml/2006/main" name="1_Tema de Office">
  <a:themeElements>
    <a:clrScheme name="Personalizado 3">
      <a:dk1>
        <a:sysClr val="windowText" lastClr="000000"/>
      </a:dk1>
      <a:lt1>
        <a:sysClr val="window" lastClr="FFFFFF"/>
      </a:lt1>
      <a:dk2>
        <a:srgbClr val="6E7678"/>
      </a:dk2>
      <a:lt2>
        <a:srgbClr val="E7E6E6"/>
      </a:lt2>
      <a:accent1>
        <a:srgbClr val="EB0000"/>
      </a:accent1>
      <a:accent2>
        <a:srgbClr val="DEEDF1"/>
      </a:accent2>
      <a:accent3>
        <a:srgbClr val="9D3566"/>
      </a:accent3>
      <a:accent4>
        <a:srgbClr val="62B967"/>
      </a:accent4>
      <a:accent5>
        <a:srgbClr val="1AB2BB"/>
      </a:accent5>
      <a:accent6>
        <a:srgbClr val="FFCB32"/>
      </a:accent6>
      <a:hlink>
        <a:srgbClr val="3265FF"/>
      </a:hlink>
      <a:folHlink>
        <a:srgbClr val="954F72"/>
      </a:folHlink>
    </a:clrScheme>
    <a:fontScheme name="Personalizado 6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C00000"/>
          </a:solidFill>
          <a:prstDash val="dash"/>
          <a:headEnd type="arrow"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rtlCol="0">
        <a:spAutoFit/>
      </a:bodyPr>
      <a:lstStyle>
        <a:defPPr>
          <a:defRPr sz="1050" b="1" dirty="0" smtClean="0">
            <a:solidFill>
              <a:srgbClr val="FF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B028680511B146A6B7EDC2D053315C" ma:contentTypeVersion="10" ma:contentTypeDescription="Create a new document." ma:contentTypeScope="" ma:versionID="712d79a5be404fae64e2a54671f776dd">
  <xsd:schema xmlns:xsd="http://www.w3.org/2001/XMLSchema" xmlns:xs="http://www.w3.org/2001/XMLSchema" xmlns:p="http://schemas.microsoft.com/office/2006/metadata/properties" xmlns:ns2="aad6066e-f642-4f1d-b0d6-92e5ab17ca20" xmlns:ns3="de748167-212c-4bf5-9298-93692ffed99f" targetNamespace="http://schemas.microsoft.com/office/2006/metadata/properties" ma:root="true" ma:fieldsID="9598eafd2fac29e0f9b10725b24030ed" ns2:_="" ns3:_="">
    <xsd:import namespace="aad6066e-f642-4f1d-b0d6-92e5ab17ca20"/>
    <xsd:import namespace="de748167-212c-4bf5-9298-93692ffed99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d6066e-f642-4f1d-b0d6-92e5ab17ca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e748167-212c-4bf5-9298-93692ffed99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C6AF5C-1057-4415-B355-A713853FDFF1}">
  <ds:schemaRefs>
    <ds:schemaRef ds:uri="http://purl.org/dc/terms/"/>
    <ds:schemaRef ds:uri="http://purl.org/dc/elements/1.1/"/>
    <ds:schemaRef ds:uri="aad6066e-f642-4f1d-b0d6-92e5ab17ca20"/>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de748167-212c-4bf5-9298-93692ffed99f"/>
    <ds:schemaRef ds:uri="http://purl.org/dc/dcmitype/"/>
  </ds:schemaRefs>
</ds:datastoreItem>
</file>

<file path=customXml/itemProps2.xml><?xml version="1.0" encoding="utf-8"?>
<ds:datastoreItem xmlns:ds="http://schemas.openxmlformats.org/officeDocument/2006/customXml" ds:itemID="{7CA8D1F4-01EB-48BC-BA90-CF9E45B2F232}">
  <ds:schemaRefs>
    <ds:schemaRef ds:uri="aad6066e-f642-4f1d-b0d6-92e5ab17ca20"/>
    <ds:schemaRef ds:uri="de748167-212c-4bf5-9298-93692ffed9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D80104-9C2C-4A37-876E-3B20930F29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6661</Words>
  <Application>Microsoft Office PowerPoint</Application>
  <PresentationFormat>Panorámica</PresentationFormat>
  <Paragraphs>1287</Paragraphs>
  <Slides>32</Slides>
  <Notes>1</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32</vt:i4>
      </vt:variant>
    </vt:vector>
  </HeadingPairs>
  <TitlesOfParts>
    <vt:vector size="46" baseType="lpstr">
      <vt:lpstr>Santander</vt:lpstr>
      <vt:lpstr>Santander Headline</vt:lpstr>
      <vt:lpstr>Santander Headline</vt:lpstr>
      <vt:lpstr>Arial</vt:lpstr>
      <vt:lpstr>Calibri</vt:lpstr>
      <vt:lpstr>Calibri Light</vt:lpstr>
      <vt:lpstr>Courier New</vt:lpstr>
      <vt:lpstr>Santander Text</vt:lpstr>
      <vt:lpstr>Santander Text ExtraBold</vt:lpstr>
      <vt:lpstr>Segoe UI Symbol</vt:lpstr>
      <vt:lpstr>Wingdings</vt:lpstr>
      <vt:lpstr>Wingdings 2</vt:lpstr>
      <vt:lpstr>1_Tema de Office</vt:lpstr>
      <vt:lpstr>Tema de Office</vt:lpstr>
      <vt:lpstr>SCIB | Banking Leveraged Finance</vt:lpstr>
      <vt:lpstr>Banking Delta Planning – Q4  Leveraged Finance  Organization Chart</vt:lpstr>
      <vt:lpstr>Presentación de PowerPoint</vt:lpstr>
      <vt:lpstr>Banking Delta Planning – Q4  Leveraged Finance  Business Activity</vt:lpstr>
      <vt:lpstr>Presentación de PowerPoint</vt:lpstr>
      <vt:lpstr>Presentación de PowerPoint</vt:lpstr>
      <vt:lpstr>Banking Delta Planning – Q4  Leveraged Finance  Achievements</vt:lpstr>
      <vt:lpstr>Presentación de PowerPoint</vt:lpstr>
      <vt:lpstr>Presentación de PowerPoint</vt:lpstr>
      <vt:lpstr>Presentación de PowerPoint</vt:lpstr>
      <vt:lpstr>Presentación de PowerPoint</vt:lpstr>
      <vt:lpstr>Banking Delta Planning – Q4  Leveraged Finance  What next?</vt:lpstr>
      <vt:lpstr>Presentación de PowerPoint</vt:lpstr>
      <vt:lpstr>Presentación de PowerPoint</vt:lpstr>
      <vt:lpstr>Banking Delta Planning – Q4  Leveraged Finance  2025 IT Workplan</vt:lpstr>
      <vt:lpstr>Presentación de PowerPoint</vt:lpstr>
      <vt:lpstr>Presentación de PowerPoint</vt:lpstr>
      <vt:lpstr>Presentación de PowerPoint</vt:lpstr>
      <vt:lpstr>Presentación de PowerPoint</vt:lpstr>
      <vt:lpstr>Presentación de PowerPoint</vt:lpstr>
      <vt:lpstr>Presentación de PowerPoint</vt:lpstr>
      <vt:lpstr>Banking Delta Planning – Q4  Leveraged Finance  Annex</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Santander NNGG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Alonso Taboada Ignacio</dc:creator>
  <cp:lastModifiedBy>Daniel Gidron Atance</cp:lastModifiedBy>
  <cp:revision>2</cp:revision>
  <dcterms:created xsi:type="dcterms:W3CDTF">2023-11-03T11:45:46Z</dcterms:created>
  <dcterms:modified xsi:type="dcterms:W3CDTF">2024-10-10T20:50:14Z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41c091-3cbc-4dba-8b59-ce62f19500db_Enabled">
    <vt:lpwstr>true</vt:lpwstr>
  </property>
  <property fmtid="{D5CDD505-2E9C-101B-9397-08002B2CF9AE}" pid="3" name="MSIP_Label_3c41c091-3cbc-4dba-8b59-ce62f19500db_SetDate">
    <vt:lpwstr>2023-11-03T11:55:37Z</vt:lpwstr>
  </property>
  <property fmtid="{D5CDD505-2E9C-101B-9397-08002B2CF9AE}" pid="4" name="MSIP_Label_3c41c091-3cbc-4dba-8b59-ce62f19500db_Method">
    <vt:lpwstr>Privileged</vt:lpwstr>
  </property>
  <property fmtid="{D5CDD505-2E9C-101B-9397-08002B2CF9AE}" pid="5" name="MSIP_Label_3c41c091-3cbc-4dba-8b59-ce62f19500db_Name">
    <vt:lpwstr>Confidential_0_1</vt:lpwstr>
  </property>
  <property fmtid="{D5CDD505-2E9C-101B-9397-08002B2CF9AE}" pid="6" name="MSIP_Label_3c41c091-3cbc-4dba-8b59-ce62f19500db_SiteId">
    <vt:lpwstr>35595a02-4d6d-44ac-99e1-f9ab4cd872db</vt:lpwstr>
  </property>
  <property fmtid="{D5CDD505-2E9C-101B-9397-08002B2CF9AE}" pid="7" name="MSIP_Label_3c41c091-3cbc-4dba-8b59-ce62f19500db_ActionId">
    <vt:lpwstr>5d55785f-2c20-4f09-b780-450ac603edd4</vt:lpwstr>
  </property>
  <property fmtid="{D5CDD505-2E9C-101B-9397-08002B2CF9AE}" pid="8" name="MSIP_Label_3c41c091-3cbc-4dba-8b59-ce62f19500db_ContentBits">
    <vt:lpwstr>1</vt:lpwstr>
  </property>
  <property fmtid="{D5CDD505-2E9C-101B-9397-08002B2CF9AE}" pid="9" name="ClassificationContentMarkingHeaderLocations">
    <vt:lpwstr>Tema de Office:8\1_Tema de Office:8</vt:lpwstr>
  </property>
  <property fmtid="{D5CDD505-2E9C-101B-9397-08002B2CF9AE}" pid="10" name="ClassificationContentMarkingHeaderText">
    <vt:lpwstr>Confidential</vt:lpwstr>
  </property>
  <property fmtid="{D5CDD505-2E9C-101B-9397-08002B2CF9AE}" pid="11" name="ContentTypeId">
    <vt:lpwstr>0x0101006FB028680511B146A6B7EDC2D053315C</vt:lpwstr>
  </property>
</Properties>
</file>