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Nunito"/>
      <p:regular r:id="rId30"/>
      <p:bold r:id="rId31"/>
      <p:italic r:id="rId32"/>
      <p:boldItalic r:id="rId33"/>
    </p:embeddedFont>
    <p:embeddedFont>
      <p:font typeface="Maven Pro"/>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6.xml"/><Relationship Id="rId33" Type="http://schemas.openxmlformats.org/officeDocument/2006/relationships/font" Target="fonts/Nunito-boldItalic.fntdata"/><Relationship Id="rId10" Type="http://schemas.openxmlformats.org/officeDocument/2006/relationships/slide" Target="slides/slide5.xml"/><Relationship Id="rId32" Type="http://schemas.openxmlformats.org/officeDocument/2006/relationships/font" Target="fonts/Nunito-italic.fntdata"/><Relationship Id="rId13" Type="http://schemas.openxmlformats.org/officeDocument/2006/relationships/slide" Target="slides/slide8.xml"/><Relationship Id="rId35" Type="http://schemas.openxmlformats.org/officeDocument/2006/relationships/font" Target="fonts/MavenPro-bold.fntdata"/><Relationship Id="rId12" Type="http://schemas.openxmlformats.org/officeDocument/2006/relationships/slide" Target="slides/slide7.xml"/><Relationship Id="rId34" Type="http://schemas.openxmlformats.org/officeDocument/2006/relationships/font" Target="fonts/MavenPro-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este trabajo analizaremos el perfil de los clientes que deciden realizar una portabilidad de compañía de telecomunicaciones para poder tener ofertas compatibles con esos mismos clientes y así retenerlos.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049bd05632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049bd05632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estas gráficas están divididas cada una por hombre y mujer y en la verde es la que sí que han decidido cambiarse de compañía y la rosa es que no. Cómo se puede observar no influye que sea hombre o mujer para que se cambie de compañía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049bd05632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049bd05632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Vemos que en el cuadro que no cambia de compañía han contactado más con el servicio de Soporte Técnico.</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049bd05632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049bd05632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Observamos que no tienen mucha relación los que no cambian de compañía.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04f4af735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04f4af735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049bd05632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049bd05632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04f4af735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04f4af735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04f4af735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04f4af735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04f4af735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04f4af735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04f4af735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04f4af735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049bd05632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049bd05632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Para los resultados de los modelos he elegido la matriz de confusión ya que es la que creo que me dice mejor si el modelo es bueno o no. </a:t>
            </a:r>
            <a:endParaRPr/>
          </a:p>
          <a:p>
            <a:pPr indent="0" lvl="0" marL="0" rtl="0" algn="l">
              <a:spcBef>
                <a:spcPts val="0"/>
              </a:spcBef>
              <a:spcAft>
                <a:spcPts val="0"/>
              </a:spcAft>
              <a:buNone/>
            </a:pPr>
            <a:r>
              <a:rPr lang="es"/>
              <a:t>En el caso de la Regresión Logística vemos que el resultado de las predicciones no es demasiado bueno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049bd05632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049bd05632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Este número tan alto de portabilidades nos dice que el mercado está bastante activo y hay una competencia brutal. Para una compañía es primordial tener un mecanismo de retención ágil y competitivo.</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049bd05632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1049bd05632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el caso de KNN los resultados no son mucho mejores, este caso lo descartamos.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049bd05632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049bd05632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 modelo de Random Forest es el mejor que hemos obtenido después de varias pruebas, nos quedamos con este modelo y podremos trabajar con las ofertas en base a estos datos.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049bd05632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049bd05632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cfab88d8a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cfab88d8a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049bd05632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049bd05632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049bd05632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049bd05632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Para poder competir con las compañías de OPV (Operador Móvil Virtual) las empresas han creado sus operadoras Low Cost o han comprado otras compañías creando una red de OPV muy fuerte.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049bd05632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049bd05632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Algunas compañías han comprado red con servicios para poder dar un valor añadido a sus clientes.</a:t>
            </a:r>
            <a:endParaRPr/>
          </a:p>
          <a:p>
            <a:pPr indent="0" lvl="0" marL="0" rtl="0" algn="l">
              <a:spcBef>
                <a:spcPts val="0"/>
              </a:spcBef>
              <a:spcAft>
                <a:spcPts val="0"/>
              </a:spcAft>
              <a:buNone/>
            </a:pPr>
            <a:r>
              <a:rPr lang="es"/>
              <a:t>Esas compras han sido compras de fibra óptica para así poder ser más fuertes a la hora de dar servicios.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049bd05632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049bd05632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Las compañías se enfrentan ahora a que sus servicios de valor añadido están compitiendo con las empresas de servicio en streaming, tanto de pago como gratuitas. </a:t>
            </a:r>
            <a:endParaRPr/>
          </a:p>
          <a:p>
            <a:pPr indent="0" lvl="0" marL="0" rtl="0" algn="l">
              <a:spcBef>
                <a:spcPts val="0"/>
              </a:spcBef>
              <a:spcAft>
                <a:spcPts val="0"/>
              </a:spcAft>
              <a:buNone/>
            </a:pPr>
            <a:r>
              <a:rPr lang="es"/>
              <a:t>Los clientes ya no quieren esperar a ver si algo le interesa en algún canal, quieren ver lo que les interesa cuando les interesa. </a:t>
            </a:r>
            <a:endParaRPr/>
          </a:p>
          <a:p>
            <a:pPr indent="0" lvl="0" marL="0" rtl="0" algn="l">
              <a:spcBef>
                <a:spcPts val="0"/>
              </a:spcBef>
              <a:spcAft>
                <a:spcPts val="0"/>
              </a:spcAft>
              <a:buNone/>
            </a:pPr>
            <a:r>
              <a:rPr lang="es"/>
              <a:t>Algunas compañías de Telecomunicaciones ofrecen a sus clientes estos servicios integrados como Vodafone.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049bd05632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049bd05632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 análisis ha sido sobre los perfiles de clientes residenciales, queremos llegar a saber si un cliente se va a marchar de nuestra compañía, anticiparnos y ver qué le podemos ofrecer para que no se plantee el cambiar.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049bd05632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049bd05632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Sobre un dataset en el que nos indica qué servicios tiene ciertos clientes, si se han puesto en contacto con el servicio de soporte técnico, si tienen servicio de  TV On Line etc se han portado sus servicios a otra compañía. Con estos datos podremos llegar a predecir si un cliente con un perfil determinado, estará tentado a lanzarse a realizar una portabilidad.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04f4af735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04f4af735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049bd05632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049bd05632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rgbClr val="B7B7B7"/>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5.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8.pn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4.png"/><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13.png"/><Relationship Id="rId11" Type="http://schemas.openxmlformats.org/officeDocument/2006/relationships/image" Target="../media/image27.png"/><Relationship Id="rId10" Type="http://schemas.openxmlformats.org/officeDocument/2006/relationships/image" Target="../media/image8.png"/><Relationship Id="rId9" Type="http://schemas.openxmlformats.org/officeDocument/2006/relationships/image" Target="../media/image9.png"/><Relationship Id="rId5" Type="http://schemas.openxmlformats.org/officeDocument/2006/relationships/image" Target="../media/image14.png"/><Relationship Id="rId6" Type="http://schemas.openxmlformats.org/officeDocument/2006/relationships/image" Target="../media/image37.png"/><Relationship Id="rId7" Type="http://schemas.openxmlformats.org/officeDocument/2006/relationships/image" Target="../media/image5.png"/><Relationship Id="rId8"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1.png"/><Relationship Id="rId4" Type="http://schemas.openxmlformats.org/officeDocument/2006/relationships/image" Target="../media/image3.png"/><Relationship Id="rId10" Type="http://schemas.openxmlformats.org/officeDocument/2006/relationships/image" Target="../media/image17.png"/><Relationship Id="rId9" Type="http://schemas.openxmlformats.org/officeDocument/2006/relationships/image" Target="../media/image16.png"/><Relationship Id="rId5" Type="http://schemas.openxmlformats.org/officeDocument/2006/relationships/image" Target="../media/image28.png"/><Relationship Id="rId6" Type="http://schemas.openxmlformats.org/officeDocument/2006/relationships/image" Target="../media/image41.png"/><Relationship Id="rId7" Type="http://schemas.openxmlformats.org/officeDocument/2006/relationships/image" Target="../media/image1.png"/><Relationship Id="rId8"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590500" y="1635300"/>
            <a:ext cx="49911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s">
                <a:solidFill>
                  <a:srgbClr val="1E1E1E"/>
                </a:solidFill>
              </a:rPr>
              <a:t>Análisis tendencia  cambio de compañía de Telecomunicaciones</a:t>
            </a:r>
            <a:endParaRPr>
              <a:solidFill>
                <a:srgbClr val="1E1E1E"/>
              </a:solidFill>
            </a:endParaRPr>
          </a:p>
        </p:txBody>
      </p:sp>
      <p:sp>
        <p:nvSpPr>
          <p:cNvPr id="278" name="Google Shape;278;p13"/>
          <p:cNvSpPr txBox="1"/>
          <p:nvPr>
            <p:ph idx="1" type="subTitle"/>
          </p:nvPr>
        </p:nvSpPr>
        <p:spPr>
          <a:xfrm>
            <a:off x="958300" y="430805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400"/>
              <a:t>Jorge A. Duque</a:t>
            </a:r>
            <a:endParaRPr sz="1400"/>
          </a:p>
        </p:txBody>
      </p:sp>
      <p:pic>
        <p:nvPicPr>
          <p:cNvPr id="279" name="Google Shape;279;p13"/>
          <p:cNvPicPr preferRelativeResize="0"/>
          <p:nvPr/>
        </p:nvPicPr>
        <p:blipFill>
          <a:blip r:embed="rId3">
            <a:alphaModFix/>
          </a:blip>
          <a:stretch>
            <a:fillRect/>
          </a:stretch>
        </p:blipFill>
        <p:spPr>
          <a:xfrm>
            <a:off x="128600" y="4308050"/>
            <a:ext cx="695400" cy="695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2"/>
          <p:cNvSpPr txBox="1"/>
          <p:nvPr>
            <p:ph type="title"/>
          </p:nvPr>
        </p:nvSpPr>
        <p:spPr>
          <a:xfrm>
            <a:off x="4364600" y="314325"/>
            <a:ext cx="4608000" cy="1377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Podemos ver si el género influye en el cambio de compañía</a:t>
            </a:r>
            <a:endParaRPr/>
          </a:p>
        </p:txBody>
      </p:sp>
      <p:pic>
        <p:nvPicPr>
          <p:cNvPr id="353" name="Google Shape;353;p22"/>
          <p:cNvPicPr preferRelativeResize="0"/>
          <p:nvPr/>
        </p:nvPicPr>
        <p:blipFill>
          <a:blip r:embed="rId3">
            <a:alphaModFix/>
          </a:blip>
          <a:stretch>
            <a:fillRect/>
          </a:stretch>
        </p:blipFill>
        <p:spPr>
          <a:xfrm>
            <a:off x="152400" y="729875"/>
            <a:ext cx="3629025" cy="2619375"/>
          </a:xfrm>
          <a:prstGeom prst="rect">
            <a:avLst/>
          </a:prstGeom>
          <a:noFill/>
          <a:ln>
            <a:noFill/>
          </a:ln>
        </p:spPr>
      </p:pic>
      <p:sp>
        <p:nvSpPr>
          <p:cNvPr id="354" name="Google Shape;354;p22"/>
          <p:cNvSpPr txBox="1"/>
          <p:nvPr/>
        </p:nvSpPr>
        <p:spPr>
          <a:xfrm>
            <a:off x="711775" y="416325"/>
            <a:ext cx="183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s">
                <a:latin typeface="Nunito"/>
                <a:ea typeface="Nunito"/>
                <a:cs typeface="Nunito"/>
                <a:sym typeface="Nunito"/>
              </a:rPr>
              <a:t>No cambia</a:t>
            </a:r>
            <a:endParaRPr b="1" i="1">
              <a:latin typeface="Nunito"/>
              <a:ea typeface="Nunito"/>
              <a:cs typeface="Nunito"/>
              <a:sym typeface="Nunito"/>
            </a:endParaRPr>
          </a:p>
        </p:txBody>
      </p:sp>
      <p:pic>
        <p:nvPicPr>
          <p:cNvPr id="355" name="Google Shape;355;p22"/>
          <p:cNvPicPr preferRelativeResize="0"/>
          <p:nvPr/>
        </p:nvPicPr>
        <p:blipFill>
          <a:blip r:embed="rId4">
            <a:alphaModFix/>
          </a:blip>
          <a:stretch>
            <a:fillRect/>
          </a:stretch>
        </p:blipFill>
        <p:spPr>
          <a:xfrm>
            <a:off x="4572000" y="2571750"/>
            <a:ext cx="3354004" cy="2438475"/>
          </a:xfrm>
          <a:prstGeom prst="rect">
            <a:avLst/>
          </a:prstGeom>
          <a:noFill/>
          <a:ln>
            <a:noFill/>
          </a:ln>
        </p:spPr>
      </p:pic>
      <p:sp>
        <p:nvSpPr>
          <p:cNvPr id="356" name="Google Shape;356;p22"/>
          <p:cNvSpPr txBox="1"/>
          <p:nvPr/>
        </p:nvSpPr>
        <p:spPr>
          <a:xfrm>
            <a:off x="4998300" y="2108400"/>
            <a:ext cx="292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s">
                <a:latin typeface="Nunito"/>
                <a:ea typeface="Nunito"/>
                <a:cs typeface="Nunito"/>
                <a:sym typeface="Nunito"/>
              </a:rPr>
              <a:t>Si Cambia</a:t>
            </a:r>
            <a:endParaRPr b="1" i="1">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3"/>
          <p:cNvSpPr txBox="1"/>
          <p:nvPr>
            <p:ph type="title"/>
          </p:nvPr>
        </p:nvSpPr>
        <p:spPr>
          <a:xfrm>
            <a:off x="4069150" y="544850"/>
            <a:ext cx="4884900" cy="1321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Vemos si hay alguna relación con las comunicaciones con el soporte técnico</a:t>
            </a:r>
            <a:endParaRPr/>
          </a:p>
        </p:txBody>
      </p:sp>
      <p:pic>
        <p:nvPicPr>
          <p:cNvPr id="362" name="Google Shape;362;p23"/>
          <p:cNvPicPr preferRelativeResize="0"/>
          <p:nvPr/>
        </p:nvPicPr>
        <p:blipFill>
          <a:blip r:embed="rId3">
            <a:alphaModFix/>
          </a:blip>
          <a:stretch>
            <a:fillRect/>
          </a:stretch>
        </p:blipFill>
        <p:spPr>
          <a:xfrm>
            <a:off x="85250" y="690525"/>
            <a:ext cx="3629025" cy="3181350"/>
          </a:xfrm>
          <a:prstGeom prst="rect">
            <a:avLst/>
          </a:prstGeom>
          <a:noFill/>
          <a:ln>
            <a:noFill/>
          </a:ln>
        </p:spPr>
      </p:pic>
      <p:sp>
        <p:nvSpPr>
          <p:cNvPr id="363" name="Google Shape;363;p23"/>
          <p:cNvSpPr txBox="1"/>
          <p:nvPr/>
        </p:nvSpPr>
        <p:spPr>
          <a:xfrm>
            <a:off x="832625" y="429750"/>
            <a:ext cx="733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s">
                <a:latin typeface="Nunito"/>
                <a:ea typeface="Nunito"/>
                <a:cs typeface="Nunito"/>
                <a:sym typeface="Nunito"/>
              </a:rPr>
              <a:t>No Cambia</a:t>
            </a:r>
            <a:endParaRPr b="1" i="1">
              <a:latin typeface="Nunito"/>
              <a:ea typeface="Nunito"/>
              <a:cs typeface="Nunito"/>
              <a:sym typeface="Nunito"/>
            </a:endParaRPr>
          </a:p>
        </p:txBody>
      </p:sp>
      <p:pic>
        <p:nvPicPr>
          <p:cNvPr id="364" name="Google Shape;364;p23"/>
          <p:cNvPicPr preferRelativeResize="0"/>
          <p:nvPr/>
        </p:nvPicPr>
        <p:blipFill>
          <a:blip r:embed="rId4">
            <a:alphaModFix/>
          </a:blip>
          <a:stretch>
            <a:fillRect/>
          </a:stretch>
        </p:blipFill>
        <p:spPr>
          <a:xfrm>
            <a:off x="5506100" y="1866650"/>
            <a:ext cx="3182800" cy="2790175"/>
          </a:xfrm>
          <a:prstGeom prst="rect">
            <a:avLst/>
          </a:prstGeom>
          <a:noFill/>
          <a:ln>
            <a:noFill/>
          </a:ln>
        </p:spPr>
      </p:pic>
      <p:sp>
        <p:nvSpPr>
          <p:cNvPr id="365" name="Google Shape;365;p23"/>
          <p:cNvSpPr txBox="1"/>
          <p:nvPr/>
        </p:nvSpPr>
        <p:spPr>
          <a:xfrm>
            <a:off x="6070125" y="4656825"/>
            <a:ext cx="224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s">
                <a:latin typeface="Nunito"/>
                <a:ea typeface="Nunito"/>
                <a:cs typeface="Nunito"/>
                <a:sym typeface="Nunito"/>
              </a:rPr>
              <a:t>Si Cambia</a:t>
            </a:r>
            <a:endParaRPr b="1" i="1">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4"/>
          <p:cNvSpPr txBox="1"/>
          <p:nvPr>
            <p:ph type="title"/>
          </p:nvPr>
        </p:nvSpPr>
        <p:spPr>
          <a:xfrm>
            <a:off x="3840850" y="598575"/>
            <a:ext cx="4493700" cy="109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Analizamos si tienen servicios de TV Online</a:t>
            </a:r>
            <a:endParaRPr/>
          </a:p>
        </p:txBody>
      </p:sp>
      <p:pic>
        <p:nvPicPr>
          <p:cNvPr id="371" name="Google Shape;371;p24"/>
          <p:cNvPicPr preferRelativeResize="0"/>
          <p:nvPr/>
        </p:nvPicPr>
        <p:blipFill>
          <a:blip r:embed="rId3">
            <a:alphaModFix/>
          </a:blip>
          <a:stretch>
            <a:fillRect/>
          </a:stretch>
        </p:blipFill>
        <p:spPr>
          <a:xfrm>
            <a:off x="179250" y="756725"/>
            <a:ext cx="3325850" cy="2915575"/>
          </a:xfrm>
          <a:prstGeom prst="rect">
            <a:avLst/>
          </a:prstGeom>
          <a:noFill/>
          <a:ln>
            <a:noFill/>
          </a:ln>
        </p:spPr>
      </p:pic>
      <p:sp>
        <p:nvSpPr>
          <p:cNvPr id="372" name="Google Shape;372;p24"/>
          <p:cNvSpPr txBox="1"/>
          <p:nvPr/>
        </p:nvSpPr>
        <p:spPr>
          <a:xfrm>
            <a:off x="470000" y="356525"/>
            <a:ext cx="733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s">
                <a:latin typeface="Nunito"/>
                <a:ea typeface="Nunito"/>
                <a:cs typeface="Nunito"/>
                <a:sym typeface="Nunito"/>
              </a:rPr>
              <a:t>No Cambia</a:t>
            </a:r>
            <a:endParaRPr b="1" i="1">
              <a:latin typeface="Nunito"/>
              <a:ea typeface="Nunito"/>
              <a:cs typeface="Nunito"/>
              <a:sym typeface="Nunito"/>
            </a:endParaRPr>
          </a:p>
        </p:txBody>
      </p:sp>
      <p:pic>
        <p:nvPicPr>
          <p:cNvPr id="373" name="Google Shape;373;p24"/>
          <p:cNvPicPr preferRelativeResize="0"/>
          <p:nvPr/>
        </p:nvPicPr>
        <p:blipFill>
          <a:blip r:embed="rId4">
            <a:alphaModFix/>
          </a:blip>
          <a:stretch>
            <a:fillRect/>
          </a:stretch>
        </p:blipFill>
        <p:spPr>
          <a:xfrm>
            <a:off x="4572000" y="1692075"/>
            <a:ext cx="3325850" cy="2915564"/>
          </a:xfrm>
          <a:prstGeom prst="rect">
            <a:avLst/>
          </a:prstGeom>
          <a:noFill/>
          <a:ln>
            <a:noFill/>
          </a:ln>
        </p:spPr>
      </p:pic>
      <p:sp>
        <p:nvSpPr>
          <p:cNvPr id="374" name="Google Shape;374;p24"/>
          <p:cNvSpPr txBox="1"/>
          <p:nvPr/>
        </p:nvSpPr>
        <p:spPr>
          <a:xfrm>
            <a:off x="5344950" y="4646600"/>
            <a:ext cx="733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s">
                <a:latin typeface="Nunito"/>
                <a:ea typeface="Nunito"/>
                <a:cs typeface="Nunito"/>
                <a:sym typeface="Nunito"/>
              </a:rPr>
              <a:t>Cambia</a:t>
            </a:r>
            <a:endParaRPr b="1" i="1">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Antes de probar los modelos vamos tenemos que limpiar el dataset y adecuar los datos a lo que necesitamos</a:t>
            </a:r>
            <a:endParaRPr/>
          </a:p>
        </p:txBody>
      </p:sp>
      <p:sp>
        <p:nvSpPr>
          <p:cNvPr id="380" name="Google Shape;380;p25"/>
          <p:cNvSpPr txBox="1"/>
          <p:nvPr/>
        </p:nvSpPr>
        <p:spPr>
          <a:xfrm>
            <a:off x="1974125" y="2309875"/>
            <a:ext cx="7096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s">
                <a:latin typeface="Nunito"/>
                <a:ea typeface="Nunito"/>
                <a:cs typeface="Nunito"/>
                <a:sym typeface="Nunito"/>
              </a:rPr>
              <a:t>1- Hemos creado una matriz de correlación para ver las variables que correlan con la target</a:t>
            </a:r>
            <a:endParaRPr b="1" i="1">
              <a:latin typeface="Nunito"/>
              <a:ea typeface="Nunito"/>
              <a:cs typeface="Nunito"/>
              <a:sym typeface="Nunito"/>
            </a:endParaRPr>
          </a:p>
          <a:p>
            <a:pPr indent="0" lvl="0" marL="0" rtl="0" algn="l">
              <a:spcBef>
                <a:spcPts val="0"/>
              </a:spcBef>
              <a:spcAft>
                <a:spcPts val="0"/>
              </a:spcAft>
              <a:buNone/>
            </a:pPr>
            <a:r>
              <a:rPr b="1" i="1" lang="es">
                <a:latin typeface="Nunito"/>
                <a:ea typeface="Nunito"/>
                <a:cs typeface="Nunito"/>
                <a:sym typeface="Nunito"/>
              </a:rPr>
              <a:t>2- Hemos convertido todas las variables categóricas a numéricas</a:t>
            </a:r>
            <a:endParaRPr b="1" i="1">
              <a:latin typeface="Nunito"/>
              <a:ea typeface="Nunito"/>
              <a:cs typeface="Nunito"/>
              <a:sym typeface="Nunito"/>
            </a:endParaRPr>
          </a:p>
          <a:p>
            <a:pPr indent="0" lvl="0" marL="0" rtl="0" algn="l">
              <a:spcBef>
                <a:spcPts val="0"/>
              </a:spcBef>
              <a:spcAft>
                <a:spcPts val="0"/>
              </a:spcAft>
              <a:buNone/>
            </a:pPr>
            <a:r>
              <a:rPr b="1" i="1" lang="es">
                <a:latin typeface="Nunito"/>
                <a:ea typeface="Nunito"/>
                <a:cs typeface="Nunito"/>
                <a:sym typeface="Nunito"/>
              </a:rPr>
              <a:t>3- Hemos creado una columna que es la media de la columna ‘TotalAmount’ con la columna ‘tenure’</a:t>
            </a:r>
            <a:endParaRPr b="1" i="1">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El análisis de predicción de nuestro problema se ha realizado con los modelos de predicción de clasificación</a:t>
            </a:r>
            <a:endParaRPr/>
          </a:p>
        </p:txBody>
      </p:sp>
      <p:pic>
        <p:nvPicPr>
          <p:cNvPr id="386" name="Google Shape;386;p26"/>
          <p:cNvPicPr preferRelativeResize="0"/>
          <p:nvPr/>
        </p:nvPicPr>
        <p:blipFill>
          <a:blip r:embed="rId3">
            <a:alphaModFix/>
          </a:blip>
          <a:stretch>
            <a:fillRect/>
          </a:stretch>
        </p:blipFill>
        <p:spPr>
          <a:xfrm>
            <a:off x="2019026" y="1990050"/>
            <a:ext cx="3892678" cy="254160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2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Hemos analizado los scores de cada una de las variaciones de nuestro dataset</a:t>
            </a:r>
            <a:endParaRPr/>
          </a:p>
        </p:txBody>
      </p:sp>
      <p:sp>
        <p:nvSpPr>
          <p:cNvPr id="392" name="Google Shape;392;p27"/>
          <p:cNvSpPr txBox="1"/>
          <p:nvPr>
            <p:ph idx="1" type="body"/>
          </p:nvPr>
        </p:nvSpPr>
        <p:spPr>
          <a:xfrm>
            <a:off x="538325" y="1990050"/>
            <a:ext cx="3047400" cy="221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s" sz="1500"/>
              <a:t>Este gráfico es de la curva ROC </a:t>
            </a:r>
            <a:endParaRPr b="1" i="1" sz="1500"/>
          </a:p>
          <a:p>
            <a:pPr indent="0" lvl="0" marL="0" rtl="0" algn="l">
              <a:spcBef>
                <a:spcPts val="1200"/>
              </a:spcBef>
              <a:spcAft>
                <a:spcPts val="0"/>
              </a:spcAft>
              <a:buNone/>
            </a:pPr>
            <a:r>
              <a:rPr b="1" i="1" lang="es" sz="1500"/>
              <a:t>eliminando las variables</a:t>
            </a:r>
            <a:endParaRPr b="1" i="1" sz="1500"/>
          </a:p>
          <a:p>
            <a:pPr indent="0" lvl="0" marL="0" rtl="0" algn="l">
              <a:spcBef>
                <a:spcPts val="1200"/>
              </a:spcBef>
              <a:spcAft>
                <a:spcPts val="1200"/>
              </a:spcAft>
              <a:buNone/>
            </a:pPr>
            <a:r>
              <a:rPr b="1" i="1" lang="es" sz="1500"/>
              <a:t>que no correlaban con la target</a:t>
            </a:r>
            <a:endParaRPr b="1" i="1" sz="1500"/>
          </a:p>
        </p:txBody>
      </p:sp>
      <p:pic>
        <p:nvPicPr>
          <p:cNvPr id="393" name="Google Shape;393;p27"/>
          <p:cNvPicPr preferRelativeResize="0"/>
          <p:nvPr/>
        </p:nvPicPr>
        <p:blipFill>
          <a:blip r:embed="rId3">
            <a:alphaModFix/>
          </a:blip>
          <a:stretch>
            <a:fillRect/>
          </a:stretch>
        </p:blipFill>
        <p:spPr>
          <a:xfrm>
            <a:off x="4176575" y="1651825"/>
            <a:ext cx="4776126" cy="3119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28"/>
          <p:cNvSpPr txBox="1"/>
          <p:nvPr>
            <p:ph idx="1" type="body"/>
          </p:nvPr>
        </p:nvSpPr>
        <p:spPr>
          <a:xfrm>
            <a:off x="523775" y="1369800"/>
            <a:ext cx="3260700" cy="286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i="1" lang="es" sz="1500"/>
              <a:t>Gráfico de la curva ROC para cada uno de los modelos con la media de las columnas Total Amount y Tenure</a:t>
            </a:r>
            <a:endParaRPr b="1" i="1" sz="1500"/>
          </a:p>
        </p:txBody>
      </p:sp>
      <p:pic>
        <p:nvPicPr>
          <p:cNvPr id="399" name="Google Shape;399;p28"/>
          <p:cNvPicPr preferRelativeResize="0"/>
          <p:nvPr/>
        </p:nvPicPr>
        <p:blipFill>
          <a:blip r:embed="rId3">
            <a:alphaModFix/>
          </a:blip>
          <a:stretch>
            <a:fillRect/>
          </a:stretch>
        </p:blipFill>
        <p:spPr>
          <a:xfrm>
            <a:off x="3865100" y="1315525"/>
            <a:ext cx="4955025" cy="2969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29"/>
          <p:cNvSpPr txBox="1"/>
          <p:nvPr>
            <p:ph idx="1" type="body"/>
          </p:nvPr>
        </p:nvSpPr>
        <p:spPr>
          <a:xfrm>
            <a:off x="591000" y="1573700"/>
            <a:ext cx="3545400" cy="2592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i="1" lang="es" sz="1500"/>
              <a:t>En este gráfico hemos incluido la curva ROC del modelo de Ensembling Voting Classifier, que cómo vemos no ha mejorado al que al final hemos elegido, que es el Random Forest</a:t>
            </a:r>
            <a:endParaRPr b="1" i="1" sz="1500"/>
          </a:p>
        </p:txBody>
      </p:sp>
      <p:pic>
        <p:nvPicPr>
          <p:cNvPr id="405" name="Google Shape;405;p29"/>
          <p:cNvPicPr preferRelativeResize="0"/>
          <p:nvPr/>
        </p:nvPicPr>
        <p:blipFill>
          <a:blip r:embed="rId3">
            <a:alphaModFix/>
          </a:blip>
          <a:stretch>
            <a:fillRect/>
          </a:stretch>
        </p:blipFill>
        <p:spPr>
          <a:xfrm>
            <a:off x="4136400" y="1268947"/>
            <a:ext cx="4821076" cy="289775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Para ver mejor cómo se comportaba nuestros modelos hemos elegido la matriz de confusión, que creemos que podemos ver de forma más gráfica cómo se comporta en las predicciones positivas y negativas.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1"/>
          <p:cNvSpPr txBox="1"/>
          <p:nvPr>
            <p:ph type="title"/>
          </p:nvPr>
        </p:nvSpPr>
        <p:spPr>
          <a:xfrm>
            <a:off x="450975" y="1377525"/>
            <a:ext cx="2658000" cy="47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sz="2100"/>
              <a:t>Regresión Logística</a:t>
            </a:r>
            <a:endParaRPr sz="2100"/>
          </a:p>
        </p:txBody>
      </p:sp>
      <p:pic>
        <p:nvPicPr>
          <p:cNvPr id="416" name="Google Shape;416;p31"/>
          <p:cNvPicPr preferRelativeResize="0"/>
          <p:nvPr/>
        </p:nvPicPr>
        <p:blipFill>
          <a:blip r:embed="rId3">
            <a:alphaModFix/>
          </a:blip>
          <a:stretch>
            <a:fillRect/>
          </a:stretch>
        </p:blipFill>
        <p:spPr>
          <a:xfrm>
            <a:off x="350300" y="1853325"/>
            <a:ext cx="3609550" cy="2564975"/>
          </a:xfrm>
          <a:prstGeom prst="rect">
            <a:avLst/>
          </a:prstGeom>
          <a:noFill/>
          <a:ln>
            <a:noFill/>
          </a:ln>
        </p:spPr>
      </p:pic>
      <p:sp>
        <p:nvSpPr>
          <p:cNvPr id="417" name="Google Shape;417;p31"/>
          <p:cNvSpPr txBox="1"/>
          <p:nvPr>
            <p:ph type="title"/>
          </p:nvPr>
        </p:nvSpPr>
        <p:spPr>
          <a:xfrm>
            <a:off x="5809113" y="625450"/>
            <a:ext cx="2563800" cy="4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020"/>
              <a:t>Decission Tree</a:t>
            </a:r>
            <a:endParaRPr sz="2020"/>
          </a:p>
        </p:txBody>
      </p:sp>
      <p:pic>
        <p:nvPicPr>
          <p:cNvPr id="418" name="Google Shape;418;p31"/>
          <p:cNvPicPr preferRelativeResize="0"/>
          <p:nvPr/>
        </p:nvPicPr>
        <p:blipFill>
          <a:blip r:embed="rId4">
            <a:alphaModFix/>
          </a:blip>
          <a:stretch>
            <a:fillRect/>
          </a:stretch>
        </p:blipFill>
        <p:spPr>
          <a:xfrm>
            <a:off x="5372925" y="1250975"/>
            <a:ext cx="3717350" cy="264155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Durante el año pasado hubo 8,8 millones de portabilidades en España</a:t>
            </a:r>
            <a:endParaRPr/>
          </a:p>
        </p:txBody>
      </p:sp>
      <p:sp>
        <p:nvSpPr>
          <p:cNvPr id="285" name="Google Shape;285;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6" name="Google Shape;286;p14"/>
          <p:cNvPicPr preferRelativeResize="0"/>
          <p:nvPr/>
        </p:nvPicPr>
        <p:blipFill>
          <a:blip r:embed="rId3">
            <a:alphaModFix/>
          </a:blip>
          <a:stretch>
            <a:fillRect/>
          </a:stretch>
        </p:blipFill>
        <p:spPr>
          <a:xfrm>
            <a:off x="1303800" y="2022625"/>
            <a:ext cx="7030500" cy="24764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2"/>
          <p:cNvSpPr txBox="1"/>
          <p:nvPr>
            <p:ph type="title"/>
          </p:nvPr>
        </p:nvSpPr>
        <p:spPr>
          <a:xfrm>
            <a:off x="941200" y="1688775"/>
            <a:ext cx="1731300" cy="596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KNN</a:t>
            </a:r>
            <a:endParaRPr/>
          </a:p>
        </p:txBody>
      </p:sp>
      <p:pic>
        <p:nvPicPr>
          <p:cNvPr id="424" name="Google Shape;424;p32"/>
          <p:cNvPicPr preferRelativeResize="0"/>
          <p:nvPr/>
        </p:nvPicPr>
        <p:blipFill>
          <a:blip r:embed="rId3">
            <a:alphaModFix/>
          </a:blip>
          <a:stretch>
            <a:fillRect/>
          </a:stretch>
        </p:blipFill>
        <p:spPr>
          <a:xfrm>
            <a:off x="216025" y="2285475"/>
            <a:ext cx="3785975" cy="2690325"/>
          </a:xfrm>
          <a:prstGeom prst="rect">
            <a:avLst/>
          </a:prstGeom>
          <a:noFill/>
          <a:ln>
            <a:noFill/>
          </a:ln>
        </p:spPr>
      </p:pic>
      <p:sp>
        <p:nvSpPr>
          <p:cNvPr id="425" name="Google Shape;425;p32"/>
          <p:cNvSpPr txBox="1"/>
          <p:nvPr>
            <p:ph type="title"/>
          </p:nvPr>
        </p:nvSpPr>
        <p:spPr>
          <a:xfrm>
            <a:off x="6576275" y="397125"/>
            <a:ext cx="1333800" cy="543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SVC</a:t>
            </a:r>
            <a:endParaRPr/>
          </a:p>
        </p:txBody>
      </p:sp>
      <p:pic>
        <p:nvPicPr>
          <p:cNvPr id="426" name="Google Shape;426;p32"/>
          <p:cNvPicPr preferRelativeResize="0"/>
          <p:nvPr/>
        </p:nvPicPr>
        <p:blipFill>
          <a:blip r:embed="rId4">
            <a:alphaModFix/>
          </a:blip>
          <a:stretch>
            <a:fillRect/>
          </a:stretch>
        </p:blipFill>
        <p:spPr>
          <a:xfrm>
            <a:off x="4741750" y="1147000"/>
            <a:ext cx="4244550" cy="3016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Random Forest</a:t>
            </a:r>
            <a:endParaRPr/>
          </a:p>
        </p:txBody>
      </p:sp>
      <p:pic>
        <p:nvPicPr>
          <p:cNvPr id="432" name="Google Shape;432;p33"/>
          <p:cNvPicPr preferRelativeResize="0"/>
          <p:nvPr/>
        </p:nvPicPr>
        <p:blipFill>
          <a:blip r:embed="rId3">
            <a:alphaModFix/>
          </a:blip>
          <a:stretch>
            <a:fillRect/>
          </a:stretch>
        </p:blipFill>
        <p:spPr>
          <a:xfrm>
            <a:off x="1478375" y="1396425"/>
            <a:ext cx="4766325" cy="3400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4"/>
          <p:cNvSpPr txBox="1"/>
          <p:nvPr>
            <p:ph type="title"/>
          </p:nvPr>
        </p:nvSpPr>
        <p:spPr>
          <a:xfrm>
            <a:off x="1303800" y="598575"/>
            <a:ext cx="7030500" cy="4074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El modelo elegido ha sido con Random Forest, con todas las variables y con la media de las variables Total Amount y Tenure.</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Los parámetros del Random Forest han sido:</a:t>
            </a:r>
            <a:endParaRPr/>
          </a:p>
          <a:p>
            <a:pPr indent="457200" lvl="0" marL="457200" rtl="0" algn="l">
              <a:lnSpc>
                <a:spcPct val="135714"/>
              </a:lnSpc>
              <a:spcBef>
                <a:spcPts val="0"/>
              </a:spcBef>
              <a:spcAft>
                <a:spcPts val="0"/>
              </a:spcAft>
              <a:buNone/>
            </a:pPr>
            <a:r>
              <a:rPr b="0" i="1" lang="es" sz="1800" u="sng"/>
              <a:t>n_estimators=99</a:t>
            </a:r>
            <a:endParaRPr b="0" i="1" sz="1800" u="sng"/>
          </a:p>
          <a:p>
            <a:pPr indent="457200" lvl="0" marL="457200" rtl="0" algn="l">
              <a:lnSpc>
                <a:spcPct val="135714"/>
              </a:lnSpc>
              <a:spcBef>
                <a:spcPts val="0"/>
              </a:spcBef>
              <a:spcAft>
                <a:spcPts val="0"/>
              </a:spcAft>
              <a:buNone/>
            </a:pPr>
            <a:r>
              <a:rPr b="0" i="1" lang="es" sz="1800" u="sng"/>
              <a:t>max_depth=44</a:t>
            </a:r>
            <a:endParaRPr b="0" i="1" sz="1800" u="sng"/>
          </a:p>
          <a:p>
            <a:pPr indent="457200" lvl="0" marL="457200" rtl="0" algn="l">
              <a:lnSpc>
                <a:spcPct val="135714"/>
              </a:lnSpc>
              <a:spcBef>
                <a:spcPts val="0"/>
              </a:spcBef>
              <a:spcAft>
                <a:spcPts val="0"/>
              </a:spcAft>
              <a:buNone/>
            </a:pPr>
            <a:r>
              <a:rPr b="0" i="1" lang="es" sz="1800" u="sng"/>
              <a:t>criterion= 'entropy'</a:t>
            </a:r>
            <a:endParaRPr b="0" i="1" sz="100" u="sng">
              <a:solidFill>
                <a:srgbClr val="CE9178"/>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5"/>
          <p:cNvSpPr txBox="1"/>
          <p:nvPr>
            <p:ph type="title"/>
          </p:nvPr>
        </p:nvSpPr>
        <p:spPr>
          <a:xfrm>
            <a:off x="1303800" y="598575"/>
            <a:ext cx="7030500" cy="197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s" sz="2400"/>
              <a:t>Con estos datos podremos saber qué clientes pueden ser los que abandonen la compañía y poder realizar campañas para que esos clientes se queden.</a:t>
            </a:r>
            <a:endParaRPr i="1"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6"/>
          <p:cNvSpPr txBox="1"/>
          <p:nvPr>
            <p:ph type="title"/>
          </p:nvPr>
        </p:nvSpPr>
        <p:spPr>
          <a:xfrm>
            <a:off x="1234750" y="20721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GRACIAS POR SU ATENCIÓN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1330675" y="4432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Las compañías móviles han creado o comprado segundas compañías “low cost” para evitar la fuga de clientes.</a:t>
            </a:r>
            <a:endParaRPr/>
          </a:p>
        </p:txBody>
      </p:sp>
      <p:pic>
        <p:nvPicPr>
          <p:cNvPr id="292" name="Google Shape;292;p15"/>
          <p:cNvPicPr preferRelativeResize="0"/>
          <p:nvPr/>
        </p:nvPicPr>
        <p:blipFill>
          <a:blip r:embed="rId3">
            <a:alphaModFix/>
          </a:blip>
          <a:stretch>
            <a:fillRect/>
          </a:stretch>
        </p:blipFill>
        <p:spPr>
          <a:xfrm>
            <a:off x="324685" y="1873325"/>
            <a:ext cx="1227716" cy="1232525"/>
          </a:xfrm>
          <a:prstGeom prst="rect">
            <a:avLst/>
          </a:prstGeom>
          <a:noFill/>
          <a:ln>
            <a:noFill/>
          </a:ln>
        </p:spPr>
      </p:pic>
      <p:pic>
        <p:nvPicPr>
          <p:cNvPr id="293" name="Google Shape;293;p15"/>
          <p:cNvPicPr preferRelativeResize="0"/>
          <p:nvPr/>
        </p:nvPicPr>
        <p:blipFill>
          <a:blip r:embed="rId4">
            <a:alphaModFix/>
          </a:blip>
          <a:stretch>
            <a:fillRect/>
          </a:stretch>
        </p:blipFill>
        <p:spPr>
          <a:xfrm>
            <a:off x="2307775" y="2493161"/>
            <a:ext cx="3199675" cy="902700"/>
          </a:xfrm>
          <a:prstGeom prst="rect">
            <a:avLst/>
          </a:prstGeom>
          <a:noFill/>
          <a:ln>
            <a:noFill/>
          </a:ln>
        </p:spPr>
      </p:pic>
      <p:pic>
        <p:nvPicPr>
          <p:cNvPr id="294" name="Google Shape;294;p15"/>
          <p:cNvPicPr preferRelativeResize="0"/>
          <p:nvPr/>
        </p:nvPicPr>
        <p:blipFill>
          <a:blip r:embed="rId5">
            <a:alphaModFix/>
          </a:blip>
          <a:stretch>
            <a:fillRect/>
          </a:stretch>
        </p:blipFill>
        <p:spPr>
          <a:xfrm>
            <a:off x="514032" y="3536600"/>
            <a:ext cx="1404854" cy="1407601"/>
          </a:xfrm>
          <a:prstGeom prst="rect">
            <a:avLst/>
          </a:prstGeom>
          <a:noFill/>
          <a:ln>
            <a:noFill/>
          </a:ln>
        </p:spPr>
      </p:pic>
      <p:pic>
        <p:nvPicPr>
          <p:cNvPr id="295" name="Google Shape;295;p15"/>
          <p:cNvPicPr preferRelativeResize="0"/>
          <p:nvPr/>
        </p:nvPicPr>
        <p:blipFill>
          <a:blip r:embed="rId6">
            <a:alphaModFix/>
          </a:blip>
          <a:stretch>
            <a:fillRect/>
          </a:stretch>
        </p:blipFill>
        <p:spPr>
          <a:xfrm>
            <a:off x="5310625" y="1873325"/>
            <a:ext cx="2362458" cy="587851"/>
          </a:xfrm>
          <a:prstGeom prst="rect">
            <a:avLst/>
          </a:prstGeom>
          <a:noFill/>
          <a:ln>
            <a:noFill/>
          </a:ln>
        </p:spPr>
      </p:pic>
      <p:pic>
        <p:nvPicPr>
          <p:cNvPr id="296" name="Google Shape;296;p15"/>
          <p:cNvPicPr preferRelativeResize="0"/>
          <p:nvPr/>
        </p:nvPicPr>
        <p:blipFill>
          <a:blip r:embed="rId7">
            <a:alphaModFix/>
          </a:blip>
          <a:stretch>
            <a:fillRect/>
          </a:stretch>
        </p:blipFill>
        <p:spPr>
          <a:xfrm>
            <a:off x="6427712" y="4074898"/>
            <a:ext cx="2587751" cy="741978"/>
          </a:xfrm>
          <a:prstGeom prst="rect">
            <a:avLst/>
          </a:prstGeom>
          <a:noFill/>
          <a:ln>
            <a:noFill/>
          </a:ln>
        </p:spPr>
      </p:pic>
      <p:pic>
        <p:nvPicPr>
          <p:cNvPr id="297" name="Google Shape;297;p15"/>
          <p:cNvPicPr preferRelativeResize="0"/>
          <p:nvPr/>
        </p:nvPicPr>
        <p:blipFill>
          <a:blip r:embed="rId8">
            <a:alphaModFix/>
          </a:blip>
          <a:stretch>
            <a:fillRect/>
          </a:stretch>
        </p:blipFill>
        <p:spPr>
          <a:xfrm>
            <a:off x="4734650" y="2872795"/>
            <a:ext cx="2587750" cy="790481"/>
          </a:xfrm>
          <a:prstGeom prst="rect">
            <a:avLst/>
          </a:prstGeom>
          <a:noFill/>
          <a:ln>
            <a:noFill/>
          </a:ln>
        </p:spPr>
      </p:pic>
      <p:pic>
        <p:nvPicPr>
          <p:cNvPr id="298" name="Google Shape;298;p15"/>
          <p:cNvPicPr preferRelativeResize="0"/>
          <p:nvPr/>
        </p:nvPicPr>
        <p:blipFill>
          <a:blip r:embed="rId9">
            <a:alphaModFix/>
          </a:blip>
          <a:stretch>
            <a:fillRect/>
          </a:stretch>
        </p:blipFill>
        <p:spPr>
          <a:xfrm>
            <a:off x="1710750" y="1777325"/>
            <a:ext cx="2190750" cy="638175"/>
          </a:xfrm>
          <a:prstGeom prst="rect">
            <a:avLst/>
          </a:prstGeom>
          <a:noFill/>
          <a:ln>
            <a:noFill/>
          </a:ln>
        </p:spPr>
      </p:pic>
      <p:pic>
        <p:nvPicPr>
          <p:cNvPr id="299" name="Google Shape;299;p15"/>
          <p:cNvPicPr preferRelativeResize="0"/>
          <p:nvPr/>
        </p:nvPicPr>
        <p:blipFill>
          <a:blip r:embed="rId10">
            <a:alphaModFix/>
          </a:blip>
          <a:stretch>
            <a:fillRect/>
          </a:stretch>
        </p:blipFill>
        <p:spPr>
          <a:xfrm>
            <a:off x="7598997" y="1955488"/>
            <a:ext cx="1276375" cy="1232525"/>
          </a:xfrm>
          <a:prstGeom prst="rect">
            <a:avLst/>
          </a:prstGeom>
          <a:noFill/>
          <a:ln>
            <a:noFill/>
          </a:ln>
        </p:spPr>
      </p:pic>
      <p:pic>
        <p:nvPicPr>
          <p:cNvPr id="300" name="Google Shape;300;p15"/>
          <p:cNvPicPr preferRelativeResize="0"/>
          <p:nvPr/>
        </p:nvPicPr>
        <p:blipFill>
          <a:blip r:embed="rId11">
            <a:alphaModFix/>
          </a:blip>
          <a:stretch>
            <a:fillRect/>
          </a:stretch>
        </p:blipFill>
        <p:spPr>
          <a:xfrm>
            <a:off x="1918875" y="3536598"/>
            <a:ext cx="2721965" cy="9026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Las compañías compran red</a:t>
            </a:r>
            <a:endParaRPr/>
          </a:p>
        </p:txBody>
      </p:sp>
      <p:pic>
        <p:nvPicPr>
          <p:cNvPr id="306" name="Google Shape;306;p16"/>
          <p:cNvPicPr preferRelativeResize="0"/>
          <p:nvPr/>
        </p:nvPicPr>
        <p:blipFill>
          <a:blip r:embed="rId3">
            <a:alphaModFix/>
          </a:blip>
          <a:stretch>
            <a:fillRect/>
          </a:stretch>
        </p:blipFill>
        <p:spPr>
          <a:xfrm>
            <a:off x="1054950" y="1724897"/>
            <a:ext cx="2208426" cy="600400"/>
          </a:xfrm>
          <a:prstGeom prst="rect">
            <a:avLst/>
          </a:prstGeom>
          <a:noFill/>
          <a:ln>
            <a:noFill/>
          </a:ln>
        </p:spPr>
      </p:pic>
      <p:pic>
        <p:nvPicPr>
          <p:cNvPr id="307" name="Google Shape;307;p16"/>
          <p:cNvPicPr preferRelativeResize="0"/>
          <p:nvPr/>
        </p:nvPicPr>
        <p:blipFill>
          <a:blip r:embed="rId4">
            <a:alphaModFix/>
          </a:blip>
          <a:stretch>
            <a:fillRect/>
          </a:stretch>
        </p:blipFill>
        <p:spPr>
          <a:xfrm>
            <a:off x="3263363" y="2325296"/>
            <a:ext cx="3766224" cy="747350"/>
          </a:xfrm>
          <a:prstGeom prst="rect">
            <a:avLst/>
          </a:prstGeom>
          <a:noFill/>
          <a:ln>
            <a:noFill/>
          </a:ln>
        </p:spPr>
      </p:pic>
      <p:pic>
        <p:nvPicPr>
          <p:cNvPr id="308" name="Google Shape;308;p16"/>
          <p:cNvPicPr preferRelativeResize="0"/>
          <p:nvPr/>
        </p:nvPicPr>
        <p:blipFill>
          <a:blip r:embed="rId5">
            <a:alphaModFix/>
          </a:blip>
          <a:stretch>
            <a:fillRect/>
          </a:stretch>
        </p:blipFill>
        <p:spPr>
          <a:xfrm>
            <a:off x="5450675" y="3223062"/>
            <a:ext cx="2883625" cy="1308575"/>
          </a:xfrm>
          <a:prstGeom prst="rect">
            <a:avLst/>
          </a:prstGeom>
          <a:noFill/>
          <a:ln>
            <a:noFill/>
          </a:ln>
        </p:spPr>
      </p:pic>
      <p:pic>
        <p:nvPicPr>
          <p:cNvPr id="309" name="Google Shape;309;p16"/>
          <p:cNvPicPr preferRelativeResize="0"/>
          <p:nvPr/>
        </p:nvPicPr>
        <p:blipFill>
          <a:blip r:embed="rId6">
            <a:alphaModFix/>
          </a:blip>
          <a:stretch>
            <a:fillRect/>
          </a:stretch>
        </p:blipFill>
        <p:spPr>
          <a:xfrm>
            <a:off x="152400" y="3225046"/>
            <a:ext cx="3142978" cy="176605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Las compañías se enfrentan a las plataformas de TV en streaming</a:t>
            </a:r>
            <a:endParaRPr/>
          </a:p>
        </p:txBody>
      </p:sp>
      <p:pic>
        <p:nvPicPr>
          <p:cNvPr id="315" name="Google Shape;315;p17"/>
          <p:cNvPicPr preferRelativeResize="0"/>
          <p:nvPr/>
        </p:nvPicPr>
        <p:blipFill>
          <a:blip r:embed="rId3">
            <a:alphaModFix/>
          </a:blip>
          <a:stretch>
            <a:fillRect/>
          </a:stretch>
        </p:blipFill>
        <p:spPr>
          <a:xfrm>
            <a:off x="377175" y="1954575"/>
            <a:ext cx="1234350" cy="1234350"/>
          </a:xfrm>
          <a:prstGeom prst="rect">
            <a:avLst/>
          </a:prstGeom>
          <a:noFill/>
          <a:ln>
            <a:noFill/>
          </a:ln>
        </p:spPr>
      </p:pic>
      <p:pic>
        <p:nvPicPr>
          <p:cNvPr id="316" name="Google Shape;316;p17"/>
          <p:cNvPicPr preferRelativeResize="0"/>
          <p:nvPr/>
        </p:nvPicPr>
        <p:blipFill>
          <a:blip r:embed="rId4">
            <a:alphaModFix/>
          </a:blip>
          <a:stretch>
            <a:fillRect/>
          </a:stretch>
        </p:blipFill>
        <p:spPr>
          <a:xfrm>
            <a:off x="1611525" y="2069187"/>
            <a:ext cx="1784471" cy="999300"/>
          </a:xfrm>
          <a:prstGeom prst="rect">
            <a:avLst/>
          </a:prstGeom>
          <a:noFill/>
          <a:ln>
            <a:noFill/>
          </a:ln>
        </p:spPr>
      </p:pic>
      <p:pic>
        <p:nvPicPr>
          <p:cNvPr id="317" name="Google Shape;317;p17"/>
          <p:cNvPicPr preferRelativeResize="0"/>
          <p:nvPr/>
        </p:nvPicPr>
        <p:blipFill>
          <a:blip r:embed="rId5">
            <a:alphaModFix/>
          </a:blip>
          <a:stretch>
            <a:fillRect/>
          </a:stretch>
        </p:blipFill>
        <p:spPr>
          <a:xfrm>
            <a:off x="377175" y="3201785"/>
            <a:ext cx="4800301" cy="830675"/>
          </a:xfrm>
          <a:prstGeom prst="rect">
            <a:avLst/>
          </a:prstGeom>
          <a:noFill/>
          <a:ln>
            <a:noFill/>
          </a:ln>
        </p:spPr>
      </p:pic>
      <p:pic>
        <p:nvPicPr>
          <p:cNvPr id="318" name="Google Shape;318;p17"/>
          <p:cNvPicPr preferRelativeResize="0"/>
          <p:nvPr/>
        </p:nvPicPr>
        <p:blipFill>
          <a:blip r:embed="rId6">
            <a:alphaModFix/>
          </a:blip>
          <a:stretch>
            <a:fillRect/>
          </a:stretch>
        </p:blipFill>
        <p:spPr>
          <a:xfrm>
            <a:off x="3395999" y="2066275"/>
            <a:ext cx="2702086" cy="830675"/>
          </a:xfrm>
          <a:prstGeom prst="rect">
            <a:avLst/>
          </a:prstGeom>
          <a:noFill/>
          <a:ln>
            <a:noFill/>
          </a:ln>
        </p:spPr>
      </p:pic>
      <p:pic>
        <p:nvPicPr>
          <p:cNvPr id="319" name="Google Shape;319;p17"/>
          <p:cNvPicPr preferRelativeResize="0"/>
          <p:nvPr/>
        </p:nvPicPr>
        <p:blipFill>
          <a:blip r:embed="rId7">
            <a:alphaModFix/>
          </a:blip>
          <a:stretch>
            <a:fillRect/>
          </a:stretch>
        </p:blipFill>
        <p:spPr>
          <a:xfrm>
            <a:off x="686050" y="4045290"/>
            <a:ext cx="3250600" cy="800460"/>
          </a:xfrm>
          <a:prstGeom prst="rect">
            <a:avLst/>
          </a:prstGeom>
          <a:noFill/>
          <a:ln>
            <a:noFill/>
          </a:ln>
        </p:spPr>
      </p:pic>
      <p:pic>
        <p:nvPicPr>
          <p:cNvPr id="320" name="Google Shape;320;p17"/>
          <p:cNvPicPr preferRelativeResize="0"/>
          <p:nvPr/>
        </p:nvPicPr>
        <p:blipFill>
          <a:blip r:embed="rId8">
            <a:alphaModFix/>
          </a:blip>
          <a:stretch>
            <a:fillRect/>
          </a:stretch>
        </p:blipFill>
        <p:spPr>
          <a:xfrm>
            <a:off x="3936645" y="4191232"/>
            <a:ext cx="2040275" cy="781262"/>
          </a:xfrm>
          <a:prstGeom prst="rect">
            <a:avLst/>
          </a:prstGeom>
          <a:noFill/>
          <a:ln>
            <a:noFill/>
          </a:ln>
        </p:spPr>
      </p:pic>
      <p:pic>
        <p:nvPicPr>
          <p:cNvPr id="321" name="Google Shape;321;p17"/>
          <p:cNvPicPr preferRelativeResize="0"/>
          <p:nvPr/>
        </p:nvPicPr>
        <p:blipFill>
          <a:blip r:embed="rId9">
            <a:alphaModFix/>
          </a:blip>
          <a:stretch>
            <a:fillRect/>
          </a:stretch>
        </p:blipFill>
        <p:spPr>
          <a:xfrm>
            <a:off x="6098063" y="4260026"/>
            <a:ext cx="2409713" cy="781275"/>
          </a:xfrm>
          <a:prstGeom prst="rect">
            <a:avLst/>
          </a:prstGeom>
          <a:noFill/>
          <a:ln>
            <a:noFill/>
          </a:ln>
        </p:spPr>
      </p:pic>
      <p:pic>
        <p:nvPicPr>
          <p:cNvPr id="322" name="Google Shape;322;p17"/>
          <p:cNvPicPr preferRelativeResize="0"/>
          <p:nvPr/>
        </p:nvPicPr>
        <p:blipFill>
          <a:blip r:embed="rId10">
            <a:alphaModFix/>
          </a:blip>
          <a:stretch>
            <a:fillRect/>
          </a:stretch>
        </p:blipFill>
        <p:spPr>
          <a:xfrm>
            <a:off x="5450956" y="2965747"/>
            <a:ext cx="3250600" cy="122547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8"/>
          <p:cNvSpPr txBox="1"/>
          <p:nvPr>
            <p:ph type="title"/>
          </p:nvPr>
        </p:nvSpPr>
        <p:spPr>
          <a:xfrm>
            <a:off x="1303800" y="598575"/>
            <a:ext cx="7030500" cy="131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Nosotros hemos analizado las portabilidades de los servicios de Telecomunicaciones del cliente residencial</a:t>
            </a:r>
            <a:endParaRPr/>
          </a:p>
        </p:txBody>
      </p:sp>
      <p:pic>
        <p:nvPicPr>
          <p:cNvPr id="328" name="Google Shape;328;p18"/>
          <p:cNvPicPr preferRelativeResize="0"/>
          <p:nvPr/>
        </p:nvPicPr>
        <p:blipFill>
          <a:blip r:embed="rId3">
            <a:alphaModFix/>
          </a:blip>
          <a:stretch>
            <a:fillRect/>
          </a:stretch>
        </p:blipFill>
        <p:spPr>
          <a:xfrm>
            <a:off x="1792425" y="2041575"/>
            <a:ext cx="5088750" cy="2849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1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Tenemos un dataset con datos que nos indican la tendencia de una serie de clientes</a:t>
            </a:r>
            <a:endParaRPr/>
          </a:p>
        </p:txBody>
      </p:sp>
      <p:sp>
        <p:nvSpPr>
          <p:cNvPr id="334" name="Google Shape;334;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5" name="Google Shape;335;p19"/>
          <p:cNvPicPr preferRelativeResize="0"/>
          <p:nvPr/>
        </p:nvPicPr>
        <p:blipFill>
          <a:blip r:embed="rId3">
            <a:alphaModFix/>
          </a:blip>
          <a:stretch>
            <a:fillRect/>
          </a:stretch>
        </p:blipFill>
        <p:spPr>
          <a:xfrm>
            <a:off x="889700" y="1893025"/>
            <a:ext cx="7701351" cy="3039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Vemos que los datos están más o menos balanceados</a:t>
            </a:r>
            <a:endParaRPr/>
          </a:p>
        </p:txBody>
      </p:sp>
      <p:pic>
        <p:nvPicPr>
          <p:cNvPr id="341" name="Google Shape;341;p20"/>
          <p:cNvPicPr preferRelativeResize="0"/>
          <p:nvPr/>
        </p:nvPicPr>
        <p:blipFill>
          <a:blip r:embed="rId3">
            <a:alphaModFix/>
          </a:blip>
          <a:stretch>
            <a:fillRect/>
          </a:stretch>
        </p:blipFill>
        <p:spPr>
          <a:xfrm>
            <a:off x="1303804" y="1597875"/>
            <a:ext cx="4712625" cy="3055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Podemos observar en estos datos que hay una serie de “pistas” que nos pueden indicar qué tipo de cliente puede dejar la compañía</a:t>
            </a:r>
            <a:endParaRPr/>
          </a:p>
        </p:txBody>
      </p:sp>
      <p:pic>
        <p:nvPicPr>
          <p:cNvPr id="347" name="Google Shape;347;p21"/>
          <p:cNvPicPr preferRelativeResize="0"/>
          <p:nvPr/>
        </p:nvPicPr>
        <p:blipFill>
          <a:blip r:embed="rId3">
            <a:alphaModFix/>
          </a:blip>
          <a:stretch>
            <a:fillRect/>
          </a:stretch>
        </p:blipFill>
        <p:spPr>
          <a:xfrm>
            <a:off x="1303800" y="2117850"/>
            <a:ext cx="2000250" cy="2286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