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sldIdLst>
    <p:sldId id="257" r:id="rId2"/>
    <p:sldId id="270"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0"/>
  </p:normalViewPr>
  <p:slideViewPr>
    <p:cSldViewPr snapToGrid="0">
      <p:cViewPr>
        <p:scale>
          <a:sx n="120" d="100"/>
          <a:sy n="120" d="100"/>
        </p:scale>
        <p:origin x="2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rIns="45720"/>
          <a:lstStyle/>
          <a:p>
            <a:fld id="{97240F7A-FD3C-A146-A264-1A2219164C9B}" type="slidenum">
              <a:rPr lang="es-ES_tradnl" smtClean="0"/>
              <a:t>‹Nº›</a:t>
            </a:fld>
            <a:endParaRPr lang="es-ES_tradnl"/>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4177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277874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183879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4454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356909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97240F7A-FD3C-A146-A264-1A2219164C9B}" type="slidenum">
              <a:rPr lang="es-ES_tradnl" smtClean="0"/>
              <a:t>‹Nº›</a:t>
            </a:fld>
            <a:endParaRPr lang="es-ES_tradnl"/>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4072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69009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97240F7A-FD3C-A146-A264-1A2219164C9B}" type="slidenum">
              <a:rPr lang="es-ES_tradnl" smtClean="0"/>
              <a:t>‹Nº›</a:t>
            </a:fld>
            <a:endParaRPr lang="es-ES_tradnl"/>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6706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219416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423471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6CBD9F2-7B0B-AF4E-B6ED-E4595CB0FF62}" type="datetimeFigureOut">
              <a:rPr lang="es-ES_tradnl" smtClean="0"/>
              <a:t>18/9/22</a:t>
            </a:fld>
            <a:endParaRPr lang="es-ES_tradn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240F7A-FD3C-A146-A264-1A2219164C9B}" type="slidenum">
              <a:rPr lang="es-ES_tradnl" smtClean="0"/>
              <a:t>‹Nº›</a:t>
            </a:fld>
            <a:endParaRPr lang="es-ES_tradnl"/>
          </a:p>
        </p:txBody>
      </p:sp>
    </p:spTree>
    <p:extLst>
      <p:ext uri="{BB962C8B-B14F-4D97-AF65-F5344CB8AC3E}">
        <p14:creationId xmlns:p14="http://schemas.microsoft.com/office/powerpoint/2010/main" val="21812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6CBD9F2-7B0B-AF4E-B6ED-E4595CB0FF62}" type="datetimeFigureOut">
              <a:rPr lang="es-ES_tradnl" smtClean="0"/>
              <a:t>18/9/22</a:t>
            </a:fld>
            <a:endParaRPr lang="es-ES_tradnl"/>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7240F7A-FD3C-A146-A264-1A2219164C9B}" type="slidenum">
              <a:rPr lang="es-ES_tradnl" smtClean="0"/>
              <a:t>‹Nº›</a:t>
            </a:fld>
            <a:endParaRPr lang="es-ES_tradnl"/>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937351"/>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2BDA02D1-255D-6E68-1F79-C1A103B72ACD}"/>
              </a:ext>
            </a:extLst>
          </p:cNvPr>
          <p:cNvSpPr>
            <a:spLocks noChangeArrowheads="1"/>
          </p:cNvSpPr>
          <p:nvPr/>
        </p:nvSpPr>
        <p:spPr bwMode="auto">
          <a:xfrm>
            <a:off x="0" y="-1673671"/>
            <a:ext cx="12192000" cy="795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17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altLang="es-MX" sz="17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17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altLang="es-MX" sz="17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17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altLang="es-MX" sz="20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20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sz="20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Universidad Autónoma de Nuevo León</a:t>
            </a:r>
            <a:endParaRPr lang="es-MX" altLang="es-MX" sz="2400" b="1" dirty="0">
              <a:latin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Facultad de Ingeniería Mecánica Eléctrica </a:t>
            </a:r>
            <a:r>
              <a:rPr kumimoji="0" lang="es-MX" altLang="es-MX" b="1"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lvl="0" algn="ctr" eaLnBrk="0" fontAlgn="base" hangingPunct="0">
              <a:spcBef>
                <a:spcPct val="0"/>
              </a:spcBef>
              <a:spcAft>
                <a:spcPct val="0"/>
              </a:spcAft>
            </a:pPr>
            <a:r>
              <a:rPr kumimoji="0" lang="es-MX" altLang="es-MX" b="1"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es-MX" altLang="es-MX" sz="1200" b="0" i="0" u="none" strike="noStrike" cap="none" normalizeH="0" baseline="0" dirty="0">
              <a:ln>
                <a:noFill/>
              </a:ln>
              <a:solidFill>
                <a:schemeClr val="tx1"/>
              </a:solidFill>
              <a:effectLst/>
              <a:latin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Proyecto IMA I</a:t>
            </a: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“Aumento de la eficiencia en máquina de corte de plasma </a:t>
            </a: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MaxPro200 para evitar retrabajos”</a:t>
            </a: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lang="es-MX" altLang="es-MX" sz="2400" b="1" dirty="0">
              <a:latin typeface="Arial" panose="020B0604020202020204" pitchFamily="34" charset="0"/>
              <a:ea typeface="Arial" panose="020B0604020202020204" pitchFamily="34" charset="0"/>
            </a:endParaRPr>
          </a:p>
          <a:p>
            <a:pPr lvl="0" algn="ctr" eaLnBrk="0" fontAlgn="base" hangingPunct="0">
              <a:spcBef>
                <a:spcPct val="0"/>
              </a:spcBef>
              <a:spcAft>
                <a:spcPct val="0"/>
              </a:spcAft>
            </a:pPr>
            <a:endParaRPr kumimoji="0" lang="es-MX" altLang="es-MX" sz="1200" b="0" i="0" u="none" strike="noStrike" cap="none" normalizeH="0" baseline="0" dirty="0">
              <a:ln>
                <a:noFill/>
              </a:ln>
              <a:solidFill>
                <a:schemeClr val="tx1"/>
              </a:solidFill>
              <a:effectLst/>
              <a:latin typeface="Arial" panose="020B0604020202020204" pitchFamily="34" charset="0"/>
            </a:endParaRPr>
          </a:p>
          <a:p>
            <a:pPr lvl="0" algn="ctr" eaLnBrk="0" fontAlgn="base" hangingPunct="0">
              <a:spcBef>
                <a:spcPct val="0"/>
              </a:spcBef>
              <a:spcAft>
                <a:spcPct val="0"/>
              </a:spcAft>
            </a:pPr>
            <a:r>
              <a:rPr lang="es-MX" altLang="es-MX" sz="2400" b="1" dirty="0">
                <a:latin typeface="Arial" panose="020B0604020202020204" pitchFamily="34" charset="0"/>
                <a:ea typeface="Arial" panose="020B0604020202020204" pitchFamily="34" charset="0"/>
              </a:rPr>
              <a:t>Ciudad Universitaria, San Nicolás de los Garza</a:t>
            </a:r>
          </a:p>
          <a:p>
            <a:pPr lvl="0" algn="ctr" eaLnBrk="0" fontAlgn="base" hangingPunct="0">
              <a:spcBef>
                <a:spcPct val="0"/>
              </a:spcBef>
              <a:spcAft>
                <a:spcPct val="0"/>
              </a:spcAft>
            </a:pPr>
            <a:r>
              <a:rPr kumimoji="0" lang="es-MX" altLang="es-MX" sz="2400" b="1" i="0" u="none" strike="noStrike" cap="none" normalizeH="0" baseline="0" dirty="0">
                <a:ln>
                  <a:noFill/>
                </a:ln>
                <a:solidFill>
                  <a:schemeClr val="tx1"/>
                </a:solidFill>
                <a:effectLst/>
                <a:latin typeface="Arial" panose="020B0604020202020204" pitchFamily="34" charset="0"/>
              </a:rPr>
              <a:t>Semestre Agosto – Diciembre 2022</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3E62A395-7B26-6722-1CED-E6195D00115A}"/>
              </a:ext>
            </a:extLst>
          </p:cNvPr>
          <p:cNvPicPr>
            <a:picLocks noChangeAspect="1"/>
          </p:cNvPicPr>
          <p:nvPr/>
        </p:nvPicPr>
        <p:blipFill>
          <a:blip r:embed="rId2"/>
          <a:stretch>
            <a:fillRect/>
          </a:stretch>
        </p:blipFill>
        <p:spPr>
          <a:xfrm>
            <a:off x="685419" y="0"/>
            <a:ext cx="1909336" cy="1909336"/>
          </a:xfrm>
          <a:prstGeom prst="rect">
            <a:avLst/>
          </a:prstGeom>
        </p:spPr>
      </p:pic>
      <p:pic>
        <p:nvPicPr>
          <p:cNvPr id="8" name="Imagen 7">
            <a:extLst>
              <a:ext uri="{FF2B5EF4-FFF2-40B4-BE49-F238E27FC236}">
                <a16:creationId xmlns:a16="http://schemas.microsoft.com/office/drawing/2014/main" id="{D85B878F-2526-07D3-757E-29551FDA90B6}"/>
              </a:ext>
            </a:extLst>
          </p:cNvPr>
          <p:cNvPicPr>
            <a:picLocks noChangeAspect="1"/>
          </p:cNvPicPr>
          <p:nvPr/>
        </p:nvPicPr>
        <p:blipFill>
          <a:blip r:embed="rId3"/>
          <a:stretch>
            <a:fillRect/>
          </a:stretch>
        </p:blipFill>
        <p:spPr>
          <a:xfrm>
            <a:off x="9240279" y="298649"/>
            <a:ext cx="1925741" cy="962871"/>
          </a:xfrm>
          <a:prstGeom prst="rect">
            <a:avLst/>
          </a:prstGeom>
        </p:spPr>
      </p:pic>
      <p:graphicFrame>
        <p:nvGraphicFramePr>
          <p:cNvPr id="9" name="Tabla 8">
            <a:extLst>
              <a:ext uri="{FF2B5EF4-FFF2-40B4-BE49-F238E27FC236}">
                <a16:creationId xmlns:a16="http://schemas.microsoft.com/office/drawing/2014/main" id="{796CA1D1-106F-E523-A7EA-B1465B99270B}"/>
              </a:ext>
            </a:extLst>
          </p:cNvPr>
          <p:cNvGraphicFramePr>
            <a:graphicFrameLocks noGrp="1"/>
          </p:cNvGraphicFramePr>
          <p:nvPr>
            <p:extLst>
              <p:ext uri="{D42A27DB-BD31-4B8C-83A1-F6EECF244321}">
                <p14:modId xmlns:p14="http://schemas.microsoft.com/office/powerpoint/2010/main" val="2296852114"/>
              </p:ext>
            </p:extLst>
          </p:nvPr>
        </p:nvGraphicFramePr>
        <p:xfrm>
          <a:off x="1932825" y="3429000"/>
          <a:ext cx="8326349" cy="1578352"/>
        </p:xfrm>
        <a:graphic>
          <a:graphicData uri="http://schemas.openxmlformats.org/drawingml/2006/table">
            <a:tbl>
              <a:tblPr firstRow="1" bandRow="1">
                <a:tableStyleId>{5C22544A-7EE6-4342-B048-85BDC9FD1C3A}</a:tableStyleId>
              </a:tblPr>
              <a:tblGrid>
                <a:gridCol w="5220576">
                  <a:extLst>
                    <a:ext uri="{9D8B030D-6E8A-4147-A177-3AD203B41FA5}">
                      <a16:colId xmlns:a16="http://schemas.microsoft.com/office/drawing/2014/main" val="4147431019"/>
                    </a:ext>
                  </a:extLst>
                </a:gridCol>
                <a:gridCol w="3105773">
                  <a:extLst>
                    <a:ext uri="{9D8B030D-6E8A-4147-A177-3AD203B41FA5}">
                      <a16:colId xmlns:a16="http://schemas.microsoft.com/office/drawing/2014/main" val="2307793768"/>
                    </a:ext>
                  </a:extLst>
                </a:gridCol>
              </a:tblGrid>
              <a:tr h="389632">
                <a:tc>
                  <a:txBody>
                    <a:bodyPr/>
                    <a:lstStyle/>
                    <a:p>
                      <a:pPr algn="ctr"/>
                      <a:r>
                        <a:rPr lang="es-MX" sz="1800" dirty="0"/>
                        <a:t>Nombre</a:t>
                      </a:r>
                    </a:p>
                  </a:txBody>
                  <a:tcPr/>
                </a:tc>
                <a:tc>
                  <a:txBody>
                    <a:bodyPr/>
                    <a:lstStyle/>
                    <a:p>
                      <a:pPr algn="ctr"/>
                      <a:r>
                        <a:rPr lang="es-MX" sz="1800" dirty="0"/>
                        <a:t>Matrícula</a:t>
                      </a:r>
                    </a:p>
                  </a:txBody>
                  <a:tcPr/>
                </a:tc>
                <a:extLst>
                  <a:ext uri="{0D108BD9-81ED-4DB2-BD59-A6C34878D82A}">
                    <a16:rowId xmlns:a16="http://schemas.microsoft.com/office/drawing/2014/main" val="2411832835"/>
                  </a:ext>
                </a:extLst>
              </a:tr>
              <a:tr h="710506">
                <a:tc>
                  <a:txBody>
                    <a:bodyPr/>
                    <a:lstStyle/>
                    <a:p>
                      <a:pPr algn="ctr"/>
                      <a:r>
                        <a:rPr lang="es-MX" sz="1800" dirty="0"/>
                        <a:t>Jorge Alberto Elizondo Leal</a:t>
                      </a:r>
                    </a:p>
                    <a:p>
                      <a:pPr algn="ctr"/>
                      <a:r>
                        <a:rPr lang="es-MX" sz="1800" dirty="0"/>
                        <a:t>Alexis Antonio Vargas Ramirez</a:t>
                      </a:r>
                    </a:p>
                    <a:p>
                      <a:pPr algn="ctr"/>
                      <a:r>
                        <a:rPr lang="es-MX" sz="1800" dirty="0"/>
                        <a:t>Juan Guillermo Ibarra Rodríguez</a:t>
                      </a:r>
                    </a:p>
                    <a:p>
                      <a:pPr algn="ctr"/>
                      <a:r>
                        <a:rPr lang="es-MX" sz="1800" dirty="0"/>
                        <a:t>Pablo Jair Hernández Martínez</a:t>
                      </a:r>
                    </a:p>
                  </a:txBody>
                  <a:tcPr/>
                </a:tc>
                <a:tc>
                  <a:txBody>
                    <a:bodyPr/>
                    <a:lstStyle/>
                    <a:p>
                      <a:pPr algn="ctr"/>
                      <a:r>
                        <a:rPr lang="es-MX" sz="1800" dirty="0"/>
                        <a:t>1942463</a:t>
                      </a:r>
                    </a:p>
                    <a:p>
                      <a:pPr algn="ctr"/>
                      <a:r>
                        <a:rPr lang="es-MX" sz="1800" dirty="0"/>
                        <a:t>1731433</a:t>
                      </a:r>
                    </a:p>
                    <a:p>
                      <a:pPr algn="ctr"/>
                      <a:r>
                        <a:rPr lang="es-MX" sz="1800" dirty="0"/>
                        <a:t>1932159</a:t>
                      </a:r>
                    </a:p>
                    <a:p>
                      <a:pPr algn="ctr"/>
                      <a:r>
                        <a:rPr lang="es-MX" sz="1800" dirty="0"/>
                        <a:t>1828755</a:t>
                      </a:r>
                    </a:p>
                  </a:txBody>
                  <a:tcPr/>
                </a:tc>
                <a:extLst>
                  <a:ext uri="{0D108BD9-81ED-4DB2-BD59-A6C34878D82A}">
                    <a16:rowId xmlns:a16="http://schemas.microsoft.com/office/drawing/2014/main" val="1011885141"/>
                  </a:ext>
                </a:extLst>
              </a:tr>
            </a:tbl>
          </a:graphicData>
        </a:graphic>
      </p:graphicFrame>
    </p:spTree>
    <p:extLst>
      <p:ext uri="{BB962C8B-B14F-4D97-AF65-F5344CB8AC3E}">
        <p14:creationId xmlns:p14="http://schemas.microsoft.com/office/powerpoint/2010/main" val="426823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74834" y="3867808"/>
            <a:ext cx="10515600" cy="2406868"/>
          </a:xfrm>
        </p:spPr>
        <p:txBody>
          <a:bodyPr>
            <a:normAutofit fontScale="92500"/>
          </a:bodyPr>
          <a:lstStyle/>
          <a:p>
            <a:pPr marL="0" indent="0">
              <a:buNone/>
            </a:pPr>
            <a:r>
              <a:rPr lang="es-MX" sz="11500" b="1" dirty="0">
                <a:effectLst/>
                <a:latin typeface="Times New Roman" panose="02020603050405020304" pitchFamily="18" charset="0"/>
                <a:ea typeface="Times New Roman" panose="02020603050405020304" pitchFamily="18" charset="0"/>
              </a:rPr>
              <a:t>Objetivo General</a:t>
            </a:r>
            <a:r>
              <a:rPr lang="es-MX" sz="6600" dirty="0">
                <a:effectLst/>
              </a:rPr>
              <a:t> </a:t>
            </a:r>
          </a:p>
        </p:txBody>
      </p:sp>
    </p:spTree>
    <p:extLst>
      <p:ext uri="{BB962C8B-B14F-4D97-AF65-F5344CB8AC3E}">
        <p14:creationId xmlns:p14="http://schemas.microsoft.com/office/powerpoint/2010/main" val="154332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74834" y="1366347"/>
            <a:ext cx="10515600" cy="4285102"/>
          </a:xfrm>
        </p:spPr>
        <p:txBody>
          <a:bodyPr>
            <a:normAutofit/>
          </a:bodyPr>
          <a:lstStyle/>
          <a:p>
            <a:r>
              <a:rPr lang="es-MX" sz="3600" dirty="0">
                <a:effectLst/>
                <a:latin typeface="Times New Roman" panose="02020603050405020304" pitchFamily="18" charset="0"/>
                <a:ea typeface="Times New Roman" panose="02020603050405020304" pitchFamily="18" charset="0"/>
              </a:rPr>
              <a:t>El objetivo general del proyecto es mejorar la eficiencia de una máquina de cortes con plasma, mediante la implementación de una máquina rebabeadora automática</a:t>
            </a:r>
            <a:r>
              <a:rPr lang="es-MX" sz="3600" dirty="0">
                <a:effectLst/>
              </a:rPr>
              <a:t> </a:t>
            </a:r>
            <a:endParaRPr lang="es-MX" sz="3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378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95854" y="3867808"/>
            <a:ext cx="10515600" cy="2406868"/>
          </a:xfrm>
        </p:spPr>
        <p:txBody>
          <a:bodyPr>
            <a:normAutofit/>
          </a:bodyPr>
          <a:lstStyle/>
          <a:p>
            <a:pPr marL="0" indent="0">
              <a:buNone/>
            </a:pPr>
            <a:r>
              <a:rPr lang="es-MX" sz="11500" b="1" dirty="0">
                <a:effectLst/>
                <a:latin typeface="Times New Roman" panose="02020603050405020304" pitchFamily="18" charset="0"/>
                <a:ea typeface="Times New Roman" panose="02020603050405020304" pitchFamily="18" charset="0"/>
              </a:rPr>
              <a:t>Metodología</a:t>
            </a:r>
            <a:endParaRPr lang="es-MX" sz="6600" dirty="0">
              <a:effectLst/>
            </a:endParaRPr>
          </a:p>
        </p:txBody>
      </p:sp>
    </p:spTree>
    <p:extLst>
      <p:ext uri="{BB962C8B-B14F-4D97-AF65-F5344CB8AC3E}">
        <p14:creationId xmlns:p14="http://schemas.microsoft.com/office/powerpoint/2010/main" val="1815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85344" y="851337"/>
            <a:ext cx="10344808" cy="5567363"/>
          </a:xfrm>
        </p:spPr>
        <p:txBody>
          <a:bodyPr>
            <a:normAutofit/>
          </a:bodyPr>
          <a:lstStyle/>
          <a:p>
            <a:r>
              <a:rPr lang="es-MX" sz="3200" dirty="0">
                <a:effectLst/>
                <a:latin typeface="Times New Roman" panose="02020603050405020304" pitchFamily="18" charset="0"/>
                <a:ea typeface="Times New Roman" panose="02020603050405020304" pitchFamily="18" charset="0"/>
              </a:rPr>
              <a:t>Para poder cumplir con le objetivo se realizará un estudio del proceso actual, comparado con le proceso que sería ya implementando la máquina automatizada, esto con le fin de ver los pros y contras de su implementación. Tras realizar un análisis completo sobre todas las implicaciones que se obtendrían, se tomará una decisión sobre si la máquina brindará un beneficio que valdrá la pena invertir por parte de la empresa que será beneficiada.</a:t>
            </a:r>
          </a:p>
          <a:p>
            <a:endParaRPr lang="es-ES_tradnl" sz="4800" dirty="0"/>
          </a:p>
        </p:txBody>
      </p:sp>
    </p:spTree>
    <p:extLst>
      <p:ext uri="{BB962C8B-B14F-4D97-AF65-F5344CB8AC3E}">
        <p14:creationId xmlns:p14="http://schemas.microsoft.com/office/powerpoint/2010/main" val="76981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74833" y="4204139"/>
            <a:ext cx="10515600" cy="1920272"/>
          </a:xfrm>
        </p:spPr>
        <p:txBody>
          <a:bodyPr>
            <a:normAutofit lnSpcReduction="10000"/>
          </a:bodyPr>
          <a:lstStyle/>
          <a:p>
            <a:pPr marL="0" indent="0">
              <a:buNone/>
            </a:pPr>
            <a:r>
              <a:rPr lang="es-ES_tradnl" sz="11500" b="1" dirty="0">
                <a:latin typeface="Times New Roman" panose="02020603050405020304" pitchFamily="18" charset="0"/>
                <a:cs typeface="Times New Roman" panose="02020603050405020304" pitchFamily="18" charset="0"/>
              </a:rPr>
              <a:t>Introducción</a:t>
            </a:r>
            <a:endParaRPr lang="es-ES_tradnl"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6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74831" y="851337"/>
            <a:ext cx="10515600" cy="5567363"/>
          </a:xfrm>
        </p:spPr>
        <p:txBody>
          <a:bodyPr>
            <a:normAutofit fontScale="92500" lnSpcReduction="20000"/>
          </a:bodyPr>
          <a:lstStyle/>
          <a:p>
            <a:r>
              <a:rPr lang="es-MX" sz="3200" dirty="0">
                <a:latin typeface="Times New Roman" panose="02020603050405020304" pitchFamily="18" charset="0"/>
                <a:ea typeface="Times New Roman" panose="02020603050405020304" pitchFamily="18" charset="0"/>
              </a:rPr>
              <a:t>L</a:t>
            </a:r>
            <a:r>
              <a:rPr lang="es-MX" sz="3200" dirty="0">
                <a:effectLst/>
                <a:latin typeface="Times New Roman" panose="02020603050405020304" pitchFamily="18" charset="0"/>
                <a:ea typeface="Times New Roman" panose="02020603050405020304" pitchFamily="18" charset="0"/>
              </a:rPr>
              <a:t>a problemática que se busca resolver es que ciertas piezas metálicas que pasan por un proceso de corte de plasma salen con rebaba en diferentes contornos, estas rebabas hacen que las piezas no cumplan con los términos de calidad que son solicitados por el cliente. Debido a este problema se están generando retrabajos en la empresa</a:t>
            </a:r>
          </a:p>
          <a:p>
            <a:pPr marL="0" indent="0">
              <a:buNone/>
            </a:pPr>
            <a:endParaRPr lang="es-MX" sz="3200" dirty="0">
              <a:effectLst/>
              <a:latin typeface="Times New Roman" panose="02020603050405020304" pitchFamily="18" charset="0"/>
              <a:ea typeface="Times New Roman" panose="02020603050405020304" pitchFamily="18" charset="0"/>
            </a:endParaRPr>
          </a:p>
          <a:p>
            <a:r>
              <a:rPr lang="es-MX" sz="3200" dirty="0">
                <a:effectLst/>
                <a:latin typeface="Times New Roman" panose="02020603050405020304" pitchFamily="18" charset="0"/>
                <a:ea typeface="Times New Roman" panose="02020603050405020304" pitchFamily="18" charset="0"/>
              </a:rPr>
              <a:t>Para resolver la problemática se buscará implementar una maquina rebabeador automática al proceso, con el fin de hacer más ágil el proceso, más automatizado y generar ahorros para la empresa. </a:t>
            </a:r>
            <a:endParaRPr lang="es-ES_tradnl" sz="3600" dirty="0"/>
          </a:p>
        </p:txBody>
      </p:sp>
    </p:spTree>
    <p:extLst>
      <p:ext uri="{BB962C8B-B14F-4D97-AF65-F5344CB8AC3E}">
        <p14:creationId xmlns:p14="http://schemas.microsoft.com/office/powerpoint/2010/main" val="64474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1027386" y="3867808"/>
            <a:ext cx="10515600" cy="2406868"/>
          </a:xfrm>
        </p:spPr>
        <p:txBody>
          <a:bodyPr>
            <a:normAutofit fontScale="85000" lnSpcReduction="20000"/>
          </a:bodyPr>
          <a:lstStyle/>
          <a:p>
            <a:pPr marL="0" indent="0">
              <a:buNone/>
            </a:pPr>
            <a:r>
              <a:rPr lang="es-MX" sz="8800" b="1" dirty="0">
                <a:effectLst/>
                <a:latin typeface="Times New Roman" panose="02020603050405020304" pitchFamily="18" charset="0"/>
                <a:ea typeface="Times New Roman" panose="02020603050405020304" pitchFamily="18" charset="0"/>
              </a:rPr>
              <a:t>Antecedentes y Estado del Arte</a:t>
            </a:r>
            <a:endParaRPr lang="es-MX" sz="8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45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64323" y="830316"/>
            <a:ext cx="10386849" cy="5567363"/>
          </a:xfrm>
        </p:spPr>
        <p:txBody>
          <a:bodyPr>
            <a:normAutofit/>
          </a:bodyPr>
          <a:lstStyle/>
          <a:p>
            <a:r>
              <a:rPr lang="es-MX" sz="2400" dirty="0">
                <a:effectLst/>
                <a:latin typeface="Times New Roman" panose="02020603050405020304" pitchFamily="18" charset="0"/>
                <a:ea typeface="Times New Roman" panose="02020603050405020304" pitchFamily="18" charset="0"/>
              </a:rPr>
              <a:t>Los conocimientos básicos que se necesitarán para poder abordar el tema son, tener conocimientos básicos de la </a:t>
            </a:r>
            <a:r>
              <a:rPr lang="es-MX" sz="2400" u="sng" dirty="0">
                <a:effectLst/>
                <a:latin typeface="Times New Roman" panose="02020603050405020304" pitchFamily="18" charset="0"/>
                <a:ea typeface="Times New Roman" panose="02020603050405020304" pitchFamily="18" charset="0"/>
              </a:rPr>
              <a:t>manufactura</a:t>
            </a:r>
            <a:r>
              <a:rPr lang="es-MX" sz="2400" dirty="0">
                <a:effectLst/>
                <a:latin typeface="Times New Roman" panose="02020603050405020304" pitchFamily="18" charset="0"/>
                <a:ea typeface="Times New Roman" panose="02020603050405020304" pitchFamily="18" charset="0"/>
              </a:rPr>
              <a:t>, esto con el fin de conocer el proceso y buscar ideas de mejora. También es importante tener ideas que busquen </a:t>
            </a:r>
            <a:r>
              <a:rPr lang="es-MX" sz="2400" u="sng" dirty="0">
                <a:effectLst/>
                <a:latin typeface="Times New Roman" panose="02020603050405020304" pitchFamily="18" charset="0"/>
                <a:ea typeface="Times New Roman" panose="02020603050405020304" pitchFamily="18" charset="0"/>
              </a:rPr>
              <a:t>mejorar eficiencia en equipos.</a:t>
            </a:r>
            <a:r>
              <a:rPr lang="es-MX" sz="2400" dirty="0">
                <a:effectLst/>
                <a:latin typeface="Times New Roman" panose="02020603050405020304" pitchFamily="18" charset="0"/>
                <a:ea typeface="Times New Roman" panose="02020603050405020304" pitchFamily="18" charset="0"/>
              </a:rPr>
              <a:t> Un tercer tema del cuál también se necesitaría tener conocimientos básicos es sobre el </a:t>
            </a:r>
            <a:r>
              <a:rPr lang="es-MX" sz="2400" u="sng" dirty="0">
                <a:effectLst/>
                <a:latin typeface="Times New Roman" panose="02020603050405020304" pitchFamily="18" charset="0"/>
                <a:ea typeface="Times New Roman" panose="02020603050405020304" pitchFamily="18" charset="0"/>
              </a:rPr>
              <a:t>corte de plasma</a:t>
            </a:r>
          </a:p>
          <a:p>
            <a:pPr marL="0" indent="0">
              <a:buNone/>
            </a:pPr>
            <a:endParaRPr lang="es-MX" sz="2400" u="sng" dirty="0">
              <a:effectLst/>
              <a:latin typeface="Times New Roman" panose="02020603050405020304" pitchFamily="18" charset="0"/>
              <a:ea typeface="Times New Roman" panose="02020603050405020304" pitchFamily="18" charset="0"/>
            </a:endParaRPr>
          </a:p>
          <a:p>
            <a:r>
              <a:rPr lang="es-MX" sz="2400" dirty="0">
                <a:effectLst/>
                <a:latin typeface="Times New Roman" panose="02020603050405020304" pitchFamily="18" charset="0"/>
                <a:ea typeface="Times New Roman" panose="02020603050405020304" pitchFamily="18" charset="0"/>
              </a:rPr>
              <a:t>Las principales ventajas de lo que se buscará implementar en este proyecto es poder hacer un proceso más automatizado también se buscará generar ahorros y obtener un proceso más eficiente. </a:t>
            </a:r>
          </a:p>
          <a:p>
            <a:endParaRPr lang="es-ES_tradnl" sz="5400" dirty="0"/>
          </a:p>
        </p:txBody>
      </p:sp>
    </p:spTree>
    <p:extLst>
      <p:ext uri="{BB962C8B-B14F-4D97-AF65-F5344CB8AC3E}">
        <p14:creationId xmlns:p14="http://schemas.microsoft.com/office/powerpoint/2010/main" val="171725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74832" y="3867808"/>
            <a:ext cx="10515600" cy="2406868"/>
          </a:xfrm>
        </p:spPr>
        <p:txBody>
          <a:bodyPr>
            <a:normAutofit/>
          </a:bodyPr>
          <a:lstStyle/>
          <a:p>
            <a:pPr marL="0" indent="0">
              <a:buNone/>
            </a:pPr>
            <a:r>
              <a:rPr lang="es-MX" sz="11500" b="1" dirty="0">
                <a:effectLst/>
                <a:latin typeface="Times New Roman" panose="02020603050405020304" pitchFamily="18" charset="0"/>
                <a:ea typeface="Times New Roman" panose="02020603050405020304" pitchFamily="18" charset="0"/>
              </a:rPr>
              <a:t>Hipótesis</a:t>
            </a:r>
            <a:r>
              <a:rPr lang="es-MX" sz="6600" dirty="0">
                <a:effectLst/>
              </a:rPr>
              <a:t> </a:t>
            </a:r>
          </a:p>
        </p:txBody>
      </p:sp>
    </p:spTree>
    <p:extLst>
      <p:ext uri="{BB962C8B-B14F-4D97-AF65-F5344CB8AC3E}">
        <p14:creationId xmlns:p14="http://schemas.microsoft.com/office/powerpoint/2010/main" val="314117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943300" y="1460941"/>
            <a:ext cx="10460423" cy="4285102"/>
          </a:xfrm>
        </p:spPr>
        <p:txBody>
          <a:bodyPr>
            <a:normAutofit/>
          </a:bodyPr>
          <a:lstStyle/>
          <a:p>
            <a:r>
              <a:rPr lang="es-MX" sz="3600" dirty="0">
                <a:effectLst/>
                <a:latin typeface="Times New Roman" panose="02020603050405020304" pitchFamily="18" charset="0"/>
                <a:ea typeface="Times New Roman" panose="02020603050405020304" pitchFamily="18" charset="0"/>
              </a:rPr>
              <a:t>En este proyecto se implementará una máquina rebabeadora automática al proceso de corte de plasma, esto con el fin de terminar con los retrabajos de la empresa y que el proceso de corte sea más eficiente y genere una mejor calidad para las piezas.</a:t>
            </a:r>
          </a:p>
        </p:txBody>
      </p:sp>
    </p:spTree>
    <p:extLst>
      <p:ext uri="{BB962C8B-B14F-4D97-AF65-F5344CB8AC3E}">
        <p14:creationId xmlns:p14="http://schemas.microsoft.com/office/powerpoint/2010/main" val="183503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3E7B7-975C-6CE4-A716-1842463971D9}"/>
              </a:ext>
            </a:extLst>
          </p:cNvPr>
          <p:cNvSpPr>
            <a:spLocks noGrp="1"/>
          </p:cNvSpPr>
          <p:nvPr>
            <p:ph idx="1"/>
          </p:nvPr>
        </p:nvSpPr>
        <p:spPr>
          <a:xfrm>
            <a:off x="943302" y="3867808"/>
            <a:ext cx="10515600" cy="2406868"/>
          </a:xfrm>
        </p:spPr>
        <p:txBody>
          <a:bodyPr>
            <a:normAutofit/>
          </a:bodyPr>
          <a:lstStyle/>
          <a:p>
            <a:pPr marL="0" indent="0">
              <a:buNone/>
            </a:pPr>
            <a:r>
              <a:rPr lang="es-MX" sz="11500" b="1" dirty="0">
                <a:effectLst/>
                <a:latin typeface="Times New Roman" panose="02020603050405020304" pitchFamily="18" charset="0"/>
                <a:ea typeface="Times New Roman" panose="02020603050405020304" pitchFamily="18" charset="0"/>
              </a:rPr>
              <a:t>Propuesta</a:t>
            </a:r>
            <a:r>
              <a:rPr lang="es-MX" sz="6600" dirty="0">
                <a:effectLst/>
              </a:rPr>
              <a:t> </a:t>
            </a:r>
          </a:p>
        </p:txBody>
      </p:sp>
    </p:spTree>
    <p:extLst>
      <p:ext uri="{BB962C8B-B14F-4D97-AF65-F5344CB8AC3E}">
        <p14:creationId xmlns:p14="http://schemas.microsoft.com/office/powerpoint/2010/main" val="418660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1B9484-9B6D-543F-395D-89A10679C909}"/>
              </a:ext>
            </a:extLst>
          </p:cNvPr>
          <p:cNvSpPr>
            <a:spLocks noGrp="1"/>
          </p:cNvSpPr>
          <p:nvPr>
            <p:ph idx="1"/>
          </p:nvPr>
        </p:nvSpPr>
        <p:spPr>
          <a:xfrm>
            <a:off x="1006365" y="1608084"/>
            <a:ext cx="10515600" cy="4285102"/>
          </a:xfrm>
        </p:spPr>
        <p:txBody>
          <a:bodyPr>
            <a:normAutofit/>
          </a:bodyPr>
          <a:lstStyle/>
          <a:p>
            <a:r>
              <a:rPr lang="es-MX" sz="4000" dirty="0">
                <a:effectLst/>
                <a:latin typeface="Times New Roman" panose="02020603050405020304" pitchFamily="18" charset="0"/>
                <a:ea typeface="Times New Roman" panose="02020603050405020304" pitchFamily="18" charset="0"/>
              </a:rPr>
              <a:t>La propuesta presentada por el equipo es implementar en el proceso de corte de plasma una máquina rebabeadora automática de piezas para evitar el retrabajo.</a:t>
            </a:r>
          </a:p>
          <a:p>
            <a:endParaRPr lang="es-MX"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01381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{272E5594-BBBA-2F44-A8A0-3C1A7BBB6993}tf16401378</Template>
  <TotalTime>21</TotalTime>
  <Words>436</Words>
  <Application>Microsoft Macintosh PowerPoint</Application>
  <PresentationFormat>Panorámica</PresentationFormat>
  <Paragraphs>50</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MS Shell Dlg 2</vt:lpstr>
      <vt:lpstr>Arial</vt:lpstr>
      <vt:lpstr>Times New Roman</vt:lpstr>
      <vt:lpstr>Wingdings</vt:lpstr>
      <vt:lpstr>Wingdings 3</vt:lpstr>
      <vt:lpstr>Madison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Elizondo</dc:creator>
  <cp:lastModifiedBy>Jorge Elizondo</cp:lastModifiedBy>
  <cp:revision>2</cp:revision>
  <dcterms:created xsi:type="dcterms:W3CDTF">2022-09-19T04:26:56Z</dcterms:created>
  <dcterms:modified xsi:type="dcterms:W3CDTF">2022-09-19T04:48:44Z</dcterms:modified>
</cp:coreProperties>
</file>