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68" r:id="rId7"/>
    <p:sldId id="269" r:id="rId8"/>
    <p:sldId id="259" r:id="rId9"/>
    <p:sldId id="270" r:id="rId10"/>
    <p:sldId id="260" r:id="rId11"/>
    <p:sldId id="261" r:id="rId12"/>
    <p:sldId id="262" r:id="rId13"/>
    <p:sldId id="263" r:id="rId14"/>
    <p:sldId id="264" r:id="rId15"/>
    <p:sldId id="271" r:id="rId16"/>
    <p:sldId id="265" r:id="rId17"/>
    <p:sldId id="273" r:id="rId18"/>
    <p:sldId id="272" r:id="rId19"/>
  </p:sldIdLst>
  <p:sldSz cx="9753600" cy="7315200"/>
  <p:notesSz cx="9753600" cy="73152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>
      <p:cViewPr varScale="1">
        <p:scale>
          <a:sx n="101" d="100"/>
          <a:sy n="101" d="100"/>
        </p:scale>
        <p:origin x="176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079" y="252426"/>
            <a:ext cx="2003774" cy="94478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8369" y="372291"/>
            <a:ext cx="1632490" cy="75659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505040"/>
            <a:ext cx="361950" cy="485140"/>
          </a:xfrm>
          <a:custGeom>
            <a:avLst/>
            <a:gdLst/>
            <a:ahLst/>
            <a:cxnLst/>
            <a:rect l="l" t="t" r="r" b="b"/>
            <a:pathLst>
              <a:path w="361950" h="485139">
                <a:moveTo>
                  <a:pt x="361442" y="242360"/>
                </a:moveTo>
                <a:lnTo>
                  <a:pt x="0" y="484720"/>
                </a:lnTo>
                <a:lnTo>
                  <a:pt x="0" y="0"/>
                </a:lnTo>
                <a:lnTo>
                  <a:pt x="361442" y="242360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1520" y="2290434"/>
            <a:ext cx="5791199" cy="165734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520" y="4466813"/>
            <a:ext cx="5848349" cy="16668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2162" y="2686617"/>
            <a:ext cx="8369275" cy="856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079" y="252426"/>
            <a:ext cx="2003774" cy="94478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8369" y="372291"/>
            <a:ext cx="1632490" cy="75659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505040"/>
            <a:ext cx="361950" cy="485140"/>
          </a:xfrm>
          <a:custGeom>
            <a:avLst/>
            <a:gdLst/>
            <a:ahLst/>
            <a:cxnLst/>
            <a:rect l="l" t="t" r="r" b="b"/>
            <a:pathLst>
              <a:path w="361950" h="485139">
                <a:moveTo>
                  <a:pt x="361442" y="242360"/>
                </a:moveTo>
                <a:lnTo>
                  <a:pt x="0" y="484720"/>
                </a:lnTo>
                <a:lnTo>
                  <a:pt x="0" y="0"/>
                </a:lnTo>
                <a:lnTo>
                  <a:pt x="361442" y="242360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972985"/>
            <a:ext cx="405130" cy="542925"/>
          </a:xfrm>
          <a:custGeom>
            <a:avLst/>
            <a:gdLst/>
            <a:ahLst/>
            <a:cxnLst/>
            <a:rect l="l" t="t" r="r" b="b"/>
            <a:pathLst>
              <a:path w="405130" h="542925">
                <a:moveTo>
                  <a:pt x="404768" y="271411"/>
                </a:moveTo>
                <a:lnTo>
                  <a:pt x="0" y="542823"/>
                </a:lnTo>
                <a:lnTo>
                  <a:pt x="0" y="0"/>
                </a:lnTo>
                <a:lnTo>
                  <a:pt x="404768" y="271411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499033"/>
            <a:ext cx="361950" cy="485140"/>
          </a:xfrm>
          <a:custGeom>
            <a:avLst/>
            <a:gdLst/>
            <a:ahLst/>
            <a:cxnLst/>
            <a:rect l="l" t="t" r="r" b="b"/>
            <a:pathLst>
              <a:path w="361950" h="485139">
                <a:moveTo>
                  <a:pt x="361442" y="242360"/>
                </a:moveTo>
                <a:lnTo>
                  <a:pt x="0" y="484720"/>
                </a:lnTo>
                <a:lnTo>
                  <a:pt x="0" y="0"/>
                </a:lnTo>
                <a:lnTo>
                  <a:pt x="361442" y="242360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1520" y="1384565"/>
            <a:ext cx="4057649" cy="508634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8590" y="2325216"/>
            <a:ext cx="4581524" cy="1600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3079" y="252427"/>
            <a:ext cx="2003774" cy="94478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78369" y="372293"/>
            <a:ext cx="1632490" cy="75659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46832" y="2143533"/>
            <a:ext cx="6859934" cy="474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8819" y="2136126"/>
            <a:ext cx="8315960" cy="4235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cueladenegocio.com/blog/el-metodo-monozukuri/" TargetMode="External"/><Relationship Id="rId7" Type="http://schemas.openxmlformats.org/officeDocument/2006/relationships/hyperlink" Target="https://procesosindustriales.net/lean-manufacturing/monozukuri-etica-laboral-japonesa/" TargetMode="External"/><Relationship Id="rId2" Type="http://schemas.openxmlformats.org/officeDocument/2006/relationships/hyperlink" Target="https://uvadoc.uva.es/bitstream/handle/10324/41134/TFG-I-1475.pdf?sequence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xphere.com/blog/monozukuri-hitozukuri-lean/" TargetMode="External"/><Relationship Id="rId5" Type="http://schemas.openxmlformats.org/officeDocument/2006/relationships/hyperlink" Target="https://www.casasauza.com/procesos-tequila-sauza/el-impacto-de-un-buen-trabajo-conmetodologia-monozukuri" TargetMode="External"/><Relationship Id="rId4" Type="http://schemas.openxmlformats.org/officeDocument/2006/relationships/hyperlink" Target="https://jom.es/proceso-estampado-metal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09688"/>
            <a:ext cx="1790064" cy="5695950"/>
          </a:xfrm>
          <a:custGeom>
            <a:avLst/>
            <a:gdLst/>
            <a:ahLst/>
            <a:cxnLst/>
            <a:rect l="l" t="t" r="r" b="b"/>
            <a:pathLst>
              <a:path w="1790064" h="5695950">
                <a:moveTo>
                  <a:pt x="1789509" y="5695644"/>
                </a:moveTo>
                <a:lnTo>
                  <a:pt x="0" y="5695644"/>
                </a:lnTo>
                <a:lnTo>
                  <a:pt x="0" y="0"/>
                </a:lnTo>
                <a:lnTo>
                  <a:pt x="1789509" y="0"/>
                </a:lnTo>
                <a:lnTo>
                  <a:pt x="1789509" y="5695644"/>
                </a:lnTo>
                <a:close/>
              </a:path>
            </a:pathLst>
          </a:custGeom>
          <a:solidFill>
            <a:srgbClr val="1744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31695" y="5925516"/>
            <a:ext cx="721995" cy="581025"/>
          </a:xfrm>
          <a:custGeom>
            <a:avLst/>
            <a:gdLst/>
            <a:ahLst/>
            <a:cxnLst/>
            <a:rect l="l" t="t" r="r" b="b"/>
            <a:pathLst>
              <a:path w="721995" h="581025">
                <a:moveTo>
                  <a:pt x="0" y="580982"/>
                </a:moveTo>
                <a:lnTo>
                  <a:pt x="0" y="0"/>
                </a:lnTo>
                <a:lnTo>
                  <a:pt x="721904" y="0"/>
                </a:lnTo>
                <a:lnTo>
                  <a:pt x="721904" y="580982"/>
                </a:lnTo>
                <a:lnTo>
                  <a:pt x="0" y="580982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31695" y="809556"/>
            <a:ext cx="721995" cy="581025"/>
          </a:xfrm>
          <a:custGeom>
            <a:avLst/>
            <a:gdLst/>
            <a:ahLst/>
            <a:cxnLst/>
            <a:rect l="l" t="t" r="r" b="b"/>
            <a:pathLst>
              <a:path w="721995" h="581025">
                <a:moveTo>
                  <a:pt x="0" y="580982"/>
                </a:moveTo>
                <a:lnTo>
                  <a:pt x="0" y="0"/>
                </a:lnTo>
                <a:lnTo>
                  <a:pt x="721904" y="0"/>
                </a:lnTo>
                <a:lnTo>
                  <a:pt x="721904" y="580982"/>
                </a:lnTo>
                <a:lnTo>
                  <a:pt x="0" y="580982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7754" y="164417"/>
            <a:ext cx="2905124" cy="14573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8966" y="368897"/>
            <a:ext cx="2352461" cy="109448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036613" y="1991799"/>
            <a:ext cx="8201025" cy="1190625"/>
          </a:xfrm>
          <a:custGeom>
            <a:avLst/>
            <a:gdLst/>
            <a:ahLst/>
            <a:cxnLst/>
            <a:rect l="l" t="t" r="r" b="b"/>
            <a:pathLst>
              <a:path w="8201025" h="1190625">
                <a:moveTo>
                  <a:pt x="8200913" y="1190624"/>
                </a:moveTo>
                <a:lnTo>
                  <a:pt x="0" y="1190624"/>
                </a:lnTo>
                <a:lnTo>
                  <a:pt x="0" y="0"/>
                </a:lnTo>
                <a:lnTo>
                  <a:pt x="8200913" y="0"/>
                </a:lnTo>
                <a:lnTo>
                  <a:pt x="8200913" y="1190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U</a:t>
            </a:r>
            <a:r>
              <a:rPr spc="65" dirty="0"/>
              <a:t>n</a:t>
            </a:r>
            <a:r>
              <a:rPr spc="70" dirty="0"/>
              <a:t>i</a:t>
            </a:r>
            <a:r>
              <a:rPr spc="95" dirty="0"/>
              <a:t>v</a:t>
            </a:r>
            <a:r>
              <a:rPr spc="90" dirty="0"/>
              <a:t>e</a:t>
            </a:r>
            <a:r>
              <a:rPr spc="245" dirty="0"/>
              <a:t>r</a:t>
            </a:r>
            <a:r>
              <a:rPr dirty="0"/>
              <a:t>s</a:t>
            </a:r>
            <a:r>
              <a:rPr spc="70" dirty="0"/>
              <a:t>i</a:t>
            </a:r>
            <a:r>
              <a:rPr spc="35" dirty="0"/>
              <a:t>d</a:t>
            </a:r>
            <a:r>
              <a:rPr spc="125" dirty="0"/>
              <a:t>a</a:t>
            </a:r>
            <a:r>
              <a:rPr spc="40" dirty="0"/>
              <a:t>d</a:t>
            </a:r>
            <a:r>
              <a:rPr spc="-185" dirty="0"/>
              <a:t> </a:t>
            </a:r>
            <a:r>
              <a:rPr spc="60" dirty="0"/>
              <a:t>A</a:t>
            </a:r>
            <a:r>
              <a:rPr spc="80" dirty="0"/>
              <a:t>u</a:t>
            </a:r>
            <a:r>
              <a:rPr spc="135" dirty="0"/>
              <a:t>t</a:t>
            </a:r>
            <a:r>
              <a:rPr spc="5" dirty="0"/>
              <a:t>ó</a:t>
            </a:r>
            <a:r>
              <a:rPr spc="65" dirty="0"/>
              <a:t>n</a:t>
            </a:r>
            <a:r>
              <a:rPr spc="5" dirty="0"/>
              <a:t>o</a:t>
            </a:r>
            <a:r>
              <a:rPr spc="15" dirty="0"/>
              <a:t>m</a:t>
            </a:r>
            <a:r>
              <a:rPr spc="130" dirty="0"/>
              <a:t>a</a:t>
            </a:r>
            <a:r>
              <a:rPr spc="-185" dirty="0"/>
              <a:t> </a:t>
            </a:r>
            <a:r>
              <a:rPr spc="35" dirty="0"/>
              <a:t>d</a:t>
            </a:r>
            <a:r>
              <a:rPr spc="95" dirty="0"/>
              <a:t>e</a:t>
            </a:r>
            <a:r>
              <a:rPr spc="-185" dirty="0"/>
              <a:t> </a:t>
            </a:r>
            <a:r>
              <a:rPr spc="-295" dirty="0"/>
              <a:t>N</a:t>
            </a:r>
            <a:r>
              <a:rPr spc="80" dirty="0"/>
              <a:t>u</a:t>
            </a:r>
            <a:r>
              <a:rPr spc="90" dirty="0"/>
              <a:t>e</a:t>
            </a:r>
            <a:r>
              <a:rPr spc="95" dirty="0"/>
              <a:t>v</a:t>
            </a:r>
            <a:r>
              <a:rPr spc="10" dirty="0"/>
              <a:t>o</a:t>
            </a:r>
            <a:r>
              <a:rPr spc="-185" dirty="0"/>
              <a:t> </a:t>
            </a:r>
            <a:r>
              <a:rPr spc="-30" dirty="0"/>
              <a:t>L</a:t>
            </a:r>
            <a:r>
              <a:rPr spc="90" dirty="0"/>
              <a:t>e</a:t>
            </a:r>
            <a:r>
              <a:rPr spc="5" dirty="0"/>
              <a:t>ó</a:t>
            </a:r>
            <a:r>
              <a:rPr spc="70" dirty="0"/>
              <a:t>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77982" y="2667408"/>
            <a:ext cx="7503159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80" dirty="0">
                <a:latin typeface="Georgia"/>
                <a:cs typeface="Georgia"/>
              </a:rPr>
              <a:t>Facultad</a:t>
            </a:r>
            <a:r>
              <a:rPr sz="2950" spc="-185" dirty="0">
                <a:latin typeface="Georgia"/>
                <a:cs typeface="Georgia"/>
              </a:rPr>
              <a:t> </a:t>
            </a:r>
            <a:r>
              <a:rPr sz="2950" spc="65" dirty="0">
                <a:latin typeface="Georgia"/>
                <a:cs typeface="Georgia"/>
              </a:rPr>
              <a:t>de</a:t>
            </a:r>
            <a:r>
              <a:rPr sz="2950" spc="-185" dirty="0">
                <a:latin typeface="Georgia"/>
                <a:cs typeface="Georgia"/>
              </a:rPr>
              <a:t> </a:t>
            </a:r>
            <a:r>
              <a:rPr sz="2950" spc="75" dirty="0">
                <a:latin typeface="Georgia"/>
                <a:cs typeface="Georgia"/>
              </a:rPr>
              <a:t>Ingeniería</a:t>
            </a:r>
            <a:r>
              <a:rPr sz="2950" spc="-185" dirty="0">
                <a:latin typeface="Georgia"/>
                <a:cs typeface="Georgia"/>
              </a:rPr>
              <a:t> </a:t>
            </a:r>
            <a:r>
              <a:rPr sz="2950" spc="45" dirty="0">
                <a:latin typeface="Georgia"/>
                <a:cs typeface="Georgia"/>
              </a:rPr>
              <a:t>Mecánica</a:t>
            </a:r>
            <a:r>
              <a:rPr sz="2950" spc="-185" dirty="0">
                <a:latin typeface="Georgia"/>
                <a:cs typeface="Georgia"/>
              </a:rPr>
              <a:t> </a:t>
            </a:r>
            <a:r>
              <a:rPr sz="2950" spc="114" dirty="0">
                <a:latin typeface="Georgia"/>
                <a:cs typeface="Georgia"/>
              </a:rPr>
              <a:t>y</a:t>
            </a:r>
            <a:r>
              <a:rPr sz="2950" spc="-185" dirty="0">
                <a:latin typeface="Georgia"/>
                <a:cs typeface="Georgia"/>
              </a:rPr>
              <a:t> </a:t>
            </a:r>
            <a:r>
              <a:rPr sz="2950" spc="90" dirty="0">
                <a:latin typeface="Georgia"/>
                <a:cs typeface="Georgia"/>
              </a:rPr>
              <a:t>Eléctrica</a:t>
            </a:r>
            <a:endParaRPr sz="2950" dirty="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4932" y="3274689"/>
            <a:ext cx="7811135" cy="171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 marR="5080" indent="84455" algn="ctr">
              <a:lnSpc>
                <a:spcPct val="114599"/>
              </a:lnSpc>
              <a:spcBef>
                <a:spcPts val="1185"/>
              </a:spcBef>
            </a:pPr>
            <a:r>
              <a:rPr lang="es-ES" sz="2000" spc="120" dirty="0">
                <a:latin typeface="Palatino Linotype"/>
                <a:cs typeface="Palatino Linotype"/>
              </a:rPr>
              <a:t>Proyecto IMA I</a:t>
            </a:r>
          </a:p>
          <a:p>
            <a:pPr marL="78740" marR="5080" indent="84455" algn="ctr">
              <a:lnSpc>
                <a:spcPct val="114599"/>
              </a:lnSpc>
              <a:spcBef>
                <a:spcPts val="1185"/>
              </a:spcBef>
            </a:pPr>
            <a:r>
              <a:rPr lang="es-ES" sz="2000" spc="120" dirty="0">
                <a:latin typeface="Palatino Linotype"/>
                <a:cs typeface="Palatino Linotype"/>
              </a:rPr>
              <a:t>Equipo 2</a:t>
            </a:r>
          </a:p>
          <a:p>
            <a:pPr marL="78740" marR="5080" indent="84455" algn="ctr">
              <a:lnSpc>
                <a:spcPct val="114599"/>
              </a:lnSpc>
              <a:spcBef>
                <a:spcPts val="1185"/>
              </a:spcBef>
            </a:pPr>
            <a:r>
              <a:rPr lang="es-ES" sz="2000" b="1" spc="120" dirty="0">
                <a:latin typeface="Palatino Linotype"/>
                <a:cs typeface="Palatino Linotype"/>
              </a:rPr>
              <a:t>“</a:t>
            </a:r>
            <a:r>
              <a:rPr sz="2000" b="1" spc="120" dirty="0">
                <a:latin typeface="Palatino Linotype"/>
                <a:cs typeface="Palatino Linotype"/>
              </a:rPr>
              <a:t>La</a:t>
            </a:r>
            <a:r>
              <a:rPr sz="2000" b="1" spc="-45" dirty="0">
                <a:latin typeface="Palatino Linotype"/>
                <a:cs typeface="Palatino Linotype"/>
              </a:rPr>
              <a:t> </a:t>
            </a:r>
            <a:r>
              <a:rPr sz="2000" b="1" spc="95" dirty="0">
                <a:latin typeface="Palatino Linotype"/>
                <a:cs typeface="Palatino Linotype"/>
              </a:rPr>
              <a:t>metodología</a:t>
            </a:r>
            <a:r>
              <a:rPr sz="2000" b="1" spc="-40" dirty="0">
                <a:latin typeface="Palatino Linotype"/>
                <a:cs typeface="Palatino Linotype"/>
              </a:rPr>
              <a:t> </a:t>
            </a:r>
            <a:r>
              <a:rPr sz="2000" b="1" spc="75" dirty="0">
                <a:latin typeface="Palatino Linotype"/>
                <a:cs typeface="Palatino Linotype"/>
              </a:rPr>
              <a:t>Monozukuri</a:t>
            </a:r>
            <a:r>
              <a:rPr sz="2000" b="1" spc="-40" dirty="0">
                <a:latin typeface="Palatino Linotype"/>
                <a:cs typeface="Palatino Linotype"/>
              </a:rPr>
              <a:t> </a:t>
            </a:r>
            <a:r>
              <a:rPr sz="2000" b="1" spc="120" dirty="0">
                <a:latin typeface="Palatino Linotype"/>
                <a:cs typeface="Palatino Linotype"/>
              </a:rPr>
              <a:t>aplicada</a:t>
            </a:r>
            <a:r>
              <a:rPr sz="2000" b="1" spc="-40" dirty="0">
                <a:latin typeface="Palatino Linotype"/>
                <a:cs typeface="Palatino Linotype"/>
              </a:rPr>
              <a:t> </a:t>
            </a:r>
            <a:r>
              <a:rPr sz="2000" b="1" spc="145" dirty="0">
                <a:latin typeface="Palatino Linotype"/>
                <a:cs typeface="Palatino Linotype"/>
              </a:rPr>
              <a:t>en</a:t>
            </a:r>
            <a:r>
              <a:rPr sz="2000" b="1" spc="-40" dirty="0">
                <a:latin typeface="Palatino Linotype"/>
                <a:cs typeface="Palatino Linotype"/>
              </a:rPr>
              <a:t> </a:t>
            </a:r>
            <a:r>
              <a:rPr sz="2000" b="1" spc="95" dirty="0">
                <a:latin typeface="Palatino Linotype"/>
                <a:cs typeface="Palatino Linotype"/>
              </a:rPr>
              <a:t>un </a:t>
            </a:r>
            <a:r>
              <a:rPr sz="2000" b="1" spc="100" dirty="0">
                <a:latin typeface="Palatino Linotype"/>
                <a:cs typeface="Palatino Linotype"/>
              </a:rPr>
              <a:t> proceso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spc="65" dirty="0">
                <a:latin typeface="Palatino Linotype"/>
                <a:cs typeface="Palatino Linotype"/>
              </a:rPr>
              <a:t>de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spc="114" dirty="0">
                <a:latin typeface="Palatino Linotype"/>
                <a:cs typeface="Palatino Linotype"/>
              </a:rPr>
              <a:t>estampado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spc="145" dirty="0">
                <a:latin typeface="Palatino Linotype"/>
                <a:cs typeface="Palatino Linotype"/>
              </a:rPr>
              <a:t>en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spc="155" dirty="0">
                <a:latin typeface="Palatino Linotype"/>
                <a:cs typeface="Palatino Linotype"/>
              </a:rPr>
              <a:t>la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spc="125" dirty="0">
                <a:latin typeface="Palatino Linotype"/>
                <a:cs typeface="Palatino Linotype"/>
              </a:rPr>
              <a:t>presa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spc="110" dirty="0" err="1">
                <a:latin typeface="Palatino Linotype"/>
                <a:cs typeface="Palatino Linotype"/>
              </a:rPr>
              <a:t>Danly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spc="10" dirty="0">
                <a:latin typeface="Palatino Linotype"/>
                <a:cs typeface="Palatino Linotype"/>
              </a:rPr>
              <a:t>1000</a:t>
            </a:r>
            <a:r>
              <a:rPr lang="es-ES" sz="2000" b="1" spc="10" dirty="0">
                <a:latin typeface="Palatino Linotype"/>
                <a:cs typeface="Palatino Linotype"/>
              </a:rPr>
              <a:t>"</a:t>
            </a:r>
            <a:endParaRPr sz="2000" b="1" dirty="0">
              <a:latin typeface="Palatino Linotype"/>
              <a:cs typeface="Palatino Linotype"/>
            </a:endParaRPr>
          </a:p>
        </p:txBody>
      </p:sp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id="{EBFADEC8-7522-71C0-8B18-82583D009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335299"/>
              </p:ext>
            </p:extLst>
          </p:nvPr>
        </p:nvGraphicFramePr>
        <p:xfrm>
          <a:off x="1790064" y="5233669"/>
          <a:ext cx="7116355" cy="1854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80477">
                  <a:extLst>
                    <a:ext uri="{9D8B030D-6E8A-4147-A177-3AD203B41FA5}">
                      <a16:colId xmlns:a16="http://schemas.microsoft.com/office/drawing/2014/main" val="1886099896"/>
                    </a:ext>
                  </a:extLst>
                </a:gridCol>
                <a:gridCol w="3180183">
                  <a:extLst>
                    <a:ext uri="{9D8B030D-6E8A-4147-A177-3AD203B41FA5}">
                      <a16:colId xmlns:a16="http://schemas.microsoft.com/office/drawing/2014/main" val="2141874117"/>
                    </a:ext>
                  </a:extLst>
                </a:gridCol>
                <a:gridCol w="1473744">
                  <a:extLst>
                    <a:ext uri="{9D8B030D-6E8A-4147-A177-3AD203B41FA5}">
                      <a16:colId xmlns:a16="http://schemas.microsoft.com/office/drawing/2014/main" val="1922304267"/>
                    </a:ext>
                  </a:extLst>
                </a:gridCol>
                <a:gridCol w="1181951">
                  <a:extLst>
                    <a:ext uri="{9D8B030D-6E8A-4147-A177-3AD203B41FA5}">
                      <a16:colId xmlns:a16="http://schemas.microsoft.com/office/drawing/2014/main" val="1320530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Matricula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Carrera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Semestre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6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1731433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Alexis Antonio Vargas Ramírez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9no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994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1828755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Pablo Jair Hernández Martínez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9no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99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1932159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Juan Guillermo Ibarra Rodríguez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8vo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484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1942463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Jorge Alberto Elizondo Leal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9no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1071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" y="7048464"/>
            <a:ext cx="9753600" cy="266700"/>
          </a:xfrm>
          <a:custGeom>
            <a:avLst/>
            <a:gdLst/>
            <a:ahLst/>
            <a:cxnLst/>
            <a:rect l="l" t="t" r="r" b="b"/>
            <a:pathLst>
              <a:path w="9753600" h="266700">
                <a:moveTo>
                  <a:pt x="0" y="266699"/>
                </a:moveTo>
                <a:lnTo>
                  <a:pt x="0" y="0"/>
                </a:lnTo>
                <a:lnTo>
                  <a:pt x="9753145" y="0"/>
                </a:lnTo>
                <a:lnTo>
                  <a:pt x="9753145" y="266699"/>
                </a:lnTo>
                <a:lnTo>
                  <a:pt x="0" y="266699"/>
                </a:lnTo>
                <a:close/>
              </a:path>
            </a:pathLst>
          </a:custGeom>
          <a:solidFill>
            <a:srgbClr val="17445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079" y="252427"/>
            <a:ext cx="2003774" cy="9447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8369" y="372293"/>
            <a:ext cx="1632490" cy="7565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02131" y="2125212"/>
            <a:ext cx="2047874" cy="19145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4451" y="4979733"/>
            <a:ext cx="3950668" cy="835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92655" y="4808393"/>
            <a:ext cx="3803745" cy="213451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18558" y="1248879"/>
            <a:ext cx="5301442" cy="666849"/>
          </a:xfrm>
          <a:prstGeom prst="rect">
            <a:avLst/>
          </a:prstGeom>
          <a:solidFill>
            <a:srgbClr val="FFDE58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400"/>
              </a:spcBef>
            </a:pPr>
            <a:r>
              <a:rPr lang="es-ES" sz="4000" spc="-430" dirty="0">
                <a:latin typeface="Trebuchet MS"/>
                <a:cs typeface="Trebuchet MS"/>
              </a:rPr>
              <a:t>RESULTADOS Y DISCUSIONES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1978" y="2083833"/>
            <a:ext cx="4105910" cy="270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 marR="5080" algn="just">
              <a:lnSpc>
                <a:spcPct val="116100"/>
              </a:lnSpc>
              <a:spcBef>
                <a:spcPts val="100"/>
              </a:spcBef>
            </a:pPr>
            <a:r>
              <a:rPr sz="1400" spc="-20" dirty="0">
                <a:latin typeface="Lucida Sans Unicode"/>
                <a:cs typeface="Lucida Sans Unicode"/>
              </a:rPr>
              <a:t>El </a:t>
            </a:r>
            <a:r>
              <a:rPr sz="1400" spc="55" dirty="0">
                <a:latin typeface="Lucida Sans Unicode"/>
                <a:cs typeface="Lucida Sans Unicode"/>
              </a:rPr>
              <a:t>enfoque </a:t>
            </a:r>
            <a:r>
              <a:rPr sz="1400" spc="35" dirty="0">
                <a:latin typeface="Lucida Sans Unicode"/>
                <a:cs typeface="Lucida Sans Unicode"/>
              </a:rPr>
              <a:t>principal </a:t>
            </a:r>
            <a:r>
              <a:rPr sz="1400" spc="45" dirty="0">
                <a:latin typeface="Lucida Sans Unicode"/>
                <a:cs typeface="Lucida Sans Unicode"/>
              </a:rPr>
              <a:t>fue </a:t>
            </a:r>
            <a:r>
              <a:rPr sz="1400" spc="60" dirty="0">
                <a:latin typeface="Lucida Sans Unicode"/>
                <a:cs typeface="Lucida Sans Unicode"/>
              </a:rPr>
              <a:t>en </a:t>
            </a:r>
            <a:r>
              <a:rPr sz="1400" spc="75" dirty="0">
                <a:latin typeface="Lucida Sans Unicode"/>
                <a:cs typeface="Lucida Sans Unicode"/>
              </a:rPr>
              <a:t>la </a:t>
            </a:r>
            <a:r>
              <a:rPr sz="1400" spc="60" dirty="0">
                <a:latin typeface="Lucida Sans Unicode"/>
                <a:cs typeface="Lucida Sans Unicode"/>
              </a:rPr>
              <a:t>prensa </a:t>
            </a:r>
            <a:r>
              <a:rPr sz="1400" spc="45" dirty="0">
                <a:latin typeface="Lucida Sans Unicode"/>
                <a:cs typeface="Lucida Sans Unicode"/>
              </a:rPr>
              <a:t>Danly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120" dirty="0">
                <a:latin typeface="Lucida Sans Unicode"/>
                <a:cs typeface="Lucida Sans Unicode"/>
              </a:rPr>
              <a:t>1000,</a:t>
            </a:r>
            <a:r>
              <a:rPr sz="1400" spc="-114" dirty="0">
                <a:latin typeface="Lucida Sans Unicode"/>
                <a:cs typeface="Lucida Sans Unicode"/>
              </a:rPr>
              <a:t> </a:t>
            </a:r>
            <a:r>
              <a:rPr sz="1400" spc="110" dirty="0">
                <a:latin typeface="Lucida Sans Unicode"/>
                <a:cs typeface="Lucida Sans Unicode"/>
              </a:rPr>
              <a:t>para</a:t>
            </a:r>
            <a:r>
              <a:rPr sz="1400" spc="665" dirty="0">
                <a:latin typeface="Lucida Sans Unicode"/>
                <a:cs typeface="Lucida Sans Unicode"/>
              </a:rPr>
              <a:t> </a:t>
            </a:r>
            <a:r>
              <a:rPr sz="1400" spc="30" dirty="0">
                <a:latin typeface="Lucida Sans Unicode"/>
                <a:cs typeface="Lucida Sans Unicode"/>
              </a:rPr>
              <a:t>posteriormente</a:t>
            </a:r>
            <a:r>
              <a:rPr sz="1400" spc="35" dirty="0">
                <a:latin typeface="Lucida Sans Unicode"/>
                <a:cs typeface="Lucida Sans Unicode"/>
              </a:rPr>
              <a:t> </a:t>
            </a:r>
            <a:r>
              <a:rPr sz="1400" spc="50" dirty="0">
                <a:latin typeface="Lucida Sans Unicode"/>
                <a:cs typeface="Lucida Sans Unicode"/>
              </a:rPr>
              <a:t>se</a:t>
            </a:r>
            <a:r>
              <a:rPr sz="1400" spc="55" dirty="0">
                <a:latin typeface="Lucida Sans Unicode"/>
                <a:cs typeface="Lucida Sans Unicode"/>
              </a:rPr>
              <a:t> pudiera </a:t>
            </a:r>
            <a:r>
              <a:rPr sz="1400" spc="60" dirty="0">
                <a:latin typeface="Lucida Sans Unicode"/>
                <a:cs typeface="Lucida Sans Unicode"/>
              </a:rPr>
              <a:t> </a:t>
            </a:r>
            <a:r>
              <a:rPr sz="1400" spc="20" dirty="0">
                <a:latin typeface="Lucida Sans Unicode"/>
                <a:cs typeface="Lucida Sans Unicode"/>
              </a:rPr>
              <a:t>realizar un </a:t>
            </a:r>
            <a:r>
              <a:rPr sz="1400" spc="35" dirty="0">
                <a:latin typeface="Lucida Sans Unicode"/>
                <a:cs typeface="Lucida Sans Unicode"/>
              </a:rPr>
              <a:t>Yokoten </a:t>
            </a:r>
            <a:r>
              <a:rPr sz="1400" spc="60" dirty="0">
                <a:latin typeface="Lucida Sans Unicode"/>
                <a:cs typeface="Lucida Sans Unicode"/>
              </a:rPr>
              <a:t>en </a:t>
            </a:r>
            <a:r>
              <a:rPr sz="1400" spc="50" dirty="0">
                <a:latin typeface="Lucida Sans Unicode"/>
                <a:cs typeface="Lucida Sans Unicode"/>
              </a:rPr>
              <a:t>las otras </a:t>
            </a:r>
            <a:r>
              <a:rPr sz="1400" spc="-110" dirty="0">
                <a:latin typeface="Lucida Sans Unicode"/>
                <a:cs typeface="Lucida Sans Unicode"/>
              </a:rPr>
              <a:t>6</a:t>
            </a:r>
            <a:r>
              <a:rPr sz="1400" spc="-105" dirty="0">
                <a:latin typeface="Lucida Sans Unicode"/>
                <a:cs typeface="Lucida Sans Unicode"/>
              </a:rPr>
              <a:t> </a:t>
            </a:r>
            <a:r>
              <a:rPr sz="1400" spc="50" dirty="0">
                <a:latin typeface="Lucida Sans Unicode"/>
                <a:cs typeface="Lucida Sans Unicode"/>
              </a:rPr>
              <a:t>prensas </a:t>
            </a:r>
            <a:r>
              <a:rPr sz="1400" spc="55" dirty="0">
                <a:latin typeface="Lucida Sans Unicode"/>
                <a:cs typeface="Lucida Sans Unicode"/>
              </a:rPr>
              <a:t> </a:t>
            </a:r>
            <a:r>
              <a:rPr sz="1400" spc="65" dirty="0">
                <a:latin typeface="Lucida Sans Unicode"/>
                <a:cs typeface="Lucida Sans Unicode"/>
              </a:rPr>
              <a:t>que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0" dirty="0">
                <a:latin typeface="Lucida Sans Unicode"/>
                <a:cs typeface="Lucida Sans Unicode"/>
              </a:rPr>
              <a:t>se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encuentran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en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10" dirty="0">
                <a:latin typeface="Lucida Sans Unicode"/>
                <a:cs typeface="Lucida Sans Unicode"/>
              </a:rPr>
              <a:t>Perfektools.</a:t>
            </a:r>
            <a:endParaRPr sz="1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Lucida Sans Unicode"/>
              <a:cs typeface="Lucida Sans Unicode"/>
            </a:endParaRPr>
          </a:p>
          <a:p>
            <a:pPr marL="12700" marR="580390" algn="just">
              <a:lnSpc>
                <a:spcPct val="116100"/>
              </a:lnSpc>
            </a:pPr>
            <a:r>
              <a:rPr sz="1400" spc="-20" dirty="0">
                <a:latin typeface="Lucida Sans Unicode"/>
                <a:cs typeface="Lucida Sans Unicode"/>
              </a:rPr>
              <a:t>El</a:t>
            </a:r>
            <a:r>
              <a:rPr sz="1400" spc="-15" dirty="0">
                <a:latin typeface="Lucida Sans Unicode"/>
                <a:cs typeface="Lucida Sans Unicode"/>
              </a:rPr>
              <a:t> </a:t>
            </a:r>
            <a:r>
              <a:rPr sz="1400" spc="65" dirty="0">
                <a:latin typeface="Lucida Sans Unicode"/>
                <a:cs typeface="Lucida Sans Unicode"/>
              </a:rPr>
              <a:t>porcentaje</a:t>
            </a:r>
            <a:r>
              <a:rPr sz="1400" spc="70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95" dirty="0">
                <a:latin typeface="Lucida Sans Unicode"/>
                <a:cs typeface="Lucida Sans Unicode"/>
              </a:rPr>
              <a:t> </a:t>
            </a:r>
            <a:r>
              <a:rPr sz="1400" spc="10" dirty="0">
                <a:latin typeface="Lucida Sans Unicode"/>
                <a:cs typeface="Lucida Sans Unicode"/>
              </a:rPr>
              <a:t>utilización</a:t>
            </a:r>
            <a:r>
              <a:rPr sz="1400" spc="15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9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los 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85" dirty="0">
                <a:latin typeface="Lucida Sans Unicode"/>
                <a:cs typeface="Lucida Sans Unicode"/>
              </a:rPr>
              <a:t>team</a:t>
            </a:r>
            <a:r>
              <a:rPr sz="1400" spc="90" dirty="0">
                <a:latin typeface="Lucida Sans Unicode"/>
                <a:cs typeface="Lucida Sans Unicode"/>
              </a:rPr>
              <a:t> </a:t>
            </a:r>
            <a:r>
              <a:rPr sz="1400" spc="45" dirty="0">
                <a:latin typeface="Lucida Sans Unicode"/>
                <a:cs typeface="Lucida Sans Unicode"/>
              </a:rPr>
              <a:t>member</a:t>
            </a:r>
            <a:r>
              <a:rPr sz="1400" spc="50" dirty="0">
                <a:latin typeface="Lucida Sans Unicode"/>
                <a:cs typeface="Lucida Sans Unicode"/>
              </a:rPr>
              <a:t> </a:t>
            </a:r>
            <a:r>
              <a:rPr sz="1400" spc="65" dirty="0">
                <a:latin typeface="Lucida Sans Unicode"/>
                <a:cs typeface="Lucida Sans Unicode"/>
              </a:rPr>
              <a:t>que</a:t>
            </a:r>
            <a:r>
              <a:rPr sz="1400" spc="70" dirty="0">
                <a:latin typeface="Lucida Sans Unicode"/>
                <a:cs typeface="Lucida Sans Unicode"/>
              </a:rPr>
              <a:t> operan</a:t>
            </a:r>
            <a:r>
              <a:rPr sz="1400" spc="75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en</a:t>
            </a:r>
            <a:r>
              <a:rPr sz="1400" spc="65" dirty="0">
                <a:latin typeface="Lucida Sans Unicode"/>
                <a:cs typeface="Lucida Sans Unicode"/>
              </a:rPr>
              <a:t> </a:t>
            </a:r>
            <a:r>
              <a:rPr sz="1400" spc="75" dirty="0">
                <a:latin typeface="Lucida Sans Unicode"/>
                <a:cs typeface="Lucida Sans Unicode"/>
              </a:rPr>
              <a:t>la </a:t>
            </a:r>
            <a:r>
              <a:rPr sz="1400" spc="80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prensa </a:t>
            </a:r>
            <a:r>
              <a:rPr sz="1400" spc="45" dirty="0">
                <a:latin typeface="Lucida Sans Unicode"/>
                <a:cs typeface="Lucida Sans Unicode"/>
              </a:rPr>
              <a:t>Danly </a:t>
            </a:r>
            <a:r>
              <a:rPr sz="1400" spc="-125" dirty="0">
                <a:latin typeface="Lucida Sans Unicode"/>
                <a:cs typeface="Lucida Sans Unicode"/>
              </a:rPr>
              <a:t>1000</a:t>
            </a:r>
            <a:r>
              <a:rPr sz="1400" spc="-120" dirty="0">
                <a:latin typeface="Lucida Sans Unicode"/>
                <a:cs typeface="Lucida Sans Unicode"/>
              </a:rPr>
              <a:t> </a:t>
            </a:r>
            <a:r>
              <a:rPr sz="1400" spc="50" dirty="0">
                <a:latin typeface="Lucida Sans Unicode"/>
                <a:cs typeface="Lucida Sans Unicode"/>
              </a:rPr>
              <a:t>es </a:t>
            </a:r>
            <a:r>
              <a:rPr sz="1400" spc="90" dirty="0">
                <a:latin typeface="Lucida Sans Unicode"/>
                <a:cs typeface="Lucida Sans Unicode"/>
              </a:rPr>
              <a:t>de </a:t>
            </a:r>
            <a:r>
              <a:rPr sz="1400" spc="-45" dirty="0">
                <a:latin typeface="Lucida Sans Unicode"/>
                <a:cs typeface="Lucida Sans Unicode"/>
              </a:rPr>
              <a:t>89%,</a:t>
            </a:r>
            <a:r>
              <a:rPr sz="1400" spc="-40" dirty="0">
                <a:latin typeface="Lucida Sans Unicode"/>
                <a:cs typeface="Lucida Sans Unicode"/>
              </a:rPr>
              <a:t> </a:t>
            </a:r>
            <a:r>
              <a:rPr sz="1400" spc="70" dirty="0">
                <a:latin typeface="Lucida Sans Unicode"/>
                <a:cs typeface="Lucida Sans Unicode"/>
              </a:rPr>
              <a:t>como </a:t>
            </a:r>
            <a:r>
              <a:rPr sz="1400" spc="75" dirty="0">
                <a:latin typeface="Lucida Sans Unicode"/>
                <a:cs typeface="Lucida Sans Unicode"/>
              </a:rPr>
              <a:t> </a:t>
            </a:r>
            <a:r>
              <a:rPr sz="1400" spc="35" dirty="0">
                <a:latin typeface="Lucida Sans Unicode"/>
                <a:cs typeface="Lucida Sans Unicode"/>
              </a:rPr>
              <a:t>objetivo</a:t>
            </a:r>
            <a:r>
              <a:rPr sz="1400" spc="10" dirty="0">
                <a:latin typeface="Lucida Sans Unicode"/>
                <a:cs typeface="Lucida Sans Unicode"/>
              </a:rPr>
              <a:t> </a:t>
            </a:r>
            <a:r>
              <a:rPr sz="1400" spc="45" dirty="0">
                <a:latin typeface="Lucida Sans Unicode"/>
                <a:cs typeface="Lucida Sans Unicode"/>
              </a:rPr>
              <a:t>del</a:t>
            </a:r>
            <a:r>
              <a:rPr sz="1400" spc="10" dirty="0">
                <a:latin typeface="Lucida Sans Unicode"/>
                <a:cs typeface="Lucida Sans Unicode"/>
              </a:rPr>
              <a:t> </a:t>
            </a:r>
            <a:r>
              <a:rPr sz="1400" spc="65" dirty="0">
                <a:latin typeface="Lucida Sans Unicode"/>
                <a:cs typeface="Lucida Sans Unicode"/>
              </a:rPr>
              <a:t>proyecto</a:t>
            </a:r>
            <a:r>
              <a:rPr sz="1400" spc="10" dirty="0">
                <a:latin typeface="Lucida Sans Unicode"/>
                <a:cs typeface="Lucida Sans Unicode"/>
              </a:rPr>
              <a:t> </a:t>
            </a:r>
            <a:r>
              <a:rPr sz="1400" spc="85" dirty="0">
                <a:latin typeface="Lucida Sans Unicode"/>
                <a:cs typeface="Lucida Sans Unicode"/>
              </a:rPr>
              <a:t>y</a:t>
            </a:r>
            <a:r>
              <a:rPr sz="1400" spc="15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10" dirty="0">
                <a:latin typeface="Lucida Sans Unicode"/>
                <a:cs typeface="Lucida Sans Unicode"/>
              </a:rPr>
              <a:t> </a:t>
            </a:r>
            <a:r>
              <a:rPr sz="1400" spc="75" dirty="0">
                <a:latin typeface="Lucida Sans Unicode"/>
                <a:cs typeface="Lucida Sans Unicode"/>
              </a:rPr>
              <a:t>la</a:t>
            </a:r>
            <a:r>
              <a:rPr sz="1400" spc="10" dirty="0">
                <a:latin typeface="Lucida Sans Unicode"/>
                <a:cs typeface="Lucida Sans Unicode"/>
              </a:rPr>
              <a:t> </a:t>
            </a:r>
            <a:r>
              <a:rPr sz="1400" spc="65" dirty="0">
                <a:latin typeface="Lucida Sans Unicode"/>
                <a:cs typeface="Lucida Sans Unicode"/>
              </a:rPr>
              <a:t>empresa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s</a:t>
            </a:r>
            <a:r>
              <a:rPr sz="1400" spc="100" dirty="0">
                <a:latin typeface="Lucida Sans Unicode"/>
                <a:cs typeface="Lucida Sans Unicode"/>
              </a:rPr>
              <a:t>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80" dirty="0">
                <a:latin typeface="Lucida Sans Unicode"/>
                <a:cs typeface="Lucida Sans Unicode"/>
              </a:rPr>
              <a:t>b</a:t>
            </a:r>
            <a:r>
              <a:rPr sz="1400" spc="10" dirty="0">
                <a:latin typeface="Lucida Sans Unicode"/>
                <a:cs typeface="Lucida Sans Unicode"/>
              </a:rPr>
              <a:t>u</a:t>
            </a:r>
            <a:r>
              <a:rPr sz="1400" spc="-5" dirty="0">
                <a:latin typeface="Lucida Sans Unicode"/>
                <a:cs typeface="Lucida Sans Unicode"/>
              </a:rPr>
              <a:t>s</a:t>
            </a:r>
            <a:r>
              <a:rPr sz="1400" spc="145" dirty="0">
                <a:latin typeface="Lucida Sans Unicode"/>
                <a:cs typeface="Lucida Sans Unicode"/>
              </a:rPr>
              <a:t>c</a:t>
            </a:r>
            <a:r>
              <a:rPr sz="1400" spc="204" dirty="0">
                <a:latin typeface="Lucida Sans Unicode"/>
                <a:cs typeface="Lucida Sans Unicode"/>
              </a:rPr>
              <a:t>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55" dirty="0">
                <a:latin typeface="Lucida Sans Unicode"/>
                <a:cs typeface="Lucida Sans Unicode"/>
              </a:rPr>
              <a:t>o</a:t>
            </a:r>
            <a:r>
              <a:rPr sz="1400" spc="80" dirty="0">
                <a:latin typeface="Lucida Sans Unicode"/>
                <a:cs typeface="Lucida Sans Unicode"/>
              </a:rPr>
              <a:t>b</a:t>
            </a:r>
            <a:r>
              <a:rPr sz="1400" spc="25" dirty="0">
                <a:latin typeface="Lucida Sans Unicode"/>
                <a:cs typeface="Lucida Sans Unicode"/>
              </a:rPr>
              <a:t>t</a:t>
            </a:r>
            <a:r>
              <a:rPr sz="1400" spc="95" dirty="0">
                <a:latin typeface="Lucida Sans Unicode"/>
                <a:cs typeface="Lucida Sans Unicode"/>
              </a:rPr>
              <a:t>e</a:t>
            </a:r>
            <a:r>
              <a:rPr sz="1400" spc="20" dirty="0">
                <a:latin typeface="Lucida Sans Unicode"/>
                <a:cs typeface="Lucida Sans Unicode"/>
              </a:rPr>
              <a:t>n</a:t>
            </a:r>
            <a:r>
              <a:rPr sz="1400" spc="95" dirty="0">
                <a:latin typeface="Lucida Sans Unicode"/>
                <a:cs typeface="Lucida Sans Unicode"/>
              </a:rPr>
              <a:t>e</a:t>
            </a:r>
            <a:r>
              <a:rPr sz="1400" spc="-35" dirty="0">
                <a:latin typeface="Lucida Sans Unicode"/>
                <a:cs typeface="Lucida Sans Unicode"/>
              </a:rPr>
              <a:t>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10" dirty="0">
                <a:latin typeface="Lucida Sans Unicode"/>
                <a:cs typeface="Lucida Sans Unicode"/>
              </a:rPr>
              <a:t>u</a:t>
            </a:r>
            <a:r>
              <a:rPr sz="1400" spc="25" dirty="0">
                <a:latin typeface="Lucida Sans Unicode"/>
                <a:cs typeface="Lucida Sans Unicode"/>
              </a:rPr>
              <a:t>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20" dirty="0">
                <a:latin typeface="Lucida Sans Unicode"/>
                <a:cs typeface="Lucida Sans Unicode"/>
              </a:rPr>
              <a:t>9</a:t>
            </a:r>
            <a:r>
              <a:rPr sz="1400" spc="-160" dirty="0">
                <a:latin typeface="Lucida Sans Unicode"/>
                <a:cs typeface="Lucida Sans Unicode"/>
              </a:rPr>
              <a:t>5</a:t>
            </a:r>
            <a:r>
              <a:rPr sz="1400" spc="135" dirty="0">
                <a:latin typeface="Lucida Sans Unicode"/>
                <a:cs typeface="Lucida Sans Unicode"/>
              </a:rPr>
              <a:t>%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80" dirty="0">
                <a:latin typeface="Lucida Sans Unicode"/>
                <a:cs typeface="Lucida Sans Unicode"/>
              </a:rPr>
              <a:t>d</a:t>
            </a:r>
            <a:r>
              <a:rPr sz="1400" spc="100" dirty="0">
                <a:latin typeface="Lucida Sans Unicode"/>
                <a:cs typeface="Lucida Sans Unicode"/>
              </a:rPr>
              <a:t>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10" dirty="0">
                <a:latin typeface="Lucida Sans Unicode"/>
                <a:cs typeface="Lucida Sans Unicode"/>
              </a:rPr>
              <a:t>u</a:t>
            </a:r>
            <a:r>
              <a:rPr sz="1400" spc="25" dirty="0">
                <a:latin typeface="Lucida Sans Unicode"/>
                <a:cs typeface="Lucida Sans Unicode"/>
              </a:rPr>
              <a:t>t</a:t>
            </a:r>
            <a:r>
              <a:rPr sz="1400" spc="-55" dirty="0">
                <a:latin typeface="Lucida Sans Unicode"/>
                <a:cs typeface="Lucida Sans Unicode"/>
              </a:rPr>
              <a:t>ili</a:t>
            </a:r>
            <a:r>
              <a:rPr sz="1400" spc="-135" dirty="0">
                <a:latin typeface="Lucida Sans Unicode"/>
                <a:cs typeface="Lucida Sans Unicode"/>
              </a:rPr>
              <a:t>z</a:t>
            </a:r>
            <a:r>
              <a:rPr sz="1400" spc="200" dirty="0">
                <a:latin typeface="Lucida Sans Unicode"/>
                <a:cs typeface="Lucida Sans Unicode"/>
              </a:rPr>
              <a:t>a</a:t>
            </a:r>
            <a:r>
              <a:rPr sz="1400" spc="145" dirty="0">
                <a:latin typeface="Lucida Sans Unicode"/>
                <a:cs typeface="Lucida Sans Unicode"/>
              </a:rPr>
              <a:t>c</a:t>
            </a:r>
            <a:r>
              <a:rPr sz="1400" spc="-55" dirty="0">
                <a:latin typeface="Lucida Sans Unicode"/>
                <a:cs typeface="Lucida Sans Unicode"/>
              </a:rPr>
              <a:t>i</a:t>
            </a:r>
            <a:r>
              <a:rPr sz="1400" spc="55" dirty="0">
                <a:latin typeface="Lucida Sans Unicode"/>
                <a:cs typeface="Lucida Sans Unicode"/>
              </a:rPr>
              <a:t>ó</a:t>
            </a:r>
            <a:r>
              <a:rPr sz="1400" spc="25" dirty="0">
                <a:latin typeface="Lucida Sans Unicode"/>
                <a:cs typeface="Lucida Sans Unicode"/>
              </a:rPr>
              <a:t>n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4099" y="2920193"/>
            <a:ext cx="4542155" cy="180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4110" marR="568325" indent="-67945" algn="just">
              <a:lnSpc>
                <a:spcPct val="116500"/>
              </a:lnSpc>
              <a:spcBef>
                <a:spcPts val="100"/>
              </a:spcBef>
            </a:pPr>
            <a:r>
              <a:rPr lang="es-ES" sz="1950" spc="-200" dirty="0">
                <a:latin typeface="Trebuchet MS"/>
                <a:cs typeface="Trebuchet MS"/>
              </a:rPr>
              <a:t>IMAGEN 1.</a:t>
            </a:r>
          </a:p>
          <a:p>
            <a:pPr marL="2404110" marR="568325" indent="-67945" algn="just">
              <a:lnSpc>
                <a:spcPct val="116500"/>
              </a:lnSpc>
              <a:spcBef>
                <a:spcPts val="100"/>
              </a:spcBef>
            </a:pPr>
            <a:r>
              <a:rPr lang="es-ES" sz="1950" spc="-200" dirty="0">
                <a:latin typeface="Trebuchet MS"/>
                <a:cs typeface="Trebuchet MS"/>
              </a:rPr>
              <a:t>PRENSA D-1000</a:t>
            </a:r>
          </a:p>
          <a:p>
            <a:pPr marL="2404110" marR="568325" indent="-67945" algn="just">
              <a:lnSpc>
                <a:spcPct val="116500"/>
              </a:lnSpc>
              <a:spcBef>
                <a:spcPts val="100"/>
              </a:spcBef>
            </a:pPr>
            <a:endParaRPr sz="1950" dirty="0">
              <a:latin typeface="Trebuchet MS"/>
              <a:cs typeface="Trebuchet MS"/>
            </a:endParaRPr>
          </a:p>
          <a:p>
            <a:pPr marL="12700" marR="5080">
              <a:lnSpc>
                <a:spcPct val="116100"/>
              </a:lnSpc>
              <a:spcBef>
                <a:spcPts val="1705"/>
              </a:spcBef>
            </a:pPr>
            <a:r>
              <a:rPr sz="1400" spc="20" dirty="0">
                <a:latin typeface="Lucida Sans Unicode"/>
                <a:cs typeface="Lucida Sans Unicode"/>
              </a:rPr>
              <a:t>En</a:t>
            </a:r>
            <a:r>
              <a:rPr sz="1400" spc="90" dirty="0">
                <a:latin typeface="Lucida Sans Unicode"/>
                <a:cs typeface="Lucida Sans Unicode"/>
              </a:rPr>
              <a:t> </a:t>
            </a:r>
            <a:r>
              <a:rPr sz="1400" spc="75" dirty="0">
                <a:latin typeface="Lucida Sans Unicode"/>
                <a:cs typeface="Lucida Sans Unicode"/>
              </a:rPr>
              <a:t>la</a:t>
            </a:r>
            <a:r>
              <a:rPr sz="1400" spc="90" dirty="0">
                <a:latin typeface="Lucida Sans Unicode"/>
                <a:cs typeface="Lucida Sans Unicode"/>
              </a:rPr>
              <a:t> </a:t>
            </a:r>
            <a:r>
              <a:rPr sz="1400" spc="25" dirty="0">
                <a:latin typeface="Lucida Sans Unicode"/>
                <a:cs typeface="Lucida Sans Unicode"/>
              </a:rPr>
              <a:t>siguiente</a:t>
            </a:r>
            <a:r>
              <a:rPr sz="1400" spc="90" dirty="0">
                <a:latin typeface="Lucida Sans Unicode"/>
                <a:cs typeface="Lucida Sans Unicode"/>
              </a:rPr>
              <a:t> </a:t>
            </a:r>
            <a:r>
              <a:rPr sz="1400" spc="75" dirty="0">
                <a:latin typeface="Lucida Sans Unicode"/>
                <a:cs typeface="Lucida Sans Unicode"/>
              </a:rPr>
              <a:t>gráfica</a:t>
            </a:r>
            <a:r>
              <a:rPr sz="1400" spc="90" dirty="0">
                <a:latin typeface="Lucida Sans Unicode"/>
                <a:cs typeface="Lucida Sans Unicode"/>
              </a:rPr>
              <a:t> </a:t>
            </a:r>
            <a:r>
              <a:rPr sz="1400" spc="50" dirty="0">
                <a:latin typeface="Lucida Sans Unicode"/>
                <a:cs typeface="Lucida Sans Unicode"/>
              </a:rPr>
              <a:t>se</a:t>
            </a:r>
            <a:r>
              <a:rPr sz="1400" spc="90" dirty="0">
                <a:latin typeface="Lucida Sans Unicode"/>
                <a:cs typeface="Lucida Sans Unicode"/>
              </a:rPr>
              <a:t> </a:t>
            </a:r>
            <a:r>
              <a:rPr sz="1400" spc="60" dirty="0" err="1">
                <a:latin typeface="Lucida Sans Unicode"/>
                <a:cs typeface="Lucida Sans Unicode"/>
              </a:rPr>
              <a:t>presenta</a:t>
            </a:r>
            <a:r>
              <a:rPr sz="1400" spc="90" dirty="0">
                <a:latin typeface="Lucida Sans Unicode"/>
                <a:cs typeface="Lucida Sans Unicode"/>
              </a:rPr>
              <a:t> </a:t>
            </a:r>
            <a:r>
              <a:rPr sz="1400" spc="25" dirty="0">
                <a:latin typeface="Lucida Sans Unicode"/>
                <a:cs typeface="Lucida Sans Unicode"/>
              </a:rPr>
              <a:t>el</a:t>
            </a:r>
            <a:r>
              <a:rPr sz="1400" spc="90" dirty="0">
                <a:latin typeface="Lucida Sans Unicode"/>
                <a:cs typeface="Lucida Sans Unicode"/>
              </a:rPr>
              <a:t> </a:t>
            </a:r>
            <a:r>
              <a:rPr sz="1400" spc="25" dirty="0">
                <a:latin typeface="Lucida Sans Unicode"/>
                <a:cs typeface="Lucida Sans Unicode"/>
              </a:rPr>
              <a:t>número</a:t>
            </a:r>
            <a:r>
              <a:rPr sz="1400" spc="90" dirty="0">
                <a:latin typeface="Lucida Sans Unicode"/>
                <a:cs typeface="Lucida Sans Unicode"/>
              </a:rPr>
              <a:t> de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operadores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65" dirty="0">
                <a:latin typeface="Lucida Sans Unicode"/>
                <a:cs typeface="Lucida Sans Unicode"/>
              </a:rPr>
              <a:t>que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80" dirty="0">
                <a:latin typeface="Lucida Sans Unicode"/>
                <a:cs typeface="Lucida Sans Unicode"/>
              </a:rPr>
              <a:t>trabajan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en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75" dirty="0">
                <a:latin typeface="Lucida Sans Unicode"/>
                <a:cs typeface="Lucida Sans Unicode"/>
              </a:rPr>
              <a:t>la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prensa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45" dirty="0">
                <a:latin typeface="Lucida Sans Unicode"/>
                <a:cs typeface="Lucida Sans Unicode"/>
              </a:rPr>
              <a:t>Danly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20" dirty="0">
                <a:latin typeface="Lucida Sans Unicode"/>
                <a:cs typeface="Lucida Sans Unicode"/>
              </a:rPr>
              <a:t>1000:</a:t>
            </a:r>
            <a:endParaRPr sz="1400" dirty="0">
              <a:latin typeface="Lucida Sans Unicode"/>
              <a:cs typeface="Lucida Sans Unicode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DD2BEE9A-9B71-8D0F-C65B-664152BB3C9F}"/>
              </a:ext>
            </a:extLst>
          </p:cNvPr>
          <p:cNvSpPr txBox="1"/>
          <p:nvPr/>
        </p:nvSpPr>
        <p:spPr>
          <a:xfrm>
            <a:off x="-1451994" y="5849476"/>
            <a:ext cx="6553200" cy="333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4110" marR="568325" indent="-67945" algn="just">
              <a:lnSpc>
                <a:spcPct val="116500"/>
              </a:lnSpc>
              <a:spcBef>
                <a:spcPts val="100"/>
              </a:spcBef>
            </a:pPr>
            <a:r>
              <a:rPr lang="es-ES" sz="1950" spc="-200" dirty="0">
                <a:latin typeface="Trebuchet MS"/>
                <a:cs typeface="Trebuchet MS"/>
              </a:rPr>
              <a:t>IMAGEN 2.SITUACIÓN ACTUAL VS IDEAL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820" y="1477521"/>
            <a:ext cx="831342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spc="20" dirty="0">
                <a:latin typeface="Lucida Sans Unicode"/>
                <a:cs typeface="Lucida Sans Unicode"/>
              </a:rPr>
              <a:t>En</a:t>
            </a:r>
            <a:r>
              <a:rPr sz="1400" spc="145" dirty="0">
                <a:latin typeface="Lucida Sans Unicode"/>
                <a:cs typeface="Lucida Sans Unicode"/>
              </a:rPr>
              <a:t> </a:t>
            </a:r>
            <a:r>
              <a:rPr sz="1400" spc="50" dirty="0">
                <a:latin typeface="Lucida Sans Unicode"/>
                <a:cs typeface="Lucida Sans Unicode"/>
              </a:rPr>
              <a:t>las</a:t>
            </a:r>
            <a:r>
              <a:rPr sz="1400" spc="145" dirty="0">
                <a:latin typeface="Lucida Sans Unicode"/>
                <a:cs typeface="Lucida Sans Unicode"/>
              </a:rPr>
              <a:t> </a:t>
            </a:r>
            <a:r>
              <a:rPr sz="1400" spc="20" dirty="0">
                <a:latin typeface="Lucida Sans Unicode"/>
                <a:cs typeface="Lucida Sans Unicode"/>
              </a:rPr>
              <a:t>siguientes</a:t>
            </a:r>
            <a:r>
              <a:rPr sz="1400" spc="150" dirty="0">
                <a:latin typeface="Lucida Sans Unicode"/>
                <a:cs typeface="Lucida Sans Unicode"/>
              </a:rPr>
              <a:t> </a:t>
            </a:r>
            <a:r>
              <a:rPr sz="1400" spc="75" dirty="0">
                <a:latin typeface="Lucida Sans Unicode"/>
                <a:cs typeface="Lucida Sans Unicode"/>
              </a:rPr>
              <a:t>tablas</a:t>
            </a:r>
            <a:r>
              <a:rPr sz="1400" spc="145" dirty="0">
                <a:latin typeface="Lucida Sans Unicode"/>
                <a:cs typeface="Lucida Sans Unicode"/>
              </a:rPr>
              <a:t> </a:t>
            </a:r>
            <a:r>
              <a:rPr sz="1400" spc="50" dirty="0">
                <a:latin typeface="Lucida Sans Unicode"/>
                <a:cs typeface="Lucida Sans Unicode"/>
              </a:rPr>
              <a:t>se</a:t>
            </a:r>
            <a:r>
              <a:rPr sz="1400" spc="145" dirty="0">
                <a:latin typeface="Lucida Sans Unicode"/>
                <a:cs typeface="Lucida Sans Unicode"/>
              </a:rPr>
              <a:t> </a:t>
            </a:r>
            <a:r>
              <a:rPr sz="1400" spc="55" dirty="0">
                <a:latin typeface="Lucida Sans Unicode"/>
                <a:cs typeface="Lucida Sans Unicode"/>
              </a:rPr>
              <a:t>presentan</a:t>
            </a:r>
            <a:r>
              <a:rPr sz="1400" spc="150" dirty="0">
                <a:latin typeface="Lucida Sans Unicode"/>
                <a:cs typeface="Lucida Sans Unicode"/>
              </a:rPr>
              <a:t> </a:t>
            </a:r>
            <a:r>
              <a:rPr sz="1400" spc="50" dirty="0">
                <a:latin typeface="Lucida Sans Unicode"/>
                <a:cs typeface="Lucida Sans Unicode"/>
              </a:rPr>
              <a:t>las</a:t>
            </a:r>
            <a:r>
              <a:rPr sz="1400" spc="145" dirty="0">
                <a:latin typeface="Lucida Sans Unicode"/>
                <a:cs typeface="Lucida Sans Unicode"/>
              </a:rPr>
              <a:t> </a:t>
            </a:r>
            <a:r>
              <a:rPr sz="1400" spc="70" dirty="0">
                <a:latin typeface="Lucida Sans Unicode"/>
                <a:cs typeface="Lucida Sans Unicode"/>
              </a:rPr>
              <a:t>actividades</a:t>
            </a:r>
            <a:r>
              <a:rPr sz="1400" spc="145" dirty="0">
                <a:latin typeface="Lucida Sans Unicode"/>
                <a:cs typeface="Lucida Sans Unicode"/>
              </a:rPr>
              <a:t> </a:t>
            </a:r>
            <a:r>
              <a:rPr sz="1400" spc="50" dirty="0">
                <a:latin typeface="Lucida Sans Unicode"/>
                <a:cs typeface="Lucida Sans Unicode"/>
              </a:rPr>
              <a:t>realizadas</a:t>
            </a:r>
            <a:r>
              <a:rPr sz="1400" spc="150" dirty="0">
                <a:latin typeface="Lucida Sans Unicode"/>
                <a:cs typeface="Lucida Sans Unicode"/>
              </a:rPr>
              <a:t> </a:t>
            </a:r>
            <a:r>
              <a:rPr sz="1400" spc="35" dirty="0">
                <a:latin typeface="Lucida Sans Unicode"/>
                <a:cs typeface="Lucida Sans Unicode"/>
              </a:rPr>
              <a:t>por</a:t>
            </a:r>
            <a:r>
              <a:rPr sz="1400" spc="145" dirty="0">
                <a:latin typeface="Lucida Sans Unicode"/>
                <a:cs typeface="Lucida Sans Unicode"/>
              </a:rPr>
              <a:t> </a:t>
            </a:r>
            <a:r>
              <a:rPr sz="1400" spc="155" dirty="0">
                <a:latin typeface="Lucida Sans Unicode"/>
                <a:cs typeface="Lucida Sans Unicode"/>
              </a:rPr>
              <a:t>cada</a:t>
            </a:r>
            <a:r>
              <a:rPr sz="1400" spc="145" dirty="0">
                <a:latin typeface="Lucida Sans Unicode"/>
                <a:cs typeface="Lucida Sans Unicode"/>
              </a:rPr>
              <a:t> </a:t>
            </a:r>
            <a:r>
              <a:rPr sz="1400" spc="85" dirty="0">
                <a:latin typeface="Lucida Sans Unicode"/>
                <a:cs typeface="Lucida Sans Unicode"/>
              </a:rPr>
              <a:t>team</a:t>
            </a:r>
            <a:r>
              <a:rPr sz="1400" spc="150" dirty="0">
                <a:latin typeface="Lucida Sans Unicode"/>
                <a:cs typeface="Lucida Sans Unicode"/>
              </a:rPr>
              <a:t> </a:t>
            </a:r>
            <a:r>
              <a:rPr sz="1400" spc="45" dirty="0">
                <a:latin typeface="Lucida Sans Unicode"/>
                <a:cs typeface="Lucida Sans Unicode"/>
              </a:rPr>
              <a:t>member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65" dirty="0">
                <a:latin typeface="Lucida Sans Unicode"/>
                <a:cs typeface="Lucida Sans Unicode"/>
              </a:rPr>
              <a:t>tanto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75" dirty="0">
                <a:latin typeface="Lucida Sans Unicode"/>
                <a:cs typeface="Lucida Sans Unicode"/>
              </a:rPr>
              <a:t>la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65" dirty="0">
                <a:latin typeface="Lucida Sans Unicode"/>
                <a:cs typeface="Lucida Sans Unicode"/>
              </a:rPr>
              <a:t>operación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70" dirty="0">
                <a:latin typeface="Lucida Sans Unicode"/>
                <a:cs typeface="Lucida Sans Unicode"/>
              </a:rPr>
              <a:t>como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55" dirty="0">
                <a:latin typeface="Lucida Sans Unicode"/>
                <a:cs typeface="Lucida Sans Unicode"/>
              </a:rPr>
              <a:t>también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los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35" dirty="0">
                <a:latin typeface="Lucida Sans Unicode"/>
                <a:cs typeface="Lucida Sans Unicode"/>
              </a:rPr>
              <a:t>montadores: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82171" y="4878936"/>
            <a:ext cx="2822575" cy="10619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2590" marR="5080" indent="-390525">
              <a:lnSpc>
                <a:spcPct val="116599"/>
              </a:lnSpc>
              <a:spcBef>
                <a:spcPts val="100"/>
              </a:spcBef>
            </a:pPr>
            <a:r>
              <a:rPr lang="es-ES" sz="2000" dirty="0">
                <a:latin typeface="Trebuchet MS"/>
                <a:cs typeface="Trebuchet MS"/>
              </a:rPr>
              <a:t>TABLA 2. ACTIVIDADES REALIZADAS POR CADA TM OPERADOR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4" y="7048462"/>
            <a:ext cx="9753600" cy="266700"/>
          </a:xfrm>
          <a:custGeom>
            <a:avLst/>
            <a:gdLst/>
            <a:ahLst/>
            <a:cxnLst/>
            <a:rect l="l" t="t" r="r" b="b"/>
            <a:pathLst>
              <a:path w="9753600" h="266700">
                <a:moveTo>
                  <a:pt x="0" y="266699"/>
                </a:moveTo>
                <a:lnTo>
                  <a:pt x="0" y="0"/>
                </a:lnTo>
                <a:lnTo>
                  <a:pt x="9753145" y="0"/>
                </a:lnTo>
                <a:lnTo>
                  <a:pt x="9753145" y="266699"/>
                </a:lnTo>
                <a:lnTo>
                  <a:pt x="0" y="266699"/>
                </a:lnTo>
                <a:close/>
              </a:path>
            </a:pathLst>
          </a:custGeom>
          <a:solidFill>
            <a:srgbClr val="1744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24F19E1-BDDF-65C5-7E0A-167D304E4DE7}"/>
              </a:ext>
            </a:extLst>
          </p:cNvPr>
          <p:cNvSpPr txBox="1"/>
          <p:nvPr/>
        </p:nvSpPr>
        <p:spPr>
          <a:xfrm>
            <a:off x="6682171" y="2595643"/>
            <a:ext cx="2822575" cy="10619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2590" marR="5080" indent="-390525">
              <a:lnSpc>
                <a:spcPct val="116599"/>
              </a:lnSpc>
              <a:spcBef>
                <a:spcPts val="100"/>
              </a:spcBef>
            </a:pPr>
            <a:r>
              <a:rPr lang="es-ES" sz="2000" dirty="0">
                <a:latin typeface="Trebuchet MS"/>
                <a:cs typeface="Trebuchet MS"/>
              </a:rPr>
              <a:t>TABLA 1. ACTIVIDADES POR EQUIPO DE OPERACIÓN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890" y="6492126"/>
            <a:ext cx="4514849" cy="701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0" marR="5080" indent="-1524635">
              <a:lnSpc>
                <a:spcPct val="116599"/>
              </a:lnSpc>
              <a:spcBef>
                <a:spcPts val="100"/>
              </a:spcBef>
            </a:pPr>
            <a:r>
              <a:rPr lang="es-ES" sz="2000" dirty="0">
                <a:latin typeface="Trebuchet MS"/>
                <a:cs typeface="Trebuchet MS"/>
              </a:rPr>
              <a:t>TABLA 3. ACTIVIDADES REALIZADAS POR CADA TM MONTADOR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6365" y="1260313"/>
            <a:ext cx="453771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</a:pPr>
            <a:r>
              <a:rPr sz="1400" spc="10" dirty="0">
                <a:latin typeface="Lucida Sans Unicode"/>
                <a:cs typeface="Lucida Sans Unicode"/>
              </a:rPr>
              <a:t>Tras</a:t>
            </a:r>
            <a:r>
              <a:rPr sz="1400" spc="15" dirty="0">
                <a:latin typeface="Lucida Sans Unicode"/>
                <a:cs typeface="Lucida Sans Unicode"/>
              </a:rPr>
              <a:t> </a:t>
            </a:r>
            <a:r>
              <a:rPr sz="1400" spc="75" dirty="0">
                <a:latin typeface="Lucida Sans Unicode"/>
                <a:cs typeface="Lucida Sans Unicode"/>
              </a:rPr>
              <a:t>haber</a:t>
            </a:r>
            <a:r>
              <a:rPr sz="1400" spc="80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presentado</a:t>
            </a:r>
            <a:r>
              <a:rPr sz="1400" spc="65" dirty="0">
                <a:latin typeface="Lucida Sans Unicode"/>
                <a:cs typeface="Lucida Sans Unicode"/>
              </a:rPr>
              <a:t> </a:t>
            </a:r>
            <a:r>
              <a:rPr sz="1400" spc="25" dirty="0">
                <a:latin typeface="Lucida Sans Unicode"/>
                <a:cs typeface="Lucida Sans Unicode"/>
              </a:rPr>
              <a:t>el</a:t>
            </a:r>
            <a:r>
              <a:rPr sz="1400" spc="30" dirty="0">
                <a:latin typeface="Lucida Sans Unicode"/>
                <a:cs typeface="Lucida Sans Unicode"/>
              </a:rPr>
              <a:t> </a:t>
            </a:r>
            <a:r>
              <a:rPr sz="1400" spc="40" dirty="0">
                <a:latin typeface="Lucida Sans Unicode"/>
                <a:cs typeface="Lucida Sans Unicode"/>
              </a:rPr>
              <a:t>desglose</a:t>
            </a:r>
            <a:r>
              <a:rPr sz="1400" spc="45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95" dirty="0">
                <a:latin typeface="Lucida Sans Unicode"/>
                <a:cs typeface="Lucida Sans Unicode"/>
              </a:rPr>
              <a:t> </a:t>
            </a:r>
            <a:r>
              <a:rPr sz="1400" spc="50" dirty="0">
                <a:latin typeface="Lucida Sans Unicode"/>
                <a:cs typeface="Lucida Sans Unicode"/>
              </a:rPr>
              <a:t>las </a:t>
            </a:r>
            <a:r>
              <a:rPr sz="1400" spc="55" dirty="0">
                <a:latin typeface="Lucida Sans Unicode"/>
                <a:cs typeface="Lucida Sans Unicode"/>
              </a:rPr>
              <a:t> </a:t>
            </a:r>
            <a:r>
              <a:rPr sz="1400" spc="70" dirty="0">
                <a:latin typeface="Lucida Sans Unicode"/>
                <a:cs typeface="Lucida Sans Unicode"/>
              </a:rPr>
              <a:t>actividades</a:t>
            </a:r>
            <a:r>
              <a:rPr sz="1400" spc="75" dirty="0">
                <a:latin typeface="Lucida Sans Unicode"/>
                <a:cs typeface="Lucida Sans Unicode"/>
              </a:rPr>
              <a:t> </a:t>
            </a:r>
            <a:r>
              <a:rPr sz="1400" spc="65" dirty="0">
                <a:latin typeface="Lucida Sans Unicode"/>
                <a:cs typeface="Lucida Sans Unicode"/>
              </a:rPr>
              <a:t>que</a:t>
            </a:r>
            <a:r>
              <a:rPr sz="1400" spc="70" dirty="0">
                <a:latin typeface="Lucida Sans Unicode"/>
                <a:cs typeface="Lucida Sans Unicode"/>
              </a:rPr>
              <a:t> </a:t>
            </a:r>
            <a:r>
              <a:rPr sz="1400" spc="30" dirty="0">
                <a:latin typeface="Lucida Sans Unicode"/>
                <a:cs typeface="Lucida Sans Unicode"/>
              </a:rPr>
              <a:t>realiza</a:t>
            </a:r>
            <a:r>
              <a:rPr sz="1400" spc="35" dirty="0">
                <a:latin typeface="Lucida Sans Unicode"/>
                <a:cs typeface="Lucida Sans Unicode"/>
              </a:rPr>
              <a:t> </a:t>
            </a:r>
            <a:r>
              <a:rPr sz="1400" spc="155" dirty="0">
                <a:latin typeface="Lucida Sans Unicode"/>
                <a:cs typeface="Lucida Sans Unicode"/>
              </a:rPr>
              <a:t>cada </a:t>
            </a:r>
            <a:r>
              <a:rPr sz="1400" spc="60" dirty="0">
                <a:latin typeface="Lucida Sans Unicode"/>
                <a:cs typeface="Lucida Sans Unicode"/>
              </a:rPr>
              <a:t>operador</a:t>
            </a:r>
            <a:r>
              <a:rPr sz="1400" spc="65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en</a:t>
            </a:r>
            <a:r>
              <a:rPr sz="1400" spc="65" dirty="0">
                <a:latin typeface="Lucida Sans Unicode"/>
                <a:cs typeface="Lucida Sans Unicode"/>
              </a:rPr>
              <a:t> </a:t>
            </a:r>
            <a:r>
              <a:rPr sz="1400" spc="75" dirty="0">
                <a:latin typeface="Lucida Sans Unicode"/>
                <a:cs typeface="Lucida Sans Unicode"/>
              </a:rPr>
              <a:t>la </a:t>
            </a:r>
            <a:r>
              <a:rPr sz="1400" spc="80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prensa </a:t>
            </a:r>
            <a:r>
              <a:rPr sz="1400" spc="-114" dirty="0">
                <a:latin typeface="Lucida Sans Unicode"/>
                <a:cs typeface="Lucida Sans Unicode"/>
              </a:rPr>
              <a:t>D-1000,</a:t>
            </a:r>
            <a:r>
              <a:rPr sz="1400" spc="-110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ahora </a:t>
            </a:r>
            <a:r>
              <a:rPr sz="1400" spc="50" dirty="0">
                <a:latin typeface="Lucida Sans Unicode"/>
                <a:cs typeface="Lucida Sans Unicode"/>
              </a:rPr>
              <a:t>se </a:t>
            </a:r>
            <a:r>
              <a:rPr sz="1400" spc="65" dirty="0">
                <a:latin typeface="Lucida Sans Unicode"/>
                <a:cs typeface="Lucida Sans Unicode"/>
              </a:rPr>
              <a:t>presentará </a:t>
            </a:r>
            <a:r>
              <a:rPr sz="1400" spc="75" dirty="0">
                <a:latin typeface="Lucida Sans Unicode"/>
                <a:cs typeface="Lucida Sans Unicode"/>
              </a:rPr>
              <a:t>la toma </a:t>
            </a:r>
            <a:r>
              <a:rPr sz="1400" spc="90" dirty="0">
                <a:latin typeface="Lucida Sans Unicode"/>
                <a:cs typeface="Lucida Sans Unicode"/>
              </a:rPr>
              <a:t>de </a:t>
            </a:r>
            <a:r>
              <a:rPr sz="1400" spc="95" dirty="0">
                <a:latin typeface="Lucida Sans Unicode"/>
                <a:cs typeface="Lucida Sans Unicode"/>
              </a:rPr>
              <a:t> </a:t>
            </a:r>
            <a:r>
              <a:rPr sz="1400" spc="30" dirty="0">
                <a:latin typeface="Lucida Sans Unicode"/>
                <a:cs typeface="Lucida Sans Unicode"/>
              </a:rPr>
              <a:t>tiempos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35" dirty="0">
                <a:latin typeface="Lucida Sans Unicode"/>
                <a:cs typeface="Lucida Sans Unicode"/>
              </a:rPr>
              <a:t>realizada.</a:t>
            </a:r>
            <a:endParaRPr sz="14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0475" y="3877932"/>
            <a:ext cx="451167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355" dirty="0">
                <a:latin typeface="Trebuchet MS"/>
                <a:cs typeface="Trebuchet MS"/>
              </a:rPr>
              <a:t>T</a:t>
            </a:r>
            <a:r>
              <a:rPr sz="1900" spc="-350" dirty="0">
                <a:latin typeface="Trebuchet MS"/>
                <a:cs typeface="Trebuchet MS"/>
              </a:rPr>
              <a:t>A</a:t>
            </a:r>
            <a:r>
              <a:rPr sz="1900" spc="-260" dirty="0">
                <a:latin typeface="Trebuchet MS"/>
                <a:cs typeface="Trebuchet MS"/>
              </a:rPr>
              <a:t>B</a:t>
            </a:r>
            <a:r>
              <a:rPr sz="1900" spc="-310" dirty="0">
                <a:latin typeface="Trebuchet MS"/>
                <a:cs typeface="Trebuchet MS"/>
              </a:rPr>
              <a:t>L</a:t>
            </a:r>
            <a:r>
              <a:rPr sz="1900" spc="-345" dirty="0">
                <a:latin typeface="Trebuchet MS"/>
                <a:cs typeface="Trebuchet MS"/>
              </a:rPr>
              <a:t>A</a:t>
            </a:r>
            <a:r>
              <a:rPr sz="1900" spc="-175" dirty="0">
                <a:latin typeface="Trebuchet MS"/>
                <a:cs typeface="Trebuchet MS"/>
              </a:rPr>
              <a:t> </a:t>
            </a:r>
            <a:r>
              <a:rPr sz="1900" spc="-200" dirty="0">
                <a:latin typeface="Trebuchet MS"/>
                <a:cs typeface="Trebuchet MS"/>
              </a:rPr>
              <a:t>4</a:t>
            </a:r>
            <a:r>
              <a:rPr sz="1900" spc="-509" dirty="0">
                <a:latin typeface="Trebuchet MS"/>
                <a:cs typeface="Trebuchet MS"/>
              </a:rPr>
              <a:t>.</a:t>
            </a:r>
            <a:r>
              <a:rPr sz="1900" spc="-170" dirty="0">
                <a:latin typeface="Trebuchet MS"/>
                <a:cs typeface="Trebuchet MS"/>
              </a:rPr>
              <a:t> </a:t>
            </a:r>
            <a:r>
              <a:rPr sz="1900" spc="-215" dirty="0">
                <a:latin typeface="Trebuchet MS"/>
                <a:cs typeface="Trebuchet MS"/>
              </a:rPr>
              <a:t>P</a:t>
            </a:r>
            <a:r>
              <a:rPr sz="1900" spc="-455" dirty="0">
                <a:latin typeface="Trebuchet MS"/>
                <a:cs typeface="Trebuchet MS"/>
              </a:rPr>
              <a:t>O</a:t>
            </a:r>
            <a:r>
              <a:rPr sz="1900" spc="-215" dirty="0">
                <a:latin typeface="Trebuchet MS"/>
                <a:cs typeface="Trebuchet MS"/>
              </a:rPr>
              <a:t>R</a:t>
            </a:r>
            <a:r>
              <a:rPr sz="1900" spc="-415" dirty="0">
                <a:latin typeface="Trebuchet MS"/>
                <a:cs typeface="Trebuchet MS"/>
              </a:rPr>
              <a:t>C</a:t>
            </a:r>
            <a:r>
              <a:rPr sz="1900" spc="-325" dirty="0">
                <a:latin typeface="Trebuchet MS"/>
                <a:cs typeface="Trebuchet MS"/>
              </a:rPr>
              <a:t>E</a:t>
            </a:r>
            <a:r>
              <a:rPr sz="1900" spc="-345" dirty="0">
                <a:latin typeface="Trebuchet MS"/>
                <a:cs typeface="Trebuchet MS"/>
              </a:rPr>
              <a:t>N</a:t>
            </a:r>
            <a:r>
              <a:rPr sz="1900" spc="-355" dirty="0">
                <a:latin typeface="Trebuchet MS"/>
                <a:cs typeface="Trebuchet MS"/>
              </a:rPr>
              <a:t>T</a:t>
            </a:r>
            <a:r>
              <a:rPr sz="1900" spc="-350" dirty="0">
                <a:latin typeface="Trebuchet MS"/>
                <a:cs typeface="Trebuchet MS"/>
              </a:rPr>
              <a:t>A</a:t>
            </a:r>
            <a:r>
              <a:rPr sz="1900" spc="-105" dirty="0">
                <a:latin typeface="Trebuchet MS"/>
                <a:cs typeface="Trebuchet MS"/>
              </a:rPr>
              <a:t>J</a:t>
            </a:r>
            <a:r>
              <a:rPr sz="1900" spc="-320" dirty="0">
                <a:latin typeface="Trebuchet MS"/>
                <a:cs typeface="Trebuchet MS"/>
              </a:rPr>
              <a:t>E</a:t>
            </a:r>
            <a:r>
              <a:rPr sz="1900" spc="-170" dirty="0">
                <a:latin typeface="Trebuchet MS"/>
                <a:cs typeface="Trebuchet MS"/>
              </a:rPr>
              <a:t> </a:t>
            </a:r>
            <a:r>
              <a:rPr sz="1900" spc="-370" dirty="0">
                <a:latin typeface="Trebuchet MS"/>
                <a:cs typeface="Trebuchet MS"/>
              </a:rPr>
              <a:t>D</a:t>
            </a:r>
            <a:r>
              <a:rPr sz="1900" spc="-320" dirty="0">
                <a:latin typeface="Trebuchet MS"/>
                <a:cs typeface="Trebuchet MS"/>
              </a:rPr>
              <a:t>E</a:t>
            </a:r>
            <a:r>
              <a:rPr sz="1900" spc="-170" dirty="0">
                <a:latin typeface="Trebuchet MS"/>
                <a:cs typeface="Trebuchet MS"/>
              </a:rPr>
              <a:t> </a:t>
            </a:r>
            <a:r>
              <a:rPr sz="1900" spc="-450" dirty="0">
                <a:latin typeface="Trebuchet MS"/>
                <a:cs typeface="Trebuchet MS"/>
              </a:rPr>
              <a:t>U</a:t>
            </a:r>
            <a:r>
              <a:rPr sz="1900" spc="-355" dirty="0">
                <a:latin typeface="Trebuchet MS"/>
                <a:cs typeface="Trebuchet MS"/>
              </a:rPr>
              <a:t>T</a:t>
            </a:r>
            <a:r>
              <a:rPr sz="1900" spc="-195" dirty="0">
                <a:latin typeface="Trebuchet MS"/>
                <a:cs typeface="Trebuchet MS"/>
              </a:rPr>
              <a:t>I</a:t>
            </a:r>
            <a:r>
              <a:rPr sz="1900" spc="-310" dirty="0">
                <a:latin typeface="Trebuchet MS"/>
                <a:cs typeface="Trebuchet MS"/>
              </a:rPr>
              <a:t>L</a:t>
            </a:r>
            <a:r>
              <a:rPr sz="1900" spc="-195" dirty="0">
                <a:latin typeface="Trebuchet MS"/>
                <a:cs typeface="Trebuchet MS"/>
              </a:rPr>
              <a:t>I</a:t>
            </a:r>
            <a:r>
              <a:rPr sz="1900" spc="-280" dirty="0">
                <a:latin typeface="Trebuchet MS"/>
                <a:cs typeface="Trebuchet MS"/>
              </a:rPr>
              <a:t>Z</a:t>
            </a:r>
            <a:r>
              <a:rPr sz="1900" spc="-350" dirty="0">
                <a:latin typeface="Trebuchet MS"/>
                <a:cs typeface="Trebuchet MS"/>
              </a:rPr>
              <a:t>A</a:t>
            </a:r>
            <a:r>
              <a:rPr sz="1900" spc="-415" dirty="0">
                <a:latin typeface="Trebuchet MS"/>
                <a:cs typeface="Trebuchet MS"/>
              </a:rPr>
              <a:t>C</a:t>
            </a:r>
            <a:r>
              <a:rPr sz="1900" spc="-195" dirty="0">
                <a:latin typeface="Trebuchet MS"/>
                <a:cs typeface="Trebuchet MS"/>
              </a:rPr>
              <a:t>I</a:t>
            </a:r>
            <a:r>
              <a:rPr sz="1900" spc="-455" dirty="0">
                <a:latin typeface="Trebuchet MS"/>
                <a:cs typeface="Trebuchet MS"/>
              </a:rPr>
              <a:t>Ó</a:t>
            </a:r>
            <a:r>
              <a:rPr sz="1900" spc="-340" dirty="0">
                <a:latin typeface="Trebuchet MS"/>
                <a:cs typeface="Trebuchet MS"/>
              </a:rPr>
              <a:t>N</a:t>
            </a:r>
            <a:r>
              <a:rPr sz="1900" spc="-175" dirty="0">
                <a:latin typeface="Trebuchet MS"/>
                <a:cs typeface="Trebuchet MS"/>
              </a:rPr>
              <a:t> </a:t>
            </a:r>
            <a:r>
              <a:rPr sz="1900" spc="-350" dirty="0">
                <a:latin typeface="Trebuchet MS"/>
                <a:cs typeface="Trebuchet MS"/>
              </a:rPr>
              <a:t>A</a:t>
            </a:r>
            <a:r>
              <a:rPr sz="1900" spc="-415" dirty="0">
                <a:latin typeface="Trebuchet MS"/>
                <a:cs typeface="Trebuchet MS"/>
              </a:rPr>
              <a:t>C</a:t>
            </a:r>
            <a:r>
              <a:rPr sz="1900" spc="-355" dirty="0">
                <a:latin typeface="Trebuchet MS"/>
                <a:cs typeface="Trebuchet MS"/>
              </a:rPr>
              <a:t>T</a:t>
            </a:r>
            <a:r>
              <a:rPr sz="1900" spc="-450" dirty="0">
                <a:latin typeface="Trebuchet MS"/>
                <a:cs typeface="Trebuchet MS"/>
              </a:rPr>
              <a:t>U</a:t>
            </a:r>
            <a:r>
              <a:rPr sz="1900" spc="-350" dirty="0">
                <a:latin typeface="Trebuchet MS"/>
                <a:cs typeface="Trebuchet MS"/>
              </a:rPr>
              <a:t>A</a:t>
            </a:r>
            <a:r>
              <a:rPr sz="1900" spc="-305" dirty="0">
                <a:latin typeface="Trebuchet MS"/>
                <a:cs typeface="Trebuchet MS"/>
              </a:rPr>
              <a:t>L</a:t>
            </a:r>
            <a:r>
              <a:rPr sz="1900" spc="-170" dirty="0">
                <a:latin typeface="Trebuchet MS"/>
                <a:cs typeface="Trebuchet MS"/>
              </a:rPr>
              <a:t> </a:t>
            </a:r>
            <a:r>
              <a:rPr sz="1900" spc="-370" dirty="0">
                <a:latin typeface="Trebuchet MS"/>
                <a:cs typeface="Trebuchet MS"/>
              </a:rPr>
              <a:t>D</a:t>
            </a:r>
            <a:r>
              <a:rPr sz="1900" spc="-320" dirty="0">
                <a:latin typeface="Trebuchet MS"/>
                <a:cs typeface="Trebuchet MS"/>
              </a:rPr>
              <a:t>E</a:t>
            </a:r>
            <a:r>
              <a:rPr sz="1900" spc="-170" dirty="0">
                <a:latin typeface="Trebuchet MS"/>
                <a:cs typeface="Trebuchet MS"/>
              </a:rPr>
              <a:t> </a:t>
            </a:r>
            <a:r>
              <a:rPr sz="1900" spc="-415" dirty="0">
                <a:latin typeface="Trebuchet MS"/>
                <a:cs typeface="Trebuchet MS"/>
              </a:rPr>
              <a:t>C</a:t>
            </a:r>
            <a:r>
              <a:rPr sz="1900" spc="-350" dirty="0">
                <a:latin typeface="Trebuchet MS"/>
                <a:cs typeface="Trebuchet MS"/>
              </a:rPr>
              <a:t>A</a:t>
            </a:r>
            <a:r>
              <a:rPr sz="1900" spc="-370" dirty="0">
                <a:latin typeface="Trebuchet MS"/>
                <a:cs typeface="Trebuchet MS"/>
              </a:rPr>
              <a:t>D</a:t>
            </a:r>
            <a:r>
              <a:rPr sz="1900" spc="-345" dirty="0">
                <a:latin typeface="Trebuchet MS"/>
                <a:cs typeface="Trebuchet MS"/>
              </a:rPr>
              <a:t>A</a:t>
            </a:r>
            <a:r>
              <a:rPr sz="1900" spc="-175" dirty="0">
                <a:latin typeface="Trebuchet MS"/>
                <a:cs typeface="Trebuchet MS"/>
              </a:rPr>
              <a:t> </a:t>
            </a:r>
            <a:r>
              <a:rPr sz="1900" spc="-355" dirty="0">
                <a:latin typeface="Trebuchet MS"/>
                <a:cs typeface="Trebuchet MS"/>
              </a:rPr>
              <a:t>T</a:t>
            </a:r>
            <a:r>
              <a:rPr sz="1900" spc="-500" dirty="0">
                <a:latin typeface="Trebuchet MS"/>
                <a:cs typeface="Trebuchet MS"/>
              </a:rPr>
              <a:t>M</a:t>
            </a:r>
            <a:endParaRPr sz="1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4137" y="4426524"/>
            <a:ext cx="4514849" cy="21526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578110" y="6498594"/>
            <a:ext cx="375920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2895" marR="5080" indent="-1560830">
              <a:lnSpc>
                <a:spcPct val="114599"/>
              </a:lnSpc>
              <a:spcBef>
                <a:spcPts val="100"/>
              </a:spcBef>
            </a:pPr>
            <a:r>
              <a:rPr sz="1800" spc="-315" dirty="0">
                <a:latin typeface="Trebuchet MS"/>
                <a:cs typeface="Trebuchet MS"/>
              </a:rPr>
              <a:t>GRÁFICA</a:t>
            </a:r>
            <a:r>
              <a:rPr sz="1800" spc="-310" dirty="0">
                <a:latin typeface="Trebuchet MS"/>
                <a:cs typeface="Trebuchet MS"/>
              </a:rPr>
              <a:t> </a:t>
            </a:r>
            <a:r>
              <a:rPr sz="1800" spc="-355" dirty="0">
                <a:latin typeface="Trebuchet MS"/>
                <a:cs typeface="Trebuchet MS"/>
              </a:rPr>
              <a:t>2.</a:t>
            </a:r>
            <a:r>
              <a:rPr sz="1800" spc="-350" dirty="0">
                <a:latin typeface="Trebuchet MS"/>
                <a:cs typeface="Trebuchet MS"/>
              </a:rPr>
              <a:t> </a:t>
            </a:r>
            <a:r>
              <a:rPr sz="1800" spc="-295" dirty="0">
                <a:latin typeface="Trebuchet MS"/>
                <a:cs typeface="Trebuchet MS"/>
              </a:rPr>
              <a:t>PORCENTAJE </a:t>
            </a:r>
            <a:r>
              <a:rPr sz="1800" spc="-325" dirty="0">
                <a:latin typeface="Trebuchet MS"/>
                <a:cs typeface="Trebuchet MS"/>
              </a:rPr>
              <a:t>DE</a:t>
            </a:r>
            <a:r>
              <a:rPr sz="1800" spc="-320" dirty="0">
                <a:latin typeface="Trebuchet MS"/>
                <a:cs typeface="Trebuchet MS"/>
              </a:rPr>
              <a:t> </a:t>
            </a:r>
            <a:r>
              <a:rPr sz="1800" spc="-305" dirty="0">
                <a:latin typeface="Trebuchet MS"/>
                <a:cs typeface="Trebuchet MS"/>
              </a:rPr>
              <a:t>UTILIZACIÓN</a:t>
            </a:r>
            <a:r>
              <a:rPr sz="1800" spc="-300" dirty="0">
                <a:latin typeface="Trebuchet MS"/>
                <a:cs typeface="Trebuchet MS"/>
              </a:rPr>
              <a:t> </a:t>
            </a:r>
            <a:r>
              <a:rPr sz="1800" spc="-355" dirty="0">
                <a:latin typeface="Trebuchet MS"/>
                <a:cs typeface="Trebuchet MS"/>
              </a:rPr>
              <a:t>ACTUAL</a:t>
            </a:r>
            <a:r>
              <a:rPr sz="1800" spc="-350" dirty="0">
                <a:latin typeface="Trebuchet MS"/>
                <a:cs typeface="Trebuchet MS"/>
              </a:rPr>
              <a:t> </a:t>
            </a:r>
            <a:r>
              <a:rPr sz="1800" spc="-325" dirty="0">
                <a:latin typeface="Trebuchet MS"/>
                <a:cs typeface="Trebuchet MS"/>
              </a:rPr>
              <a:t>DE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395" dirty="0">
                <a:latin typeface="Trebuchet MS"/>
                <a:cs typeface="Trebuchet MS"/>
              </a:rPr>
              <a:t>C</a:t>
            </a:r>
            <a:r>
              <a:rPr sz="1800" spc="-335" dirty="0">
                <a:latin typeface="Trebuchet MS"/>
                <a:cs typeface="Trebuchet MS"/>
              </a:rPr>
              <a:t>A</a:t>
            </a:r>
            <a:r>
              <a:rPr sz="1800" spc="-350" dirty="0">
                <a:latin typeface="Trebuchet MS"/>
                <a:cs typeface="Trebuchet MS"/>
              </a:rPr>
              <a:t>D</a:t>
            </a:r>
            <a:r>
              <a:rPr sz="1800" spc="-330" dirty="0">
                <a:latin typeface="Trebuchet MS"/>
                <a:cs typeface="Trebuchet MS"/>
              </a:rPr>
              <a:t>A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335" dirty="0">
                <a:latin typeface="Trebuchet MS"/>
                <a:cs typeface="Trebuchet MS"/>
              </a:rPr>
              <a:t>T</a:t>
            </a:r>
            <a:r>
              <a:rPr sz="1800" spc="-475" dirty="0">
                <a:latin typeface="Trebuchet MS"/>
                <a:cs typeface="Trebuchet MS"/>
              </a:rPr>
              <a:t>M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645" y="2404623"/>
            <a:ext cx="4210049" cy="17621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8820" y="1523416"/>
            <a:ext cx="4088765" cy="68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250" spc="50" dirty="0">
                <a:latin typeface="Lucida Sans Unicode"/>
                <a:cs typeface="Lucida Sans Unicode"/>
              </a:rPr>
              <a:t>Con</a:t>
            </a:r>
            <a:r>
              <a:rPr sz="1250" dirty="0">
                <a:latin typeface="Lucida Sans Unicode"/>
                <a:cs typeface="Lucida Sans Unicode"/>
              </a:rPr>
              <a:t> </a:t>
            </a:r>
            <a:r>
              <a:rPr sz="1250" spc="45" dirty="0">
                <a:latin typeface="Lucida Sans Unicode"/>
                <a:cs typeface="Lucida Sans Unicode"/>
              </a:rPr>
              <a:t>este</a:t>
            </a:r>
            <a:r>
              <a:rPr sz="1250" dirty="0">
                <a:latin typeface="Lucida Sans Unicode"/>
                <a:cs typeface="Lucida Sans Unicode"/>
              </a:rPr>
              <a:t> </a:t>
            </a:r>
            <a:r>
              <a:rPr sz="1250" spc="50" dirty="0">
                <a:latin typeface="Lucida Sans Unicode"/>
                <a:cs typeface="Lucida Sans Unicode"/>
              </a:rPr>
              <a:t>porcentaje</a:t>
            </a:r>
            <a:r>
              <a:rPr sz="1250" dirty="0">
                <a:latin typeface="Lucida Sans Unicode"/>
                <a:cs typeface="Lucida Sans Unicode"/>
              </a:rPr>
              <a:t> </a:t>
            </a:r>
            <a:r>
              <a:rPr sz="1250" spc="75" dirty="0">
                <a:latin typeface="Lucida Sans Unicode"/>
                <a:cs typeface="Lucida Sans Unicode"/>
              </a:rPr>
              <a:t>de</a:t>
            </a:r>
            <a:r>
              <a:rPr sz="1250" dirty="0">
                <a:latin typeface="Lucida Sans Unicode"/>
                <a:cs typeface="Lucida Sans Unicode"/>
              </a:rPr>
              <a:t> </a:t>
            </a:r>
            <a:r>
              <a:rPr sz="1250" spc="5" dirty="0">
                <a:latin typeface="Lucida Sans Unicode"/>
                <a:cs typeface="Lucida Sans Unicode"/>
              </a:rPr>
              <a:t>utilización</a:t>
            </a:r>
            <a:r>
              <a:rPr sz="1250" dirty="0">
                <a:latin typeface="Lucida Sans Unicode"/>
                <a:cs typeface="Lucida Sans Unicode"/>
              </a:rPr>
              <a:t> </a:t>
            </a:r>
            <a:r>
              <a:rPr sz="1250" spc="55" dirty="0">
                <a:latin typeface="Lucida Sans Unicode"/>
                <a:cs typeface="Lucida Sans Unicode"/>
              </a:rPr>
              <a:t>actualmente</a:t>
            </a:r>
            <a:r>
              <a:rPr sz="1250" dirty="0">
                <a:latin typeface="Lucida Sans Unicode"/>
                <a:cs typeface="Lucida Sans Unicode"/>
              </a:rPr>
              <a:t> </a:t>
            </a:r>
            <a:r>
              <a:rPr sz="1250" spc="60" dirty="0">
                <a:latin typeface="Lucida Sans Unicode"/>
                <a:cs typeface="Lucida Sans Unicode"/>
              </a:rPr>
              <a:t>la </a:t>
            </a:r>
            <a:r>
              <a:rPr sz="1250" spc="-385" dirty="0">
                <a:latin typeface="Lucida Sans Unicode"/>
                <a:cs typeface="Lucida Sans Unicode"/>
              </a:rPr>
              <a:t> </a:t>
            </a:r>
            <a:r>
              <a:rPr sz="1250" spc="45" dirty="0">
                <a:latin typeface="Lucida Sans Unicode"/>
                <a:cs typeface="Lucida Sans Unicode"/>
              </a:rPr>
              <a:t>prensa </a:t>
            </a:r>
            <a:r>
              <a:rPr sz="1250" spc="30" dirty="0">
                <a:latin typeface="Lucida Sans Unicode"/>
                <a:cs typeface="Lucida Sans Unicode"/>
              </a:rPr>
              <a:t>tiene </a:t>
            </a:r>
            <a:r>
              <a:rPr sz="1250" spc="65" dirty="0">
                <a:latin typeface="Lucida Sans Unicode"/>
                <a:cs typeface="Lucida Sans Unicode"/>
              </a:rPr>
              <a:t>una </a:t>
            </a:r>
            <a:r>
              <a:rPr sz="1250" spc="55" dirty="0">
                <a:latin typeface="Lucida Sans Unicode"/>
                <a:cs typeface="Lucida Sans Unicode"/>
              </a:rPr>
              <a:t>velocidad </a:t>
            </a:r>
            <a:r>
              <a:rPr sz="1250" spc="75" dirty="0">
                <a:latin typeface="Lucida Sans Unicode"/>
                <a:cs typeface="Lucida Sans Unicode"/>
              </a:rPr>
              <a:t>de </a:t>
            </a:r>
            <a:r>
              <a:rPr sz="1250" spc="-130" dirty="0">
                <a:latin typeface="Lucida Sans Unicode"/>
                <a:cs typeface="Lucida Sans Unicode"/>
              </a:rPr>
              <a:t>3 </a:t>
            </a:r>
            <a:r>
              <a:rPr sz="1250" spc="-5" dirty="0">
                <a:latin typeface="Lucida Sans Unicode"/>
                <a:cs typeface="Lucida Sans Unicode"/>
              </a:rPr>
              <a:t>golpes/min, </a:t>
            </a:r>
            <a:r>
              <a:rPr sz="1250" spc="35" dirty="0">
                <a:latin typeface="Lucida Sans Unicode"/>
                <a:cs typeface="Lucida Sans Unicode"/>
              </a:rPr>
              <a:t>esto </a:t>
            </a:r>
            <a:r>
              <a:rPr sz="1250" spc="40" dirty="0">
                <a:latin typeface="Lucida Sans Unicode"/>
                <a:cs typeface="Lucida Sans Unicode"/>
              </a:rPr>
              <a:t> </a:t>
            </a:r>
            <a:r>
              <a:rPr sz="1250" spc="65" dirty="0">
                <a:latin typeface="Lucida Sans Unicode"/>
                <a:cs typeface="Lucida Sans Unicode"/>
              </a:rPr>
              <a:t>q</a:t>
            </a:r>
            <a:r>
              <a:rPr sz="1250" dirty="0">
                <a:latin typeface="Lucida Sans Unicode"/>
                <a:cs typeface="Lucida Sans Unicode"/>
              </a:rPr>
              <a:t>u</a:t>
            </a:r>
            <a:r>
              <a:rPr sz="1250" spc="-50" dirty="0">
                <a:latin typeface="Lucida Sans Unicode"/>
                <a:cs typeface="Lucida Sans Unicode"/>
              </a:rPr>
              <a:t>i</a:t>
            </a:r>
            <a:r>
              <a:rPr sz="1250" spc="80" dirty="0">
                <a:latin typeface="Lucida Sans Unicode"/>
                <a:cs typeface="Lucida Sans Unicode"/>
              </a:rPr>
              <a:t>e</a:t>
            </a:r>
            <a:r>
              <a:rPr sz="1250" spc="-40" dirty="0">
                <a:latin typeface="Lucida Sans Unicode"/>
                <a:cs typeface="Lucida Sans Unicode"/>
              </a:rPr>
              <a:t>r</a:t>
            </a:r>
            <a:r>
              <a:rPr sz="1250" spc="85" dirty="0">
                <a:latin typeface="Lucida Sans Unicode"/>
                <a:cs typeface="Lucida Sans Unicode"/>
              </a:rPr>
              <a:t>e</a:t>
            </a:r>
            <a:r>
              <a:rPr sz="1250" spc="-75" dirty="0">
                <a:latin typeface="Lucida Sans Unicode"/>
                <a:cs typeface="Lucida Sans Unicode"/>
              </a:rPr>
              <a:t> </a:t>
            </a:r>
            <a:r>
              <a:rPr sz="1250" spc="65" dirty="0">
                <a:latin typeface="Lucida Sans Unicode"/>
                <a:cs typeface="Lucida Sans Unicode"/>
              </a:rPr>
              <a:t>d</a:t>
            </a:r>
            <a:r>
              <a:rPr sz="1250" spc="80" dirty="0">
                <a:latin typeface="Lucida Sans Unicode"/>
                <a:cs typeface="Lucida Sans Unicode"/>
              </a:rPr>
              <a:t>e</a:t>
            </a:r>
            <a:r>
              <a:rPr sz="1250" spc="120" dirty="0">
                <a:latin typeface="Lucida Sans Unicode"/>
                <a:cs typeface="Lucida Sans Unicode"/>
              </a:rPr>
              <a:t>c</a:t>
            </a:r>
            <a:r>
              <a:rPr sz="1250" spc="-50" dirty="0">
                <a:latin typeface="Lucida Sans Unicode"/>
                <a:cs typeface="Lucida Sans Unicode"/>
              </a:rPr>
              <a:t>i</a:t>
            </a:r>
            <a:r>
              <a:rPr sz="1250" spc="-35" dirty="0">
                <a:latin typeface="Lucida Sans Unicode"/>
                <a:cs typeface="Lucida Sans Unicode"/>
              </a:rPr>
              <a:t>r</a:t>
            </a:r>
            <a:r>
              <a:rPr sz="1250" spc="-75" dirty="0">
                <a:latin typeface="Lucida Sans Unicode"/>
                <a:cs typeface="Lucida Sans Unicode"/>
              </a:rPr>
              <a:t> </a:t>
            </a:r>
            <a:r>
              <a:rPr sz="1250" spc="65" dirty="0">
                <a:latin typeface="Lucida Sans Unicode"/>
                <a:cs typeface="Lucida Sans Unicode"/>
              </a:rPr>
              <a:t>q</a:t>
            </a:r>
            <a:r>
              <a:rPr sz="1250" dirty="0">
                <a:latin typeface="Lucida Sans Unicode"/>
                <a:cs typeface="Lucida Sans Unicode"/>
              </a:rPr>
              <a:t>u</a:t>
            </a:r>
            <a:r>
              <a:rPr sz="1250" spc="85" dirty="0">
                <a:latin typeface="Lucida Sans Unicode"/>
                <a:cs typeface="Lucida Sans Unicode"/>
              </a:rPr>
              <a:t>e</a:t>
            </a:r>
            <a:r>
              <a:rPr sz="1250" spc="-75" dirty="0">
                <a:latin typeface="Lucida Sans Unicode"/>
                <a:cs typeface="Lucida Sans Unicode"/>
              </a:rPr>
              <a:t> </a:t>
            </a:r>
            <a:r>
              <a:rPr sz="1250" spc="-10" dirty="0">
                <a:latin typeface="Lucida Sans Unicode"/>
                <a:cs typeface="Lucida Sans Unicode"/>
              </a:rPr>
              <a:t>s</a:t>
            </a:r>
            <a:r>
              <a:rPr sz="1250" spc="85" dirty="0">
                <a:latin typeface="Lucida Sans Unicode"/>
                <a:cs typeface="Lucida Sans Unicode"/>
              </a:rPr>
              <a:t>e</a:t>
            </a:r>
            <a:r>
              <a:rPr sz="1250" spc="-75" dirty="0">
                <a:latin typeface="Lucida Sans Unicode"/>
                <a:cs typeface="Lucida Sans Unicode"/>
              </a:rPr>
              <a:t> </a:t>
            </a:r>
            <a:r>
              <a:rPr sz="1250" spc="65" dirty="0">
                <a:latin typeface="Lucida Sans Unicode"/>
                <a:cs typeface="Lucida Sans Unicode"/>
              </a:rPr>
              <a:t>p</a:t>
            </a:r>
            <a:r>
              <a:rPr sz="1250" spc="-40" dirty="0">
                <a:latin typeface="Lucida Sans Unicode"/>
                <a:cs typeface="Lucida Sans Unicode"/>
              </a:rPr>
              <a:t>r</a:t>
            </a:r>
            <a:r>
              <a:rPr sz="1250" spc="40" dirty="0">
                <a:latin typeface="Lucida Sans Unicode"/>
                <a:cs typeface="Lucida Sans Unicode"/>
              </a:rPr>
              <a:t>o</a:t>
            </a:r>
            <a:r>
              <a:rPr sz="1250" spc="65" dirty="0">
                <a:latin typeface="Lucida Sans Unicode"/>
                <a:cs typeface="Lucida Sans Unicode"/>
              </a:rPr>
              <a:t>d</a:t>
            </a:r>
            <a:r>
              <a:rPr sz="1250" dirty="0">
                <a:latin typeface="Lucida Sans Unicode"/>
                <a:cs typeface="Lucida Sans Unicode"/>
              </a:rPr>
              <a:t>u</a:t>
            </a:r>
            <a:r>
              <a:rPr sz="1250" spc="120" dirty="0">
                <a:latin typeface="Lucida Sans Unicode"/>
                <a:cs typeface="Lucida Sans Unicode"/>
              </a:rPr>
              <a:t>c</a:t>
            </a:r>
            <a:r>
              <a:rPr sz="1250" spc="80" dirty="0">
                <a:latin typeface="Lucida Sans Unicode"/>
                <a:cs typeface="Lucida Sans Unicode"/>
              </a:rPr>
              <a:t>e</a:t>
            </a:r>
            <a:r>
              <a:rPr sz="1250" spc="20" dirty="0">
                <a:latin typeface="Lucida Sans Unicode"/>
                <a:cs typeface="Lucida Sans Unicode"/>
              </a:rPr>
              <a:t>n</a:t>
            </a:r>
            <a:r>
              <a:rPr sz="1250" spc="-75" dirty="0">
                <a:latin typeface="Lucida Sans Unicode"/>
                <a:cs typeface="Lucida Sans Unicode"/>
              </a:rPr>
              <a:t> </a:t>
            </a:r>
            <a:r>
              <a:rPr sz="1250" spc="-130" dirty="0">
                <a:latin typeface="Lucida Sans Unicode"/>
                <a:cs typeface="Lucida Sans Unicode"/>
              </a:rPr>
              <a:t>3</a:t>
            </a:r>
            <a:r>
              <a:rPr sz="1250" spc="-75" dirty="0">
                <a:latin typeface="Lucida Sans Unicode"/>
                <a:cs typeface="Lucida Sans Unicode"/>
              </a:rPr>
              <a:t> </a:t>
            </a:r>
            <a:r>
              <a:rPr sz="1250" spc="65" dirty="0">
                <a:latin typeface="Lucida Sans Unicode"/>
                <a:cs typeface="Lucida Sans Unicode"/>
              </a:rPr>
              <a:t>p</a:t>
            </a:r>
            <a:r>
              <a:rPr sz="1250" spc="-50" dirty="0">
                <a:latin typeface="Lucida Sans Unicode"/>
                <a:cs typeface="Lucida Sans Unicode"/>
              </a:rPr>
              <a:t>i</a:t>
            </a:r>
            <a:r>
              <a:rPr sz="1250" spc="80" dirty="0">
                <a:latin typeface="Lucida Sans Unicode"/>
                <a:cs typeface="Lucida Sans Unicode"/>
              </a:rPr>
              <a:t>e</a:t>
            </a:r>
            <a:r>
              <a:rPr sz="1250" spc="-125" dirty="0">
                <a:latin typeface="Lucida Sans Unicode"/>
                <a:cs typeface="Lucida Sans Unicode"/>
              </a:rPr>
              <a:t>z</a:t>
            </a:r>
            <a:r>
              <a:rPr sz="1250" spc="170" dirty="0">
                <a:latin typeface="Lucida Sans Unicode"/>
                <a:cs typeface="Lucida Sans Unicode"/>
              </a:rPr>
              <a:t>a</a:t>
            </a:r>
            <a:r>
              <a:rPr sz="1250" spc="-5" dirty="0">
                <a:latin typeface="Lucida Sans Unicode"/>
                <a:cs typeface="Lucida Sans Unicode"/>
              </a:rPr>
              <a:t>s</a:t>
            </a:r>
            <a:r>
              <a:rPr sz="1250" spc="-75" dirty="0">
                <a:latin typeface="Lucida Sans Unicode"/>
                <a:cs typeface="Lucida Sans Unicode"/>
              </a:rPr>
              <a:t> </a:t>
            </a:r>
            <a:r>
              <a:rPr sz="1250" spc="65" dirty="0">
                <a:latin typeface="Lucida Sans Unicode"/>
                <a:cs typeface="Lucida Sans Unicode"/>
              </a:rPr>
              <a:t>p</a:t>
            </a:r>
            <a:r>
              <a:rPr sz="1250" spc="40" dirty="0">
                <a:latin typeface="Lucida Sans Unicode"/>
                <a:cs typeface="Lucida Sans Unicode"/>
              </a:rPr>
              <a:t>o</a:t>
            </a:r>
            <a:r>
              <a:rPr sz="1250" spc="-35" dirty="0">
                <a:latin typeface="Lucida Sans Unicode"/>
                <a:cs typeface="Lucida Sans Unicode"/>
              </a:rPr>
              <a:t>r</a:t>
            </a:r>
            <a:r>
              <a:rPr sz="1250" spc="-75" dirty="0">
                <a:latin typeface="Lucida Sans Unicode"/>
                <a:cs typeface="Lucida Sans Unicode"/>
              </a:rPr>
              <a:t> </a:t>
            </a:r>
            <a:r>
              <a:rPr sz="1250" spc="5" dirty="0">
                <a:latin typeface="Lucida Sans Unicode"/>
                <a:cs typeface="Lucida Sans Unicode"/>
              </a:rPr>
              <a:t>m</a:t>
            </a:r>
            <a:r>
              <a:rPr sz="1250" spc="-50" dirty="0">
                <a:latin typeface="Lucida Sans Unicode"/>
                <a:cs typeface="Lucida Sans Unicode"/>
              </a:rPr>
              <a:t>i</a:t>
            </a:r>
            <a:r>
              <a:rPr sz="1250" spc="15" dirty="0">
                <a:latin typeface="Lucida Sans Unicode"/>
                <a:cs typeface="Lucida Sans Unicode"/>
              </a:rPr>
              <a:t>n</a:t>
            </a:r>
            <a:r>
              <a:rPr sz="1250" dirty="0">
                <a:latin typeface="Lucida Sans Unicode"/>
                <a:cs typeface="Lucida Sans Unicode"/>
              </a:rPr>
              <a:t>u</a:t>
            </a:r>
            <a:r>
              <a:rPr sz="1250" spc="15" dirty="0">
                <a:latin typeface="Lucida Sans Unicode"/>
                <a:cs typeface="Lucida Sans Unicode"/>
              </a:rPr>
              <a:t>t</a:t>
            </a:r>
            <a:r>
              <a:rPr sz="1250" spc="40" dirty="0">
                <a:latin typeface="Lucida Sans Unicode"/>
                <a:cs typeface="Lucida Sans Unicode"/>
              </a:rPr>
              <a:t>o</a:t>
            </a:r>
            <a:r>
              <a:rPr sz="1250" spc="-110" dirty="0">
                <a:latin typeface="Lucida Sans Unicode"/>
                <a:cs typeface="Lucida Sans Unicode"/>
              </a:rPr>
              <a:t>.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0932" y="4297655"/>
            <a:ext cx="39058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75" dirty="0">
                <a:latin typeface="Trebuchet MS"/>
                <a:cs typeface="Trebuchet MS"/>
              </a:rPr>
              <a:t>T</a:t>
            </a:r>
            <a:r>
              <a:rPr sz="2000" spc="-370" dirty="0">
                <a:latin typeface="Trebuchet MS"/>
                <a:cs typeface="Trebuchet MS"/>
              </a:rPr>
              <a:t>A</a:t>
            </a:r>
            <a:r>
              <a:rPr sz="2000" spc="-275" dirty="0">
                <a:latin typeface="Trebuchet MS"/>
                <a:cs typeface="Trebuchet MS"/>
              </a:rPr>
              <a:t>B</a:t>
            </a:r>
            <a:r>
              <a:rPr sz="2000" spc="-330" dirty="0">
                <a:latin typeface="Trebuchet MS"/>
                <a:cs typeface="Trebuchet MS"/>
              </a:rPr>
              <a:t>L</a:t>
            </a:r>
            <a:r>
              <a:rPr sz="2000" spc="-365" dirty="0">
                <a:latin typeface="Trebuchet MS"/>
                <a:cs typeface="Trebuchet MS"/>
              </a:rPr>
              <a:t>A</a:t>
            </a:r>
            <a:r>
              <a:rPr sz="2000" spc="-180" dirty="0">
                <a:latin typeface="Trebuchet MS"/>
                <a:cs typeface="Trebuchet MS"/>
              </a:rPr>
              <a:t> 5</a:t>
            </a:r>
            <a:r>
              <a:rPr sz="2000" spc="-535" dirty="0">
                <a:latin typeface="Trebuchet MS"/>
                <a:cs typeface="Trebuchet MS"/>
              </a:rPr>
              <a:t>.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570" dirty="0">
                <a:latin typeface="Trebuchet MS"/>
                <a:cs typeface="Trebuchet MS"/>
              </a:rPr>
              <a:t>G</a:t>
            </a:r>
            <a:r>
              <a:rPr sz="2000" spc="-345" dirty="0">
                <a:latin typeface="Trebuchet MS"/>
                <a:cs typeface="Trebuchet MS"/>
              </a:rPr>
              <a:t>E</a:t>
            </a:r>
            <a:r>
              <a:rPr sz="2000" spc="-365" dirty="0">
                <a:latin typeface="Trebuchet MS"/>
                <a:cs typeface="Trebuchet MS"/>
              </a:rPr>
              <a:t>N</a:t>
            </a:r>
            <a:r>
              <a:rPr sz="2000" spc="-345" dirty="0">
                <a:latin typeface="Trebuchet MS"/>
                <a:cs typeface="Trebuchet MS"/>
              </a:rPr>
              <a:t>E</a:t>
            </a:r>
            <a:r>
              <a:rPr sz="2000" spc="-225" dirty="0">
                <a:latin typeface="Trebuchet MS"/>
                <a:cs typeface="Trebuchet MS"/>
              </a:rPr>
              <a:t>R</a:t>
            </a:r>
            <a:r>
              <a:rPr sz="2000" spc="-370" dirty="0">
                <a:latin typeface="Trebuchet MS"/>
                <a:cs typeface="Trebuchet MS"/>
              </a:rPr>
              <a:t>A</a:t>
            </a:r>
            <a:r>
              <a:rPr sz="2000" spc="-440" dirty="0">
                <a:latin typeface="Trebuchet MS"/>
                <a:cs typeface="Trebuchet MS"/>
              </a:rPr>
              <a:t>C</a:t>
            </a:r>
            <a:r>
              <a:rPr sz="2000" spc="-204" dirty="0">
                <a:latin typeface="Trebuchet MS"/>
                <a:cs typeface="Trebuchet MS"/>
              </a:rPr>
              <a:t>I</a:t>
            </a:r>
            <a:r>
              <a:rPr sz="2000" spc="-475" dirty="0">
                <a:latin typeface="Trebuchet MS"/>
                <a:cs typeface="Trebuchet MS"/>
              </a:rPr>
              <a:t>Ó</a:t>
            </a:r>
            <a:r>
              <a:rPr sz="2000" spc="-360" dirty="0">
                <a:latin typeface="Trebuchet MS"/>
                <a:cs typeface="Trebuchet MS"/>
              </a:rPr>
              <a:t>N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390" dirty="0">
                <a:latin typeface="Trebuchet MS"/>
                <a:cs typeface="Trebuchet MS"/>
              </a:rPr>
              <a:t>D</a:t>
            </a:r>
            <a:r>
              <a:rPr sz="2000" spc="-340" dirty="0">
                <a:latin typeface="Trebuchet MS"/>
                <a:cs typeface="Trebuchet MS"/>
              </a:rPr>
              <a:t>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305" dirty="0">
                <a:latin typeface="Trebuchet MS"/>
                <a:cs typeface="Trebuchet MS"/>
              </a:rPr>
              <a:t>V</a:t>
            </a:r>
            <a:r>
              <a:rPr sz="2000" spc="-370" dirty="0">
                <a:latin typeface="Trebuchet MS"/>
                <a:cs typeface="Trebuchet MS"/>
              </a:rPr>
              <a:t>A</a:t>
            </a:r>
            <a:r>
              <a:rPr sz="2000" spc="-330" dirty="0">
                <a:latin typeface="Trebuchet MS"/>
                <a:cs typeface="Trebuchet MS"/>
              </a:rPr>
              <a:t>L</a:t>
            </a:r>
            <a:r>
              <a:rPr sz="2000" spc="-475" dirty="0">
                <a:latin typeface="Trebuchet MS"/>
                <a:cs typeface="Trebuchet MS"/>
              </a:rPr>
              <a:t>O</a:t>
            </a:r>
            <a:r>
              <a:rPr sz="2000" spc="-220" dirty="0">
                <a:latin typeface="Trebuchet MS"/>
                <a:cs typeface="Trebuchet MS"/>
              </a:rPr>
              <a:t>R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225" dirty="0">
                <a:latin typeface="Trebuchet MS"/>
                <a:cs typeface="Trebuchet MS"/>
              </a:rPr>
              <a:t>PR</a:t>
            </a:r>
            <a:r>
              <a:rPr sz="2000" spc="-345" dirty="0">
                <a:latin typeface="Trebuchet MS"/>
                <a:cs typeface="Trebuchet MS"/>
              </a:rPr>
              <a:t>E</a:t>
            </a:r>
            <a:r>
              <a:rPr sz="2000" spc="-365" dirty="0">
                <a:latin typeface="Trebuchet MS"/>
                <a:cs typeface="Trebuchet MS"/>
              </a:rPr>
              <a:t>N</a:t>
            </a:r>
            <a:r>
              <a:rPr sz="2000" spc="-130" dirty="0">
                <a:latin typeface="Trebuchet MS"/>
                <a:cs typeface="Trebuchet MS"/>
              </a:rPr>
              <a:t>S</a:t>
            </a:r>
            <a:r>
              <a:rPr sz="2000" spc="-365" dirty="0">
                <a:latin typeface="Trebuchet MS"/>
                <a:cs typeface="Trebuchet MS"/>
              </a:rPr>
              <a:t>A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390" dirty="0">
                <a:latin typeface="Trebuchet MS"/>
                <a:cs typeface="Trebuchet MS"/>
              </a:rPr>
              <a:t>D</a:t>
            </a:r>
            <a:r>
              <a:rPr sz="2000" spc="-270" dirty="0">
                <a:latin typeface="Trebuchet MS"/>
                <a:cs typeface="Trebuchet MS"/>
              </a:rPr>
              <a:t>-</a:t>
            </a:r>
            <a:r>
              <a:rPr sz="2000" spc="-615" dirty="0">
                <a:latin typeface="Trebuchet MS"/>
                <a:cs typeface="Trebuchet MS"/>
              </a:rPr>
              <a:t>1</a:t>
            </a:r>
            <a:r>
              <a:rPr sz="2000" spc="-265" dirty="0">
                <a:latin typeface="Trebuchet MS"/>
                <a:cs typeface="Trebuchet MS"/>
              </a:rPr>
              <a:t>00</a:t>
            </a:r>
            <a:r>
              <a:rPr sz="2000" spc="-260" dirty="0"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945" y="4855624"/>
            <a:ext cx="4243070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40" dirty="0">
                <a:latin typeface="Lucida Sans Unicode"/>
                <a:cs typeface="Lucida Sans Unicode"/>
              </a:rPr>
              <a:t>Actualmente</a:t>
            </a:r>
            <a:r>
              <a:rPr sz="1250" dirty="0">
                <a:latin typeface="Lucida Sans Unicode"/>
                <a:cs typeface="Lucida Sans Unicode"/>
              </a:rPr>
              <a:t> </a:t>
            </a:r>
            <a:r>
              <a:rPr sz="1250" spc="60" dirty="0">
                <a:latin typeface="Lucida Sans Unicode"/>
                <a:cs typeface="Lucida Sans Unicode"/>
              </a:rPr>
              <a:t>con</a:t>
            </a:r>
            <a:r>
              <a:rPr sz="1250" dirty="0">
                <a:latin typeface="Lucida Sans Unicode"/>
                <a:cs typeface="Lucida Sans Unicode"/>
              </a:rPr>
              <a:t> </a:t>
            </a:r>
            <a:r>
              <a:rPr sz="1250" spc="60" dirty="0">
                <a:latin typeface="Lucida Sans Unicode"/>
                <a:cs typeface="Lucida Sans Unicode"/>
              </a:rPr>
              <a:t>la</a:t>
            </a:r>
            <a:r>
              <a:rPr sz="1250" dirty="0">
                <a:latin typeface="Lucida Sans Unicode"/>
                <a:cs typeface="Lucida Sans Unicode"/>
              </a:rPr>
              <a:t> </a:t>
            </a:r>
            <a:r>
              <a:rPr sz="1250" spc="40" dirty="0">
                <a:latin typeface="Lucida Sans Unicode"/>
                <a:cs typeface="Lucida Sans Unicode"/>
              </a:rPr>
              <a:t>producción</a:t>
            </a:r>
            <a:r>
              <a:rPr sz="1250" spc="5" dirty="0">
                <a:latin typeface="Lucida Sans Unicode"/>
                <a:cs typeface="Lucida Sans Unicode"/>
              </a:rPr>
              <a:t> </a:t>
            </a:r>
            <a:r>
              <a:rPr sz="1250" spc="30" dirty="0">
                <a:latin typeface="Lucida Sans Unicode"/>
                <a:cs typeface="Lucida Sans Unicode"/>
              </a:rPr>
              <a:t>realizada,</a:t>
            </a:r>
            <a:r>
              <a:rPr sz="1250" dirty="0">
                <a:latin typeface="Lucida Sans Unicode"/>
                <a:cs typeface="Lucida Sans Unicode"/>
              </a:rPr>
              <a:t> </a:t>
            </a:r>
            <a:r>
              <a:rPr sz="1250" spc="60" dirty="0">
                <a:latin typeface="Lucida Sans Unicode"/>
                <a:cs typeface="Lucida Sans Unicode"/>
              </a:rPr>
              <a:t>la</a:t>
            </a:r>
            <a:r>
              <a:rPr sz="1250" dirty="0">
                <a:latin typeface="Lucida Sans Unicode"/>
                <a:cs typeface="Lucida Sans Unicode"/>
              </a:rPr>
              <a:t> </a:t>
            </a:r>
            <a:r>
              <a:rPr sz="1250" spc="45" dirty="0">
                <a:latin typeface="Lucida Sans Unicode"/>
                <a:cs typeface="Lucida Sans Unicode"/>
              </a:rPr>
              <a:t>prensa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945" y="5074699"/>
            <a:ext cx="1166495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49935" algn="l"/>
              </a:tabLst>
            </a:pPr>
            <a:r>
              <a:rPr sz="1250" spc="-35" dirty="0">
                <a:latin typeface="Lucida Sans Unicode"/>
                <a:cs typeface="Lucida Sans Unicode"/>
              </a:rPr>
              <a:t>D</a:t>
            </a:r>
            <a:r>
              <a:rPr sz="1250" spc="-165" dirty="0">
                <a:latin typeface="Lucida Sans Unicode"/>
                <a:cs typeface="Lucida Sans Unicode"/>
              </a:rPr>
              <a:t>-</a:t>
            </a:r>
            <a:r>
              <a:rPr sz="1250" spc="-385" dirty="0">
                <a:latin typeface="Lucida Sans Unicode"/>
                <a:cs typeface="Lucida Sans Unicode"/>
              </a:rPr>
              <a:t>1</a:t>
            </a:r>
            <a:r>
              <a:rPr sz="1250" spc="-25" dirty="0">
                <a:latin typeface="Lucida Sans Unicode"/>
                <a:cs typeface="Lucida Sans Unicode"/>
              </a:rPr>
              <a:t>00</a:t>
            </a:r>
            <a:r>
              <a:rPr sz="1250" spc="-20" dirty="0">
                <a:latin typeface="Lucida Sans Unicode"/>
                <a:cs typeface="Lucida Sans Unicode"/>
              </a:rPr>
              <a:t>0</a:t>
            </a:r>
            <a:r>
              <a:rPr sz="1250" dirty="0">
                <a:latin typeface="Lucida Sans Unicode"/>
                <a:cs typeface="Lucida Sans Unicode"/>
              </a:rPr>
              <a:t>	</a:t>
            </a:r>
            <a:r>
              <a:rPr sz="1250" spc="15" dirty="0">
                <a:latin typeface="Lucida Sans Unicode"/>
                <a:cs typeface="Lucida Sans Unicode"/>
              </a:rPr>
              <a:t>t</a:t>
            </a:r>
            <a:r>
              <a:rPr sz="1250" spc="-50" dirty="0">
                <a:latin typeface="Lucida Sans Unicode"/>
                <a:cs typeface="Lucida Sans Unicode"/>
              </a:rPr>
              <a:t>i</a:t>
            </a:r>
            <a:r>
              <a:rPr sz="1250" spc="80" dirty="0">
                <a:latin typeface="Lucida Sans Unicode"/>
                <a:cs typeface="Lucida Sans Unicode"/>
              </a:rPr>
              <a:t>e</a:t>
            </a:r>
            <a:r>
              <a:rPr sz="1250" spc="15" dirty="0">
                <a:latin typeface="Lucida Sans Unicode"/>
                <a:cs typeface="Lucida Sans Unicode"/>
              </a:rPr>
              <a:t>n</a:t>
            </a:r>
            <a:r>
              <a:rPr sz="1250" spc="85" dirty="0">
                <a:latin typeface="Lucida Sans Unicode"/>
                <a:cs typeface="Lucida Sans Unicode"/>
              </a:rPr>
              <a:t>e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945" y="5044676"/>
            <a:ext cx="4243705" cy="46355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325"/>
              </a:spcBef>
              <a:tabLst>
                <a:tab pos="514984" algn="l"/>
                <a:tab pos="1639570" algn="l"/>
                <a:tab pos="2052955" algn="l"/>
                <a:tab pos="2662555" algn="l"/>
              </a:tabLst>
            </a:pPr>
            <a:r>
              <a:rPr sz="1250" spc="65" dirty="0">
                <a:latin typeface="Lucida Sans Unicode"/>
                <a:cs typeface="Lucida Sans Unicode"/>
              </a:rPr>
              <a:t>una	</a:t>
            </a:r>
            <a:r>
              <a:rPr sz="1250" spc="50" dirty="0">
                <a:latin typeface="Lucida Sans Unicode"/>
                <a:cs typeface="Lucida Sans Unicode"/>
              </a:rPr>
              <a:t>generación	</a:t>
            </a:r>
            <a:r>
              <a:rPr sz="1250" spc="75" dirty="0">
                <a:latin typeface="Lucida Sans Unicode"/>
                <a:cs typeface="Lucida Sans Unicode"/>
              </a:rPr>
              <a:t>de	</a:t>
            </a:r>
            <a:r>
              <a:rPr sz="1250" spc="35" dirty="0">
                <a:latin typeface="Lucida Sans Unicode"/>
                <a:cs typeface="Lucida Sans Unicode"/>
              </a:rPr>
              <a:t>valor	</a:t>
            </a:r>
            <a:r>
              <a:rPr sz="1250" spc="75" dirty="0">
                <a:latin typeface="Lucida Sans Unicode"/>
                <a:cs typeface="Lucida Sans Unicode"/>
              </a:rPr>
              <a:t>de</a:t>
            </a:r>
            <a:endParaRPr sz="125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  <a:spcBef>
                <a:spcPts val="225"/>
              </a:spcBef>
              <a:tabLst>
                <a:tab pos="1169035" algn="l"/>
                <a:tab pos="1687830" algn="l"/>
                <a:tab pos="2561590" algn="l"/>
                <a:tab pos="3171825" algn="l"/>
                <a:tab pos="4037329" algn="l"/>
              </a:tabLst>
            </a:pPr>
            <a:r>
              <a:rPr sz="1250" spc="-100" dirty="0">
                <a:latin typeface="Lucida Sans Unicode"/>
                <a:cs typeface="Lucida Sans Unicode"/>
              </a:rPr>
              <a:t>$</a:t>
            </a:r>
            <a:r>
              <a:rPr sz="1250" spc="-130" dirty="0">
                <a:latin typeface="Lucida Sans Unicode"/>
                <a:cs typeface="Lucida Sans Unicode"/>
              </a:rPr>
              <a:t>4</a:t>
            </a:r>
            <a:r>
              <a:rPr sz="1250" spc="-105" dirty="0">
                <a:latin typeface="Lucida Sans Unicode"/>
                <a:cs typeface="Lucida Sans Unicode"/>
              </a:rPr>
              <a:t>,</a:t>
            </a:r>
            <a:r>
              <a:rPr sz="1250" spc="-130" dirty="0">
                <a:latin typeface="Lucida Sans Unicode"/>
                <a:cs typeface="Lucida Sans Unicode"/>
              </a:rPr>
              <a:t>4</a:t>
            </a:r>
            <a:r>
              <a:rPr sz="1250" spc="-135" dirty="0">
                <a:latin typeface="Lucida Sans Unicode"/>
                <a:cs typeface="Lucida Sans Unicode"/>
              </a:rPr>
              <a:t>3</a:t>
            </a:r>
            <a:r>
              <a:rPr sz="1250" spc="-145" dirty="0">
                <a:latin typeface="Lucida Sans Unicode"/>
                <a:cs typeface="Lucida Sans Unicode"/>
              </a:rPr>
              <a:t>5</a:t>
            </a:r>
            <a:r>
              <a:rPr sz="1250" spc="-105" dirty="0">
                <a:latin typeface="Lucida Sans Unicode"/>
                <a:cs typeface="Lucida Sans Unicode"/>
              </a:rPr>
              <a:t>,</a:t>
            </a:r>
            <a:r>
              <a:rPr sz="1250" spc="-145" dirty="0">
                <a:latin typeface="Lucida Sans Unicode"/>
                <a:cs typeface="Lucida Sans Unicode"/>
              </a:rPr>
              <a:t>5</a:t>
            </a:r>
            <a:r>
              <a:rPr sz="1250" spc="-130" dirty="0">
                <a:latin typeface="Lucida Sans Unicode"/>
                <a:cs typeface="Lucida Sans Unicode"/>
              </a:rPr>
              <a:t>4</a:t>
            </a:r>
            <a:r>
              <a:rPr sz="1250" spc="-110" dirty="0">
                <a:latin typeface="Lucida Sans Unicode"/>
                <a:cs typeface="Lucida Sans Unicode"/>
              </a:rPr>
              <a:t>6</a:t>
            </a:r>
            <a:r>
              <a:rPr sz="1250" spc="-114" dirty="0">
                <a:latin typeface="Lucida Sans Unicode"/>
                <a:cs typeface="Lucida Sans Unicode"/>
              </a:rPr>
              <a:t>.</a:t>
            </a:r>
            <a:r>
              <a:rPr sz="1250" spc="-145" dirty="0">
                <a:latin typeface="Lucida Sans Unicode"/>
                <a:cs typeface="Lucida Sans Unicode"/>
              </a:rPr>
              <a:t>5</a:t>
            </a:r>
            <a:r>
              <a:rPr sz="1250" spc="-20" dirty="0">
                <a:latin typeface="Lucida Sans Unicode"/>
                <a:cs typeface="Lucida Sans Unicode"/>
              </a:rPr>
              <a:t>0</a:t>
            </a:r>
            <a:r>
              <a:rPr sz="1250" dirty="0">
                <a:latin typeface="Lucida Sans Unicode"/>
                <a:cs typeface="Lucida Sans Unicode"/>
              </a:rPr>
              <a:t>	</a:t>
            </a:r>
            <a:r>
              <a:rPr sz="1250" spc="25" dirty="0">
                <a:latin typeface="Lucida Sans Unicode"/>
                <a:cs typeface="Lucida Sans Unicode"/>
              </a:rPr>
              <a:t>U</a:t>
            </a:r>
            <a:r>
              <a:rPr sz="1250" spc="60" dirty="0">
                <a:latin typeface="Lucida Sans Unicode"/>
                <a:cs typeface="Lucida Sans Unicode"/>
              </a:rPr>
              <a:t>S</a:t>
            </a:r>
            <a:r>
              <a:rPr sz="1250" spc="-30" dirty="0">
                <a:latin typeface="Lucida Sans Unicode"/>
                <a:cs typeface="Lucida Sans Unicode"/>
              </a:rPr>
              <a:t>D</a:t>
            </a:r>
            <a:r>
              <a:rPr sz="1250" dirty="0">
                <a:latin typeface="Lucida Sans Unicode"/>
                <a:cs typeface="Lucida Sans Unicode"/>
              </a:rPr>
              <a:t>	</a:t>
            </a:r>
            <a:r>
              <a:rPr sz="1250" spc="170" dirty="0">
                <a:latin typeface="Lucida Sans Unicode"/>
                <a:cs typeface="Lucida Sans Unicode"/>
              </a:rPr>
              <a:t>a</a:t>
            </a:r>
            <a:r>
              <a:rPr sz="1250" spc="15" dirty="0">
                <a:latin typeface="Lucida Sans Unicode"/>
                <a:cs typeface="Lucida Sans Unicode"/>
              </a:rPr>
              <a:t>n</a:t>
            </a:r>
            <a:r>
              <a:rPr sz="1250" dirty="0">
                <a:latin typeface="Lucida Sans Unicode"/>
                <a:cs typeface="Lucida Sans Unicode"/>
              </a:rPr>
              <a:t>u</a:t>
            </a:r>
            <a:r>
              <a:rPr sz="1250" spc="170" dirty="0">
                <a:latin typeface="Lucida Sans Unicode"/>
                <a:cs typeface="Lucida Sans Unicode"/>
              </a:rPr>
              <a:t>a</a:t>
            </a:r>
            <a:r>
              <a:rPr sz="1250" spc="-50" dirty="0">
                <a:latin typeface="Lucida Sans Unicode"/>
                <a:cs typeface="Lucida Sans Unicode"/>
              </a:rPr>
              <a:t>l</a:t>
            </a:r>
            <a:r>
              <a:rPr sz="1250" spc="80" dirty="0">
                <a:latin typeface="Lucida Sans Unicode"/>
                <a:cs typeface="Lucida Sans Unicode"/>
              </a:rPr>
              <a:t>e</a:t>
            </a:r>
            <a:r>
              <a:rPr sz="1250" spc="-10" dirty="0">
                <a:latin typeface="Lucida Sans Unicode"/>
                <a:cs typeface="Lucida Sans Unicode"/>
              </a:rPr>
              <a:t>s</a:t>
            </a:r>
            <a:r>
              <a:rPr sz="1250" spc="-110" dirty="0">
                <a:latin typeface="Lucida Sans Unicode"/>
                <a:cs typeface="Lucida Sans Unicode"/>
              </a:rPr>
              <a:t>.</a:t>
            </a:r>
            <a:r>
              <a:rPr sz="1250" dirty="0">
                <a:latin typeface="Lucida Sans Unicode"/>
                <a:cs typeface="Lucida Sans Unicode"/>
              </a:rPr>
              <a:t>	E</a:t>
            </a:r>
            <a:r>
              <a:rPr sz="1250" spc="-10" dirty="0">
                <a:latin typeface="Lucida Sans Unicode"/>
                <a:cs typeface="Lucida Sans Unicode"/>
              </a:rPr>
              <a:t>s</a:t>
            </a:r>
            <a:r>
              <a:rPr sz="1250" spc="15" dirty="0">
                <a:latin typeface="Lucida Sans Unicode"/>
                <a:cs typeface="Lucida Sans Unicode"/>
              </a:rPr>
              <a:t>t</a:t>
            </a:r>
            <a:r>
              <a:rPr sz="1250" spc="40" dirty="0">
                <a:latin typeface="Lucida Sans Unicode"/>
                <a:cs typeface="Lucida Sans Unicode"/>
              </a:rPr>
              <a:t>o</a:t>
            </a:r>
            <a:r>
              <a:rPr sz="1250" spc="-5" dirty="0">
                <a:latin typeface="Lucida Sans Unicode"/>
                <a:cs typeface="Lucida Sans Unicode"/>
              </a:rPr>
              <a:t>s</a:t>
            </a:r>
            <a:r>
              <a:rPr sz="1250" dirty="0">
                <a:latin typeface="Lucida Sans Unicode"/>
                <a:cs typeface="Lucida Sans Unicode"/>
              </a:rPr>
              <a:t>	</a:t>
            </a:r>
            <a:r>
              <a:rPr sz="1250" spc="120" dirty="0">
                <a:latin typeface="Lucida Sans Unicode"/>
                <a:cs typeface="Lucida Sans Unicode"/>
              </a:rPr>
              <a:t>c</a:t>
            </a:r>
            <a:r>
              <a:rPr sz="1250" spc="170" dirty="0">
                <a:latin typeface="Lucida Sans Unicode"/>
                <a:cs typeface="Lucida Sans Unicode"/>
              </a:rPr>
              <a:t>á</a:t>
            </a:r>
            <a:r>
              <a:rPr sz="1250" spc="-50" dirty="0">
                <a:latin typeface="Lucida Sans Unicode"/>
                <a:cs typeface="Lucida Sans Unicode"/>
              </a:rPr>
              <a:t>l</a:t>
            </a:r>
            <a:r>
              <a:rPr sz="1250" spc="120" dirty="0">
                <a:latin typeface="Lucida Sans Unicode"/>
                <a:cs typeface="Lucida Sans Unicode"/>
              </a:rPr>
              <a:t>c</a:t>
            </a:r>
            <a:r>
              <a:rPr sz="1250" dirty="0">
                <a:latin typeface="Lucida Sans Unicode"/>
                <a:cs typeface="Lucida Sans Unicode"/>
              </a:rPr>
              <a:t>u</a:t>
            </a:r>
            <a:r>
              <a:rPr sz="1250" spc="-50" dirty="0">
                <a:latin typeface="Lucida Sans Unicode"/>
                <a:cs typeface="Lucida Sans Unicode"/>
              </a:rPr>
              <a:t>l</a:t>
            </a:r>
            <a:r>
              <a:rPr sz="1250" spc="40" dirty="0">
                <a:latin typeface="Lucida Sans Unicode"/>
                <a:cs typeface="Lucida Sans Unicode"/>
              </a:rPr>
              <a:t>o</a:t>
            </a:r>
            <a:r>
              <a:rPr sz="1250" spc="-5" dirty="0">
                <a:latin typeface="Lucida Sans Unicode"/>
                <a:cs typeface="Lucida Sans Unicode"/>
              </a:rPr>
              <a:t>s</a:t>
            </a:r>
            <a:r>
              <a:rPr sz="1250" dirty="0">
                <a:latin typeface="Lucida Sans Unicode"/>
                <a:cs typeface="Lucida Sans Unicode"/>
              </a:rPr>
              <a:t>	</a:t>
            </a:r>
            <a:r>
              <a:rPr sz="1250" spc="-10" dirty="0">
                <a:latin typeface="Lucida Sans Unicode"/>
                <a:cs typeface="Lucida Sans Unicode"/>
              </a:rPr>
              <a:t>s</a:t>
            </a:r>
            <a:r>
              <a:rPr sz="1250" spc="85" dirty="0">
                <a:latin typeface="Lucida Sans Unicode"/>
                <a:cs typeface="Lucida Sans Unicode"/>
              </a:rPr>
              <a:t>e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945" y="5482826"/>
            <a:ext cx="4237990" cy="46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250" spc="25" dirty="0">
                <a:latin typeface="Lucida Sans Unicode"/>
                <a:cs typeface="Lucida Sans Unicode"/>
              </a:rPr>
              <a:t>obtuvieron </a:t>
            </a:r>
            <a:r>
              <a:rPr sz="1250" spc="60" dirty="0">
                <a:latin typeface="Lucida Sans Unicode"/>
                <a:cs typeface="Lucida Sans Unicode"/>
              </a:rPr>
              <a:t>contando </a:t>
            </a:r>
            <a:r>
              <a:rPr sz="1250" spc="45" dirty="0">
                <a:latin typeface="Lucida Sans Unicode"/>
                <a:cs typeface="Lucida Sans Unicode"/>
              </a:rPr>
              <a:t>únicamente </a:t>
            </a:r>
            <a:r>
              <a:rPr sz="1250" spc="-5" dirty="0">
                <a:latin typeface="Lucida Sans Unicode"/>
                <a:cs typeface="Lucida Sans Unicode"/>
              </a:rPr>
              <a:t>los </a:t>
            </a:r>
            <a:r>
              <a:rPr sz="1250" spc="45" dirty="0">
                <a:latin typeface="Lucida Sans Unicode"/>
                <a:cs typeface="Lucida Sans Unicode"/>
              </a:rPr>
              <a:t>días </a:t>
            </a:r>
            <a:r>
              <a:rPr sz="1250" spc="40" dirty="0">
                <a:latin typeface="Lucida Sans Unicode"/>
                <a:cs typeface="Lucida Sans Unicode"/>
              </a:rPr>
              <a:t>laborales </a:t>
            </a:r>
            <a:r>
              <a:rPr sz="1250" spc="-385" dirty="0">
                <a:latin typeface="Lucida Sans Unicode"/>
                <a:cs typeface="Lucida Sans Unicode"/>
              </a:rPr>
              <a:t> </a:t>
            </a:r>
            <a:r>
              <a:rPr sz="1250" spc="70" dirty="0">
                <a:latin typeface="Lucida Sans Unicode"/>
                <a:cs typeface="Lucida Sans Unicode"/>
              </a:rPr>
              <a:t>y</a:t>
            </a:r>
            <a:r>
              <a:rPr sz="1250" spc="-75" dirty="0">
                <a:latin typeface="Lucida Sans Unicode"/>
                <a:cs typeface="Lucida Sans Unicode"/>
              </a:rPr>
              <a:t> </a:t>
            </a:r>
            <a:r>
              <a:rPr sz="1250" spc="15" dirty="0">
                <a:latin typeface="Lucida Sans Unicode"/>
                <a:cs typeface="Lucida Sans Unicode"/>
              </a:rPr>
              <a:t>t</a:t>
            </a:r>
            <a:r>
              <a:rPr sz="1250" spc="-40" dirty="0">
                <a:latin typeface="Lucida Sans Unicode"/>
                <a:cs typeface="Lucida Sans Unicode"/>
              </a:rPr>
              <a:t>r</a:t>
            </a:r>
            <a:r>
              <a:rPr sz="1250" spc="170" dirty="0">
                <a:latin typeface="Lucida Sans Unicode"/>
                <a:cs typeface="Lucida Sans Unicode"/>
              </a:rPr>
              <a:t>a</a:t>
            </a:r>
            <a:r>
              <a:rPr sz="1250" spc="65" dirty="0">
                <a:latin typeface="Lucida Sans Unicode"/>
                <a:cs typeface="Lucida Sans Unicode"/>
              </a:rPr>
              <a:t>b</a:t>
            </a:r>
            <a:r>
              <a:rPr sz="1250" spc="170" dirty="0">
                <a:latin typeface="Lucida Sans Unicode"/>
                <a:cs typeface="Lucida Sans Unicode"/>
              </a:rPr>
              <a:t>a</a:t>
            </a:r>
            <a:r>
              <a:rPr sz="1250" spc="-55" dirty="0">
                <a:latin typeface="Lucida Sans Unicode"/>
                <a:cs typeface="Lucida Sans Unicode"/>
              </a:rPr>
              <a:t>j</a:t>
            </a:r>
            <a:r>
              <a:rPr sz="1250" spc="170" dirty="0">
                <a:latin typeface="Lucida Sans Unicode"/>
                <a:cs typeface="Lucida Sans Unicode"/>
              </a:rPr>
              <a:t>a</a:t>
            </a:r>
            <a:r>
              <a:rPr sz="1250" spc="15" dirty="0">
                <a:latin typeface="Lucida Sans Unicode"/>
                <a:cs typeface="Lucida Sans Unicode"/>
              </a:rPr>
              <a:t>n</a:t>
            </a:r>
            <a:r>
              <a:rPr sz="1250" spc="65" dirty="0">
                <a:latin typeface="Lucida Sans Unicode"/>
                <a:cs typeface="Lucida Sans Unicode"/>
              </a:rPr>
              <a:t>d</a:t>
            </a:r>
            <a:r>
              <a:rPr sz="1250" spc="45" dirty="0">
                <a:latin typeface="Lucida Sans Unicode"/>
                <a:cs typeface="Lucida Sans Unicode"/>
              </a:rPr>
              <a:t>o</a:t>
            </a:r>
            <a:r>
              <a:rPr sz="1250" spc="-75" dirty="0">
                <a:latin typeface="Lucida Sans Unicode"/>
                <a:cs typeface="Lucida Sans Unicode"/>
              </a:rPr>
              <a:t> </a:t>
            </a:r>
            <a:r>
              <a:rPr sz="1250" spc="-130" dirty="0">
                <a:latin typeface="Lucida Sans Unicode"/>
                <a:cs typeface="Lucida Sans Unicode"/>
              </a:rPr>
              <a:t>3</a:t>
            </a:r>
            <a:r>
              <a:rPr sz="1250" spc="-75" dirty="0">
                <a:latin typeface="Lucida Sans Unicode"/>
                <a:cs typeface="Lucida Sans Unicode"/>
              </a:rPr>
              <a:t> </a:t>
            </a:r>
            <a:r>
              <a:rPr sz="1250" spc="15" dirty="0">
                <a:latin typeface="Lucida Sans Unicode"/>
                <a:cs typeface="Lucida Sans Unicode"/>
              </a:rPr>
              <a:t>t</a:t>
            </a:r>
            <a:r>
              <a:rPr sz="1250" dirty="0">
                <a:latin typeface="Lucida Sans Unicode"/>
                <a:cs typeface="Lucida Sans Unicode"/>
              </a:rPr>
              <a:t>u</a:t>
            </a:r>
            <a:r>
              <a:rPr sz="1250" spc="-40" dirty="0">
                <a:latin typeface="Lucida Sans Unicode"/>
                <a:cs typeface="Lucida Sans Unicode"/>
              </a:rPr>
              <a:t>r</a:t>
            </a:r>
            <a:r>
              <a:rPr sz="1250" spc="15" dirty="0">
                <a:latin typeface="Lucida Sans Unicode"/>
                <a:cs typeface="Lucida Sans Unicode"/>
              </a:rPr>
              <a:t>n</a:t>
            </a:r>
            <a:r>
              <a:rPr sz="1250" spc="40" dirty="0">
                <a:latin typeface="Lucida Sans Unicode"/>
                <a:cs typeface="Lucida Sans Unicode"/>
              </a:rPr>
              <a:t>o</a:t>
            </a:r>
            <a:r>
              <a:rPr sz="1250" spc="-5" dirty="0">
                <a:latin typeface="Lucida Sans Unicode"/>
                <a:cs typeface="Lucida Sans Unicode"/>
              </a:rPr>
              <a:t>s</a:t>
            </a:r>
            <a:r>
              <a:rPr sz="1250" spc="-75" dirty="0">
                <a:latin typeface="Lucida Sans Unicode"/>
                <a:cs typeface="Lucida Sans Unicode"/>
              </a:rPr>
              <a:t> </a:t>
            </a:r>
            <a:r>
              <a:rPr sz="1250" spc="65" dirty="0">
                <a:latin typeface="Lucida Sans Unicode"/>
                <a:cs typeface="Lucida Sans Unicode"/>
              </a:rPr>
              <a:t>p</a:t>
            </a:r>
            <a:r>
              <a:rPr sz="1250" spc="40" dirty="0">
                <a:latin typeface="Lucida Sans Unicode"/>
                <a:cs typeface="Lucida Sans Unicode"/>
              </a:rPr>
              <a:t>o</a:t>
            </a:r>
            <a:r>
              <a:rPr sz="1250" spc="-35" dirty="0">
                <a:latin typeface="Lucida Sans Unicode"/>
                <a:cs typeface="Lucida Sans Unicode"/>
              </a:rPr>
              <a:t>r</a:t>
            </a:r>
            <a:r>
              <a:rPr sz="1250" spc="-75" dirty="0">
                <a:latin typeface="Lucida Sans Unicode"/>
                <a:cs typeface="Lucida Sans Unicode"/>
              </a:rPr>
              <a:t> </a:t>
            </a:r>
            <a:r>
              <a:rPr sz="1250" spc="65" dirty="0">
                <a:latin typeface="Lucida Sans Unicode"/>
                <a:cs typeface="Lucida Sans Unicode"/>
              </a:rPr>
              <a:t>d</a:t>
            </a:r>
            <a:r>
              <a:rPr sz="1250" spc="-50" dirty="0">
                <a:latin typeface="Lucida Sans Unicode"/>
                <a:cs typeface="Lucida Sans Unicode"/>
              </a:rPr>
              <a:t>i</a:t>
            </a:r>
            <a:r>
              <a:rPr sz="1250" spc="175" dirty="0">
                <a:latin typeface="Lucida Sans Unicode"/>
                <a:cs typeface="Lucida Sans Unicode"/>
              </a:rPr>
              <a:t>a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4" y="7048462"/>
            <a:ext cx="9753600" cy="266700"/>
          </a:xfrm>
          <a:custGeom>
            <a:avLst/>
            <a:gdLst/>
            <a:ahLst/>
            <a:cxnLst/>
            <a:rect l="l" t="t" r="r" b="b"/>
            <a:pathLst>
              <a:path w="9753600" h="266700">
                <a:moveTo>
                  <a:pt x="0" y="266699"/>
                </a:moveTo>
                <a:lnTo>
                  <a:pt x="0" y="0"/>
                </a:lnTo>
                <a:lnTo>
                  <a:pt x="9753145" y="0"/>
                </a:lnTo>
                <a:lnTo>
                  <a:pt x="9753145" y="266699"/>
                </a:lnTo>
                <a:lnTo>
                  <a:pt x="0" y="266699"/>
                </a:lnTo>
                <a:close/>
              </a:path>
            </a:pathLst>
          </a:custGeom>
          <a:solidFill>
            <a:srgbClr val="1744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10192" y="1587040"/>
            <a:ext cx="2838450" cy="704850"/>
          </a:xfrm>
          <a:prstGeom prst="rect">
            <a:avLst/>
          </a:prstGeom>
          <a:solidFill>
            <a:srgbClr val="FFDE58"/>
          </a:solidFill>
        </p:spPr>
        <p:txBody>
          <a:bodyPr vert="horz" wrap="square" lIns="0" tIns="50800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400"/>
              </a:spcBef>
            </a:pPr>
            <a:r>
              <a:rPr sz="4000" spc="-610" dirty="0">
                <a:latin typeface="Trebuchet MS"/>
                <a:cs typeface="Trebuchet MS"/>
              </a:rPr>
              <a:t>PROPUESTA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01360" y="2398226"/>
            <a:ext cx="4243070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40" dirty="0">
                <a:latin typeface="Lucida Sans Unicode"/>
                <a:cs typeface="Lucida Sans Unicode"/>
              </a:rPr>
              <a:t>Actualmente</a:t>
            </a:r>
            <a:r>
              <a:rPr sz="1250" dirty="0">
                <a:latin typeface="Lucida Sans Unicode"/>
                <a:cs typeface="Lucida Sans Unicode"/>
              </a:rPr>
              <a:t> </a:t>
            </a:r>
            <a:r>
              <a:rPr sz="1250" spc="60" dirty="0">
                <a:latin typeface="Lucida Sans Unicode"/>
                <a:cs typeface="Lucida Sans Unicode"/>
              </a:rPr>
              <a:t>con</a:t>
            </a:r>
            <a:r>
              <a:rPr sz="1250" dirty="0">
                <a:latin typeface="Lucida Sans Unicode"/>
                <a:cs typeface="Lucida Sans Unicode"/>
              </a:rPr>
              <a:t> </a:t>
            </a:r>
            <a:r>
              <a:rPr sz="1250" spc="60" dirty="0">
                <a:latin typeface="Lucida Sans Unicode"/>
                <a:cs typeface="Lucida Sans Unicode"/>
              </a:rPr>
              <a:t>la</a:t>
            </a:r>
            <a:r>
              <a:rPr sz="1250" dirty="0">
                <a:latin typeface="Lucida Sans Unicode"/>
                <a:cs typeface="Lucida Sans Unicode"/>
              </a:rPr>
              <a:t> </a:t>
            </a:r>
            <a:r>
              <a:rPr sz="1250" spc="40" dirty="0">
                <a:latin typeface="Lucida Sans Unicode"/>
                <a:cs typeface="Lucida Sans Unicode"/>
              </a:rPr>
              <a:t>producción</a:t>
            </a:r>
            <a:r>
              <a:rPr sz="1250" spc="5" dirty="0">
                <a:latin typeface="Lucida Sans Unicode"/>
                <a:cs typeface="Lucida Sans Unicode"/>
              </a:rPr>
              <a:t> </a:t>
            </a:r>
            <a:r>
              <a:rPr sz="1250" spc="30" dirty="0">
                <a:latin typeface="Lucida Sans Unicode"/>
                <a:cs typeface="Lucida Sans Unicode"/>
              </a:rPr>
              <a:t>realizada,</a:t>
            </a:r>
            <a:r>
              <a:rPr sz="1250" dirty="0">
                <a:latin typeface="Lucida Sans Unicode"/>
                <a:cs typeface="Lucida Sans Unicode"/>
              </a:rPr>
              <a:t> </a:t>
            </a:r>
            <a:r>
              <a:rPr sz="1250" spc="60" dirty="0">
                <a:latin typeface="Lucida Sans Unicode"/>
                <a:cs typeface="Lucida Sans Unicode"/>
              </a:rPr>
              <a:t>la</a:t>
            </a:r>
            <a:r>
              <a:rPr sz="1250" dirty="0">
                <a:latin typeface="Lucida Sans Unicode"/>
                <a:cs typeface="Lucida Sans Unicode"/>
              </a:rPr>
              <a:t> </a:t>
            </a:r>
            <a:r>
              <a:rPr sz="1250" spc="45" dirty="0">
                <a:latin typeface="Lucida Sans Unicode"/>
                <a:cs typeface="Lucida Sans Unicode"/>
              </a:rPr>
              <a:t>prensa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01360" y="2617301"/>
            <a:ext cx="1166495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49935" algn="l"/>
              </a:tabLst>
            </a:pPr>
            <a:r>
              <a:rPr sz="1250" spc="-35" dirty="0">
                <a:latin typeface="Lucida Sans Unicode"/>
                <a:cs typeface="Lucida Sans Unicode"/>
              </a:rPr>
              <a:t>D</a:t>
            </a:r>
            <a:r>
              <a:rPr sz="1250" spc="-165" dirty="0">
                <a:latin typeface="Lucida Sans Unicode"/>
                <a:cs typeface="Lucida Sans Unicode"/>
              </a:rPr>
              <a:t>-</a:t>
            </a:r>
            <a:r>
              <a:rPr sz="1250" spc="-385" dirty="0">
                <a:latin typeface="Lucida Sans Unicode"/>
                <a:cs typeface="Lucida Sans Unicode"/>
              </a:rPr>
              <a:t>1</a:t>
            </a:r>
            <a:r>
              <a:rPr sz="1250" spc="-25" dirty="0">
                <a:latin typeface="Lucida Sans Unicode"/>
                <a:cs typeface="Lucida Sans Unicode"/>
              </a:rPr>
              <a:t>00</a:t>
            </a:r>
            <a:r>
              <a:rPr sz="1250" spc="-20" dirty="0">
                <a:latin typeface="Lucida Sans Unicode"/>
                <a:cs typeface="Lucida Sans Unicode"/>
              </a:rPr>
              <a:t>0</a:t>
            </a:r>
            <a:r>
              <a:rPr sz="1250" dirty="0">
                <a:latin typeface="Lucida Sans Unicode"/>
                <a:cs typeface="Lucida Sans Unicode"/>
              </a:rPr>
              <a:t>	</a:t>
            </a:r>
            <a:r>
              <a:rPr sz="1250" spc="15" dirty="0">
                <a:latin typeface="Lucida Sans Unicode"/>
                <a:cs typeface="Lucida Sans Unicode"/>
              </a:rPr>
              <a:t>t</a:t>
            </a:r>
            <a:r>
              <a:rPr sz="1250" spc="-50" dirty="0">
                <a:latin typeface="Lucida Sans Unicode"/>
                <a:cs typeface="Lucida Sans Unicode"/>
              </a:rPr>
              <a:t>i</a:t>
            </a:r>
            <a:r>
              <a:rPr sz="1250" spc="80" dirty="0">
                <a:latin typeface="Lucida Sans Unicode"/>
                <a:cs typeface="Lucida Sans Unicode"/>
              </a:rPr>
              <a:t>e</a:t>
            </a:r>
            <a:r>
              <a:rPr sz="1250" spc="15" dirty="0">
                <a:latin typeface="Lucida Sans Unicode"/>
                <a:cs typeface="Lucida Sans Unicode"/>
              </a:rPr>
              <a:t>n</a:t>
            </a:r>
            <a:r>
              <a:rPr sz="1250" spc="85" dirty="0">
                <a:latin typeface="Lucida Sans Unicode"/>
                <a:cs typeface="Lucida Sans Unicode"/>
              </a:rPr>
              <a:t>e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01360" y="2587278"/>
            <a:ext cx="4243705" cy="46355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325"/>
              </a:spcBef>
              <a:tabLst>
                <a:tab pos="514984" algn="l"/>
                <a:tab pos="1639570" algn="l"/>
                <a:tab pos="2052955" algn="l"/>
                <a:tab pos="2662555" algn="l"/>
              </a:tabLst>
            </a:pPr>
            <a:r>
              <a:rPr sz="1250" spc="65" dirty="0">
                <a:latin typeface="Lucida Sans Unicode"/>
                <a:cs typeface="Lucida Sans Unicode"/>
              </a:rPr>
              <a:t>una	</a:t>
            </a:r>
            <a:r>
              <a:rPr sz="1250" spc="50" dirty="0">
                <a:latin typeface="Lucida Sans Unicode"/>
                <a:cs typeface="Lucida Sans Unicode"/>
              </a:rPr>
              <a:t>generación	</a:t>
            </a:r>
            <a:r>
              <a:rPr sz="1250" spc="75" dirty="0">
                <a:latin typeface="Lucida Sans Unicode"/>
                <a:cs typeface="Lucida Sans Unicode"/>
              </a:rPr>
              <a:t>de	</a:t>
            </a:r>
            <a:r>
              <a:rPr sz="1250" spc="35" dirty="0">
                <a:latin typeface="Lucida Sans Unicode"/>
                <a:cs typeface="Lucida Sans Unicode"/>
              </a:rPr>
              <a:t>valor	</a:t>
            </a:r>
            <a:r>
              <a:rPr sz="1250" spc="75" dirty="0">
                <a:latin typeface="Lucida Sans Unicode"/>
                <a:cs typeface="Lucida Sans Unicode"/>
              </a:rPr>
              <a:t>de</a:t>
            </a:r>
            <a:endParaRPr sz="125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  <a:spcBef>
                <a:spcPts val="225"/>
              </a:spcBef>
              <a:tabLst>
                <a:tab pos="1169035" algn="l"/>
                <a:tab pos="1687830" algn="l"/>
                <a:tab pos="2561590" algn="l"/>
                <a:tab pos="3171825" algn="l"/>
                <a:tab pos="4037329" algn="l"/>
              </a:tabLst>
            </a:pPr>
            <a:r>
              <a:rPr sz="1250" spc="-100" dirty="0">
                <a:latin typeface="Lucida Sans Unicode"/>
                <a:cs typeface="Lucida Sans Unicode"/>
              </a:rPr>
              <a:t>$</a:t>
            </a:r>
            <a:r>
              <a:rPr sz="1250" spc="-130" dirty="0">
                <a:latin typeface="Lucida Sans Unicode"/>
                <a:cs typeface="Lucida Sans Unicode"/>
              </a:rPr>
              <a:t>4</a:t>
            </a:r>
            <a:r>
              <a:rPr sz="1250" spc="-105" dirty="0">
                <a:latin typeface="Lucida Sans Unicode"/>
                <a:cs typeface="Lucida Sans Unicode"/>
              </a:rPr>
              <a:t>,</a:t>
            </a:r>
            <a:r>
              <a:rPr sz="1250" spc="-130" dirty="0">
                <a:latin typeface="Lucida Sans Unicode"/>
                <a:cs typeface="Lucida Sans Unicode"/>
              </a:rPr>
              <a:t>4</a:t>
            </a:r>
            <a:r>
              <a:rPr sz="1250" spc="-135" dirty="0">
                <a:latin typeface="Lucida Sans Unicode"/>
                <a:cs typeface="Lucida Sans Unicode"/>
              </a:rPr>
              <a:t>3</a:t>
            </a:r>
            <a:r>
              <a:rPr sz="1250" spc="-145" dirty="0">
                <a:latin typeface="Lucida Sans Unicode"/>
                <a:cs typeface="Lucida Sans Unicode"/>
              </a:rPr>
              <a:t>5</a:t>
            </a:r>
            <a:r>
              <a:rPr sz="1250" spc="-105" dirty="0">
                <a:latin typeface="Lucida Sans Unicode"/>
                <a:cs typeface="Lucida Sans Unicode"/>
              </a:rPr>
              <a:t>,</a:t>
            </a:r>
            <a:r>
              <a:rPr sz="1250" spc="-145" dirty="0">
                <a:latin typeface="Lucida Sans Unicode"/>
                <a:cs typeface="Lucida Sans Unicode"/>
              </a:rPr>
              <a:t>5</a:t>
            </a:r>
            <a:r>
              <a:rPr sz="1250" spc="-130" dirty="0">
                <a:latin typeface="Lucida Sans Unicode"/>
                <a:cs typeface="Lucida Sans Unicode"/>
              </a:rPr>
              <a:t>4</a:t>
            </a:r>
            <a:r>
              <a:rPr sz="1250" spc="-110" dirty="0">
                <a:latin typeface="Lucida Sans Unicode"/>
                <a:cs typeface="Lucida Sans Unicode"/>
              </a:rPr>
              <a:t>6</a:t>
            </a:r>
            <a:r>
              <a:rPr sz="1250" spc="-114" dirty="0">
                <a:latin typeface="Lucida Sans Unicode"/>
                <a:cs typeface="Lucida Sans Unicode"/>
              </a:rPr>
              <a:t>.</a:t>
            </a:r>
            <a:r>
              <a:rPr sz="1250" spc="-145" dirty="0">
                <a:latin typeface="Lucida Sans Unicode"/>
                <a:cs typeface="Lucida Sans Unicode"/>
              </a:rPr>
              <a:t>5</a:t>
            </a:r>
            <a:r>
              <a:rPr sz="1250" spc="-20" dirty="0">
                <a:latin typeface="Lucida Sans Unicode"/>
                <a:cs typeface="Lucida Sans Unicode"/>
              </a:rPr>
              <a:t>0</a:t>
            </a:r>
            <a:r>
              <a:rPr sz="1250" dirty="0">
                <a:latin typeface="Lucida Sans Unicode"/>
                <a:cs typeface="Lucida Sans Unicode"/>
              </a:rPr>
              <a:t>	</a:t>
            </a:r>
            <a:r>
              <a:rPr sz="1250" spc="25" dirty="0">
                <a:latin typeface="Lucida Sans Unicode"/>
                <a:cs typeface="Lucida Sans Unicode"/>
              </a:rPr>
              <a:t>U</a:t>
            </a:r>
            <a:r>
              <a:rPr sz="1250" spc="60" dirty="0">
                <a:latin typeface="Lucida Sans Unicode"/>
                <a:cs typeface="Lucida Sans Unicode"/>
              </a:rPr>
              <a:t>S</a:t>
            </a:r>
            <a:r>
              <a:rPr sz="1250" spc="-30" dirty="0">
                <a:latin typeface="Lucida Sans Unicode"/>
                <a:cs typeface="Lucida Sans Unicode"/>
              </a:rPr>
              <a:t>D</a:t>
            </a:r>
            <a:r>
              <a:rPr sz="1250" dirty="0">
                <a:latin typeface="Lucida Sans Unicode"/>
                <a:cs typeface="Lucida Sans Unicode"/>
              </a:rPr>
              <a:t>	</a:t>
            </a:r>
            <a:r>
              <a:rPr sz="1250" spc="170" dirty="0">
                <a:latin typeface="Lucida Sans Unicode"/>
                <a:cs typeface="Lucida Sans Unicode"/>
              </a:rPr>
              <a:t>a</a:t>
            </a:r>
            <a:r>
              <a:rPr sz="1250" spc="15" dirty="0">
                <a:latin typeface="Lucida Sans Unicode"/>
                <a:cs typeface="Lucida Sans Unicode"/>
              </a:rPr>
              <a:t>n</a:t>
            </a:r>
            <a:r>
              <a:rPr sz="1250" dirty="0">
                <a:latin typeface="Lucida Sans Unicode"/>
                <a:cs typeface="Lucida Sans Unicode"/>
              </a:rPr>
              <a:t>u</a:t>
            </a:r>
            <a:r>
              <a:rPr sz="1250" spc="170" dirty="0">
                <a:latin typeface="Lucida Sans Unicode"/>
                <a:cs typeface="Lucida Sans Unicode"/>
              </a:rPr>
              <a:t>a</a:t>
            </a:r>
            <a:r>
              <a:rPr sz="1250" spc="-50" dirty="0">
                <a:latin typeface="Lucida Sans Unicode"/>
                <a:cs typeface="Lucida Sans Unicode"/>
              </a:rPr>
              <a:t>l</a:t>
            </a:r>
            <a:r>
              <a:rPr sz="1250" spc="80" dirty="0">
                <a:latin typeface="Lucida Sans Unicode"/>
                <a:cs typeface="Lucida Sans Unicode"/>
              </a:rPr>
              <a:t>e</a:t>
            </a:r>
            <a:r>
              <a:rPr sz="1250" spc="-10" dirty="0">
                <a:latin typeface="Lucida Sans Unicode"/>
                <a:cs typeface="Lucida Sans Unicode"/>
              </a:rPr>
              <a:t>s</a:t>
            </a:r>
            <a:r>
              <a:rPr sz="1250" spc="-110" dirty="0">
                <a:latin typeface="Lucida Sans Unicode"/>
                <a:cs typeface="Lucida Sans Unicode"/>
              </a:rPr>
              <a:t>.</a:t>
            </a:r>
            <a:r>
              <a:rPr sz="1250" dirty="0">
                <a:latin typeface="Lucida Sans Unicode"/>
                <a:cs typeface="Lucida Sans Unicode"/>
              </a:rPr>
              <a:t>	E</a:t>
            </a:r>
            <a:r>
              <a:rPr sz="1250" spc="-10" dirty="0">
                <a:latin typeface="Lucida Sans Unicode"/>
                <a:cs typeface="Lucida Sans Unicode"/>
              </a:rPr>
              <a:t>s</a:t>
            </a:r>
            <a:r>
              <a:rPr sz="1250" spc="15" dirty="0">
                <a:latin typeface="Lucida Sans Unicode"/>
                <a:cs typeface="Lucida Sans Unicode"/>
              </a:rPr>
              <a:t>t</a:t>
            </a:r>
            <a:r>
              <a:rPr sz="1250" spc="40" dirty="0">
                <a:latin typeface="Lucida Sans Unicode"/>
                <a:cs typeface="Lucida Sans Unicode"/>
              </a:rPr>
              <a:t>o</a:t>
            </a:r>
            <a:r>
              <a:rPr sz="1250" spc="-5" dirty="0">
                <a:latin typeface="Lucida Sans Unicode"/>
                <a:cs typeface="Lucida Sans Unicode"/>
              </a:rPr>
              <a:t>s</a:t>
            </a:r>
            <a:r>
              <a:rPr sz="1250" dirty="0">
                <a:latin typeface="Lucida Sans Unicode"/>
                <a:cs typeface="Lucida Sans Unicode"/>
              </a:rPr>
              <a:t>	</a:t>
            </a:r>
            <a:r>
              <a:rPr sz="1250" spc="120" dirty="0">
                <a:latin typeface="Lucida Sans Unicode"/>
                <a:cs typeface="Lucida Sans Unicode"/>
              </a:rPr>
              <a:t>c</a:t>
            </a:r>
            <a:r>
              <a:rPr sz="1250" spc="170" dirty="0">
                <a:latin typeface="Lucida Sans Unicode"/>
                <a:cs typeface="Lucida Sans Unicode"/>
              </a:rPr>
              <a:t>á</a:t>
            </a:r>
            <a:r>
              <a:rPr sz="1250" spc="-50" dirty="0">
                <a:latin typeface="Lucida Sans Unicode"/>
                <a:cs typeface="Lucida Sans Unicode"/>
              </a:rPr>
              <a:t>l</a:t>
            </a:r>
            <a:r>
              <a:rPr sz="1250" spc="120" dirty="0">
                <a:latin typeface="Lucida Sans Unicode"/>
                <a:cs typeface="Lucida Sans Unicode"/>
              </a:rPr>
              <a:t>c</a:t>
            </a:r>
            <a:r>
              <a:rPr sz="1250" dirty="0">
                <a:latin typeface="Lucida Sans Unicode"/>
                <a:cs typeface="Lucida Sans Unicode"/>
              </a:rPr>
              <a:t>u</a:t>
            </a:r>
            <a:r>
              <a:rPr sz="1250" spc="-50" dirty="0">
                <a:latin typeface="Lucida Sans Unicode"/>
                <a:cs typeface="Lucida Sans Unicode"/>
              </a:rPr>
              <a:t>l</a:t>
            </a:r>
            <a:r>
              <a:rPr sz="1250" spc="40" dirty="0">
                <a:latin typeface="Lucida Sans Unicode"/>
                <a:cs typeface="Lucida Sans Unicode"/>
              </a:rPr>
              <a:t>o</a:t>
            </a:r>
            <a:r>
              <a:rPr sz="1250" spc="-5" dirty="0">
                <a:latin typeface="Lucida Sans Unicode"/>
                <a:cs typeface="Lucida Sans Unicode"/>
              </a:rPr>
              <a:t>s</a:t>
            </a:r>
            <a:r>
              <a:rPr sz="1250" dirty="0">
                <a:latin typeface="Lucida Sans Unicode"/>
                <a:cs typeface="Lucida Sans Unicode"/>
              </a:rPr>
              <a:t>	</a:t>
            </a:r>
            <a:r>
              <a:rPr sz="1250" spc="-10" dirty="0">
                <a:latin typeface="Lucida Sans Unicode"/>
                <a:cs typeface="Lucida Sans Unicode"/>
              </a:rPr>
              <a:t>s</a:t>
            </a:r>
            <a:r>
              <a:rPr sz="1250" spc="85" dirty="0">
                <a:latin typeface="Lucida Sans Unicode"/>
                <a:cs typeface="Lucida Sans Unicode"/>
              </a:rPr>
              <a:t>e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01360" y="3025428"/>
            <a:ext cx="4237990" cy="46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250" spc="25" dirty="0">
                <a:latin typeface="Lucida Sans Unicode"/>
                <a:cs typeface="Lucida Sans Unicode"/>
              </a:rPr>
              <a:t>obtuvieron </a:t>
            </a:r>
            <a:r>
              <a:rPr sz="1250" spc="60" dirty="0">
                <a:latin typeface="Lucida Sans Unicode"/>
                <a:cs typeface="Lucida Sans Unicode"/>
              </a:rPr>
              <a:t>contando </a:t>
            </a:r>
            <a:r>
              <a:rPr sz="1250" spc="45" dirty="0">
                <a:latin typeface="Lucida Sans Unicode"/>
                <a:cs typeface="Lucida Sans Unicode"/>
              </a:rPr>
              <a:t>únicamente </a:t>
            </a:r>
            <a:r>
              <a:rPr sz="1250" spc="-5" dirty="0">
                <a:latin typeface="Lucida Sans Unicode"/>
                <a:cs typeface="Lucida Sans Unicode"/>
              </a:rPr>
              <a:t>los </a:t>
            </a:r>
            <a:r>
              <a:rPr sz="1250" spc="45" dirty="0">
                <a:latin typeface="Lucida Sans Unicode"/>
                <a:cs typeface="Lucida Sans Unicode"/>
              </a:rPr>
              <a:t>días </a:t>
            </a:r>
            <a:r>
              <a:rPr sz="1250" spc="40" dirty="0">
                <a:latin typeface="Lucida Sans Unicode"/>
                <a:cs typeface="Lucida Sans Unicode"/>
              </a:rPr>
              <a:t>laborales </a:t>
            </a:r>
            <a:r>
              <a:rPr sz="1250" spc="-385" dirty="0">
                <a:latin typeface="Lucida Sans Unicode"/>
                <a:cs typeface="Lucida Sans Unicode"/>
              </a:rPr>
              <a:t> </a:t>
            </a:r>
            <a:r>
              <a:rPr sz="1250" spc="70" dirty="0">
                <a:latin typeface="Lucida Sans Unicode"/>
                <a:cs typeface="Lucida Sans Unicode"/>
              </a:rPr>
              <a:t>y</a:t>
            </a:r>
            <a:r>
              <a:rPr sz="1250" spc="-75" dirty="0">
                <a:latin typeface="Lucida Sans Unicode"/>
                <a:cs typeface="Lucida Sans Unicode"/>
              </a:rPr>
              <a:t> </a:t>
            </a:r>
            <a:r>
              <a:rPr sz="1250" spc="15" dirty="0">
                <a:latin typeface="Lucida Sans Unicode"/>
                <a:cs typeface="Lucida Sans Unicode"/>
              </a:rPr>
              <a:t>t</a:t>
            </a:r>
            <a:r>
              <a:rPr sz="1250" spc="-40" dirty="0">
                <a:latin typeface="Lucida Sans Unicode"/>
                <a:cs typeface="Lucida Sans Unicode"/>
              </a:rPr>
              <a:t>r</a:t>
            </a:r>
            <a:r>
              <a:rPr sz="1250" spc="170" dirty="0">
                <a:latin typeface="Lucida Sans Unicode"/>
                <a:cs typeface="Lucida Sans Unicode"/>
              </a:rPr>
              <a:t>a</a:t>
            </a:r>
            <a:r>
              <a:rPr sz="1250" spc="65" dirty="0">
                <a:latin typeface="Lucida Sans Unicode"/>
                <a:cs typeface="Lucida Sans Unicode"/>
              </a:rPr>
              <a:t>b</a:t>
            </a:r>
            <a:r>
              <a:rPr sz="1250" spc="170" dirty="0">
                <a:latin typeface="Lucida Sans Unicode"/>
                <a:cs typeface="Lucida Sans Unicode"/>
              </a:rPr>
              <a:t>a</a:t>
            </a:r>
            <a:r>
              <a:rPr sz="1250" spc="-55" dirty="0">
                <a:latin typeface="Lucida Sans Unicode"/>
                <a:cs typeface="Lucida Sans Unicode"/>
              </a:rPr>
              <a:t>j</a:t>
            </a:r>
            <a:r>
              <a:rPr sz="1250" spc="170" dirty="0">
                <a:latin typeface="Lucida Sans Unicode"/>
                <a:cs typeface="Lucida Sans Unicode"/>
              </a:rPr>
              <a:t>a</a:t>
            </a:r>
            <a:r>
              <a:rPr sz="1250" spc="15" dirty="0">
                <a:latin typeface="Lucida Sans Unicode"/>
                <a:cs typeface="Lucida Sans Unicode"/>
              </a:rPr>
              <a:t>n</a:t>
            </a:r>
            <a:r>
              <a:rPr sz="1250" spc="65" dirty="0">
                <a:latin typeface="Lucida Sans Unicode"/>
                <a:cs typeface="Lucida Sans Unicode"/>
              </a:rPr>
              <a:t>d</a:t>
            </a:r>
            <a:r>
              <a:rPr sz="1250" spc="45" dirty="0">
                <a:latin typeface="Lucida Sans Unicode"/>
                <a:cs typeface="Lucida Sans Unicode"/>
              </a:rPr>
              <a:t>o</a:t>
            </a:r>
            <a:r>
              <a:rPr sz="1250" spc="-75" dirty="0">
                <a:latin typeface="Lucida Sans Unicode"/>
                <a:cs typeface="Lucida Sans Unicode"/>
              </a:rPr>
              <a:t> </a:t>
            </a:r>
            <a:r>
              <a:rPr sz="1250" spc="-130" dirty="0">
                <a:latin typeface="Lucida Sans Unicode"/>
                <a:cs typeface="Lucida Sans Unicode"/>
              </a:rPr>
              <a:t>3</a:t>
            </a:r>
            <a:r>
              <a:rPr sz="1250" spc="-75" dirty="0">
                <a:latin typeface="Lucida Sans Unicode"/>
                <a:cs typeface="Lucida Sans Unicode"/>
              </a:rPr>
              <a:t> </a:t>
            </a:r>
            <a:r>
              <a:rPr sz="1250" spc="15" dirty="0">
                <a:latin typeface="Lucida Sans Unicode"/>
                <a:cs typeface="Lucida Sans Unicode"/>
              </a:rPr>
              <a:t>t</a:t>
            </a:r>
            <a:r>
              <a:rPr sz="1250" dirty="0">
                <a:latin typeface="Lucida Sans Unicode"/>
                <a:cs typeface="Lucida Sans Unicode"/>
              </a:rPr>
              <a:t>u</a:t>
            </a:r>
            <a:r>
              <a:rPr sz="1250" spc="-40" dirty="0">
                <a:latin typeface="Lucida Sans Unicode"/>
                <a:cs typeface="Lucida Sans Unicode"/>
              </a:rPr>
              <a:t>r</a:t>
            </a:r>
            <a:r>
              <a:rPr sz="1250" spc="15" dirty="0">
                <a:latin typeface="Lucida Sans Unicode"/>
                <a:cs typeface="Lucida Sans Unicode"/>
              </a:rPr>
              <a:t>n</a:t>
            </a:r>
            <a:r>
              <a:rPr sz="1250" spc="40" dirty="0">
                <a:latin typeface="Lucida Sans Unicode"/>
                <a:cs typeface="Lucida Sans Unicode"/>
              </a:rPr>
              <a:t>o</a:t>
            </a:r>
            <a:r>
              <a:rPr sz="1250" spc="-5" dirty="0">
                <a:latin typeface="Lucida Sans Unicode"/>
                <a:cs typeface="Lucida Sans Unicode"/>
              </a:rPr>
              <a:t>s</a:t>
            </a:r>
            <a:r>
              <a:rPr sz="1250" spc="-75" dirty="0">
                <a:latin typeface="Lucida Sans Unicode"/>
                <a:cs typeface="Lucida Sans Unicode"/>
              </a:rPr>
              <a:t> </a:t>
            </a:r>
            <a:r>
              <a:rPr sz="1250" spc="65" dirty="0">
                <a:latin typeface="Lucida Sans Unicode"/>
                <a:cs typeface="Lucida Sans Unicode"/>
              </a:rPr>
              <a:t>p</a:t>
            </a:r>
            <a:r>
              <a:rPr sz="1250" spc="40" dirty="0">
                <a:latin typeface="Lucida Sans Unicode"/>
                <a:cs typeface="Lucida Sans Unicode"/>
              </a:rPr>
              <a:t>o</a:t>
            </a:r>
            <a:r>
              <a:rPr sz="1250" spc="-35" dirty="0">
                <a:latin typeface="Lucida Sans Unicode"/>
                <a:cs typeface="Lucida Sans Unicode"/>
              </a:rPr>
              <a:t>r</a:t>
            </a:r>
            <a:r>
              <a:rPr sz="1250" spc="-75" dirty="0">
                <a:latin typeface="Lucida Sans Unicode"/>
                <a:cs typeface="Lucida Sans Unicode"/>
              </a:rPr>
              <a:t> </a:t>
            </a:r>
            <a:r>
              <a:rPr sz="1250" spc="65" dirty="0">
                <a:latin typeface="Lucida Sans Unicode"/>
                <a:cs typeface="Lucida Sans Unicode"/>
              </a:rPr>
              <a:t>d</a:t>
            </a:r>
            <a:r>
              <a:rPr sz="1250" spc="-50" dirty="0">
                <a:latin typeface="Lucida Sans Unicode"/>
                <a:cs typeface="Lucida Sans Unicode"/>
              </a:rPr>
              <a:t>i</a:t>
            </a:r>
            <a:r>
              <a:rPr sz="1250" spc="175" dirty="0">
                <a:latin typeface="Lucida Sans Unicode"/>
                <a:cs typeface="Lucida Sans Unicode"/>
              </a:rPr>
              <a:t>a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01360" y="3784490"/>
            <a:ext cx="424370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281940" algn="l"/>
                <a:tab pos="282575" algn="l"/>
              </a:tabLst>
            </a:pPr>
            <a:r>
              <a:rPr sz="1250" spc="30" dirty="0">
                <a:latin typeface="Lucida Sans Unicode"/>
                <a:cs typeface="Lucida Sans Unicode"/>
              </a:rPr>
              <a:t>Implementar</a:t>
            </a:r>
            <a:r>
              <a:rPr sz="1250" spc="90" dirty="0">
                <a:latin typeface="Lucida Sans Unicode"/>
                <a:cs typeface="Lucida Sans Unicode"/>
              </a:rPr>
              <a:t> </a:t>
            </a:r>
            <a:r>
              <a:rPr sz="1250" spc="30" dirty="0">
                <a:latin typeface="Lucida Sans Unicode"/>
                <a:cs typeface="Lucida Sans Unicode"/>
              </a:rPr>
              <a:t>sistema</a:t>
            </a:r>
            <a:r>
              <a:rPr sz="1250" spc="95" dirty="0">
                <a:latin typeface="Lucida Sans Unicode"/>
                <a:cs typeface="Lucida Sans Unicode"/>
              </a:rPr>
              <a:t> </a:t>
            </a:r>
            <a:r>
              <a:rPr sz="1250" spc="75" dirty="0">
                <a:latin typeface="Lucida Sans Unicode"/>
                <a:cs typeface="Lucida Sans Unicode"/>
              </a:rPr>
              <a:t>de</a:t>
            </a:r>
            <a:r>
              <a:rPr sz="1250" spc="90" dirty="0">
                <a:latin typeface="Lucida Sans Unicode"/>
                <a:cs typeface="Lucida Sans Unicode"/>
              </a:rPr>
              <a:t> </a:t>
            </a:r>
            <a:r>
              <a:rPr sz="1250" spc="30" dirty="0">
                <a:latin typeface="Lucida Sans Unicode"/>
                <a:cs typeface="Lucida Sans Unicode"/>
              </a:rPr>
              <a:t>lubricación</a:t>
            </a:r>
            <a:r>
              <a:rPr sz="1250" spc="95" dirty="0">
                <a:latin typeface="Lucida Sans Unicode"/>
                <a:cs typeface="Lucida Sans Unicode"/>
              </a:rPr>
              <a:t> </a:t>
            </a:r>
            <a:r>
              <a:rPr sz="1250" spc="55" dirty="0">
                <a:latin typeface="Lucida Sans Unicode"/>
                <a:cs typeface="Lucida Sans Unicode"/>
              </a:rPr>
              <a:t>automático </a:t>
            </a:r>
            <a:r>
              <a:rPr sz="1250" spc="-380" dirty="0">
                <a:latin typeface="Lucida Sans Unicode"/>
                <a:cs typeface="Lucida Sans Unicode"/>
              </a:rPr>
              <a:t> </a:t>
            </a:r>
            <a:r>
              <a:rPr sz="1250" spc="80" dirty="0">
                <a:latin typeface="Lucida Sans Unicode"/>
                <a:cs typeface="Lucida Sans Unicode"/>
              </a:rPr>
              <a:t>e</a:t>
            </a:r>
            <a:r>
              <a:rPr sz="1250" spc="20" dirty="0">
                <a:latin typeface="Lucida Sans Unicode"/>
                <a:cs typeface="Lucida Sans Unicode"/>
              </a:rPr>
              <a:t>n</a:t>
            </a:r>
            <a:r>
              <a:rPr sz="1250" spc="-75" dirty="0">
                <a:latin typeface="Lucida Sans Unicode"/>
                <a:cs typeface="Lucida Sans Unicode"/>
              </a:rPr>
              <a:t> </a:t>
            </a:r>
            <a:r>
              <a:rPr sz="1250" spc="65" dirty="0">
                <a:latin typeface="Lucida Sans Unicode"/>
                <a:cs typeface="Lucida Sans Unicode"/>
              </a:rPr>
              <a:t>p</a:t>
            </a:r>
            <a:r>
              <a:rPr sz="1250" spc="-40" dirty="0">
                <a:latin typeface="Lucida Sans Unicode"/>
                <a:cs typeface="Lucida Sans Unicode"/>
              </a:rPr>
              <a:t>r</a:t>
            </a:r>
            <a:r>
              <a:rPr sz="1250" spc="80" dirty="0">
                <a:latin typeface="Lucida Sans Unicode"/>
                <a:cs typeface="Lucida Sans Unicode"/>
              </a:rPr>
              <a:t>e</a:t>
            </a:r>
            <a:r>
              <a:rPr sz="1250" spc="15" dirty="0">
                <a:latin typeface="Lucida Sans Unicode"/>
                <a:cs typeface="Lucida Sans Unicode"/>
              </a:rPr>
              <a:t>n</a:t>
            </a:r>
            <a:r>
              <a:rPr sz="1250" spc="-10" dirty="0">
                <a:latin typeface="Lucida Sans Unicode"/>
                <a:cs typeface="Lucida Sans Unicode"/>
              </a:rPr>
              <a:t>s</a:t>
            </a:r>
            <a:r>
              <a:rPr sz="1250" spc="175" dirty="0">
                <a:latin typeface="Lucida Sans Unicode"/>
                <a:cs typeface="Lucida Sans Unicode"/>
              </a:rPr>
              <a:t>a</a:t>
            </a:r>
            <a:r>
              <a:rPr sz="1250" spc="-75" dirty="0">
                <a:latin typeface="Lucida Sans Unicode"/>
                <a:cs typeface="Lucida Sans Unicode"/>
              </a:rPr>
              <a:t> </a:t>
            </a:r>
            <a:r>
              <a:rPr sz="1250" spc="-40" dirty="0">
                <a:latin typeface="Lucida Sans Unicode"/>
                <a:cs typeface="Lucida Sans Unicode"/>
              </a:rPr>
              <a:t>(</a:t>
            </a:r>
            <a:r>
              <a:rPr sz="1250" spc="90" dirty="0">
                <a:latin typeface="Lucida Sans Unicode"/>
                <a:cs typeface="Lucida Sans Unicode"/>
              </a:rPr>
              <a:t>C</a:t>
            </a:r>
            <a:r>
              <a:rPr sz="1250" spc="40" dirty="0">
                <a:latin typeface="Lucida Sans Unicode"/>
                <a:cs typeface="Lucida Sans Unicode"/>
              </a:rPr>
              <a:t>o</a:t>
            </a:r>
            <a:r>
              <a:rPr sz="1250" spc="-10" dirty="0">
                <a:latin typeface="Lucida Sans Unicode"/>
                <a:cs typeface="Lucida Sans Unicode"/>
              </a:rPr>
              <a:t>s</a:t>
            </a:r>
            <a:r>
              <a:rPr sz="1250" spc="15" dirty="0">
                <a:latin typeface="Lucida Sans Unicode"/>
                <a:cs typeface="Lucida Sans Unicode"/>
              </a:rPr>
              <a:t>t</a:t>
            </a:r>
            <a:r>
              <a:rPr sz="1250" spc="40" dirty="0">
                <a:latin typeface="Lucida Sans Unicode"/>
                <a:cs typeface="Lucida Sans Unicode"/>
              </a:rPr>
              <a:t>o</a:t>
            </a:r>
            <a:r>
              <a:rPr sz="1250" spc="-225" dirty="0">
                <a:latin typeface="Lucida Sans Unicode"/>
                <a:cs typeface="Lucida Sans Unicode"/>
              </a:rPr>
              <a:t>=</a:t>
            </a:r>
            <a:r>
              <a:rPr sz="1250" spc="-75" dirty="0">
                <a:latin typeface="Lucida Sans Unicode"/>
                <a:cs typeface="Lucida Sans Unicode"/>
              </a:rPr>
              <a:t> </a:t>
            </a:r>
            <a:r>
              <a:rPr sz="1250" spc="-385" dirty="0">
                <a:latin typeface="Lucida Sans Unicode"/>
                <a:cs typeface="Lucida Sans Unicode"/>
              </a:rPr>
              <a:t>1</a:t>
            </a:r>
            <a:r>
              <a:rPr sz="1250" spc="-25" dirty="0">
                <a:latin typeface="Lucida Sans Unicode"/>
                <a:cs typeface="Lucida Sans Unicode"/>
              </a:rPr>
              <a:t>0</a:t>
            </a:r>
            <a:r>
              <a:rPr sz="1250" spc="-105" dirty="0">
                <a:latin typeface="Lucida Sans Unicode"/>
                <a:cs typeface="Lucida Sans Unicode"/>
              </a:rPr>
              <a:t>,</a:t>
            </a:r>
            <a:r>
              <a:rPr sz="1250" spc="-25" dirty="0">
                <a:latin typeface="Lucida Sans Unicode"/>
                <a:cs typeface="Lucida Sans Unicode"/>
              </a:rPr>
              <a:t>00</a:t>
            </a:r>
            <a:r>
              <a:rPr sz="1250" spc="-20" dirty="0">
                <a:latin typeface="Lucida Sans Unicode"/>
                <a:cs typeface="Lucida Sans Unicode"/>
              </a:rPr>
              <a:t>0</a:t>
            </a:r>
            <a:r>
              <a:rPr sz="1250" spc="-75" dirty="0">
                <a:latin typeface="Lucida Sans Unicode"/>
                <a:cs typeface="Lucida Sans Unicode"/>
              </a:rPr>
              <a:t> </a:t>
            </a:r>
            <a:r>
              <a:rPr sz="1250" spc="25" dirty="0">
                <a:latin typeface="Lucida Sans Unicode"/>
                <a:cs typeface="Lucida Sans Unicode"/>
              </a:rPr>
              <a:t>U</a:t>
            </a:r>
            <a:r>
              <a:rPr sz="1250" spc="60" dirty="0">
                <a:latin typeface="Lucida Sans Unicode"/>
                <a:cs typeface="Lucida Sans Unicode"/>
              </a:rPr>
              <a:t>S</a:t>
            </a:r>
            <a:r>
              <a:rPr sz="1250" spc="-35" dirty="0">
                <a:latin typeface="Lucida Sans Unicode"/>
                <a:cs typeface="Lucida Sans Unicode"/>
              </a:rPr>
              <a:t>D)</a:t>
            </a:r>
            <a:endParaRPr sz="1250">
              <a:latin typeface="Lucida Sans Unicode"/>
              <a:cs typeface="Lucida Sans Unicode"/>
            </a:endParaRPr>
          </a:p>
          <a:p>
            <a:pPr marL="12700" marR="8890">
              <a:lnSpc>
                <a:spcPct val="114999"/>
              </a:lnSpc>
              <a:buAutoNum type="arabicPeriod"/>
              <a:tabLst>
                <a:tab pos="274320" algn="l"/>
                <a:tab pos="274955" algn="l"/>
              </a:tabLst>
            </a:pPr>
            <a:r>
              <a:rPr sz="1250" dirty="0">
                <a:latin typeface="Lucida Sans Unicode"/>
                <a:cs typeface="Lucida Sans Unicode"/>
              </a:rPr>
              <a:t>E</a:t>
            </a:r>
            <a:r>
              <a:rPr sz="1250" spc="-50" dirty="0">
                <a:latin typeface="Lucida Sans Unicode"/>
                <a:cs typeface="Lucida Sans Unicode"/>
              </a:rPr>
              <a:t>li</a:t>
            </a:r>
            <a:r>
              <a:rPr sz="1250" spc="5" dirty="0">
                <a:latin typeface="Lucida Sans Unicode"/>
                <a:cs typeface="Lucida Sans Unicode"/>
              </a:rPr>
              <a:t>m</a:t>
            </a:r>
            <a:r>
              <a:rPr sz="1250" spc="-50" dirty="0">
                <a:latin typeface="Lucida Sans Unicode"/>
                <a:cs typeface="Lucida Sans Unicode"/>
              </a:rPr>
              <a:t>i</a:t>
            </a:r>
            <a:r>
              <a:rPr sz="1250" spc="15" dirty="0">
                <a:latin typeface="Lucida Sans Unicode"/>
                <a:cs typeface="Lucida Sans Unicode"/>
              </a:rPr>
              <a:t>n</a:t>
            </a:r>
            <a:r>
              <a:rPr sz="1250" spc="170" dirty="0">
                <a:latin typeface="Lucida Sans Unicode"/>
                <a:cs typeface="Lucida Sans Unicode"/>
              </a:rPr>
              <a:t>a</a:t>
            </a:r>
            <a:r>
              <a:rPr sz="1250" spc="-35" dirty="0">
                <a:latin typeface="Lucida Sans Unicode"/>
                <a:cs typeface="Lucida Sans Unicode"/>
              </a:rPr>
              <a:t>r</a:t>
            </a:r>
            <a:r>
              <a:rPr sz="1250" spc="-15" dirty="0">
                <a:latin typeface="Lucida Sans Unicode"/>
                <a:cs typeface="Lucida Sans Unicode"/>
              </a:rPr>
              <a:t> </a:t>
            </a:r>
            <a:r>
              <a:rPr sz="1250" spc="-140" dirty="0">
                <a:latin typeface="Lucida Sans Unicode"/>
                <a:cs typeface="Lucida Sans Unicode"/>
              </a:rPr>
              <a:t>2</a:t>
            </a:r>
            <a:r>
              <a:rPr sz="1250" spc="-15" dirty="0">
                <a:latin typeface="Lucida Sans Unicode"/>
                <a:cs typeface="Lucida Sans Unicode"/>
              </a:rPr>
              <a:t> </a:t>
            </a:r>
            <a:r>
              <a:rPr sz="1250" spc="-110" dirty="0">
                <a:latin typeface="Lucida Sans Unicode"/>
                <a:cs typeface="Lucida Sans Unicode"/>
              </a:rPr>
              <a:t>T</a:t>
            </a:r>
            <a:r>
              <a:rPr sz="1250" spc="110" dirty="0">
                <a:latin typeface="Lucida Sans Unicode"/>
                <a:cs typeface="Lucida Sans Unicode"/>
              </a:rPr>
              <a:t>M</a:t>
            </a:r>
            <a:r>
              <a:rPr sz="1250" spc="-15" dirty="0">
                <a:latin typeface="Lucida Sans Unicode"/>
                <a:cs typeface="Lucida Sans Unicode"/>
              </a:rPr>
              <a:t> </a:t>
            </a:r>
            <a:r>
              <a:rPr sz="1250" spc="65" dirty="0">
                <a:latin typeface="Lucida Sans Unicode"/>
                <a:cs typeface="Lucida Sans Unicode"/>
              </a:rPr>
              <a:t>d</a:t>
            </a:r>
            <a:r>
              <a:rPr sz="1250" spc="80" dirty="0">
                <a:latin typeface="Lucida Sans Unicode"/>
                <a:cs typeface="Lucida Sans Unicode"/>
              </a:rPr>
              <a:t>e</a:t>
            </a:r>
            <a:r>
              <a:rPr sz="1250" spc="-45" dirty="0">
                <a:latin typeface="Lucida Sans Unicode"/>
                <a:cs typeface="Lucida Sans Unicode"/>
              </a:rPr>
              <a:t>l</a:t>
            </a:r>
            <a:r>
              <a:rPr sz="1250" spc="-15" dirty="0">
                <a:latin typeface="Lucida Sans Unicode"/>
                <a:cs typeface="Lucida Sans Unicode"/>
              </a:rPr>
              <a:t> </a:t>
            </a:r>
            <a:r>
              <a:rPr sz="1250" spc="65" dirty="0">
                <a:latin typeface="Lucida Sans Unicode"/>
                <a:cs typeface="Lucida Sans Unicode"/>
              </a:rPr>
              <a:t>p</a:t>
            </a:r>
            <a:r>
              <a:rPr sz="1250" spc="-40" dirty="0">
                <a:latin typeface="Lucida Sans Unicode"/>
                <a:cs typeface="Lucida Sans Unicode"/>
              </a:rPr>
              <a:t>r</a:t>
            </a:r>
            <a:r>
              <a:rPr sz="1250" spc="40" dirty="0">
                <a:latin typeface="Lucida Sans Unicode"/>
                <a:cs typeface="Lucida Sans Unicode"/>
              </a:rPr>
              <a:t>o</a:t>
            </a:r>
            <a:r>
              <a:rPr sz="1250" spc="120" dirty="0">
                <a:latin typeface="Lucida Sans Unicode"/>
                <a:cs typeface="Lucida Sans Unicode"/>
              </a:rPr>
              <a:t>c</a:t>
            </a:r>
            <a:r>
              <a:rPr sz="1250" spc="80" dirty="0">
                <a:latin typeface="Lucida Sans Unicode"/>
                <a:cs typeface="Lucida Sans Unicode"/>
              </a:rPr>
              <a:t>e</a:t>
            </a:r>
            <a:r>
              <a:rPr sz="1250" spc="-10" dirty="0">
                <a:latin typeface="Lucida Sans Unicode"/>
                <a:cs typeface="Lucida Sans Unicode"/>
              </a:rPr>
              <a:t>s</a:t>
            </a:r>
            <a:r>
              <a:rPr sz="1250" spc="45" dirty="0">
                <a:latin typeface="Lucida Sans Unicode"/>
                <a:cs typeface="Lucida Sans Unicode"/>
              </a:rPr>
              <a:t>o</a:t>
            </a:r>
            <a:r>
              <a:rPr sz="1250" spc="-15" dirty="0">
                <a:latin typeface="Lucida Sans Unicode"/>
                <a:cs typeface="Lucida Sans Unicode"/>
              </a:rPr>
              <a:t> </a:t>
            </a:r>
            <a:r>
              <a:rPr sz="1250" spc="-40" dirty="0">
                <a:latin typeface="Lucida Sans Unicode"/>
                <a:cs typeface="Lucida Sans Unicode"/>
              </a:rPr>
              <a:t>(</a:t>
            </a:r>
            <a:r>
              <a:rPr sz="1250" spc="-5" dirty="0">
                <a:latin typeface="Lucida Sans Unicode"/>
                <a:cs typeface="Lucida Sans Unicode"/>
              </a:rPr>
              <a:t>A</a:t>
            </a:r>
            <a:r>
              <a:rPr sz="1250" spc="15" dirty="0">
                <a:latin typeface="Lucida Sans Unicode"/>
                <a:cs typeface="Lucida Sans Unicode"/>
              </a:rPr>
              <a:t>h</a:t>
            </a:r>
            <a:r>
              <a:rPr sz="1250" spc="40" dirty="0">
                <a:latin typeface="Lucida Sans Unicode"/>
                <a:cs typeface="Lucida Sans Unicode"/>
              </a:rPr>
              <a:t>o</a:t>
            </a:r>
            <a:r>
              <a:rPr sz="1250" spc="-40" dirty="0">
                <a:latin typeface="Lucida Sans Unicode"/>
                <a:cs typeface="Lucida Sans Unicode"/>
              </a:rPr>
              <a:t>rr</a:t>
            </a:r>
            <a:r>
              <a:rPr sz="1250" spc="45" dirty="0">
                <a:latin typeface="Lucida Sans Unicode"/>
                <a:cs typeface="Lucida Sans Unicode"/>
              </a:rPr>
              <a:t>o</a:t>
            </a:r>
            <a:r>
              <a:rPr sz="1250" spc="-15" dirty="0">
                <a:latin typeface="Lucida Sans Unicode"/>
                <a:cs typeface="Lucida Sans Unicode"/>
              </a:rPr>
              <a:t> </a:t>
            </a:r>
            <a:r>
              <a:rPr sz="1250" spc="170" dirty="0">
                <a:latin typeface="Lucida Sans Unicode"/>
                <a:cs typeface="Lucida Sans Unicode"/>
              </a:rPr>
              <a:t>a</a:t>
            </a:r>
            <a:r>
              <a:rPr sz="1250" spc="15" dirty="0">
                <a:latin typeface="Lucida Sans Unicode"/>
                <a:cs typeface="Lucida Sans Unicode"/>
              </a:rPr>
              <a:t>n</a:t>
            </a:r>
            <a:r>
              <a:rPr sz="1250" dirty="0">
                <a:latin typeface="Lucida Sans Unicode"/>
                <a:cs typeface="Lucida Sans Unicode"/>
              </a:rPr>
              <a:t>u</a:t>
            </a:r>
            <a:r>
              <a:rPr sz="1250" spc="170" dirty="0">
                <a:latin typeface="Lucida Sans Unicode"/>
                <a:cs typeface="Lucida Sans Unicode"/>
              </a:rPr>
              <a:t>a</a:t>
            </a:r>
            <a:r>
              <a:rPr sz="1250" spc="-45" dirty="0">
                <a:latin typeface="Lucida Sans Unicode"/>
                <a:cs typeface="Lucida Sans Unicode"/>
              </a:rPr>
              <a:t>l</a:t>
            </a:r>
            <a:r>
              <a:rPr sz="1250" spc="-15" dirty="0">
                <a:latin typeface="Lucida Sans Unicode"/>
                <a:cs typeface="Lucida Sans Unicode"/>
              </a:rPr>
              <a:t> </a:t>
            </a:r>
            <a:r>
              <a:rPr sz="1250" spc="-225" dirty="0">
                <a:latin typeface="Lucida Sans Unicode"/>
                <a:cs typeface="Lucida Sans Unicode"/>
              </a:rPr>
              <a:t>=</a:t>
            </a:r>
            <a:r>
              <a:rPr sz="1250" spc="-15" dirty="0">
                <a:latin typeface="Lucida Sans Unicode"/>
                <a:cs typeface="Lucida Sans Unicode"/>
              </a:rPr>
              <a:t> </a:t>
            </a:r>
            <a:r>
              <a:rPr sz="1250" spc="-100" dirty="0">
                <a:latin typeface="Lucida Sans Unicode"/>
                <a:cs typeface="Lucida Sans Unicode"/>
              </a:rPr>
              <a:t>$</a:t>
            </a:r>
            <a:r>
              <a:rPr sz="1250" spc="-385" dirty="0">
                <a:latin typeface="Lucida Sans Unicode"/>
                <a:cs typeface="Lucida Sans Unicode"/>
              </a:rPr>
              <a:t>1</a:t>
            </a:r>
            <a:r>
              <a:rPr sz="1250" spc="-85" dirty="0">
                <a:latin typeface="Lucida Sans Unicode"/>
                <a:cs typeface="Lucida Sans Unicode"/>
              </a:rPr>
              <a:t>8</a:t>
            </a:r>
            <a:r>
              <a:rPr sz="1250" spc="-105" dirty="0">
                <a:latin typeface="Lucida Sans Unicode"/>
                <a:cs typeface="Lucida Sans Unicode"/>
              </a:rPr>
              <a:t>,</a:t>
            </a:r>
            <a:r>
              <a:rPr sz="1250" spc="-25" dirty="0">
                <a:latin typeface="Lucida Sans Unicode"/>
                <a:cs typeface="Lucida Sans Unicode"/>
              </a:rPr>
              <a:t>00</a:t>
            </a:r>
            <a:r>
              <a:rPr sz="1250" spc="-15" dirty="0">
                <a:latin typeface="Lucida Sans Unicode"/>
                <a:cs typeface="Lucida Sans Unicode"/>
              </a:rPr>
              <a:t>0  </a:t>
            </a:r>
            <a:r>
              <a:rPr sz="1250" spc="5" dirty="0">
                <a:latin typeface="Lucida Sans Unicode"/>
                <a:cs typeface="Lucida Sans Unicode"/>
              </a:rPr>
              <a:t>USD)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01360" y="4660790"/>
            <a:ext cx="4239895" cy="68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250" spc="-120" dirty="0">
                <a:latin typeface="Lucida Sans Unicode"/>
                <a:cs typeface="Lucida Sans Unicode"/>
              </a:rPr>
              <a:t>3.</a:t>
            </a:r>
            <a:r>
              <a:rPr sz="1250" spc="-114" dirty="0">
                <a:latin typeface="Lucida Sans Unicode"/>
                <a:cs typeface="Lucida Sans Unicode"/>
              </a:rPr>
              <a:t> </a:t>
            </a:r>
            <a:r>
              <a:rPr sz="1250" spc="55" dirty="0">
                <a:latin typeface="Lucida Sans Unicode"/>
                <a:cs typeface="Lucida Sans Unicode"/>
              </a:rPr>
              <a:t>Colocar </a:t>
            </a:r>
            <a:r>
              <a:rPr sz="1250" spc="50" dirty="0">
                <a:latin typeface="Lucida Sans Unicode"/>
                <a:cs typeface="Lucida Sans Unicode"/>
              </a:rPr>
              <a:t>rack </a:t>
            </a:r>
            <a:r>
              <a:rPr sz="1250" spc="75" dirty="0">
                <a:latin typeface="Lucida Sans Unicode"/>
                <a:cs typeface="Lucida Sans Unicode"/>
              </a:rPr>
              <a:t>de </a:t>
            </a:r>
            <a:r>
              <a:rPr sz="1250" spc="50" dirty="0">
                <a:latin typeface="Lucida Sans Unicode"/>
                <a:cs typeface="Lucida Sans Unicode"/>
              </a:rPr>
              <a:t>materia </a:t>
            </a:r>
            <a:r>
              <a:rPr sz="1250" spc="30" dirty="0">
                <a:latin typeface="Lucida Sans Unicode"/>
                <a:cs typeface="Lucida Sans Unicode"/>
              </a:rPr>
              <a:t>prima </a:t>
            </a:r>
            <a:r>
              <a:rPr sz="1250" spc="90" dirty="0">
                <a:latin typeface="Lucida Sans Unicode"/>
                <a:cs typeface="Lucida Sans Unicode"/>
              </a:rPr>
              <a:t>cerca </a:t>
            </a:r>
            <a:r>
              <a:rPr sz="1250" spc="35" dirty="0">
                <a:latin typeface="Lucida Sans Unicode"/>
                <a:cs typeface="Lucida Sans Unicode"/>
              </a:rPr>
              <a:t>del </a:t>
            </a:r>
            <a:r>
              <a:rPr sz="1250" dirty="0">
                <a:latin typeface="Lucida Sans Unicode"/>
                <a:cs typeface="Lucida Sans Unicode"/>
              </a:rPr>
              <a:t>TM </a:t>
            </a:r>
            <a:r>
              <a:rPr sz="1250" spc="-130" dirty="0">
                <a:latin typeface="Lucida Sans Unicode"/>
                <a:cs typeface="Lucida Sans Unicode"/>
              </a:rPr>
              <a:t>3 </a:t>
            </a:r>
            <a:r>
              <a:rPr sz="1250" spc="-125" dirty="0">
                <a:latin typeface="Lucida Sans Unicode"/>
                <a:cs typeface="Lucida Sans Unicode"/>
              </a:rPr>
              <a:t> </a:t>
            </a:r>
            <a:r>
              <a:rPr sz="1250" spc="50" dirty="0">
                <a:latin typeface="Lucida Sans Unicode"/>
                <a:cs typeface="Lucida Sans Unicode"/>
              </a:rPr>
              <a:t>que </a:t>
            </a:r>
            <a:r>
              <a:rPr sz="1250" spc="40" dirty="0">
                <a:latin typeface="Lucida Sans Unicode"/>
                <a:cs typeface="Lucida Sans Unicode"/>
              </a:rPr>
              <a:t>es </a:t>
            </a:r>
            <a:r>
              <a:rPr sz="1250" spc="15" dirty="0">
                <a:latin typeface="Lucida Sans Unicode"/>
                <a:cs typeface="Lucida Sans Unicode"/>
              </a:rPr>
              <a:t>el</a:t>
            </a:r>
            <a:r>
              <a:rPr sz="1250" spc="20" dirty="0">
                <a:latin typeface="Lucida Sans Unicode"/>
                <a:cs typeface="Lucida Sans Unicode"/>
              </a:rPr>
              <a:t> </a:t>
            </a:r>
            <a:r>
              <a:rPr sz="1250" spc="75" dirty="0">
                <a:latin typeface="Lucida Sans Unicode"/>
                <a:cs typeface="Lucida Sans Unicode"/>
              </a:rPr>
              <a:t>encargado de </a:t>
            </a:r>
            <a:r>
              <a:rPr sz="1250" spc="35" dirty="0">
                <a:latin typeface="Lucida Sans Unicode"/>
                <a:cs typeface="Lucida Sans Unicode"/>
              </a:rPr>
              <a:t>poner </a:t>
            </a:r>
            <a:r>
              <a:rPr sz="1250" spc="15" dirty="0">
                <a:latin typeface="Lucida Sans Unicode"/>
                <a:cs typeface="Lucida Sans Unicode"/>
              </a:rPr>
              <a:t>el</a:t>
            </a:r>
            <a:r>
              <a:rPr sz="1250" spc="20" dirty="0">
                <a:latin typeface="Lucida Sans Unicode"/>
                <a:cs typeface="Lucida Sans Unicode"/>
              </a:rPr>
              <a:t> </a:t>
            </a:r>
            <a:r>
              <a:rPr sz="1250" spc="60" dirty="0">
                <a:latin typeface="Lucida Sans Unicode"/>
                <a:cs typeface="Lucida Sans Unicode"/>
              </a:rPr>
              <a:t>blanco </a:t>
            </a:r>
            <a:r>
              <a:rPr sz="1250" spc="50" dirty="0">
                <a:latin typeface="Lucida Sans Unicode"/>
                <a:cs typeface="Lucida Sans Unicode"/>
              </a:rPr>
              <a:t>en </a:t>
            </a:r>
            <a:r>
              <a:rPr sz="1250" spc="60" dirty="0">
                <a:latin typeface="Lucida Sans Unicode"/>
                <a:cs typeface="Lucida Sans Unicode"/>
              </a:rPr>
              <a:t>la </a:t>
            </a:r>
            <a:r>
              <a:rPr sz="1250" spc="65" dirty="0">
                <a:latin typeface="Lucida Sans Unicode"/>
                <a:cs typeface="Lucida Sans Unicode"/>
              </a:rPr>
              <a:t> </a:t>
            </a:r>
            <a:r>
              <a:rPr sz="1250" spc="30" dirty="0">
                <a:latin typeface="Lucida Sans Unicode"/>
                <a:cs typeface="Lucida Sans Unicode"/>
              </a:rPr>
              <a:t>primera</a:t>
            </a:r>
            <a:r>
              <a:rPr sz="1250" spc="-80" dirty="0">
                <a:latin typeface="Lucida Sans Unicode"/>
                <a:cs typeface="Lucida Sans Unicode"/>
              </a:rPr>
              <a:t> </a:t>
            </a:r>
            <a:r>
              <a:rPr sz="1250" spc="50" dirty="0">
                <a:latin typeface="Lucida Sans Unicode"/>
                <a:cs typeface="Lucida Sans Unicode"/>
              </a:rPr>
              <a:t>operación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01360" y="5318015"/>
            <a:ext cx="4240530" cy="46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295910" algn="l"/>
              </a:tabLst>
            </a:pPr>
            <a:r>
              <a:rPr sz="1250" spc="-120" dirty="0">
                <a:latin typeface="Lucida Sans Unicode"/>
                <a:cs typeface="Lucida Sans Unicode"/>
              </a:rPr>
              <a:t>4.	</a:t>
            </a:r>
            <a:r>
              <a:rPr sz="1250" dirty="0">
                <a:latin typeface="Lucida Sans Unicode"/>
                <a:cs typeface="Lucida Sans Unicode"/>
              </a:rPr>
              <a:t>TM </a:t>
            </a:r>
            <a:r>
              <a:rPr sz="1250" spc="-130" dirty="0">
                <a:latin typeface="Lucida Sans Unicode"/>
                <a:cs typeface="Lucida Sans Unicode"/>
              </a:rPr>
              <a:t>3</a:t>
            </a:r>
            <a:r>
              <a:rPr sz="1250" spc="-125" dirty="0">
                <a:latin typeface="Lucida Sans Unicode"/>
                <a:cs typeface="Lucida Sans Unicode"/>
              </a:rPr>
              <a:t> </a:t>
            </a:r>
            <a:r>
              <a:rPr sz="1250" spc="40" dirty="0">
                <a:latin typeface="Lucida Sans Unicode"/>
                <a:cs typeface="Lucida Sans Unicode"/>
              </a:rPr>
              <a:t>se </a:t>
            </a:r>
            <a:r>
              <a:rPr sz="1250" spc="75" dirty="0">
                <a:latin typeface="Lucida Sans Unicode"/>
                <a:cs typeface="Lucida Sans Unicode"/>
              </a:rPr>
              <a:t>encargará de </a:t>
            </a:r>
            <a:r>
              <a:rPr sz="1250" spc="40" dirty="0">
                <a:latin typeface="Lucida Sans Unicode"/>
                <a:cs typeface="Lucida Sans Unicode"/>
              </a:rPr>
              <a:t>tomar </a:t>
            </a:r>
            <a:r>
              <a:rPr sz="1250" spc="60" dirty="0">
                <a:latin typeface="Lucida Sans Unicode"/>
                <a:cs typeface="Lucida Sans Unicode"/>
              </a:rPr>
              <a:t>blanco </a:t>
            </a:r>
            <a:r>
              <a:rPr sz="1250" spc="35" dirty="0">
                <a:latin typeface="Lucida Sans Unicode"/>
                <a:cs typeface="Lucida Sans Unicode"/>
              </a:rPr>
              <a:t>del </a:t>
            </a:r>
            <a:r>
              <a:rPr sz="1250" spc="50" dirty="0">
                <a:latin typeface="Lucida Sans Unicode"/>
                <a:cs typeface="Lucida Sans Unicode"/>
              </a:rPr>
              <a:t>rack </a:t>
            </a:r>
            <a:r>
              <a:rPr sz="1250" spc="75" dirty="0">
                <a:latin typeface="Lucida Sans Unicode"/>
                <a:cs typeface="Lucida Sans Unicode"/>
              </a:rPr>
              <a:t>de </a:t>
            </a:r>
            <a:r>
              <a:rPr sz="1250" spc="-385" dirty="0">
                <a:latin typeface="Lucida Sans Unicode"/>
                <a:cs typeface="Lucida Sans Unicode"/>
              </a:rPr>
              <a:t> </a:t>
            </a:r>
            <a:r>
              <a:rPr sz="1250" spc="85" dirty="0">
                <a:latin typeface="Lucida Sans Unicode"/>
                <a:cs typeface="Lucida Sans Unicode"/>
              </a:rPr>
              <a:t>MP</a:t>
            </a:r>
            <a:r>
              <a:rPr sz="1250" spc="-80" dirty="0">
                <a:latin typeface="Lucida Sans Unicode"/>
                <a:cs typeface="Lucida Sans Unicode"/>
              </a:rPr>
              <a:t> </a:t>
            </a:r>
            <a:r>
              <a:rPr sz="1250" spc="90" dirty="0">
                <a:latin typeface="Lucida Sans Unicode"/>
                <a:cs typeface="Lucida Sans Unicode"/>
              </a:rPr>
              <a:t>para</a:t>
            </a:r>
            <a:r>
              <a:rPr sz="1250" spc="-75" dirty="0">
                <a:latin typeface="Lucida Sans Unicode"/>
                <a:cs typeface="Lucida Sans Unicode"/>
              </a:rPr>
              <a:t> </a:t>
            </a:r>
            <a:r>
              <a:rPr sz="1250" spc="60" dirty="0">
                <a:latin typeface="Lucida Sans Unicode"/>
                <a:cs typeface="Lucida Sans Unicode"/>
              </a:rPr>
              <a:t>colocar</a:t>
            </a:r>
            <a:r>
              <a:rPr sz="1250" spc="-75" dirty="0">
                <a:latin typeface="Lucida Sans Unicode"/>
                <a:cs typeface="Lucida Sans Unicode"/>
              </a:rPr>
              <a:t> </a:t>
            </a:r>
            <a:r>
              <a:rPr sz="1250" spc="50" dirty="0">
                <a:latin typeface="Lucida Sans Unicode"/>
                <a:cs typeface="Lucida Sans Unicode"/>
              </a:rPr>
              <a:t>en</a:t>
            </a:r>
            <a:r>
              <a:rPr sz="1250" spc="-75" dirty="0">
                <a:latin typeface="Lucida Sans Unicode"/>
                <a:cs typeface="Lucida Sans Unicode"/>
              </a:rPr>
              <a:t> </a:t>
            </a:r>
            <a:r>
              <a:rPr sz="1250" spc="50" dirty="0">
                <a:latin typeface="Lucida Sans Unicode"/>
                <a:cs typeface="Lucida Sans Unicode"/>
              </a:rPr>
              <a:t>operación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01360" y="5756165"/>
            <a:ext cx="4242435" cy="46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331470" algn="l"/>
              </a:tabLst>
            </a:pPr>
            <a:r>
              <a:rPr sz="1250" spc="-125" dirty="0">
                <a:latin typeface="Lucida Sans Unicode"/>
                <a:cs typeface="Lucida Sans Unicode"/>
              </a:rPr>
              <a:t>5.	</a:t>
            </a:r>
            <a:r>
              <a:rPr sz="1250" spc="100" dirty="0">
                <a:latin typeface="Lucida Sans Unicode"/>
                <a:cs typeface="Lucida Sans Unicode"/>
              </a:rPr>
              <a:t>Ya</a:t>
            </a:r>
            <a:r>
              <a:rPr sz="1250" spc="130" dirty="0">
                <a:latin typeface="Lucida Sans Unicode"/>
                <a:cs typeface="Lucida Sans Unicode"/>
              </a:rPr>
              <a:t> </a:t>
            </a:r>
            <a:r>
              <a:rPr sz="1250" spc="30" dirty="0">
                <a:latin typeface="Lucida Sans Unicode"/>
                <a:cs typeface="Lucida Sans Unicode"/>
              </a:rPr>
              <a:t>no</a:t>
            </a:r>
            <a:r>
              <a:rPr sz="1250" spc="130" dirty="0">
                <a:latin typeface="Lucida Sans Unicode"/>
                <a:cs typeface="Lucida Sans Unicode"/>
              </a:rPr>
              <a:t> </a:t>
            </a:r>
            <a:r>
              <a:rPr sz="1250" spc="50" dirty="0">
                <a:latin typeface="Lucida Sans Unicode"/>
                <a:cs typeface="Lucida Sans Unicode"/>
              </a:rPr>
              <a:t>será</a:t>
            </a:r>
            <a:r>
              <a:rPr sz="1250" spc="135" dirty="0">
                <a:latin typeface="Lucida Sans Unicode"/>
                <a:cs typeface="Lucida Sans Unicode"/>
              </a:rPr>
              <a:t> </a:t>
            </a:r>
            <a:r>
              <a:rPr sz="1250" spc="45" dirty="0">
                <a:latin typeface="Lucida Sans Unicode"/>
                <a:cs typeface="Lucida Sans Unicode"/>
              </a:rPr>
              <a:t>necesario</a:t>
            </a:r>
            <a:r>
              <a:rPr sz="1250" spc="130" dirty="0">
                <a:latin typeface="Lucida Sans Unicode"/>
                <a:cs typeface="Lucida Sans Unicode"/>
              </a:rPr>
              <a:t> </a:t>
            </a:r>
            <a:r>
              <a:rPr sz="1250" spc="30" dirty="0">
                <a:latin typeface="Lucida Sans Unicode"/>
                <a:cs typeface="Lucida Sans Unicode"/>
              </a:rPr>
              <a:t>lubricación</a:t>
            </a:r>
            <a:r>
              <a:rPr sz="1250" spc="130" dirty="0">
                <a:latin typeface="Lucida Sans Unicode"/>
                <a:cs typeface="Lucida Sans Unicode"/>
              </a:rPr>
              <a:t> </a:t>
            </a:r>
            <a:r>
              <a:rPr sz="1250" spc="25" dirty="0">
                <a:latin typeface="Lucida Sans Unicode"/>
                <a:cs typeface="Lucida Sans Unicode"/>
              </a:rPr>
              <a:t>por</a:t>
            </a:r>
            <a:r>
              <a:rPr sz="1250" spc="135" dirty="0">
                <a:latin typeface="Lucida Sans Unicode"/>
                <a:cs typeface="Lucida Sans Unicode"/>
              </a:rPr>
              <a:t> </a:t>
            </a:r>
            <a:r>
              <a:rPr sz="1250" spc="60" dirty="0">
                <a:latin typeface="Lucida Sans Unicode"/>
                <a:cs typeface="Lucida Sans Unicode"/>
              </a:rPr>
              <a:t>parte</a:t>
            </a:r>
            <a:r>
              <a:rPr sz="1250" spc="130" dirty="0">
                <a:latin typeface="Lucida Sans Unicode"/>
                <a:cs typeface="Lucida Sans Unicode"/>
              </a:rPr>
              <a:t> </a:t>
            </a:r>
            <a:r>
              <a:rPr sz="1250" spc="35" dirty="0">
                <a:latin typeface="Lucida Sans Unicode"/>
                <a:cs typeface="Lucida Sans Unicode"/>
              </a:rPr>
              <a:t>del </a:t>
            </a:r>
            <a:r>
              <a:rPr sz="1250" spc="-380" dirty="0">
                <a:latin typeface="Lucida Sans Unicode"/>
                <a:cs typeface="Lucida Sans Unicode"/>
              </a:rPr>
              <a:t> </a:t>
            </a:r>
            <a:r>
              <a:rPr sz="1250" spc="5" dirty="0">
                <a:latin typeface="Lucida Sans Unicode"/>
                <a:cs typeface="Lucida Sans Unicode"/>
              </a:rPr>
              <a:t>primer</a:t>
            </a:r>
            <a:r>
              <a:rPr sz="1250" spc="-80" dirty="0">
                <a:latin typeface="Lucida Sans Unicode"/>
                <a:cs typeface="Lucida Sans Unicode"/>
              </a:rPr>
              <a:t> </a:t>
            </a:r>
            <a:r>
              <a:rPr sz="1250" dirty="0">
                <a:latin typeface="Lucida Sans Unicode"/>
                <a:cs typeface="Lucida Sans Unicode"/>
              </a:rPr>
              <a:t>TM</a:t>
            </a:r>
            <a:r>
              <a:rPr sz="1250" spc="-75" dirty="0">
                <a:latin typeface="Lucida Sans Unicode"/>
                <a:cs typeface="Lucida Sans Unicode"/>
              </a:rPr>
              <a:t> </a:t>
            </a:r>
            <a:r>
              <a:rPr sz="1250" spc="-15" dirty="0">
                <a:latin typeface="Lucida Sans Unicode"/>
                <a:cs typeface="Lucida Sans Unicode"/>
              </a:rPr>
              <a:t>ni</a:t>
            </a:r>
            <a:r>
              <a:rPr sz="1250" spc="-75" dirty="0">
                <a:latin typeface="Lucida Sans Unicode"/>
                <a:cs typeface="Lucida Sans Unicode"/>
              </a:rPr>
              <a:t> </a:t>
            </a:r>
            <a:r>
              <a:rPr sz="1250" spc="35" dirty="0">
                <a:latin typeface="Lucida Sans Unicode"/>
                <a:cs typeface="Lucida Sans Unicode"/>
              </a:rPr>
              <a:t>del</a:t>
            </a:r>
            <a:r>
              <a:rPr sz="1250" spc="-75" dirty="0">
                <a:latin typeface="Lucida Sans Unicode"/>
                <a:cs typeface="Lucida Sans Unicode"/>
              </a:rPr>
              <a:t> </a:t>
            </a:r>
            <a:r>
              <a:rPr sz="1250" dirty="0">
                <a:latin typeface="Lucida Sans Unicode"/>
                <a:cs typeface="Lucida Sans Unicode"/>
              </a:rPr>
              <a:t>TM</a:t>
            </a:r>
            <a:r>
              <a:rPr sz="1250" spc="-80" dirty="0">
                <a:latin typeface="Lucida Sans Unicode"/>
                <a:cs typeface="Lucida Sans Unicode"/>
              </a:rPr>
              <a:t> </a:t>
            </a:r>
            <a:r>
              <a:rPr sz="1250" spc="-140" dirty="0">
                <a:latin typeface="Lucida Sans Unicode"/>
                <a:cs typeface="Lucida Sans Unicode"/>
              </a:rPr>
              <a:t>5</a:t>
            </a:r>
            <a:endParaRPr sz="1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" y="7048465"/>
            <a:ext cx="9753600" cy="266700"/>
          </a:xfrm>
          <a:custGeom>
            <a:avLst/>
            <a:gdLst/>
            <a:ahLst/>
            <a:cxnLst/>
            <a:rect l="l" t="t" r="r" b="b"/>
            <a:pathLst>
              <a:path w="9753600" h="266700">
                <a:moveTo>
                  <a:pt x="0" y="266699"/>
                </a:moveTo>
                <a:lnTo>
                  <a:pt x="0" y="0"/>
                </a:lnTo>
                <a:lnTo>
                  <a:pt x="9753145" y="0"/>
                </a:lnTo>
                <a:lnTo>
                  <a:pt x="9753145" y="266699"/>
                </a:lnTo>
                <a:lnTo>
                  <a:pt x="0" y="266699"/>
                </a:lnTo>
                <a:close/>
              </a:path>
            </a:pathLst>
          </a:custGeom>
          <a:solidFill>
            <a:srgbClr val="17445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550" y="1529433"/>
            <a:ext cx="4895849" cy="1485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199" y="3593908"/>
            <a:ext cx="4610099" cy="2105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40596" y="1593124"/>
            <a:ext cx="4019549" cy="20669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0139" y="3127741"/>
            <a:ext cx="46170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10" dirty="0">
                <a:latin typeface="Trebuchet MS"/>
                <a:cs typeface="Trebuchet MS"/>
              </a:rPr>
              <a:t>TABLA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305" dirty="0">
                <a:latin typeface="Trebuchet MS"/>
                <a:cs typeface="Trebuchet MS"/>
              </a:rPr>
              <a:t>6.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285" dirty="0">
                <a:latin typeface="Trebuchet MS"/>
                <a:cs typeface="Trebuchet MS"/>
              </a:rPr>
              <a:t>PROPUESTA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295" dirty="0">
                <a:latin typeface="Trebuchet MS"/>
                <a:cs typeface="Trebuchet MS"/>
              </a:rPr>
              <a:t>PORCENTAJE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325" dirty="0">
                <a:latin typeface="Trebuchet MS"/>
                <a:cs typeface="Trebuchet MS"/>
              </a:rPr>
              <a:t>DE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305" dirty="0">
                <a:latin typeface="Trebuchet MS"/>
                <a:cs typeface="Trebuchet MS"/>
              </a:rPr>
              <a:t>UTILIZACIÓN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325" dirty="0">
                <a:latin typeface="Trebuchet MS"/>
                <a:cs typeface="Trebuchet MS"/>
              </a:rPr>
              <a:t>DE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350" dirty="0">
                <a:latin typeface="Trebuchet MS"/>
                <a:cs typeface="Trebuchet MS"/>
              </a:rPr>
              <a:t>CADA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405" dirty="0">
                <a:latin typeface="Trebuchet MS"/>
                <a:cs typeface="Trebuchet MS"/>
              </a:rPr>
              <a:t>TM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282" y="3777052"/>
            <a:ext cx="9098280" cy="2458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49520" algn="just">
              <a:lnSpc>
                <a:spcPct val="100000"/>
              </a:lnSpc>
              <a:spcBef>
                <a:spcPts val="95"/>
              </a:spcBef>
            </a:pPr>
            <a:r>
              <a:rPr sz="1650" spc="-285" dirty="0">
                <a:latin typeface="Trebuchet MS"/>
                <a:cs typeface="Trebuchet MS"/>
              </a:rPr>
              <a:t>TABLA</a:t>
            </a:r>
            <a:r>
              <a:rPr sz="1650" spc="-145" dirty="0">
                <a:latin typeface="Trebuchet MS"/>
                <a:cs typeface="Trebuchet MS"/>
              </a:rPr>
              <a:t> </a:t>
            </a:r>
            <a:r>
              <a:rPr sz="1650" spc="-280" dirty="0">
                <a:latin typeface="Trebuchet MS"/>
                <a:cs typeface="Trebuchet MS"/>
              </a:rPr>
              <a:t>6.</a:t>
            </a:r>
            <a:r>
              <a:rPr sz="1650" spc="-145" dirty="0">
                <a:latin typeface="Trebuchet MS"/>
                <a:cs typeface="Trebuchet MS"/>
              </a:rPr>
              <a:t> </a:t>
            </a:r>
            <a:r>
              <a:rPr sz="1650" spc="-265" dirty="0">
                <a:latin typeface="Trebuchet MS"/>
                <a:cs typeface="Trebuchet MS"/>
              </a:rPr>
              <a:t>PROPUESTA</a:t>
            </a:r>
            <a:r>
              <a:rPr sz="1650" spc="-145" dirty="0">
                <a:latin typeface="Trebuchet MS"/>
                <a:cs typeface="Trebuchet MS"/>
              </a:rPr>
              <a:t> </a:t>
            </a:r>
            <a:r>
              <a:rPr sz="1650" spc="-310" dirty="0">
                <a:latin typeface="Trebuchet MS"/>
                <a:cs typeface="Trebuchet MS"/>
              </a:rPr>
              <a:t>GENERACIÓN</a:t>
            </a:r>
            <a:r>
              <a:rPr sz="1650" spc="-145" dirty="0">
                <a:latin typeface="Trebuchet MS"/>
                <a:cs typeface="Trebuchet MS"/>
              </a:rPr>
              <a:t> </a:t>
            </a:r>
            <a:r>
              <a:rPr sz="1650" spc="-300" dirty="0">
                <a:latin typeface="Trebuchet MS"/>
                <a:cs typeface="Trebuchet MS"/>
              </a:rPr>
              <a:t>DE</a:t>
            </a:r>
            <a:r>
              <a:rPr sz="1650" spc="-145" dirty="0">
                <a:latin typeface="Trebuchet MS"/>
                <a:cs typeface="Trebuchet MS"/>
              </a:rPr>
              <a:t> </a:t>
            </a:r>
            <a:r>
              <a:rPr sz="1650" spc="-285" dirty="0">
                <a:latin typeface="Trebuchet MS"/>
                <a:cs typeface="Trebuchet MS"/>
              </a:rPr>
              <a:t>VALOR</a:t>
            </a:r>
            <a:r>
              <a:rPr sz="1650" spc="-140" dirty="0">
                <a:latin typeface="Trebuchet MS"/>
                <a:cs typeface="Trebuchet MS"/>
              </a:rPr>
              <a:t> </a:t>
            </a:r>
            <a:r>
              <a:rPr sz="1650" spc="-229" dirty="0">
                <a:latin typeface="Trebuchet MS"/>
                <a:cs typeface="Trebuchet MS"/>
              </a:rPr>
              <a:t>PRENSA</a:t>
            </a:r>
            <a:r>
              <a:rPr sz="1650" spc="-145" dirty="0">
                <a:latin typeface="Trebuchet MS"/>
                <a:cs typeface="Trebuchet MS"/>
              </a:rPr>
              <a:t> </a:t>
            </a:r>
            <a:r>
              <a:rPr sz="1650" spc="-290" dirty="0">
                <a:latin typeface="Trebuchet MS"/>
                <a:cs typeface="Trebuchet MS"/>
              </a:rPr>
              <a:t>D-1000</a:t>
            </a:r>
            <a:endParaRPr sz="1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rebuchet MS"/>
              <a:cs typeface="Trebuchet MS"/>
            </a:endParaRPr>
          </a:p>
          <a:p>
            <a:pPr marL="5095875" marR="54610" algn="just">
              <a:lnSpc>
                <a:spcPct val="116799"/>
              </a:lnSpc>
            </a:pPr>
            <a:r>
              <a:rPr sz="1150" spc="-15" dirty="0">
                <a:latin typeface="Lucida Sans Unicode"/>
                <a:cs typeface="Lucida Sans Unicode"/>
              </a:rPr>
              <a:t>El </a:t>
            </a:r>
            <a:r>
              <a:rPr sz="1150" spc="50" dirty="0">
                <a:latin typeface="Lucida Sans Unicode"/>
                <a:cs typeface="Lucida Sans Unicode"/>
              </a:rPr>
              <a:t>proceso </a:t>
            </a:r>
            <a:r>
              <a:rPr sz="1150" spc="80" dirty="0">
                <a:latin typeface="Lucida Sans Unicode"/>
                <a:cs typeface="Lucida Sans Unicode"/>
              </a:rPr>
              <a:t>de </a:t>
            </a:r>
            <a:r>
              <a:rPr sz="1150" spc="40" dirty="0">
                <a:latin typeface="Lucida Sans Unicode"/>
                <a:cs typeface="Lucida Sans Unicode"/>
              </a:rPr>
              <a:t>lubricación </a:t>
            </a:r>
            <a:r>
              <a:rPr sz="1150" spc="60" dirty="0">
                <a:latin typeface="Lucida Sans Unicode"/>
                <a:cs typeface="Lucida Sans Unicode"/>
              </a:rPr>
              <a:t>automático </a:t>
            </a:r>
            <a:r>
              <a:rPr sz="1150" spc="100" dirty="0">
                <a:latin typeface="Lucida Sans Unicode"/>
                <a:cs typeface="Lucida Sans Unicode"/>
              </a:rPr>
              <a:t>hace </a:t>
            </a:r>
            <a:r>
              <a:rPr sz="1150" spc="60" dirty="0">
                <a:latin typeface="Lucida Sans Unicode"/>
                <a:cs typeface="Lucida Sans Unicode"/>
              </a:rPr>
              <a:t>que </a:t>
            </a:r>
            <a:r>
              <a:rPr sz="1150" spc="65" dirty="0">
                <a:latin typeface="Lucida Sans Unicode"/>
                <a:cs typeface="Lucida Sans Unicode"/>
              </a:rPr>
              <a:t>la </a:t>
            </a:r>
            <a:r>
              <a:rPr sz="1150" spc="70" dirty="0">
                <a:latin typeface="Lucida Sans Unicode"/>
                <a:cs typeface="Lucida Sans Unicode"/>
              </a:rPr>
              <a:t> </a:t>
            </a:r>
            <a:r>
              <a:rPr sz="1150" spc="55" dirty="0">
                <a:latin typeface="Lucida Sans Unicode"/>
                <a:cs typeface="Lucida Sans Unicode"/>
              </a:rPr>
              <a:t>operación </a:t>
            </a:r>
            <a:r>
              <a:rPr sz="1150" spc="85" dirty="0">
                <a:latin typeface="Lucida Sans Unicode"/>
                <a:cs typeface="Lucida Sans Unicode"/>
              </a:rPr>
              <a:t>sea </a:t>
            </a:r>
            <a:r>
              <a:rPr sz="1150" spc="65" dirty="0">
                <a:latin typeface="Lucida Sans Unicode"/>
                <a:cs typeface="Lucida Sans Unicode"/>
              </a:rPr>
              <a:t>más </a:t>
            </a:r>
            <a:r>
              <a:rPr sz="1150" spc="70" dirty="0">
                <a:latin typeface="Lucida Sans Unicode"/>
                <a:cs typeface="Lucida Sans Unicode"/>
              </a:rPr>
              <a:t>rápida </a:t>
            </a:r>
            <a:r>
              <a:rPr sz="1150" spc="120" dirty="0">
                <a:latin typeface="Lucida Sans Unicode"/>
                <a:cs typeface="Lucida Sans Unicode"/>
              </a:rPr>
              <a:t>ya </a:t>
            </a:r>
            <a:r>
              <a:rPr sz="1150" spc="60" dirty="0">
                <a:latin typeface="Lucida Sans Unicode"/>
                <a:cs typeface="Lucida Sans Unicode"/>
              </a:rPr>
              <a:t>que actualmente </a:t>
            </a:r>
            <a:r>
              <a:rPr sz="1150" spc="45" dirty="0">
                <a:latin typeface="Lucida Sans Unicode"/>
                <a:cs typeface="Lucida Sans Unicode"/>
              </a:rPr>
              <a:t>las </a:t>
            </a:r>
            <a:r>
              <a:rPr sz="1150" spc="-350" dirty="0">
                <a:latin typeface="Lucida Sans Unicode"/>
                <a:cs typeface="Lucida Sans Unicode"/>
              </a:rPr>
              <a:t> </a:t>
            </a:r>
            <a:r>
              <a:rPr sz="1150" spc="30" dirty="0">
                <a:latin typeface="Lucida Sans Unicode"/>
                <a:cs typeface="Lucida Sans Unicode"/>
              </a:rPr>
              <a:t>piezas </a:t>
            </a:r>
            <a:r>
              <a:rPr sz="1150" spc="45" dirty="0">
                <a:latin typeface="Lucida Sans Unicode"/>
                <a:cs typeface="Lucida Sans Unicode"/>
              </a:rPr>
              <a:t>se </a:t>
            </a:r>
            <a:r>
              <a:rPr sz="1150" spc="35" dirty="0">
                <a:latin typeface="Lucida Sans Unicode"/>
                <a:cs typeface="Lucida Sans Unicode"/>
              </a:rPr>
              <a:t>lubrican </a:t>
            </a:r>
            <a:r>
              <a:rPr sz="1150" spc="80" dirty="0">
                <a:latin typeface="Lucida Sans Unicode"/>
                <a:cs typeface="Lucida Sans Unicode"/>
              </a:rPr>
              <a:t>de </a:t>
            </a:r>
            <a:r>
              <a:rPr sz="1150" spc="45" dirty="0">
                <a:latin typeface="Lucida Sans Unicode"/>
                <a:cs typeface="Lucida Sans Unicode"/>
              </a:rPr>
              <a:t>forma </a:t>
            </a:r>
            <a:r>
              <a:rPr sz="1150" spc="60" dirty="0">
                <a:latin typeface="Lucida Sans Unicode"/>
                <a:cs typeface="Lucida Sans Unicode"/>
              </a:rPr>
              <a:t>manual </a:t>
            </a:r>
            <a:r>
              <a:rPr sz="1150" spc="75" dirty="0">
                <a:latin typeface="Lucida Sans Unicode"/>
                <a:cs typeface="Lucida Sans Unicode"/>
              </a:rPr>
              <a:t>y </a:t>
            </a:r>
            <a:r>
              <a:rPr sz="1150" spc="100" dirty="0">
                <a:latin typeface="Lucida Sans Unicode"/>
                <a:cs typeface="Lucida Sans Unicode"/>
              </a:rPr>
              <a:t>hace </a:t>
            </a:r>
            <a:r>
              <a:rPr sz="1150" spc="65" dirty="0">
                <a:latin typeface="Lucida Sans Unicode"/>
                <a:cs typeface="Lucida Sans Unicode"/>
              </a:rPr>
              <a:t>más </a:t>
            </a:r>
            <a:r>
              <a:rPr sz="1150" spc="70" dirty="0">
                <a:latin typeface="Lucida Sans Unicode"/>
                <a:cs typeface="Lucida Sans Unicode"/>
              </a:rPr>
              <a:t> </a:t>
            </a:r>
            <a:r>
              <a:rPr sz="1150" spc="50" dirty="0">
                <a:latin typeface="Lucida Sans Unicode"/>
                <a:cs typeface="Lucida Sans Unicode"/>
              </a:rPr>
              <a:t>lenta</a:t>
            </a:r>
            <a:r>
              <a:rPr sz="1150" spc="-70" dirty="0">
                <a:latin typeface="Lucida Sans Unicode"/>
                <a:cs typeface="Lucida Sans Unicode"/>
              </a:rPr>
              <a:t> </a:t>
            </a:r>
            <a:r>
              <a:rPr sz="1150" spc="65" dirty="0">
                <a:latin typeface="Lucida Sans Unicode"/>
                <a:cs typeface="Lucida Sans Unicode"/>
              </a:rPr>
              <a:t>la</a:t>
            </a:r>
            <a:r>
              <a:rPr sz="1150" spc="-65" dirty="0">
                <a:latin typeface="Lucida Sans Unicode"/>
                <a:cs typeface="Lucida Sans Unicode"/>
              </a:rPr>
              <a:t> </a:t>
            </a:r>
            <a:r>
              <a:rPr sz="1150" spc="40" dirty="0">
                <a:latin typeface="Lucida Sans Unicode"/>
                <a:cs typeface="Lucida Sans Unicode"/>
              </a:rPr>
              <a:t>operación.</a:t>
            </a:r>
            <a:endParaRPr sz="11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050">
              <a:latin typeface="Lucida Sans Unicode"/>
              <a:cs typeface="Lucida Sans Unicode"/>
            </a:endParaRPr>
          </a:p>
          <a:p>
            <a:pPr marL="5095875" marR="51435" algn="just">
              <a:lnSpc>
                <a:spcPct val="116799"/>
              </a:lnSpc>
            </a:pPr>
            <a:r>
              <a:rPr sz="1150" spc="60" dirty="0">
                <a:latin typeface="Lucida Sans Unicode"/>
                <a:cs typeface="Lucida Sans Unicode"/>
              </a:rPr>
              <a:t>Con</a:t>
            </a:r>
            <a:r>
              <a:rPr sz="1150" spc="65" dirty="0">
                <a:latin typeface="Lucida Sans Unicode"/>
                <a:cs typeface="Lucida Sans Unicode"/>
              </a:rPr>
              <a:t> </a:t>
            </a:r>
            <a:r>
              <a:rPr sz="1150" spc="70" dirty="0">
                <a:latin typeface="Lucida Sans Unicode"/>
                <a:cs typeface="Lucida Sans Unicode"/>
              </a:rPr>
              <a:t>esta</a:t>
            </a:r>
            <a:r>
              <a:rPr sz="1150" spc="75" dirty="0">
                <a:latin typeface="Lucida Sans Unicode"/>
                <a:cs typeface="Lucida Sans Unicode"/>
              </a:rPr>
              <a:t> </a:t>
            </a:r>
            <a:r>
              <a:rPr sz="1150" spc="40" dirty="0">
                <a:latin typeface="Lucida Sans Unicode"/>
                <a:cs typeface="Lucida Sans Unicode"/>
              </a:rPr>
              <a:t>implementación</a:t>
            </a:r>
            <a:r>
              <a:rPr sz="1150" spc="45" dirty="0">
                <a:latin typeface="Lucida Sans Unicode"/>
                <a:cs typeface="Lucida Sans Unicode"/>
              </a:rPr>
              <a:t> se</a:t>
            </a:r>
            <a:r>
              <a:rPr sz="1150" spc="50" dirty="0">
                <a:latin typeface="Lucida Sans Unicode"/>
                <a:cs typeface="Lucida Sans Unicode"/>
              </a:rPr>
              <a:t> </a:t>
            </a:r>
            <a:r>
              <a:rPr sz="1150" spc="75" dirty="0">
                <a:latin typeface="Lucida Sans Unicode"/>
                <a:cs typeface="Lucida Sans Unicode"/>
              </a:rPr>
              <a:t>calcula</a:t>
            </a:r>
            <a:r>
              <a:rPr sz="1150" spc="80" dirty="0">
                <a:latin typeface="Lucida Sans Unicode"/>
                <a:cs typeface="Lucida Sans Unicode"/>
              </a:rPr>
              <a:t> </a:t>
            </a:r>
            <a:r>
              <a:rPr sz="1150" spc="60" dirty="0">
                <a:latin typeface="Lucida Sans Unicode"/>
                <a:cs typeface="Lucida Sans Unicode"/>
              </a:rPr>
              <a:t>que</a:t>
            </a:r>
            <a:r>
              <a:rPr sz="1150" spc="65" dirty="0">
                <a:latin typeface="Lucida Sans Unicode"/>
                <a:cs typeface="Lucida Sans Unicode"/>
              </a:rPr>
              <a:t> la </a:t>
            </a:r>
            <a:r>
              <a:rPr sz="1150" spc="70" dirty="0">
                <a:latin typeface="Lucida Sans Unicode"/>
                <a:cs typeface="Lucida Sans Unicode"/>
              </a:rPr>
              <a:t> </a:t>
            </a:r>
            <a:r>
              <a:rPr sz="1150" spc="60" dirty="0">
                <a:latin typeface="Lucida Sans Unicode"/>
                <a:cs typeface="Lucida Sans Unicode"/>
              </a:rPr>
              <a:t>velocidad</a:t>
            </a:r>
            <a:r>
              <a:rPr sz="1150" spc="65" dirty="0">
                <a:latin typeface="Lucida Sans Unicode"/>
                <a:cs typeface="Lucida Sans Unicode"/>
              </a:rPr>
              <a:t> </a:t>
            </a:r>
            <a:r>
              <a:rPr sz="1150" spc="80" dirty="0">
                <a:latin typeface="Lucida Sans Unicode"/>
                <a:cs typeface="Lucida Sans Unicode"/>
              </a:rPr>
              <a:t>de</a:t>
            </a:r>
            <a:r>
              <a:rPr sz="1150" spc="85" dirty="0">
                <a:latin typeface="Lucida Sans Unicode"/>
                <a:cs typeface="Lucida Sans Unicode"/>
              </a:rPr>
              <a:t> </a:t>
            </a:r>
            <a:r>
              <a:rPr sz="1150" spc="65" dirty="0">
                <a:latin typeface="Lucida Sans Unicode"/>
                <a:cs typeface="Lucida Sans Unicode"/>
              </a:rPr>
              <a:t>la</a:t>
            </a:r>
            <a:r>
              <a:rPr sz="1150" spc="70" dirty="0">
                <a:latin typeface="Lucida Sans Unicode"/>
                <a:cs typeface="Lucida Sans Unicode"/>
              </a:rPr>
              <a:t> </a:t>
            </a:r>
            <a:r>
              <a:rPr sz="1150" spc="55" dirty="0">
                <a:latin typeface="Lucida Sans Unicode"/>
                <a:cs typeface="Lucida Sans Unicode"/>
              </a:rPr>
              <a:t>prensa</a:t>
            </a:r>
            <a:r>
              <a:rPr sz="1150" spc="60" dirty="0">
                <a:latin typeface="Lucida Sans Unicode"/>
                <a:cs typeface="Lucida Sans Unicode"/>
              </a:rPr>
              <a:t> </a:t>
            </a:r>
            <a:r>
              <a:rPr sz="1150" spc="-90" dirty="0">
                <a:latin typeface="Lucida Sans Unicode"/>
                <a:cs typeface="Lucida Sans Unicode"/>
              </a:rPr>
              <a:t>D-1000</a:t>
            </a:r>
            <a:r>
              <a:rPr sz="1150" spc="-85" dirty="0">
                <a:latin typeface="Lucida Sans Unicode"/>
                <a:cs typeface="Lucida Sans Unicode"/>
              </a:rPr>
              <a:t> </a:t>
            </a:r>
            <a:r>
              <a:rPr sz="1150" spc="60" dirty="0">
                <a:latin typeface="Lucida Sans Unicode"/>
                <a:cs typeface="Lucida Sans Unicode"/>
              </a:rPr>
              <a:t>aumentaría</a:t>
            </a:r>
            <a:r>
              <a:rPr sz="1150" spc="65" dirty="0">
                <a:latin typeface="Lucida Sans Unicode"/>
                <a:cs typeface="Lucida Sans Unicode"/>
              </a:rPr>
              <a:t> </a:t>
            </a:r>
            <a:r>
              <a:rPr sz="1150" spc="-65" dirty="0">
                <a:latin typeface="Lucida Sans Unicode"/>
                <a:cs typeface="Lucida Sans Unicode"/>
              </a:rPr>
              <a:t>0.6 </a:t>
            </a:r>
            <a:r>
              <a:rPr sz="1150" spc="-60" dirty="0">
                <a:latin typeface="Lucida Sans Unicode"/>
                <a:cs typeface="Lucida Sans Unicode"/>
              </a:rPr>
              <a:t> </a:t>
            </a:r>
            <a:r>
              <a:rPr sz="1150" spc="40" dirty="0">
                <a:latin typeface="Lucida Sans Unicode"/>
                <a:cs typeface="Lucida Sans Unicode"/>
              </a:rPr>
              <a:t>golpes</a:t>
            </a:r>
            <a:r>
              <a:rPr sz="1150" spc="-70" dirty="0">
                <a:latin typeface="Lucida Sans Unicode"/>
                <a:cs typeface="Lucida Sans Unicode"/>
              </a:rPr>
              <a:t> </a:t>
            </a:r>
            <a:r>
              <a:rPr sz="1150" spc="65" dirty="0">
                <a:latin typeface="Lucida Sans Unicode"/>
                <a:cs typeface="Lucida Sans Unicode"/>
              </a:rPr>
              <a:t>más</a:t>
            </a:r>
            <a:r>
              <a:rPr sz="1150" spc="-65" dirty="0">
                <a:latin typeface="Lucida Sans Unicode"/>
                <a:cs typeface="Lucida Sans Unicode"/>
              </a:rPr>
              <a:t> </a:t>
            </a:r>
            <a:r>
              <a:rPr sz="1150" spc="30" dirty="0">
                <a:latin typeface="Lucida Sans Unicode"/>
                <a:cs typeface="Lucida Sans Unicode"/>
              </a:rPr>
              <a:t>por</a:t>
            </a:r>
            <a:r>
              <a:rPr sz="1150" spc="-65" dirty="0">
                <a:latin typeface="Lucida Sans Unicode"/>
                <a:cs typeface="Lucida Sans Unicode"/>
              </a:rPr>
              <a:t> </a:t>
            </a:r>
            <a:r>
              <a:rPr sz="1150" dirty="0">
                <a:latin typeface="Lucida Sans Unicode"/>
                <a:cs typeface="Lucida Sans Unicode"/>
              </a:rPr>
              <a:t>minuto.</a:t>
            </a:r>
            <a:endParaRPr sz="11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750" spc="-305" dirty="0">
                <a:latin typeface="Trebuchet MS"/>
                <a:cs typeface="Trebuchet MS"/>
              </a:rPr>
              <a:t>GRÁFICA</a:t>
            </a:r>
            <a:r>
              <a:rPr sz="1750" spc="-160" dirty="0">
                <a:latin typeface="Trebuchet MS"/>
                <a:cs typeface="Trebuchet MS"/>
              </a:rPr>
              <a:t> </a:t>
            </a:r>
            <a:r>
              <a:rPr sz="1750" spc="-330" dirty="0">
                <a:latin typeface="Trebuchet MS"/>
                <a:cs typeface="Trebuchet MS"/>
              </a:rPr>
              <a:t>3.</a:t>
            </a:r>
            <a:r>
              <a:rPr sz="1750" spc="-160" dirty="0">
                <a:latin typeface="Trebuchet MS"/>
                <a:cs typeface="Trebuchet MS"/>
              </a:rPr>
              <a:t> </a:t>
            </a:r>
            <a:r>
              <a:rPr sz="1750" spc="-275" dirty="0">
                <a:latin typeface="Trebuchet MS"/>
                <a:cs typeface="Trebuchet MS"/>
              </a:rPr>
              <a:t>PROPUESTA</a:t>
            </a:r>
            <a:r>
              <a:rPr sz="1750" spc="-160" dirty="0">
                <a:latin typeface="Trebuchet MS"/>
                <a:cs typeface="Trebuchet MS"/>
              </a:rPr>
              <a:t> </a:t>
            </a:r>
            <a:r>
              <a:rPr sz="1750" spc="-285" dirty="0">
                <a:latin typeface="Trebuchet MS"/>
                <a:cs typeface="Trebuchet MS"/>
              </a:rPr>
              <a:t>PORCENTAJE</a:t>
            </a:r>
            <a:r>
              <a:rPr sz="1750" spc="-155" dirty="0">
                <a:latin typeface="Trebuchet MS"/>
                <a:cs typeface="Trebuchet MS"/>
              </a:rPr>
              <a:t> </a:t>
            </a:r>
            <a:r>
              <a:rPr sz="1750" spc="-315" dirty="0">
                <a:latin typeface="Trebuchet MS"/>
                <a:cs typeface="Trebuchet MS"/>
              </a:rPr>
              <a:t>DE</a:t>
            </a:r>
            <a:r>
              <a:rPr sz="1750" spc="-160" dirty="0">
                <a:latin typeface="Trebuchet MS"/>
                <a:cs typeface="Trebuchet MS"/>
              </a:rPr>
              <a:t> </a:t>
            </a:r>
            <a:r>
              <a:rPr sz="1750" spc="-295" dirty="0">
                <a:latin typeface="Trebuchet MS"/>
                <a:cs typeface="Trebuchet MS"/>
              </a:rPr>
              <a:t>UTILIZACIÓN</a:t>
            </a:r>
            <a:r>
              <a:rPr sz="1750" spc="-160" dirty="0">
                <a:latin typeface="Trebuchet MS"/>
                <a:cs typeface="Trebuchet MS"/>
              </a:rPr>
              <a:t> </a:t>
            </a:r>
            <a:r>
              <a:rPr sz="1750" spc="-315" dirty="0">
                <a:latin typeface="Trebuchet MS"/>
                <a:cs typeface="Trebuchet MS"/>
              </a:rPr>
              <a:t>DE</a:t>
            </a:r>
            <a:r>
              <a:rPr sz="1750" spc="-160" dirty="0">
                <a:latin typeface="Trebuchet MS"/>
                <a:cs typeface="Trebuchet MS"/>
              </a:rPr>
              <a:t> </a:t>
            </a:r>
            <a:r>
              <a:rPr sz="1750" spc="-340" dirty="0">
                <a:latin typeface="Trebuchet MS"/>
                <a:cs typeface="Trebuchet MS"/>
              </a:rPr>
              <a:t>CADA</a:t>
            </a:r>
            <a:r>
              <a:rPr sz="1750" spc="-155" dirty="0">
                <a:latin typeface="Trebuchet MS"/>
                <a:cs typeface="Trebuchet MS"/>
              </a:rPr>
              <a:t> </a:t>
            </a:r>
            <a:r>
              <a:rPr sz="1750" spc="-390" dirty="0">
                <a:latin typeface="Trebuchet MS"/>
                <a:cs typeface="Trebuchet MS"/>
              </a:rPr>
              <a:t>TM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" y="6772250"/>
            <a:ext cx="9753600" cy="542925"/>
          </a:xfrm>
          <a:custGeom>
            <a:avLst/>
            <a:gdLst/>
            <a:ahLst/>
            <a:cxnLst/>
            <a:rect l="l" t="t" r="r" b="b"/>
            <a:pathLst>
              <a:path w="9753600" h="542925">
                <a:moveTo>
                  <a:pt x="0" y="542923"/>
                </a:moveTo>
                <a:lnTo>
                  <a:pt x="0" y="0"/>
                </a:lnTo>
                <a:lnTo>
                  <a:pt x="9753576" y="0"/>
                </a:lnTo>
                <a:lnTo>
                  <a:pt x="9753576" y="542923"/>
                </a:lnTo>
                <a:lnTo>
                  <a:pt x="0" y="542923"/>
                </a:lnTo>
                <a:close/>
              </a:path>
            </a:pathLst>
          </a:custGeom>
          <a:solidFill>
            <a:srgbClr val="17445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079" y="252426"/>
            <a:ext cx="2003774" cy="9447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8369" y="372291"/>
            <a:ext cx="1632490" cy="756591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50B77C3B-5B01-F0AF-36CC-BF23F57C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717492"/>
            <a:ext cx="9753600" cy="2062103"/>
          </a:xfrm>
        </p:spPr>
        <p:txBody>
          <a:bodyPr/>
          <a:lstStyle/>
          <a:p>
            <a:r>
              <a:rPr lang="es-ES_tradnl" sz="8000" b="1" dirty="0"/>
              <a:t>CAPÍTULO V. </a:t>
            </a:r>
            <a:br>
              <a:rPr lang="es-ES_tradnl" sz="8000" b="1" dirty="0"/>
            </a:br>
            <a:r>
              <a:rPr lang="es-ES_tradnl" sz="5400" b="1" dirty="0"/>
              <a:t>CONCLUSIÓN</a:t>
            </a:r>
            <a:endParaRPr lang="es-ES_tradnl" sz="8000" b="1" dirty="0"/>
          </a:p>
        </p:txBody>
      </p:sp>
    </p:spTree>
    <p:extLst>
      <p:ext uri="{BB962C8B-B14F-4D97-AF65-F5344CB8AC3E}">
        <p14:creationId xmlns:p14="http://schemas.microsoft.com/office/powerpoint/2010/main" val="2730159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" y="7048464"/>
            <a:ext cx="9753600" cy="266700"/>
          </a:xfrm>
          <a:custGeom>
            <a:avLst/>
            <a:gdLst/>
            <a:ahLst/>
            <a:cxnLst/>
            <a:rect l="l" t="t" r="r" b="b"/>
            <a:pathLst>
              <a:path w="9753600" h="266700">
                <a:moveTo>
                  <a:pt x="0" y="266699"/>
                </a:moveTo>
                <a:lnTo>
                  <a:pt x="0" y="0"/>
                </a:lnTo>
                <a:lnTo>
                  <a:pt x="9753145" y="0"/>
                </a:lnTo>
                <a:lnTo>
                  <a:pt x="9753145" y="266699"/>
                </a:lnTo>
                <a:lnTo>
                  <a:pt x="0" y="266699"/>
                </a:lnTo>
                <a:close/>
              </a:path>
            </a:pathLst>
          </a:custGeom>
          <a:solidFill>
            <a:srgbClr val="1744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2982" y="1240065"/>
            <a:ext cx="3448050" cy="704850"/>
          </a:xfrm>
          <a:prstGeom prst="rect">
            <a:avLst/>
          </a:prstGeom>
          <a:solidFill>
            <a:srgbClr val="FFDE58"/>
          </a:solidFill>
        </p:spPr>
        <p:txBody>
          <a:bodyPr vert="horz" wrap="square" lIns="0" tIns="1270" rIns="0" bIns="0" rtlCol="0">
            <a:spAutoFit/>
          </a:bodyPr>
          <a:lstStyle/>
          <a:p>
            <a:pPr marL="730250">
              <a:lnSpc>
                <a:spcPct val="100000"/>
              </a:lnSpc>
              <a:spcBef>
                <a:spcPts val="10"/>
              </a:spcBef>
            </a:pPr>
            <a:r>
              <a:rPr sz="4000" spc="-720" dirty="0">
                <a:latin typeface="Trebuchet MS"/>
                <a:cs typeface="Trebuchet MS"/>
              </a:rPr>
              <a:t>CONCLUSIÓN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60" algn="just">
              <a:lnSpc>
                <a:spcPct val="116100"/>
              </a:lnSpc>
              <a:spcBef>
                <a:spcPts val="100"/>
              </a:spcBef>
            </a:pPr>
            <a:r>
              <a:rPr spc="60" dirty="0"/>
              <a:t>Que</a:t>
            </a:r>
            <a:r>
              <a:rPr spc="-40" dirty="0"/>
              <a:t> </a:t>
            </a:r>
            <a:r>
              <a:rPr spc="75" dirty="0"/>
              <a:t>la</a:t>
            </a:r>
            <a:r>
              <a:rPr spc="-35" dirty="0"/>
              <a:t> </a:t>
            </a:r>
            <a:r>
              <a:rPr spc="70" dirty="0"/>
              <a:t>aplicación</a:t>
            </a:r>
            <a:r>
              <a:rPr spc="-35" dirty="0"/>
              <a:t> </a:t>
            </a:r>
            <a:r>
              <a:rPr spc="90" dirty="0"/>
              <a:t>de</a:t>
            </a:r>
            <a:r>
              <a:rPr spc="-35" dirty="0"/>
              <a:t> </a:t>
            </a:r>
            <a:r>
              <a:rPr spc="75" dirty="0"/>
              <a:t>la</a:t>
            </a:r>
            <a:r>
              <a:rPr spc="-40" dirty="0"/>
              <a:t> </a:t>
            </a:r>
            <a:r>
              <a:rPr spc="50" dirty="0"/>
              <a:t>metodología</a:t>
            </a:r>
            <a:r>
              <a:rPr spc="-35" dirty="0"/>
              <a:t> </a:t>
            </a:r>
            <a:r>
              <a:rPr spc="90" dirty="0"/>
              <a:t>de</a:t>
            </a:r>
            <a:r>
              <a:rPr spc="-35" dirty="0"/>
              <a:t> </a:t>
            </a:r>
            <a:r>
              <a:rPr dirty="0"/>
              <a:t>Monozukuri</a:t>
            </a:r>
            <a:r>
              <a:rPr spc="-35" dirty="0"/>
              <a:t> </a:t>
            </a:r>
            <a:r>
              <a:rPr spc="50" dirty="0"/>
              <a:t>brinda</a:t>
            </a:r>
            <a:r>
              <a:rPr spc="-40" dirty="0"/>
              <a:t> </a:t>
            </a:r>
            <a:r>
              <a:rPr spc="65" dirty="0"/>
              <a:t>grades</a:t>
            </a:r>
            <a:r>
              <a:rPr spc="-35" dirty="0"/>
              <a:t> </a:t>
            </a:r>
            <a:r>
              <a:rPr spc="40" dirty="0"/>
              <a:t>beneficios</a:t>
            </a:r>
            <a:r>
              <a:rPr spc="-35" dirty="0"/>
              <a:t> </a:t>
            </a:r>
            <a:r>
              <a:rPr spc="204" dirty="0"/>
              <a:t>a</a:t>
            </a:r>
            <a:r>
              <a:rPr spc="-35" dirty="0"/>
              <a:t> </a:t>
            </a:r>
            <a:r>
              <a:rPr spc="75" dirty="0"/>
              <a:t>la</a:t>
            </a:r>
            <a:r>
              <a:rPr spc="-40" dirty="0"/>
              <a:t> </a:t>
            </a:r>
            <a:r>
              <a:rPr spc="65" dirty="0"/>
              <a:t>empresa </a:t>
            </a:r>
            <a:r>
              <a:rPr spc="-430" dirty="0"/>
              <a:t> </a:t>
            </a:r>
            <a:r>
              <a:rPr spc="140" dirty="0"/>
              <a:t>ya</a:t>
            </a:r>
            <a:r>
              <a:rPr spc="-5" dirty="0"/>
              <a:t> </a:t>
            </a:r>
            <a:r>
              <a:rPr spc="65" dirty="0"/>
              <a:t>que</a:t>
            </a:r>
            <a:r>
              <a:rPr spc="-5" dirty="0"/>
              <a:t> </a:t>
            </a:r>
            <a:r>
              <a:rPr spc="114" dirty="0"/>
              <a:t>ayuda</a:t>
            </a:r>
            <a:r>
              <a:rPr spc="-5" dirty="0"/>
              <a:t> </a:t>
            </a:r>
            <a:r>
              <a:rPr spc="204" dirty="0"/>
              <a:t>a</a:t>
            </a:r>
            <a:r>
              <a:rPr spc="-5" dirty="0"/>
              <a:t> </a:t>
            </a:r>
            <a:r>
              <a:rPr spc="55" dirty="0"/>
              <a:t>poder</a:t>
            </a:r>
            <a:r>
              <a:rPr spc="-5" dirty="0"/>
              <a:t> </a:t>
            </a:r>
            <a:r>
              <a:rPr spc="10" dirty="0"/>
              <a:t>optimizar</a:t>
            </a:r>
            <a:r>
              <a:rPr spc="-5" dirty="0"/>
              <a:t> </a:t>
            </a:r>
            <a:r>
              <a:rPr dirty="0"/>
              <a:t>los</a:t>
            </a:r>
            <a:r>
              <a:rPr spc="-5" dirty="0"/>
              <a:t> </a:t>
            </a:r>
            <a:r>
              <a:rPr spc="35" dirty="0"/>
              <a:t>diferentes</a:t>
            </a:r>
            <a:r>
              <a:rPr dirty="0"/>
              <a:t> </a:t>
            </a:r>
            <a:r>
              <a:rPr spc="50" dirty="0"/>
              <a:t>procesos</a:t>
            </a:r>
            <a:r>
              <a:rPr spc="-5" dirty="0"/>
              <a:t> </a:t>
            </a:r>
            <a:r>
              <a:rPr spc="90" dirty="0"/>
              <a:t>de</a:t>
            </a:r>
            <a:r>
              <a:rPr spc="-5" dirty="0"/>
              <a:t> </a:t>
            </a:r>
            <a:r>
              <a:rPr spc="50" dirty="0"/>
              <a:t>producción</a:t>
            </a:r>
            <a:r>
              <a:rPr spc="-5" dirty="0"/>
              <a:t> </a:t>
            </a:r>
            <a:r>
              <a:rPr spc="65" dirty="0"/>
              <a:t>que</a:t>
            </a:r>
            <a:r>
              <a:rPr spc="-5" dirty="0"/>
              <a:t> </a:t>
            </a:r>
            <a:r>
              <a:rPr spc="50" dirty="0"/>
              <a:t>se</a:t>
            </a:r>
            <a:r>
              <a:rPr spc="-5" dirty="0"/>
              <a:t> </a:t>
            </a:r>
            <a:r>
              <a:rPr spc="60" dirty="0"/>
              <a:t>encuentran </a:t>
            </a:r>
            <a:r>
              <a:rPr spc="-430" dirty="0"/>
              <a:t> </a:t>
            </a:r>
            <a:r>
              <a:rPr spc="60" dirty="0"/>
              <a:t>en</a:t>
            </a:r>
            <a:r>
              <a:rPr spc="-85" dirty="0"/>
              <a:t> </a:t>
            </a:r>
            <a:r>
              <a:rPr spc="75" dirty="0"/>
              <a:t>la</a:t>
            </a:r>
            <a:r>
              <a:rPr spc="-80" dirty="0"/>
              <a:t> </a:t>
            </a:r>
            <a:r>
              <a:rPr spc="50" dirty="0"/>
              <a:t>planta.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/>
          </a:p>
          <a:p>
            <a:pPr marL="12700" marR="5080" algn="just">
              <a:lnSpc>
                <a:spcPct val="116100"/>
              </a:lnSpc>
            </a:pPr>
            <a:r>
              <a:rPr spc="55" dirty="0"/>
              <a:t>Aplicando </a:t>
            </a:r>
            <a:r>
              <a:rPr spc="75" dirty="0"/>
              <a:t>la </a:t>
            </a:r>
            <a:r>
              <a:rPr spc="50" dirty="0"/>
              <a:t>metodología </a:t>
            </a:r>
            <a:r>
              <a:rPr spc="90" dirty="0"/>
              <a:t>de </a:t>
            </a:r>
            <a:r>
              <a:rPr spc="-10" dirty="0"/>
              <a:t>Monozukuri, </a:t>
            </a:r>
            <a:r>
              <a:rPr spc="35" dirty="0"/>
              <a:t>realizando </a:t>
            </a:r>
            <a:r>
              <a:rPr spc="25" dirty="0"/>
              <a:t>el </a:t>
            </a:r>
            <a:r>
              <a:rPr spc="75" dirty="0"/>
              <a:t>cambio </a:t>
            </a:r>
            <a:r>
              <a:rPr spc="60" dirty="0"/>
              <a:t>en </a:t>
            </a:r>
            <a:r>
              <a:rPr spc="25" dirty="0"/>
              <a:t>el </a:t>
            </a:r>
            <a:r>
              <a:rPr spc="-5" dirty="0"/>
              <a:t>flujo </a:t>
            </a:r>
            <a:r>
              <a:rPr spc="90" dirty="0"/>
              <a:t>de </a:t>
            </a:r>
            <a:r>
              <a:rPr spc="55" dirty="0"/>
              <a:t>proceso </a:t>
            </a:r>
            <a:r>
              <a:rPr spc="75" dirty="0"/>
              <a:t>con </a:t>
            </a:r>
            <a:r>
              <a:rPr spc="-430" dirty="0"/>
              <a:t> </a:t>
            </a:r>
            <a:r>
              <a:rPr spc="75" dirty="0"/>
              <a:t>la</a:t>
            </a:r>
            <a:r>
              <a:rPr spc="-35" dirty="0"/>
              <a:t> </a:t>
            </a:r>
            <a:r>
              <a:rPr spc="45" dirty="0"/>
              <a:t>implementación</a:t>
            </a:r>
            <a:r>
              <a:rPr spc="-35" dirty="0"/>
              <a:t> </a:t>
            </a:r>
            <a:r>
              <a:rPr spc="90" dirty="0"/>
              <a:t>de</a:t>
            </a:r>
            <a:r>
              <a:rPr spc="-30" dirty="0"/>
              <a:t> </a:t>
            </a:r>
            <a:r>
              <a:rPr spc="20" dirty="0"/>
              <a:t>un</a:t>
            </a:r>
            <a:r>
              <a:rPr spc="-35" dirty="0"/>
              <a:t> </a:t>
            </a:r>
            <a:r>
              <a:rPr spc="40" dirty="0"/>
              <a:t>sistema</a:t>
            </a:r>
            <a:r>
              <a:rPr spc="-35" dirty="0"/>
              <a:t> </a:t>
            </a:r>
            <a:r>
              <a:rPr spc="65" dirty="0"/>
              <a:t>automático</a:t>
            </a:r>
            <a:r>
              <a:rPr spc="-30" dirty="0"/>
              <a:t> </a:t>
            </a:r>
            <a:r>
              <a:rPr spc="90" dirty="0"/>
              <a:t>de</a:t>
            </a:r>
            <a:r>
              <a:rPr spc="-35" dirty="0"/>
              <a:t> </a:t>
            </a:r>
            <a:r>
              <a:rPr spc="40" dirty="0"/>
              <a:t>lubricación</a:t>
            </a:r>
            <a:r>
              <a:rPr spc="-35" dirty="0"/>
              <a:t> </a:t>
            </a:r>
            <a:r>
              <a:rPr spc="85" dirty="0"/>
              <a:t>y</a:t>
            </a:r>
            <a:r>
              <a:rPr spc="-30" dirty="0"/>
              <a:t> </a:t>
            </a:r>
            <a:r>
              <a:rPr spc="40" dirty="0"/>
              <a:t>retirando</a:t>
            </a:r>
            <a:r>
              <a:rPr spc="-35" dirty="0"/>
              <a:t> </a:t>
            </a:r>
            <a:r>
              <a:rPr spc="-155" dirty="0"/>
              <a:t>2</a:t>
            </a:r>
            <a:r>
              <a:rPr spc="-35" dirty="0"/>
              <a:t> </a:t>
            </a:r>
            <a:r>
              <a:rPr spc="10" dirty="0"/>
              <a:t>TM</a:t>
            </a:r>
            <a:r>
              <a:rPr spc="-30" dirty="0"/>
              <a:t> </a:t>
            </a:r>
            <a:r>
              <a:rPr spc="65" dirty="0"/>
              <a:t>que</a:t>
            </a:r>
            <a:r>
              <a:rPr spc="-35" dirty="0"/>
              <a:t> </a:t>
            </a:r>
            <a:r>
              <a:rPr spc="35" dirty="0"/>
              <a:t>tienen</a:t>
            </a:r>
            <a:r>
              <a:rPr spc="-30" dirty="0"/>
              <a:t> </a:t>
            </a:r>
            <a:r>
              <a:rPr spc="60" dirty="0"/>
              <a:t>en </a:t>
            </a:r>
            <a:r>
              <a:rPr spc="-434" dirty="0"/>
              <a:t> </a:t>
            </a:r>
            <a:r>
              <a:rPr spc="40" dirty="0"/>
              <a:t>menos </a:t>
            </a:r>
            <a:r>
              <a:rPr spc="65" dirty="0"/>
              <a:t>porcentaje </a:t>
            </a:r>
            <a:r>
              <a:rPr spc="90" dirty="0"/>
              <a:t>de </a:t>
            </a:r>
            <a:r>
              <a:rPr spc="10" dirty="0"/>
              <a:t>utilización </a:t>
            </a:r>
            <a:r>
              <a:rPr spc="50" dirty="0"/>
              <a:t>se obtendría </a:t>
            </a:r>
            <a:r>
              <a:rPr spc="20" dirty="0"/>
              <a:t>un </a:t>
            </a:r>
            <a:r>
              <a:rPr spc="60" dirty="0"/>
              <a:t>gran </a:t>
            </a:r>
            <a:r>
              <a:rPr spc="30" dirty="0"/>
              <a:t>beneficio, </a:t>
            </a:r>
            <a:r>
              <a:rPr spc="45" dirty="0"/>
              <a:t>tras </a:t>
            </a:r>
            <a:r>
              <a:rPr spc="75" dirty="0"/>
              <a:t>haber </a:t>
            </a:r>
            <a:r>
              <a:rPr spc="40" dirty="0"/>
              <a:t>realizado </a:t>
            </a:r>
            <a:r>
              <a:rPr spc="45" dirty="0"/>
              <a:t> </a:t>
            </a:r>
            <a:r>
              <a:rPr spc="35" dirty="0"/>
              <a:t>diferentes</a:t>
            </a:r>
            <a:r>
              <a:rPr spc="-35" dirty="0"/>
              <a:t> </a:t>
            </a:r>
            <a:r>
              <a:rPr spc="55" dirty="0"/>
              <a:t>cálculos</a:t>
            </a:r>
            <a:r>
              <a:rPr spc="-35" dirty="0"/>
              <a:t> </a:t>
            </a:r>
            <a:r>
              <a:rPr spc="85" dirty="0"/>
              <a:t>y</a:t>
            </a:r>
            <a:r>
              <a:rPr spc="-30" dirty="0"/>
              <a:t> </a:t>
            </a:r>
            <a:r>
              <a:rPr spc="75" dirty="0"/>
              <a:t>con</a:t>
            </a:r>
            <a:r>
              <a:rPr spc="-35" dirty="0"/>
              <a:t> </a:t>
            </a:r>
            <a:r>
              <a:rPr spc="75" dirty="0"/>
              <a:t>la</a:t>
            </a:r>
            <a:r>
              <a:rPr spc="-35" dirty="0"/>
              <a:t> </a:t>
            </a:r>
            <a:r>
              <a:rPr spc="40" dirty="0"/>
              <a:t>experimentación</a:t>
            </a:r>
            <a:r>
              <a:rPr spc="-30" dirty="0"/>
              <a:t> </a:t>
            </a:r>
            <a:r>
              <a:rPr spc="55" dirty="0"/>
              <a:t>realizada</a:t>
            </a:r>
            <a:r>
              <a:rPr spc="-35" dirty="0"/>
              <a:t> </a:t>
            </a:r>
            <a:r>
              <a:rPr spc="50" dirty="0"/>
              <a:t>se</a:t>
            </a:r>
            <a:r>
              <a:rPr spc="-35" dirty="0"/>
              <a:t> </a:t>
            </a:r>
            <a:r>
              <a:rPr spc="50" dirty="0"/>
              <a:t>obtuvo</a:t>
            </a:r>
            <a:r>
              <a:rPr spc="-30" dirty="0"/>
              <a:t> </a:t>
            </a:r>
            <a:r>
              <a:rPr spc="65" dirty="0"/>
              <a:t>que</a:t>
            </a:r>
            <a:r>
              <a:rPr spc="-35" dirty="0"/>
              <a:t> </a:t>
            </a:r>
            <a:r>
              <a:rPr spc="45" dirty="0"/>
              <a:t>primeramente</a:t>
            </a:r>
            <a:r>
              <a:rPr spc="-35" dirty="0"/>
              <a:t> </a:t>
            </a:r>
            <a:r>
              <a:rPr spc="75" dirty="0"/>
              <a:t>con</a:t>
            </a:r>
            <a:r>
              <a:rPr spc="-30" dirty="0"/>
              <a:t> </a:t>
            </a:r>
            <a:r>
              <a:rPr spc="75" dirty="0"/>
              <a:t>la </a:t>
            </a:r>
            <a:r>
              <a:rPr spc="-430" dirty="0"/>
              <a:t> </a:t>
            </a:r>
            <a:r>
              <a:rPr spc="50" dirty="0"/>
              <a:t>reducción </a:t>
            </a:r>
            <a:r>
              <a:rPr spc="90" dirty="0"/>
              <a:t>de </a:t>
            </a:r>
            <a:r>
              <a:rPr dirty="0"/>
              <a:t>los </a:t>
            </a:r>
            <a:r>
              <a:rPr spc="60" dirty="0"/>
              <a:t>operadores </a:t>
            </a:r>
            <a:r>
              <a:rPr spc="65" dirty="0"/>
              <a:t>que </a:t>
            </a:r>
            <a:r>
              <a:rPr spc="35" dirty="0"/>
              <a:t>tienen </a:t>
            </a:r>
            <a:r>
              <a:rPr spc="80" dirty="0"/>
              <a:t>una </a:t>
            </a:r>
            <a:r>
              <a:rPr spc="30" dirty="0"/>
              <a:t>menor </a:t>
            </a:r>
            <a:r>
              <a:rPr dirty="0"/>
              <a:t>utilización, </a:t>
            </a:r>
            <a:r>
              <a:rPr spc="50" dirty="0"/>
              <a:t>se </a:t>
            </a:r>
            <a:r>
              <a:rPr spc="80" dirty="0"/>
              <a:t>aumentará </a:t>
            </a:r>
            <a:r>
              <a:rPr spc="25" dirty="0"/>
              <a:t>el </a:t>
            </a:r>
            <a:r>
              <a:rPr spc="135" dirty="0"/>
              <a:t>% </a:t>
            </a:r>
            <a:r>
              <a:rPr spc="55" dirty="0"/>
              <a:t>general </a:t>
            </a:r>
            <a:r>
              <a:rPr spc="-430" dirty="0"/>
              <a:t> </a:t>
            </a:r>
            <a:r>
              <a:rPr spc="90" dirty="0"/>
              <a:t>de </a:t>
            </a:r>
            <a:r>
              <a:rPr spc="10" dirty="0"/>
              <a:t>utilización </a:t>
            </a:r>
            <a:r>
              <a:rPr spc="60" dirty="0"/>
              <a:t>en </a:t>
            </a:r>
            <a:r>
              <a:rPr spc="25" dirty="0"/>
              <a:t>el </a:t>
            </a:r>
            <a:r>
              <a:rPr spc="35" dirty="0"/>
              <a:t>proceso, </a:t>
            </a:r>
            <a:r>
              <a:rPr spc="90" dirty="0"/>
              <a:t>de </a:t>
            </a:r>
            <a:r>
              <a:rPr spc="55" dirty="0"/>
              <a:t>estar </a:t>
            </a:r>
            <a:r>
              <a:rPr spc="60" dirty="0"/>
              <a:t>en </a:t>
            </a:r>
            <a:r>
              <a:rPr spc="20" dirty="0"/>
              <a:t>un </a:t>
            </a:r>
            <a:r>
              <a:rPr spc="-15" dirty="0"/>
              <a:t>88% </a:t>
            </a:r>
            <a:r>
              <a:rPr spc="50" dirty="0"/>
              <a:t>se </a:t>
            </a:r>
            <a:r>
              <a:rPr spc="80" dirty="0"/>
              <a:t>aumentará </a:t>
            </a:r>
            <a:r>
              <a:rPr spc="204" dirty="0"/>
              <a:t>a </a:t>
            </a:r>
            <a:r>
              <a:rPr spc="20" dirty="0"/>
              <a:t>un </a:t>
            </a:r>
            <a:r>
              <a:rPr spc="-50" dirty="0"/>
              <a:t>95% </a:t>
            </a:r>
            <a:r>
              <a:rPr spc="90" dirty="0"/>
              <a:t>de </a:t>
            </a:r>
            <a:r>
              <a:rPr spc="65" dirty="0"/>
              <a:t>porcentaje </a:t>
            </a:r>
            <a:r>
              <a:rPr spc="90" dirty="0"/>
              <a:t>de </a:t>
            </a:r>
            <a:r>
              <a:rPr spc="95" dirty="0"/>
              <a:t> </a:t>
            </a:r>
            <a:r>
              <a:rPr dirty="0"/>
              <a:t>utilización,</a:t>
            </a:r>
            <a:r>
              <a:rPr spc="-80" dirty="0"/>
              <a:t> </a:t>
            </a:r>
            <a:r>
              <a:rPr spc="65" dirty="0"/>
              <a:t>que</a:t>
            </a:r>
            <a:r>
              <a:rPr spc="-80" dirty="0"/>
              <a:t> </a:t>
            </a:r>
            <a:r>
              <a:rPr spc="50" dirty="0"/>
              <a:t>es</a:t>
            </a:r>
            <a:r>
              <a:rPr spc="-80" dirty="0"/>
              <a:t> </a:t>
            </a:r>
            <a:r>
              <a:rPr spc="25" dirty="0"/>
              <a:t>el</a:t>
            </a:r>
            <a:r>
              <a:rPr spc="-80" dirty="0"/>
              <a:t> </a:t>
            </a:r>
            <a:r>
              <a:rPr spc="85" dirty="0"/>
              <a:t>deseado</a:t>
            </a:r>
            <a:r>
              <a:rPr spc="-80" dirty="0"/>
              <a:t> </a:t>
            </a:r>
            <a:r>
              <a:rPr spc="35" dirty="0"/>
              <a:t>por</a:t>
            </a:r>
            <a:r>
              <a:rPr spc="-80" dirty="0"/>
              <a:t> </a:t>
            </a:r>
            <a:r>
              <a:rPr spc="75" dirty="0"/>
              <a:t>la</a:t>
            </a:r>
            <a:r>
              <a:rPr spc="-80" dirty="0"/>
              <a:t> </a:t>
            </a:r>
            <a:r>
              <a:rPr spc="40" dirty="0"/>
              <a:t>empresa.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/>
          </a:p>
          <a:p>
            <a:pPr marL="12700" marR="5715" algn="just">
              <a:lnSpc>
                <a:spcPct val="116100"/>
              </a:lnSpc>
            </a:pPr>
            <a:r>
              <a:rPr spc="-20" dirty="0"/>
              <a:t>El</a:t>
            </a:r>
            <a:r>
              <a:rPr spc="-15" dirty="0"/>
              <a:t> </a:t>
            </a:r>
            <a:r>
              <a:rPr spc="45" dirty="0"/>
              <a:t>segundo</a:t>
            </a:r>
            <a:r>
              <a:rPr spc="50" dirty="0"/>
              <a:t> </a:t>
            </a:r>
            <a:r>
              <a:rPr spc="45" dirty="0"/>
              <a:t>beneficio</a:t>
            </a:r>
            <a:r>
              <a:rPr spc="50" dirty="0"/>
              <a:t> </a:t>
            </a:r>
            <a:r>
              <a:rPr spc="65" dirty="0"/>
              <a:t>que</a:t>
            </a:r>
            <a:r>
              <a:rPr spc="70" dirty="0"/>
              <a:t> </a:t>
            </a:r>
            <a:r>
              <a:rPr spc="50" dirty="0"/>
              <a:t>se</a:t>
            </a:r>
            <a:r>
              <a:rPr spc="55" dirty="0"/>
              <a:t> </a:t>
            </a:r>
            <a:r>
              <a:rPr spc="65" dirty="0"/>
              <a:t>obtendrá</a:t>
            </a:r>
            <a:r>
              <a:rPr spc="70" dirty="0"/>
              <a:t> </a:t>
            </a:r>
            <a:r>
              <a:rPr spc="50" dirty="0"/>
              <a:t>es</a:t>
            </a:r>
            <a:r>
              <a:rPr spc="55" dirty="0"/>
              <a:t> </a:t>
            </a:r>
            <a:r>
              <a:rPr spc="65" dirty="0"/>
              <a:t>que</a:t>
            </a:r>
            <a:r>
              <a:rPr spc="70" dirty="0"/>
              <a:t> </a:t>
            </a:r>
            <a:r>
              <a:rPr spc="75" dirty="0"/>
              <a:t>con</a:t>
            </a:r>
            <a:r>
              <a:rPr spc="80" dirty="0"/>
              <a:t> </a:t>
            </a:r>
            <a:r>
              <a:rPr spc="75" dirty="0"/>
              <a:t>la</a:t>
            </a:r>
            <a:r>
              <a:rPr spc="80" dirty="0"/>
              <a:t> </a:t>
            </a:r>
            <a:r>
              <a:rPr spc="45" dirty="0"/>
              <a:t>implementación</a:t>
            </a:r>
            <a:r>
              <a:rPr spc="50" dirty="0"/>
              <a:t> </a:t>
            </a:r>
            <a:r>
              <a:rPr spc="45" dirty="0"/>
              <a:t>del</a:t>
            </a:r>
            <a:r>
              <a:rPr spc="50" dirty="0"/>
              <a:t> </a:t>
            </a:r>
            <a:r>
              <a:rPr spc="40" dirty="0"/>
              <a:t>sistema </a:t>
            </a:r>
            <a:r>
              <a:rPr spc="45" dirty="0"/>
              <a:t> </a:t>
            </a:r>
            <a:r>
              <a:rPr spc="65" dirty="0"/>
              <a:t>automático</a:t>
            </a:r>
            <a:r>
              <a:rPr spc="-20" dirty="0"/>
              <a:t> </a:t>
            </a:r>
            <a:r>
              <a:rPr spc="90" dirty="0"/>
              <a:t>de</a:t>
            </a:r>
            <a:r>
              <a:rPr spc="-20" dirty="0"/>
              <a:t> </a:t>
            </a:r>
            <a:r>
              <a:rPr spc="40" dirty="0"/>
              <a:t>lubricación</a:t>
            </a:r>
            <a:r>
              <a:rPr spc="-20" dirty="0"/>
              <a:t> </a:t>
            </a:r>
            <a:r>
              <a:rPr spc="75" dirty="0"/>
              <a:t>la</a:t>
            </a:r>
            <a:r>
              <a:rPr spc="-20" dirty="0"/>
              <a:t> </a:t>
            </a:r>
            <a:r>
              <a:rPr spc="70" dirty="0"/>
              <a:t>velocidad</a:t>
            </a:r>
            <a:r>
              <a:rPr spc="-20" dirty="0"/>
              <a:t> </a:t>
            </a:r>
            <a:r>
              <a:rPr spc="45" dirty="0"/>
              <a:t>del</a:t>
            </a:r>
            <a:r>
              <a:rPr spc="-20" dirty="0"/>
              <a:t> </a:t>
            </a:r>
            <a:r>
              <a:rPr spc="55" dirty="0"/>
              <a:t>proceso</a:t>
            </a:r>
            <a:r>
              <a:rPr spc="-20" dirty="0"/>
              <a:t> </a:t>
            </a:r>
            <a:r>
              <a:rPr spc="85" dirty="0"/>
              <a:t>y</a:t>
            </a:r>
            <a:r>
              <a:rPr spc="-20" dirty="0"/>
              <a:t> </a:t>
            </a:r>
            <a:r>
              <a:rPr spc="50" dirty="0"/>
              <a:t>producción</a:t>
            </a:r>
            <a:r>
              <a:rPr spc="-15" dirty="0"/>
              <a:t> </a:t>
            </a:r>
            <a:r>
              <a:rPr spc="90" dirty="0"/>
              <a:t>de</a:t>
            </a:r>
            <a:r>
              <a:rPr spc="-20" dirty="0"/>
              <a:t> </a:t>
            </a:r>
            <a:r>
              <a:rPr spc="75" dirty="0"/>
              <a:t>la</a:t>
            </a:r>
            <a:r>
              <a:rPr spc="-20" dirty="0"/>
              <a:t> </a:t>
            </a:r>
            <a:r>
              <a:rPr spc="60" dirty="0"/>
              <a:t>prensa</a:t>
            </a:r>
            <a:r>
              <a:rPr spc="-20" dirty="0"/>
              <a:t> </a:t>
            </a:r>
            <a:r>
              <a:rPr spc="60" dirty="0"/>
              <a:t>aumentará, </a:t>
            </a:r>
            <a:r>
              <a:rPr spc="-430" dirty="0"/>
              <a:t> </a:t>
            </a:r>
            <a:r>
              <a:rPr spc="70" dirty="0"/>
              <a:t>actualmente </a:t>
            </a:r>
            <a:r>
              <a:rPr spc="75" dirty="0"/>
              <a:t>la </a:t>
            </a:r>
            <a:r>
              <a:rPr spc="60" dirty="0"/>
              <a:t>prensa </a:t>
            </a:r>
            <a:r>
              <a:rPr spc="40" dirty="0"/>
              <a:t>tiene </a:t>
            </a:r>
            <a:r>
              <a:rPr spc="80" dirty="0"/>
              <a:t>una </a:t>
            </a:r>
            <a:r>
              <a:rPr spc="70" dirty="0"/>
              <a:t>velocidad </a:t>
            </a:r>
            <a:r>
              <a:rPr spc="90" dirty="0"/>
              <a:t>de </a:t>
            </a:r>
            <a:r>
              <a:rPr spc="-140" dirty="0"/>
              <a:t>3</a:t>
            </a:r>
            <a:r>
              <a:rPr spc="-135" dirty="0"/>
              <a:t> </a:t>
            </a:r>
            <a:r>
              <a:rPr dirty="0"/>
              <a:t>golpes/min, </a:t>
            </a:r>
            <a:r>
              <a:rPr spc="75" dirty="0"/>
              <a:t>con la </a:t>
            </a:r>
            <a:r>
              <a:rPr spc="45" dirty="0"/>
              <a:t>implementación del </a:t>
            </a:r>
            <a:r>
              <a:rPr spc="50" dirty="0"/>
              <a:t> </a:t>
            </a:r>
            <a:r>
              <a:rPr spc="40" dirty="0"/>
              <a:t>sistema </a:t>
            </a:r>
            <a:r>
              <a:rPr spc="75" dirty="0"/>
              <a:t>la </a:t>
            </a:r>
            <a:r>
              <a:rPr spc="60" dirty="0"/>
              <a:t>prensa </a:t>
            </a:r>
            <a:r>
              <a:rPr spc="65" dirty="0"/>
              <a:t>aumentaría </a:t>
            </a:r>
            <a:r>
              <a:rPr spc="204" dirty="0"/>
              <a:t>a </a:t>
            </a:r>
            <a:r>
              <a:rPr spc="-125" dirty="0"/>
              <a:t>3.6 </a:t>
            </a:r>
            <a:r>
              <a:rPr dirty="0"/>
              <a:t>golpes/min. </a:t>
            </a:r>
            <a:r>
              <a:rPr spc="20" dirty="0"/>
              <a:t>Esto </a:t>
            </a:r>
            <a:r>
              <a:rPr spc="35" dirty="0"/>
              <a:t>quiere </a:t>
            </a:r>
            <a:r>
              <a:rPr spc="45" dirty="0"/>
              <a:t>decir </a:t>
            </a:r>
            <a:r>
              <a:rPr spc="65" dirty="0"/>
              <a:t>que </a:t>
            </a:r>
            <a:r>
              <a:rPr spc="90" dirty="0"/>
              <a:t>de </a:t>
            </a:r>
            <a:r>
              <a:rPr spc="30" dirty="0"/>
              <a:t>producir </a:t>
            </a:r>
            <a:r>
              <a:rPr spc="-130" dirty="0"/>
              <a:t>2,485 </a:t>
            </a:r>
            <a:r>
              <a:rPr spc="-20" dirty="0"/>
              <a:t>pzs </a:t>
            </a:r>
            <a:r>
              <a:rPr spc="-430" dirty="0"/>
              <a:t> </a:t>
            </a:r>
            <a:r>
              <a:rPr spc="80" dirty="0"/>
              <a:t>p</a:t>
            </a:r>
            <a:r>
              <a:rPr spc="55" dirty="0"/>
              <a:t>o</a:t>
            </a:r>
            <a:r>
              <a:rPr spc="-35" dirty="0"/>
              <a:t>r</a:t>
            </a:r>
            <a:r>
              <a:rPr spc="-80" dirty="0"/>
              <a:t> </a:t>
            </a:r>
            <a:r>
              <a:rPr spc="80" dirty="0"/>
              <a:t>d</a:t>
            </a:r>
            <a:r>
              <a:rPr spc="-55" dirty="0"/>
              <a:t>í</a:t>
            </a:r>
            <a:r>
              <a:rPr spc="204" dirty="0"/>
              <a:t>a</a:t>
            </a:r>
            <a:r>
              <a:rPr spc="-80" dirty="0"/>
              <a:t> </a:t>
            </a:r>
            <a:r>
              <a:rPr spc="200" dirty="0"/>
              <a:t>a</a:t>
            </a:r>
            <a:r>
              <a:rPr spc="20" dirty="0"/>
              <a:t>h</a:t>
            </a:r>
            <a:r>
              <a:rPr spc="55" dirty="0"/>
              <a:t>o</a:t>
            </a:r>
            <a:r>
              <a:rPr spc="-40" dirty="0"/>
              <a:t>r</a:t>
            </a:r>
            <a:r>
              <a:rPr spc="204" dirty="0"/>
              <a:t>a</a:t>
            </a:r>
            <a:r>
              <a:rPr spc="-80" dirty="0"/>
              <a:t> </a:t>
            </a:r>
            <a:r>
              <a:rPr spc="-5" dirty="0"/>
              <a:t>s</a:t>
            </a:r>
            <a:r>
              <a:rPr spc="100" dirty="0"/>
              <a:t>e</a:t>
            </a:r>
            <a:r>
              <a:rPr spc="-80" dirty="0"/>
              <a:t> </a:t>
            </a:r>
            <a:r>
              <a:rPr spc="200" dirty="0"/>
              <a:t>a</a:t>
            </a:r>
            <a:r>
              <a:rPr spc="10" dirty="0"/>
              <a:t>u</a:t>
            </a:r>
            <a:r>
              <a:rPr spc="15" dirty="0"/>
              <a:t>m</a:t>
            </a:r>
            <a:r>
              <a:rPr spc="95" dirty="0"/>
              <a:t>e</a:t>
            </a:r>
            <a:r>
              <a:rPr spc="20" dirty="0"/>
              <a:t>n</a:t>
            </a:r>
            <a:r>
              <a:rPr spc="25" dirty="0"/>
              <a:t>t</a:t>
            </a:r>
            <a:r>
              <a:rPr spc="200" dirty="0"/>
              <a:t>a</a:t>
            </a:r>
            <a:r>
              <a:rPr spc="-40" dirty="0"/>
              <a:t>r</a:t>
            </a:r>
            <a:r>
              <a:rPr spc="204" dirty="0"/>
              <a:t>á</a:t>
            </a:r>
            <a:r>
              <a:rPr spc="-80" dirty="0"/>
              <a:t> </a:t>
            </a:r>
            <a:r>
              <a:rPr spc="204" dirty="0"/>
              <a:t>a</a:t>
            </a:r>
            <a:r>
              <a:rPr spc="-80" dirty="0"/>
              <a:t> </a:t>
            </a:r>
            <a:r>
              <a:rPr spc="-160" dirty="0"/>
              <a:t>2</a:t>
            </a:r>
            <a:r>
              <a:rPr spc="-114" dirty="0"/>
              <a:t>,</a:t>
            </a:r>
            <a:r>
              <a:rPr spc="-120" dirty="0"/>
              <a:t>9</a:t>
            </a:r>
            <a:r>
              <a:rPr spc="-90" dirty="0"/>
              <a:t>8</a:t>
            </a:r>
            <a:r>
              <a:rPr spc="-155" dirty="0"/>
              <a:t>2</a:t>
            </a:r>
            <a:r>
              <a:rPr spc="-80" dirty="0"/>
              <a:t> </a:t>
            </a:r>
            <a:r>
              <a:rPr spc="80" dirty="0"/>
              <a:t>p</a:t>
            </a:r>
            <a:r>
              <a:rPr spc="-135" dirty="0"/>
              <a:t>z</a:t>
            </a:r>
            <a:r>
              <a:rPr dirty="0"/>
              <a:t>s</a:t>
            </a:r>
            <a:r>
              <a:rPr spc="-80" dirty="0"/>
              <a:t> </a:t>
            </a:r>
            <a:r>
              <a:rPr spc="80" dirty="0"/>
              <a:t>p</a:t>
            </a:r>
            <a:r>
              <a:rPr spc="55" dirty="0"/>
              <a:t>o</a:t>
            </a:r>
            <a:r>
              <a:rPr spc="-35" dirty="0"/>
              <a:t>r</a:t>
            </a:r>
            <a:r>
              <a:rPr spc="-80" dirty="0"/>
              <a:t> </a:t>
            </a:r>
            <a:r>
              <a:rPr spc="80" dirty="0"/>
              <a:t>d</a:t>
            </a:r>
            <a:r>
              <a:rPr spc="-55" dirty="0"/>
              <a:t>í</a:t>
            </a:r>
            <a:r>
              <a:rPr spc="200" dirty="0"/>
              <a:t>a</a:t>
            </a:r>
            <a:r>
              <a:rPr spc="-120" dirty="0"/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2538249"/>
            <a:ext cx="383540" cy="514350"/>
          </a:xfrm>
          <a:custGeom>
            <a:avLst/>
            <a:gdLst/>
            <a:ahLst/>
            <a:cxnLst/>
            <a:rect l="l" t="t" r="r" b="b"/>
            <a:pathLst>
              <a:path w="383540" h="514350">
                <a:moveTo>
                  <a:pt x="383105" y="256885"/>
                </a:moveTo>
                <a:lnTo>
                  <a:pt x="0" y="513771"/>
                </a:lnTo>
                <a:lnTo>
                  <a:pt x="0" y="0"/>
                </a:lnTo>
                <a:lnTo>
                  <a:pt x="383105" y="256885"/>
                </a:lnTo>
                <a:close/>
              </a:path>
            </a:pathLst>
          </a:custGeom>
          <a:solidFill>
            <a:srgbClr val="B83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006196"/>
            <a:ext cx="426720" cy="572135"/>
          </a:xfrm>
          <a:custGeom>
            <a:avLst/>
            <a:gdLst/>
            <a:ahLst/>
            <a:cxnLst/>
            <a:rect l="l" t="t" r="r" b="b"/>
            <a:pathLst>
              <a:path w="426720" h="572135">
                <a:moveTo>
                  <a:pt x="426432" y="285937"/>
                </a:moveTo>
                <a:lnTo>
                  <a:pt x="0" y="571875"/>
                </a:lnTo>
                <a:lnTo>
                  <a:pt x="0" y="0"/>
                </a:lnTo>
                <a:lnTo>
                  <a:pt x="426432" y="285937"/>
                </a:lnTo>
                <a:close/>
              </a:path>
            </a:pathLst>
          </a:custGeom>
          <a:solidFill>
            <a:srgbClr val="B83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532244"/>
            <a:ext cx="383540" cy="514350"/>
          </a:xfrm>
          <a:custGeom>
            <a:avLst/>
            <a:gdLst/>
            <a:ahLst/>
            <a:cxnLst/>
            <a:rect l="l" t="t" r="r" b="b"/>
            <a:pathLst>
              <a:path w="383540" h="514350">
                <a:moveTo>
                  <a:pt x="383105" y="256885"/>
                </a:moveTo>
                <a:lnTo>
                  <a:pt x="0" y="513771"/>
                </a:lnTo>
                <a:lnTo>
                  <a:pt x="0" y="0"/>
                </a:lnTo>
                <a:lnTo>
                  <a:pt x="383105" y="256885"/>
                </a:lnTo>
                <a:close/>
              </a:path>
            </a:pathLst>
          </a:custGeom>
          <a:solidFill>
            <a:srgbClr val="B8313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" y="6772250"/>
            <a:ext cx="9753600" cy="542925"/>
          </a:xfrm>
          <a:custGeom>
            <a:avLst/>
            <a:gdLst/>
            <a:ahLst/>
            <a:cxnLst/>
            <a:rect l="l" t="t" r="r" b="b"/>
            <a:pathLst>
              <a:path w="9753600" h="542925">
                <a:moveTo>
                  <a:pt x="0" y="542923"/>
                </a:moveTo>
                <a:lnTo>
                  <a:pt x="0" y="0"/>
                </a:lnTo>
                <a:lnTo>
                  <a:pt x="9753576" y="0"/>
                </a:lnTo>
                <a:lnTo>
                  <a:pt x="9753576" y="542923"/>
                </a:lnTo>
                <a:lnTo>
                  <a:pt x="0" y="542923"/>
                </a:lnTo>
                <a:close/>
              </a:path>
            </a:pathLst>
          </a:custGeom>
          <a:solidFill>
            <a:srgbClr val="17445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079" y="252426"/>
            <a:ext cx="2003774" cy="9447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8369" y="372291"/>
            <a:ext cx="1632490" cy="756591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50B77C3B-5B01-F0AF-36CC-BF23F57C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67308"/>
            <a:ext cx="9753600" cy="1231106"/>
          </a:xfrm>
        </p:spPr>
        <p:txBody>
          <a:bodyPr/>
          <a:lstStyle/>
          <a:p>
            <a:r>
              <a:rPr lang="es-ES_tradnl" sz="8000" b="1" dirty="0"/>
              <a:t>BIBLIOGRAFÍAS</a:t>
            </a:r>
          </a:p>
        </p:txBody>
      </p:sp>
    </p:spTree>
    <p:extLst>
      <p:ext uri="{BB962C8B-B14F-4D97-AF65-F5344CB8AC3E}">
        <p14:creationId xmlns:p14="http://schemas.microsoft.com/office/powerpoint/2010/main" val="2136234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" y="7048464"/>
            <a:ext cx="9753600" cy="266700"/>
          </a:xfrm>
          <a:custGeom>
            <a:avLst/>
            <a:gdLst/>
            <a:ahLst/>
            <a:cxnLst/>
            <a:rect l="l" t="t" r="r" b="b"/>
            <a:pathLst>
              <a:path w="9753600" h="266700">
                <a:moveTo>
                  <a:pt x="0" y="266699"/>
                </a:moveTo>
                <a:lnTo>
                  <a:pt x="0" y="0"/>
                </a:lnTo>
                <a:lnTo>
                  <a:pt x="9753145" y="0"/>
                </a:lnTo>
                <a:lnTo>
                  <a:pt x="9753145" y="266699"/>
                </a:lnTo>
                <a:lnTo>
                  <a:pt x="0" y="266699"/>
                </a:lnTo>
                <a:close/>
              </a:path>
            </a:pathLst>
          </a:custGeom>
          <a:solidFill>
            <a:srgbClr val="1744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2982" y="1240065"/>
            <a:ext cx="3448050" cy="616836"/>
          </a:xfrm>
          <a:prstGeom prst="rect">
            <a:avLst/>
          </a:prstGeom>
          <a:solidFill>
            <a:srgbClr val="FFDE58"/>
          </a:solidFill>
        </p:spPr>
        <p:txBody>
          <a:bodyPr vert="horz" wrap="square" lIns="0" tIns="1270" rIns="0" bIns="0" rtlCol="0">
            <a:spAutoFit/>
          </a:bodyPr>
          <a:lstStyle/>
          <a:p>
            <a:pPr marL="730250">
              <a:lnSpc>
                <a:spcPct val="100000"/>
              </a:lnSpc>
              <a:spcBef>
                <a:spcPts val="10"/>
              </a:spcBef>
            </a:pPr>
            <a:r>
              <a:rPr lang="es-ES" sz="4000" spc="-720" dirty="0">
                <a:latin typeface="Trebuchet MS"/>
                <a:cs typeface="Trebuchet MS"/>
              </a:rPr>
              <a:t>BIBLIOGRAFÍAS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18820" y="2264139"/>
            <a:ext cx="8315960" cy="5274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es-ES_tradnl" sz="12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Collantes (2020). La práctica del </a:t>
            </a:r>
            <a:r>
              <a:rPr lang="es-ES_tradnl" sz="12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Monozukuri</a:t>
            </a:r>
            <a:r>
              <a:rPr lang="es-ES_tradnl" sz="12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aplicado a la automoción en el entorno industrial 4.0. Recuperado el 22 de Octubre del 2022 en </a:t>
            </a:r>
            <a:r>
              <a:rPr lang="es-ES_tradnl" sz="1200" strike="noStrike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https://uvadoc.uva.es/bitstream/handle/10324/41134/TFG-I-1475.pdf?sequence=1</a:t>
            </a:r>
            <a:r>
              <a:rPr lang="es-ES_tradnl" sz="12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s-MX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es-ES_tradnl" sz="12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Escuela de Negocios (2018). El método </a:t>
            </a:r>
            <a:r>
              <a:rPr lang="es-ES_tradnl" sz="12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Monozukuri</a:t>
            </a:r>
            <a:r>
              <a:rPr lang="es-ES_tradnl" sz="12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 Recuperado el 17 de octubre del 2022 en </a:t>
            </a:r>
            <a:r>
              <a:rPr lang="es-ES_tradnl" sz="1200" strike="noStrike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https://www.escueladenegocio.com/blog/el-metodo-monozukuri/</a:t>
            </a:r>
            <a:endParaRPr lang="es-MX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es-ES_tradnl" sz="12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Estampaciones JOM (2022). ¿Cómo es el proceso de estampado en metales?. Recuperado el 19 de octubre del 2022 en </a:t>
            </a:r>
            <a:r>
              <a:rPr lang="es-ES_tradnl" sz="1200" strike="noStrike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https://jom.es/proceso-estampado-metales/</a:t>
            </a:r>
            <a:endParaRPr lang="es-MX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es-ES_tradnl" sz="12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Jiménez, C. (2021). El impacto de un buen trabajo con metodología </a:t>
            </a:r>
            <a:r>
              <a:rPr lang="es-ES_tradnl" sz="12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Monozukuri</a:t>
            </a:r>
            <a:r>
              <a:rPr lang="es-ES_tradnl" sz="12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 Casa Sauza Tequila. Recuperado el 22 de Octubre del 2022 en </a:t>
            </a:r>
            <a:r>
              <a:rPr lang="es-ES_tradnl" sz="1200" strike="noStrike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https://www.casasauza.com/procesos-tequila-sauza/el-impacto-de-un-buen-trabajo-conmetodologia-monozukuri</a:t>
            </a:r>
            <a:r>
              <a:rPr lang="es-ES_tradnl" sz="12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s-MX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es-ES_tradnl" sz="12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Serrano, J. (2019). </a:t>
            </a:r>
            <a:r>
              <a:rPr lang="es-ES_tradnl" sz="12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Monozukuri</a:t>
            </a:r>
            <a:r>
              <a:rPr lang="es-ES_tradnl" sz="12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e </a:t>
            </a:r>
            <a:r>
              <a:rPr lang="es-ES_tradnl" sz="12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Hitozukuri</a:t>
            </a:r>
            <a:r>
              <a:rPr lang="es-ES_tradnl" sz="12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Lean entra en la industria 4.0. </a:t>
            </a:r>
            <a:r>
              <a:rPr lang="es-ES_tradnl" sz="12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Sixphere</a:t>
            </a:r>
            <a:r>
              <a:rPr lang="es-ES_tradnl" sz="12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 Recuperado el 1 de Noviembre del 2022 en </a:t>
            </a:r>
            <a:r>
              <a:rPr lang="es-MX" sz="1200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https://sixphere.com/blog/monozukuri-hitozukuri-lean/</a:t>
            </a:r>
            <a:r>
              <a:rPr lang="es-MX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MX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179705" lvl="0" indent="-342900" algn="just">
              <a:lnSpc>
                <a:spcPct val="150000"/>
              </a:lnSpc>
              <a:spcBef>
                <a:spcPts val="1440"/>
              </a:spcBef>
              <a:spcAft>
                <a:spcPts val="1440"/>
              </a:spcAft>
              <a:buFont typeface="Symbol" pitchFamily="2" charset="2"/>
              <a:buChar char=""/>
            </a:pPr>
            <a:r>
              <a:rPr lang="es-MX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Toda, K., Salazar, A., Saito, K. (2012). 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Automotive Painting Technology: A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Monozukuri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Hitozukuri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Perspective. Springer</a:t>
            </a:r>
            <a:endParaRPr lang="es-MX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es-ES_tradnl" sz="12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(2022). </a:t>
            </a:r>
            <a:r>
              <a:rPr lang="es-ES_tradnl" sz="12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Monozukuri</a:t>
            </a:r>
            <a:r>
              <a:rPr lang="es-ES_tradnl" sz="12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– Ética Laboral. Recuperado el 18 de octubre del 2022 en </a:t>
            </a:r>
            <a:r>
              <a:rPr lang="es-ES_tradnl" sz="1200" strike="noStrike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https://procesosindustriales.net/lean-manufacturing/monozukuri-etica-laboral-japonesa/</a:t>
            </a:r>
            <a:endParaRPr lang="es-MX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</a:pPr>
            <a:r>
              <a:rPr lang="es-ES_tradnl" sz="12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s-MX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s-ES_tradnl" sz="12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s-MX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2700" marR="10160" algn="just">
              <a:lnSpc>
                <a:spcPct val="116100"/>
              </a:lnSpc>
              <a:spcBef>
                <a:spcPts val="100"/>
              </a:spcBef>
            </a:pPr>
            <a:endParaRPr sz="1050" spc="-120" dirty="0"/>
          </a:p>
        </p:txBody>
      </p:sp>
      <p:sp>
        <p:nvSpPr>
          <p:cNvPr id="5" name="object 5"/>
          <p:cNvSpPr/>
          <p:nvPr/>
        </p:nvSpPr>
        <p:spPr>
          <a:xfrm>
            <a:off x="0" y="2538249"/>
            <a:ext cx="383540" cy="514350"/>
          </a:xfrm>
          <a:custGeom>
            <a:avLst/>
            <a:gdLst/>
            <a:ahLst/>
            <a:cxnLst/>
            <a:rect l="l" t="t" r="r" b="b"/>
            <a:pathLst>
              <a:path w="383540" h="514350">
                <a:moveTo>
                  <a:pt x="383105" y="256885"/>
                </a:moveTo>
                <a:lnTo>
                  <a:pt x="0" y="513771"/>
                </a:lnTo>
                <a:lnTo>
                  <a:pt x="0" y="0"/>
                </a:lnTo>
                <a:lnTo>
                  <a:pt x="383105" y="256885"/>
                </a:lnTo>
                <a:close/>
              </a:path>
            </a:pathLst>
          </a:custGeom>
          <a:solidFill>
            <a:srgbClr val="B83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006196"/>
            <a:ext cx="426720" cy="572135"/>
          </a:xfrm>
          <a:custGeom>
            <a:avLst/>
            <a:gdLst/>
            <a:ahLst/>
            <a:cxnLst/>
            <a:rect l="l" t="t" r="r" b="b"/>
            <a:pathLst>
              <a:path w="426720" h="572135">
                <a:moveTo>
                  <a:pt x="426432" y="285937"/>
                </a:moveTo>
                <a:lnTo>
                  <a:pt x="0" y="571875"/>
                </a:lnTo>
                <a:lnTo>
                  <a:pt x="0" y="0"/>
                </a:lnTo>
                <a:lnTo>
                  <a:pt x="426432" y="285937"/>
                </a:lnTo>
                <a:close/>
              </a:path>
            </a:pathLst>
          </a:custGeom>
          <a:solidFill>
            <a:srgbClr val="B83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532244"/>
            <a:ext cx="383540" cy="514350"/>
          </a:xfrm>
          <a:custGeom>
            <a:avLst/>
            <a:gdLst/>
            <a:ahLst/>
            <a:cxnLst/>
            <a:rect l="l" t="t" r="r" b="b"/>
            <a:pathLst>
              <a:path w="383540" h="514350">
                <a:moveTo>
                  <a:pt x="383105" y="256885"/>
                </a:moveTo>
                <a:lnTo>
                  <a:pt x="0" y="513771"/>
                </a:lnTo>
                <a:lnTo>
                  <a:pt x="0" y="0"/>
                </a:lnTo>
                <a:lnTo>
                  <a:pt x="383105" y="256885"/>
                </a:lnTo>
                <a:close/>
              </a:path>
            </a:pathLst>
          </a:custGeom>
          <a:solidFill>
            <a:srgbClr val="B8313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340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" y="6772250"/>
            <a:ext cx="9753600" cy="542925"/>
          </a:xfrm>
          <a:custGeom>
            <a:avLst/>
            <a:gdLst/>
            <a:ahLst/>
            <a:cxnLst/>
            <a:rect l="l" t="t" r="r" b="b"/>
            <a:pathLst>
              <a:path w="9753600" h="542925">
                <a:moveTo>
                  <a:pt x="0" y="542923"/>
                </a:moveTo>
                <a:lnTo>
                  <a:pt x="0" y="0"/>
                </a:lnTo>
                <a:lnTo>
                  <a:pt x="9753576" y="0"/>
                </a:lnTo>
                <a:lnTo>
                  <a:pt x="9753576" y="542923"/>
                </a:lnTo>
                <a:lnTo>
                  <a:pt x="0" y="542923"/>
                </a:lnTo>
                <a:close/>
              </a:path>
            </a:pathLst>
          </a:custGeom>
          <a:solidFill>
            <a:srgbClr val="17445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079" y="252426"/>
            <a:ext cx="2003774" cy="9447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8369" y="372291"/>
            <a:ext cx="1632490" cy="756591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50B77C3B-5B01-F0AF-36CC-BF23F57C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487931"/>
            <a:ext cx="9753600" cy="2215991"/>
          </a:xfrm>
        </p:spPr>
        <p:txBody>
          <a:bodyPr/>
          <a:lstStyle/>
          <a:p>
            <a:r>
              <a:rPr lang="es-ES_tradnl" sz="7200" b="1" dirty="0"/>
              <a:t>CAPÍTULO I. </a:t>
            </a:r>
            <a:br>
              <a:rPr lang="es-ES_tradnl" sz="7200" b="1" dirty="0"/>
            </a:br>
            <a:r>
              <a:rPr lang="es-ES_tradnl" sz="7200" b="1" dirty="0"/>
              <a:t>INTRODUCCIÓN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" y="6772250"/>
            <a:ext cx="9753600" cy="542925"/>
          </a:xfrm>
          <a:custGeom>
            <a:avLst/>
            <a:gdLst/>
            <a:ahLst/>
            <a:cxnLst/>
            <a:rect l="l" t="t" r="r" b="b"/>
            <a:pathLst>
              <a:path w="9753600" h="542925">
                <a:moveTo>
                  <a:pt x="0" y="542923"/>
                </a:moveTo>
                <a:lnTo>
                  <a:pt x="0" y="0"/>
                </a:lnTo>
                <a:lnTo>
                  <a:pt x="9753576" y="0"/>
                </a:lnTo>
                <a:lnTo>
                  <a:pt x="9753576" y="542923"/>
                </a:lnTo>
                <a:lnTo>
                  <a:pt x="0" y="542923"/>
                </a:lnTo>
                <a:close/>
              </a:path>
            </a:pathLst>
          </a:custGeom>
          <a:solidFill>
            <a:srgbClr val="17445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079" y="252426"/>
            <a:ext cx="2003774" cy="9447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8369" y="372291"/>
            <a:ext cx="1632490" cy="7565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30492" y="2359265"/>
            <a:ext cx="4895850" cy="3486150"/>
          </a:xfrm>
          <a:custGeom>
            <a:avLst/>
            <a:gdLst/>
            <a:ahLst/>
            <a:cxnLst/>
            <a:rect l="l" t="t" r="r" b="b"/>
            <a:pathLst>
              <a:path w="4895850" h="3486150">
                <a:moveTo>
                  <a:pt x="4895850" y="0"/>
                </a:moveTo>
                <a:lnTo>
                  <a:pt x="4806505" y="0"/>
                </a:lnTo>
                <a:lnTo>
                  <a:pt x="4806505" y="87553"/>
                </a:lnTo>
                <a:lnTo>
                  <a:pt x="4806505" y="3396907"/>
                </a:lnTo>
                <a:lnTo>
                  <a:pt x="87477" y="3396907"/>
                </a:lnTo>
                <a:lnTo>
                  <a:pt x="87477" y="87553"/>
                </a:lnTo>
                <a:lnTo>
                  <a:pt x="4806505" y="87553"/>
                </a:lnTo>
                <a:lnTo>
                  <a:pt x="4806505" y="0"/>
                </a:lnTo>
                <a:lnTo>
                  <a:pt x="0" y="0"/>
                </a:lnTo>
                <a:lnTo>
                  <a:pt x="0" y="87553"/>
                </a:lnTo>
                <a:lnTo>
                  <a:pt x="0" y="3396907"/>
                </a:lnTo>
                <a:lnTo>
                  <a:pt x="0" y="3485731"/>
                </a:lnTo>
                <a:lnTo>
                  <a:pt x="4895850" y="3485731"/>
                </a:lnTo>
                <a:lnTo>
                  <a:pt x="4895850" y="3396907"/>
                </a:lnTo>
                <a:lnTo>
                  <a:pt x="4895850" y="87553"/>
                </a:lnTo>
                <a:lnTo>
                  <a:pt x="4895850" y="87325"/>
                </a:lnTo>
                <a:lnTo>
                  <a:pt x="4895850" y="0"/>
                </a:lnTo>
                <a:close/>
              </a:path>
            </a:pathLst>
          </a:custGeom>
          <a:solidFill>
            <a:srgbClr val="B83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3372" y="1507209"/>
            <a:ext cx="4093428" cy="616836"/>
          </a:xfrm>
          <a:prstGeom prst="rect">
            <a:avLst/>
          </a:prstGeom>
          <a:solidFill>
            <a:srgbClr val="FFDE58"/>
          </a:solidFill>
        </p:spPr>
        <p:txBody>
          <a:bodyPr vert="horz" wrap="square" lIns="0" tIns="127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10"/>
              </a:spcBef>
            </a:pPr>
            <a:r>
              <a:rPr lang="es-ES" sz="4000" dirty="0">
                <a:latin typeface="Trebuchet MS"/>
                <a:cs typeface="Trebuchet MS"/>
              </a:rPr>
              <a:t>INTRODUCCIÓN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976" y="2446590"/>
            <a:ext cx="4719320" cy="33096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3180" marR="60325" algn="just">
              <a:lnSpc>
                <a:spcPts val="1950"/>
              </a:lnSpc>
              <a:spcBef>
                <a:spcPts val="75"/>
              </a:spcBef>
            </a:pPr>
            <a:r>
              <a:rPr sz="1400" spc="-20" dirty="0">
                <a:latin typeface="Lucida Sans Unicode"/>
                <a:cs typeface="Lucida Sans Unicode"/>
              </a:rPr>
              <a:t>El </a:t>
            </a:r>
            <a:r>
              <a:rPr sz="1400" spc="65" dirty="0">
                <a:latin typeface="Lucida Sans Unicode"/>
                <a:cs typeface="Lucida Sans Unicode"/>
              </a:rPr>
              <a:t>proyecto </a:t>
            </a:r>
            <a:r>
              <a:rPr sz="1400" spc="50" dirty="0">
                <a:latin typeface="Lucida Sans Unicode"/>
                <a:cs typeface="Lucida Sans Unicode"/>
              </a:rPr>
              <a:t>es </a:t>
            </a:r>
            <a:r>
              <a:rPr sz="1400" spc="40" dirty="0">
                <a:latin typeface="Lucida Sans Unicode"/>
                <a:cs typeface="Lucida Sans Unicode"/>
              </a:rPr>
              <a:t>sobre </a:t>
            </a:r>
            <a:r>
              <a:rPr sz="1400" spc="90" dirty="0">
                <a:latin typeface="Lucida Sans Unicode"/>
                <a:cs typeface="Lucida Sans Unicode"/>
              </a:rPr>
              <a:t>de </a:t>
            </a:r>
            <a:r>
              <a:rPr sz="1400" spc="75" dirty="0">
                <a:latin typeface="Lucida Sans Unicode"/>
                <a:cs typeface="Lucida Sans Unicode"/>
              </a:rPr>
              <a:t>la </a:t>
            </a:r>
            <a:r>
              <a:rPr sz="1400" spc="85" dirty="0">
                <a:latin typeface="Lucida Sans Unicode"/>
                <a:cs typeface="Lucida Sans Unicode"/>
              </a:rPr>
              <a:t>técnica </a:t>
            </a:r>
            <a:r>
              <a:rPr sz="1400" spc="90" dirty="0">
                <a:latin typeface="Lucida Sans Unicode"/>
                <a:cs typeface="Lucida Sans Unicode"/>
              </a:rPr>
              <a:t>de </a:t>
            </a:r>
            <a:r>
              <a:rPr sz="1400" spc="15" dirty="0">
                <a:latin typeface="Lucida Sans Unicode"/>
                <a:cs typeface="Lucida Sans Unicode"/>
              </a:rPr>
              <a:t>Monosokuri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en </a:t>
            </a:r>
            <a:r>
              <a:rPr sz="1400" spc="75" dirty="0">
                <a:latin typeface="Lucida Sans Unicode"/>
                <a:cs typeface="Lucida Sans Unicode"/>
              </a:rPr>
              <a:t>la </a:t>
            </a:r>
            <a:r>
              <a:rPr sz="1400" spc="65" dirty="0">
                <a:latin typeface="Lucida Sans Unicode"/>
                <a:cs typeface="Lucida Sans Unicode"/>
              </a:rPr>
              <a:t>empresa </a:t>
            </a:r>
            <a:r>
              <a:rPr sz="1400" spc="15" dirty="0">
                <a:latin typeface="Lucida Sans Unicode"/>
                <a:cs typeface="Lucida Sans Unicode"/>
              </a:rPr>
              <a:t>Perfektools, </a:t>
            </a:r>
            <a:r>
              <a:rPr sz="1400" spc="80" dirty="0">
                <a:latin typeface="Lucida Sans Unicode"/>
                <a:cs typeface="Lucida Sans Unicode"/>
              </a:rPr>
              <a:t>esta </a:t>
            </a:r>
            <a:r>
              <a:rPr sz="1400" spc="50" dirty="0">
                <a:latin typeface="Lucida Sans Unicode"/>
                <a:cs typeface="Lucida Sans Unicode"/>
              </a:rPr>
              <a:t>metodología </a:t>
            </a:r>
            <a:r>
              <a:rPr sz="1400" spc="90" dirty="0">
                <a:latin typeface="Lucida Sans Unicode"/>
                <a:cs typeface="Lucida Sans Unicode"/>
              </a:rPr>
              <a:t>de </a:t>
            </a:r>
            <a:r>
              <a:rPr sz="1400" spc="95" dirty="0">
                <a:latin typeface="Lucida Sans Unicode"/>
                <a:cs typeface="Lucida Sans Unicode"/>
              </a:rPr>
              <a:t> </a:t>
            </a:r>
            <a:r>
              <a:rPr sz="1400" spc="25" dirty="0">
                <a:latin typeface="Lucida Sans Unicode"/>
                <a:cs typeface="Lucida Sans Unicode"/>
              </a:rPr>
              <a:t>optimización</a:t>
            </a:r>
            <a:r>
              <a:rPr sz="1400" spc="45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40" dirty="0">
                <a:latin typeface="Lucida Sans Unicode"/>
                <a:cs typeface="Lucida Sans Unicode"/>
              </a:rPr>
              <a:t> </a:t>
            </a:r>
            <a:r>
              <a:rPr sz="1400" spc="50" dirty="0">
                <a:latin typeface="Lucida Sans Unicode"/>
                <a:cs typeface="Lucida Sans Unicode"/>
              </a:rPr>
              <a:t>personas</a:t>
            </a:r>
            <a:r>
              <a:rPr sz="1400" spc="45" dirty="0">
                <a:latin typeface="Lucida Sans Unicode"/>
                <a:cs typeface="Lucida Sans Unicode"/>
              </a:rPr>
              <a:t> </a:t>
            </a:r>
            <a:r>
              <a:rPr sz="1400" spc="135" dirty="0">
                <a:latin typeface="Lucida Sans Unicode"/>
                <a:cs typeface="Lucida Sans Unicode"/>
              </a:rPr>
              <a:t>va</a:t>
            </a:r>
            <a:r>
              <a:rPr sz="1400" spc="45" dirty="0">
                <a:latin typeface="Lucida Sans Unicode"/>
                <a:cs typeface="Lucida Sans Unicode"/>
              </a:rPr>
              <a:t> </a:t>
            </a:r>
            <a:r>
              <a:rPr sz="1400" spc="100" dirty="0">
                <a:latin typeface="Lucida Sans Unicode"/>
                <a:cs typeface="Lucida Sans Unicode"/>
              </a:rPr>
              <a:t>enfocada</a:t>
            </a:r>
            <a:r>
              <a:rPr sz="1400" spc="45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en</a:t>
            </a:r>
            <a:r>
              <a:rPr sz="1400" spc="45" dirty="0">
                <a:latin typeface="Lucida Sans Unicode"/>
                <a:cs typeface="Lucida Sans Unicode"/>
              </a:rPr>
              <a:t> </a:t>
            </a:r>
            <a:r>
              <a:rPr sz="1400" spc="80" dirty="0">
                <a:latin typeface="Lucida Sans Unicode"/>
                <a:cs typeface="Lucida Sans Unicode"/>
              </a:rPr>
              <a:t>una</a:t>
            </a:r>
            <a:r>
              <a:rPr sz="1400" spc="45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50" dirty="0">
                <a:latin typeface="Lucida Sans Unicode"/>
                <a:cs typeface="Lucida Sans Unicode"/>
              </a:rPr>
              <a:t>las </a:t>
            </a:r>
            <a:r>
              <a:rPr sz="1400" spc="-190" dirty="0">
                <a:latin typeface="Lucida Sans Unicode"/>
                <a:cs typeface="Lucida Sans Unicode"/>
              </a:rPr>
              <a:t>7</a:t>
            </a:r>
            <a:r>
              <a:rPr sz="1400" spc="-185" dirty="0">
                <a:latin typeface="Lucida Sans Unicode"/>
                <a:cs typeface="Lucida Sans Unicode"/>
              </a:rPr>
              <a:t> </a:t>
            </a:r>
            <a:r>
              <a:rPr sz="1400" spc="50" dirty="0">
                <a:latin typeface="Lucida Sans Unicode"/>
                <a:cs typeface="Lucida Sans Unicode"/>
              </a:rPr>
              <a:t>prensas </a:t>
            </a:r>
            <a:r>
              <a:rPr sz="1400" spc="45" dirty="0">
                <a:latin typeface="Lucida Sans Unicode"/>
                <a:cs typeface="Lucida Sans Unicode"/>
              </a:rPr>
              <a:t>del </a:t>
            </a:r>
            <a:r>
              <a:rPr sz="1400" spc="114" dirty="0">
                <a:latin typeface="Lucida Sans Unicode"/>
                <a:cs typeface="Lucida Sans Unicode"/>
              </a:rPr>
              <a:t>área </a:t>
            </a:r>
            <a:r>
              <a:rPr sz="1400" spc="90" dirty="0">
                <a:latin typeface="Lucida Sans Unicode"/>
                <a:cs typeface="Lucida Sans Unicode"/>
              </a:rPr>
              <a:t>de </a:t>
            </a:r>
            <a:r>
              <a:rPr sz="1400" spc="65" dirty="0">
                <a:latin typeface="Lucida Sans Unicode"/>
                <a:cs typeface="Lucida Sans Unicode"/>
              </a:rPr>
              <a:t>estampado, </a:t>
            </a:r>
            <a:r>
              <a:rPr sz="1400" spc="75" dirty="0">
                <a:latin typeface="Lucida Sans Unicode"/>
                <a:cs typeface="Lucida Sans Unicode"/>
              </a:rPr>
              <a:t>la </a:t>
            </a:r>
            <a:r>
              <a:rPr sz="1400" spc="60" dirty="0">
                <a:latin typeface="Lucida Sans Unicode"/>
                <a:cs typeface="Lucida Sans Unicode"/>
              </a:rPr>
              <a:t>prensa </a:t>
            </a:r>
            <a:r>
              <a:rPr sz="1400" spc="65" dirty="0">
                <a:latin typeface="Lucida Sans Unicode"/>
                <a:cs typeface="Lucida Sans Unicode"/>
              </a:rPr>
              <a:t> </a:t>
            </a:r>
            <a:r>
              <a:rPr sz="1400" spc="45" dirty="0">
                <a:latin typeface="Lucida Sans Unicode"/>
                <a:cs typeface="Lucida Sans Unicode"/>
              </a:rPr>
              <a:t>Danly</a:t>
            </a:r>
            <a:r>
              <a:rPr sz="1400" spc="-60" dirty="0">
                <a:latin typeface="Lucida Sans Unicode"/>
                <a:cs typeface="Lucida Sans Unicode"/>
              </a:rPr>
              <a:t> </a:t>
            </a:r>
            <a:r>
              <a:rPr sz="1400" spc="-125" dirty="0">
                <a:latin typeface="Lucida Sans Unicode"/>
                <a:cs typeface="Lucida Sans Unicode"/>
              </a:rPr>
              <a:t>1000</a:t>
            </a:r>
            <a:r>
              <a:rPr sz="1400" spc="-60" dirty="0">
                <a:latin typeface="Lucida Sans Unicode"/>
                <a:cs typeface="Lucida Sans Unicode"/>
              </a:rPr>
              <a:t> </a:t>
            </a:r>
            <a:r>
              <a:rPr sz="1400" spc="50" dirty="0">
                <a:latin typeface="Lucida Sans Unicode"/>
                <a:cs typeface="Lucida Sans Unicode"/>
              </a:rPr>
              <a:t>es</a:t>
            </a:r>
            <a:r>
              <a:rPr sz="1400" spc="-60" dirty="0">
                <a:latin typeface="Lucida Sans Unicode"/>
                <a:cs typeface="Lucida Sans Unicode"/>
              </a:rPr>
              <a:t> </a:t>
            </a:r>
            <a:r>
              <a:rPr sz="1400" spc="75" dirty="0">
                <a:latin typeface="Lucida Sans Unicode"/>
                <a:cs typeface="Lucida Sans Unicode"/>
              </a:rPr>
              <a:t>la</a:t>
            </a:r>
            <a:r>
              <a:rPr sz="1400" spc="-55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prensa</a:t>
            </a:r>
            <a:r>
              <a:rPr sz="1400" spc="-60" dirty="0">
                <a:latin typeface="Lucida Sans Unicode"/>
                <a:cs typeface="Lucida Sans Unicode"/>
              </a:rPr>
              <a:t> </a:t>
            </a:r>
            <a:r>
              <a:rPr sz="1400" spc="70" dirty="0">
                <a:latin typeface="Lucida Sans Unicode"/>
                <a:cs typeface="Lucida Sans Unicode"/>
              </a:rPr>
              <a:t>más</a:t>
            </a:r>
            <a:r>
              <a:rPr sz="1400" spc="-60" dirty="0">
                <a:latin typeface="Lucida Sans Unicode"/>
                <a:cs typeface="Lucida Sans Unicode"/>
              </a:rPr>
              <a:t> </a:t>
            </a:r>
            <a:r>
              <a:rPr sz="1400" spc="70" dirty="0">
                <a:latin typeface="Lucida Sans Unicode"/>
                <a:cs typeface="Lucida Sans Unicode"/>
              </a:rPr>
              <a:t>grande</a:t>
            </a:r>
            <a:r>
              <a:rPr sz="1400" spc="-55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-60" dirty="0">
                <a:latin typeface="Lucida Sans Unicode"/>
                <a:cs typeface="Lucida Sans Unicode"/>
              </a:rPr>
              <a:t> </a:t>
            </a:r>
            <a:r>
              <a:rPr sz="1400" spc="75" dirty="0">
                <a:latin typeface="Lucida Sans Unicode"/>
                <a:cs typeface="Lucida Sans Unicode"/>
              </a:rPr>
              <a:t>la</a:t>
            </a:r>
            <a:r>
              <a:rPr sz="1400" spc="-60" dirty="0">
                <a:latin typeface="Lucida Sans Unicode"/>
                <a:cs typeface="Lucida Sans Unicode"/>
              </a:rPr>
              <a:t> </a:t>
            </a:r>
            <a:r>
              <a:rPr sz="1400" spc="65" dirty="0">
                <a:latin typeface="Lucida Sans Unicode"/>
                <a:cs typeface="Lucida Sans Unicode"/>
              </a:rPr>
              <a:t>empresa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85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en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50" dirty="0">
                <a:latin typeface="Lucida Sans Unicode"/>
                <a:cs typeface="Lucida Sans Unicode"/>
              </a:rPr>
              <a:t>ella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50" dirty="0">
                <a:latin typeface="Lucida Sans Unicode"/>
                <a:cs typeface="Lucida Sans Unicode"/>
              </a:rPr>
              <a:t>es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70" dirty="0">
                <a:latin typeface="Lucida Sans Unicode"/>
                <a:cs typeface="Lucida Sans Unicode"/>
              </a:rPr>
              <a:t>donde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35" dirty="0">
                <a:latin typeface="Lucida Sans Unicode"/>
                <a:cs typeface="Lucida Sans Unicode"/>
              </a:rPr>
              <a:t>irá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85" dirty="0">
                <a:latin typeface="Lucida Sans Unicode"/>
                <a:cs typeface="Lucida Sans Unicode"/>
              </a:rPr>
              <a:t>enfocado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25" dirty="0">
                <a:latin typeface="Lucida Sans Unicode"/>
                <a:cs typeface="Lucida Sans Unicode"/>
              </a:rPr>
              <a:t>el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40" dirty="0">
                <a:latin typeface="Lucida Sans Unicode"/>
                <a:cs typeface="Lucida Sans Unicode"/>
              </a:rPr>
              <a:t>proyecto.</a:t>
            </a:r>
            <a:endParaRPr sz="1400">
              <a:latin typeface="Lucida Sans Unicode"/>
              <a:cs typeface="Lucida Sans Unicode"/>
            </a:endParaRPr>
          </a:p>
          <a:p>
            <a:pPr marL="43180" marR="57785" algn="just">
              <a:lnSpc>
                <a:spcPts val="1950"/>
              </a:lnSpc>
            </a:pPr>
            <a:r>
              <a:rPr sz="1400" spc="85" dirty="0">
                <a:latin typeface="Lucida Sans Unicode"/>
                <a:cs typeface="Lucida Sans Unicode"/>
              </a:rPr>
              <a:t>La </a:t>
            </a:r>
            <a:r>
              <a:rPr sz="1400" spc="35" dirty="0">
                <a:latin typeface="Lucida Sans Unicode"/>
                <a:cs typeface="Lucida Sans Unicode"/>
              </a:rPr>
              <a:t>principal</a:t>
            </a:r>
            <a:r>
              <a:rPr sz="1400" spc="40" dirty="0">
                <a:latin typeface="Lucida Sans Unicode"/>
                <a:cs typeface="Lucida Sans Unicode"/>
              </a:rPr>
              <a:t> </a:t>
            </a:r>
            <a:r>
              <a:rPr sz="1400" spc="65" dirty="0">
                <a:latin typeface="Lucida Sans Unicode"/>
                <a:cs typeface="Lucida Sans Unicode"/>
              </a:rPr>
              <a:t>problemática </a:t>
            </a:r>
            <a:r>
              <a:rPr sz="1400" spc="204" dirty="0">
                <a:latin typeface="Lucida Sans Unicode"/>
                <a:cs typeface="Lucida Sans Unicode"/>
              </a:rPr>
              <a:t>a </a:t>
            </a:r>
            <a:r>
              <a:rPr sz="1400" spc="35" dirty="0">
                <a:latin typeface="Lucida Sans Unicode"/>
                <a:cs typeface="Lucida Sans Unicode"/>
              </a:rPr>
              <a:t>investigar</a:t>
            </a:r>
            <a:r>
              <a:rPr sz="1400" spc="40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en </a:t>
            </a:r>
            <a:r>
              <a:rPr sz="1400" spc="55" dirty="0">
                <a:latin typeface="Lucida Sans Unicode"/>
                <a:cs typeface="Lucida Sans Unicode"/>
              </a:rPr>
              <a:t>este </a:t>
            </a:r>
            <a:r>
              <a:rPr sz="1400" spc="60" dirty="0">
                <a:latin typeface="Lucida Sans Unicode"/>
                <a:cs typeface="Lucida Sans Unicode"/>
              </a:rPr>
              <a:t> </a:t>
            </a:r>
            <a:r>
              <a:rPr sz="1400" spc="65" dirty="0">
                <a:latin typeface="Lucida Sans Unicode"/>
                <a:cs typeface="Lucida Sans Unicode"/>
              </a:rPr>
              <a:t>proyecto </a:t>
            </a:r>
            <a:r>
              <a:rPr sz="1400" spc="50" dirty="0">
                <a:latin typeface="Lucida Sans Unicode"/>
                <a:cs typeface="Lucida Sans Unicode"/>
              </a:rPr>
              <a:t>se </a:t>
            </a:r>
            <a:r>
              <a:rPr sz="1400" spc="75" dirty="0">
                <a:latin typeface="Lucida Sans Unicode"/>
                <a:cs typeface="Lucida Sans Unicode"/>
              </a:rPr>
              <a:t>detectó </a:t>
            </a:r>
            <a:r>
              <a:rPr sz="1400" spc="60" dirty="0">
                <a:latin typeface="Lucida Sans Unicode"/>
                <a:cs typeface="Lucida Sans Unicode"/>
              </a:rPr>
              <a:t>en </a:t>
            </a:r>
            <a:r>
              <a:rPr sz="1400" spc="25" dirty="0">
                <a:latin typeface="Lucida Sans Unicode"/>
                <a:cs typeface="Lucida Sans Unicode"/>
              </a:rPr>
              <a:t>el </a:t>
            </a:r>
            <a:r>
              <a:rPr sz="1400" spc="114" dirty="0">
                <a:latin typeface="Lucida Sans Unicode"/>
                <a:cs typeface="Lucida Sans Unicode"/>
              </a:rPr>
              <a:t>área </a:t>
            </a:r>
            <a:r>
              <a:rPr sz="1400" spc="90" dirty="0">
                <a:latin typeface="Lucida Sans Unicode"/>
                <a:cs typeface="Lucida Sans Unicode"/>
              </a:rPr>
              <a:t>de </a:t>
            </a:r>
            <a:r>
              <a:rPr sz="1400" spc="85" dirty="0">
                <a:latin typeface="Lucida Sans Unicode"/>
                <a:cs typeface="Lucida Sans Unicode"/>
              </a:rPr>
              <a:t>estampado </a:t>
            </a:r>
            <a:r>
              <a:rPr sz="1400" spc="90" dirty="0">
                <a:latin typeface="Lucida Sans Unicode"/>
                <a:cs typeface="Lucida Sans Unicode"/>
              </a:rPr>
              <a:t>de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15" dirty="0">
                <a:latin typeface="Lucida Sans Unicode"/>
                <a:cs typeface="Lucida Sans Unicode"/>
              </a:rPr>
              <a:t>Perfektools, </a:t>
            </a:r>
            <a:r>
              <a:rPr sz="1400" spc="50" dirty="0">
                <a:latin typeface="Lucida Sans Unicode"/>
                <a:cs typeface="Lucida Sans Unicode"/>
              </a:rPr>
              <a:t>se </a:t>
            </a:r>
            <a:r>
              <a:rPr sz="1400" spc="75" dirty="0">
                <a:latin typeface="Lucida Sans Unicode"/>
                <a:cs typeface="Lucida Sans Unicode"/>
              </a:rPr>
              <a:t>detectó </a:t>
            </a:r>
            <a:r>
              <a:rPr sz="1400" spc="65" dirty="0">
                <a:latin typeface="Lucida Sans Unicode"/>
                <a:cs typeface="Lucida Sans Unicode"/>
              </a:rPr>
              <a:t>que </a:t>
            </a:r>
            <a:r>
              <a:rPr sz="1400" spc="75" dirty="0">
                <a:latin typeface="Lucida Sans Unicode"/>
                <a:cs typeface="Lucida Sans Unicode"/>
              </a:rPr>
              <a:t>la actividad </a:t>
            </a:r>
            <a:r>
              <a:rPr sz="1400" spc="90" dirty="0">
                <a:latin typeface="Lucida Sans Unicode"/>
                <a:cs typeface="Lucida Sans Unicode"/>
              </a:rPr>
              <a:t>de </a:t>
            </a:r>
            <a:r>
              <a:rPr sz="1400" spc="155" dirty="0">
                <a:latin typeface="Lucida Sans Unicode"/>
                <a:cs typeface="Lucida Sans Unicode"/>
              </a:rPr>
              <a:t>cada </a:t>
            </a:r>
            <a:r>
              <a:rPr sz="1400" spc="160" dirty="0">
                <a:latin typeface="Lucida Sans Unicode"/>
                <a:cs typeface="Lucida Sans Unicode"/>
              </a:rPr>
              <a:t> </a:t>
            </a:r>
            <a:r>
              <a:rPr sz="1400" spc="45" dirty="0">
                <a:latin typeface="Lucida Sans Unicode"/>
                <a:cs typeface="Lucida Sans Unicode"/>
              </a:rPr>
              <a:t>operario </a:t>
            </a:r>
            <a:r>
              <a:rPr sz="1400" spc="100" dirty="0">
                <a:latin typeface="Lucida Sans Unicode"/>
                <a:cs typeface="Lucida Sans Unicode"/>
              </a:rPr>
              <a:t>estaba </a:t>
            </a:r>
            <a:r>
              <a:rPr sz="1400" spc="40" dirty="0">
                <a:latin typeface="Lucida Sans Unicode"/>
                <a:cs typeface="Lucida Sans Unicode"/>
              </a:rPr>
              <a:t>desequilibrada, </a:t>
            </a:r>
            <a:r>
              <a:rPr sz="1400" spc="140" dirty="0">
                <a:latin typeface="Lucida Sans Unicode"/>
                <a:cs typeface="Lucida Sans Unicode"/>
              </a:rPr>
              <a:t>ya </a:t>
            </a:r>
            <a:r>
              <a:rPr sz="1400" spc="65" dirty="0">
                <a:latin typeface="Lucida Sans Unicode"/>
                <a:cs typeface="Lucida Sans Unicode"/>
              </a:rPr>
              <a:t>que </a:t>
            </a:r>
            <a:r>
              <a:rPr sz="1400" spc="40" dirty="0">
                <a:latin typeface="Lucida Sans Unicode"/>
                <a:cs typeface="Lucida Sans Unicode"/>
              </a:rPr>
              <a:t>algunos </a:t>
            </a:r>
            <a:r>
              <a:rPr sz="1400" spc="45" dirty="0">
                <a:latin typeface="Lucida Sans Unicode"/>
                <a:cs typeface="Lucida Sans Unicode"/>
              </a:rPr>
              <a:t> </a:t>
            </a:r>
            <a:r>
              <a:rPr sz="1400" spc="20" dirty="0">
                <a:latin typeface="Lucida Sans Unicode"/>
                <a:cs typeface="Lucida Sans Unicode"/>
              </a:rPr>
              <a:t>miembros </a:t>
            </a:r>
            <a:r>
              <a:rPr sz="1400" spc="45" dirty="0">
                <a:latin typeface="Lucida Sans Unicode"/>
                <a:cs typeface="Lucida Sans Unicode"/>
              </a:rPr>
              <a:t>del equipo </a:t>
            </a:r>
            <a:r>
              <a:rPr sz="1400" spc="90" dirty="0">
                <a:latin typeface="Lucida Sans Unicode"/>
                <a:cs typeface="Lucida Sans Unicode"/>
              </a:rPr>
              <a:t>estaban </a:t>
            </a:r>
            <a:r>
              <a:rPr sz="1400" spc="35" dirty="0">
                <a:latin typeface="Lucida Sans Unicode"/>
                <a:cs typeface="Lucida Sans Unicode"/>
              </a:rPr>
              <a:t>muy </a:t>
            </a:r>
            <a:r>
              <a:rPr sz="1400" spc="60" dirty="0">
                <a:latin typeface="Lucida Sans Unicode"/>
                <a:cs typeface="Lucida Sans Unicode"/>
              </a:rPr>
              <a:t>saturados </a:t>
            </a:r>
            <a:r>
              <a:rPr sz="1400" spc="90" dirty="0">
                <a:latin typeface="Lucida Sans Unicode"/>
                <a:cs typeface="Lucida Sans Unicode"/>
              </a:rPr>
              <a:t>de </a:t>
            </a:r>
            <a:r>
              <a:rPr sz="1400" spc="95" dirty="0">
                <a:latin typeface="Lucida Sans Unicode"/>
                <a:cs typeface="Lucida Sans Unicode"/>
              </a:rPr>
              <a:t> </a:t>
            </a:r>
            <a:r>
              <a:rPr sz="1400" spc="50" dirty="0">
                <a:latin typeface="Lucida Sans Unicode"/>
                <a:cs typeface="Lucida Sans Unicode"/>
              </a:rPr>
              <a:t>tareas, </a:t>
            </a:r>
            <a:r>
              <a:rPr sz="1400" spc="35" dirty="0">
                <a:latin typeface="Lucida Sans Unicode"/>
                <a:cs typeface="Lucida Sans Unicode"/>
              </a:rPr>
              <a:t>mientras </a:t>
            </a:r>
            <a:r>
              <a:rPr sz="1400" spc="65" dirty="0">
                <a:latin typeface="Lucida Sans Unicode"/>
                <a:cs typeface="Lucida Sans Unicode"/>
              </a:rPr>
              <a:t>que </a:t>
            </a:r>
            <a:r>
              <a:rPr sz="1400" spc="20" dirty="0">
                <a:latin typeface="Lucida Sans Unicode"/>
                <a:cs typeface="Lucida Sans Unicode"/>
              </a:rPr>
              <a:t>otros </a:t>
            </a:r>
            <a:r>
              <a:rPr sz="1400" spc="50" dirty="0">
                <a:latin typeface="Lucida Sans Unicode"/>
                <a:cs typeface="Lucida Sans Unicode"/>
              </a:rPr>
              <a:t>tenían mucho </a:t>
            </a:r>
            <a:r>
              <a:rPr sz="1400" spc="35" dirty="0">
                <a:latin typeface="Lucida Sans Unicode"/>
                <a:cs typeface="Lucida Sans Unicode"/>
              </a:rPr>
              <a:t>tiempo </a:t>
            </a:r>
            <a:r>
              <a:rPr sz="1400" spc="4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libre.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59360" y="1407801"/>
            <a:ext cx="2667000" cy="542925"/>
          </a:xfrm>
          <a:prstGeom prst="rect">
            <a:avLst/>
          </a:prstGeom>
          <a:solidFill>
            <a:srgbClr val="FFDE58"/>
          </a:solidFill>
        </p:spPr>
        <p:txBody>
          <a:bodyPr vert="horz" wrap="square" lIns="0" tIns="27305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215"/>
              </a:spcBef>
            </a:pPr>
            <a:r>
              <a:rPr sz="3100" spc="-470" dirty="0">
                <a:latin typeface="Trebuchet MS"/>
                <a:cs typeface="Trebuchet MS"/>
              </a:rPr>
              <a:t>JUSTIFICACIÓN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2946" y="2148396"/>
            <a:ext cx="4218940" cy="1932939"/>
          </a:xfrm>
          <a:prstGeom prst="rect">
            <a:avLst/>
          </a:prstGeom>
          <a:ln w="68311">
            <a:solidFill>
              <a:srgbClr val="B83134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04775" marR="116205" algn="just">
              <a:lnSpc>
                <a:spcPct val="116100"/>
              </a:lnSpc>
              <a:spcBef>
                <a:spcPts val="160"/>
              </a:spcBef>
            </a:pPr>
            <a:r>
              <a:rPr sz="1400" spc="90" dirty="0">
                <a:latin typeface="Lucida Sans Unicode"/>
                <a:cs typeface="Lucida Sans Unicode"/>
              </a:rPr>
              <a:t>Se</a:t>
            </a:r>
            <a:r>
              <a:rPr sz="1400" spc="95" dirty="0">
                <a:latin typeface="Lucida Sans Unicode"/>
                <a:cs typeface="Lucida Sans Unicode"/>
              </a:rPr>
              <a:t> </a:t>
            </a:r>
            <a:r>
              <a:rPr sz="1400" spc="85" dirty="0">
                <a:latin typeface="Lucida Sans Unicode"/>
                <a:cs typeface="Lucida Sans Unicode"/>
              </a:rPr>
              <a:t>buscará</a:t>
            </a:r>
            <a:r>
              <a:rPr sz="1400" spc="90" dirty="0">
                <a:latin typeface="Lucida Sans Unicode"/>
                <a:cs typeface="Lucida Sans Unicode"/>
              </a:rPr>
              <a:t> </a:t>
            </a:r>
            <a:r>
              <a:rPr sz="1400" spc="10" dirty="0">
                <a:latin typeface="Lucida Sans Unicode"/>
                <a:cs typeface="Lucida Sans Unicode"/>
              </a:rPr>
              <a:t>optimizar</a:t>
            </a:r>
            <a:r>
              <a:rPr sz="1400" spc="15" dirty="0">
                <a:latin typeface="Lucida Sans Unicode"/>
                <a:cs typeface="Lucida Sans Unicode"/>
              </a:rPr>
              <a:t> </a:t>
            </a:r>
            <a:r>
              <a:rPr sz="1400" spc="25" dirty="0">
                <a:latin typeface="Lucida Sans Unicode"/>
                <a:cs typeface="Lucida Sans Unicode"/>
              </a:rPr>
              <a:t>el</a:t>
            </a:r>
            <a:r>
              <a:rPr sz="1400" spc="30" dirty="0">
                <a:latin typeface="Lucida Sans Unicode"/>
                <a:cs typeface="Lucida Sans Unicode"/>
              </a:rPr>
              <a:t> </a:t>
            </a:r>
            <a:r>
              <a:rPr sz="1400" spc="55" dirty="0">
                <a:latin typeface="Lucida Sans Unicode"/>
                <a:cs typeface="Lucida Sans Unicode"/>
              </a:rPr>
              <a:t>proceso</a:t>
            </a:r>
            <a:r>
              <a:rPr sz="1400" spc="60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 </a:t>
            </a:r>
            <a:r>
              <a:rPr sz="1400" spc="95" dirty="0">
                <a:latin typeface="Lucida Sans Unicode"/>
                <a:cs typeface="Lucida Sans Unicode"/>
              </a:rPr>
              <a:t> </a:t>
            </a:r>
            <a:r>
              <a:rPr sz="1400" spc="85" dirty="0">
                <a:latin typeface="Lucida Sans Unicode"/>
                <a:cs typeface="Lucida Sans Unicode"/>
              </a:rPr>
              <a:t>estampado</a:t>
            </a:r>
            <a:r>
              <a:rPr sz="1400" spc="90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en</a:t>
            </a:r>
            <a:r>
              <a:rPr sz="1400" spc="65" dirty="0">
                <a:latin typeface="Lucida Sans Unicode"/>
                <a:cs typeface="Lucida Sans Unicode"/>
              </a:rPr>
              <a:t> </a:t>
            </a:r>
            <a:r>
              <a:rPr sz="1400" spc="75" dirty="0">
                <a:latin typeface="Lucida Sans Unicode"/>
                <a:cs typeface="Lucida Sans Unicode"/>
              </a:rPr>
              <a:t>la</a:t>
            </a:r>
            <a:r>
              <a:rPr sz="1400" spc="80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prensa</a:t>
            </a:r>
            <a:r>
              <a:rPr sz="1400" spc="65" dirty="0">
                <a:latin typeface="Lucida Sans Unicode"/>
                <a:cs typeface="Lucida Sans Unicode"/>
              </a:rPr>
              <a:t> </a:t>
            </a:r>
            <a:r>
              <a:rPr sz="1400" spc="-114" dirty="0">
                <a:latin typeface="Lucida Sans Unicode"/>
                <a:cs typeface="Lucida Sans Unicode"/>
              </a:rPr>
              <a:t>D-1000, </a:t>
            </a:r>
            <a:r>
              <a:rPr sz="1400" spc="-110" dirty="0">
                <a:latin typeface="Lucida Sans Unicode"/>
                <a:cs typeface="Lucida Sans Unicode"/>
              </a:rPr>
              <a:t> </a:t>
            </a:r>
            <a:r>
              <a:rPr sz="1400" spc="40" dirty="0">
                <a:latin typeface="Lucida Sans Unicode"/>
                <a:cs typeface="Lucida Sans Unicode"/>
              </a:rPr>
              <a:t>principalmente </a:t>
            </a:r>
            <a:r>
              <a:rPr sz="1400" spc="45" dirty="0">
                <a:latin typeface="Lucida Sans Unicode"/>
                <a:cs typeface="Lucida Sans Unicode"/>
              </a:rPr>
              <a:t>implementando </a:t>
            </a:r>
            <a:r>
              <a:rPr sz="1400" spc="20" dirty="0">
                <a:latin typeface="Lucida Sans Unicode"/>
                <a:cs typeface="Lucida Sans Unicode"/>
              </a:rPr>
              <a:t>un </a:t>
            </a:r>
            <a:r>
              <a:rPr sz="1400" spc="55" dirty="0">
                <a:latin typeface="Lucida Sans Unicode"/>
                <a:cs typeface="Lucida Sans Unicode"/>
              </a:rPr>
              <a:t>método </a:t>
            </a:r>
            <a:r>
              <a:rPr sz="1400" spc="60" dirty="0">
                <a:latin typeface="Lucida Sans Unicode"/>
                <a:cs typeface="Lucida Sans Unicode"/>
              </a:rPr>
              <a:t> </a:t>
            </a:r>
            <a:r>
              <a:rPr sz="1400" spc="65" dirty="0">
                <a:latin typeface="Lucida Sans Unicode"/>
                <a:cs typeface="Lucida Sans Unicode"/>
              </a:rPr>
              <a:t>automático </a:t>
            </a:r>
            <a:r>
              <a:rPr sz="1400" spc="90" dirty="0">
                <a:latin typeface="Lucida Sans Unicode"/>
                <a:cs typeface="Lucida Sans Unicode"/>
              </a:rPr>
              <a:t>de </a:t>
            </a:r>
            <a:r>
              <a:rPr sz="1400" spc="40" dirty="0">
                <a:latin typeface="Lucida Sans Unicode"/>
                <a:cs typeface="Lucida Sans Unicode"/>
              </a:rPr>
              <a:t>lubricación </a:t>
            </a:r>
            <a:r>
              <a:rPr sz="1400" spc="85" dirty="0">
                <a:latin typeface="Lucida Sans Unicode"/>
                <a:cs typeface="Lucida Sans Unicode"/>
              </a:rPr>
              <a:t>y </a:t>
            </a:r>
            <a:r>
              <a:rPr sz="1400" spc="60" dirty="0">
                <a:latin typeface="Lucida Sans Unicode"/>
                <a:cs typeface="Lucida Sans Unicode"/>
              </a:rPr>
              <a:t>mediante </a:t>
            </a:r>
            <a:r>
              <a:rPr sz="1400" spc="75" dirty="0">
                <a:latin typeface="Lucida Sans Unicode"/>
                <a:cs typeface="Lucida Sans Unicode"/>
              </a:rPr>
              <a:t>la </a:t>
            </a:r>
            <a:r>
              <a:rPr sz="1400" spc="80" dirty="0">
                <a:latin typeface="Lucida Sans Unicode"/>
                <a:cs typeface="Lucida Sans Unicode"/>
              </a:rPr>
              <a:t> </a:t>
            </a:r>
            <a:r>
              <a:rPr sz="1400" spc="25" dirty="0">
                <a:latin typeface="Lucida Sans Unicode"/>
                <a:cs typeface="Lucida Sans Unicode"/>
              </a:rPr>
              <a:t>optimización</a:t>
            </a:r>
            <a:r>
              <a:rPr sz="1400" spc="30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95" dirty="0">
                <a:latin typeface="Lucida Sans Unicode"/>
                <a:cs typeface="Lucida Sans Unicode"/>
              </a:rPr>
              <a:t> </a:t>
            </a:r>
            <a:r>
              <a:rPr sz="1400" spc="35" dirty="0">
                <a:latin typeface="Lucida Sans Unicode"/>
                <a:cs typeface="Lucida Sans Unicode"/>
              </a:rPr>
              <a:t>gente,</a:t>
            </a:r>
            <a:r>
              <a:rPr sz="1400" spc="40" dirty="0">
                <a:latin typeface="Lucida Sans Unicode"/>
                <a:cs typeface="Lucida Sans Unicode"/>
              </a:rPr>
              <a:t> </a:t>
            </a:r>
            <a:r>
              <a:rPr sz="1400" spc="85" dirty="0">
                <a:latin typeface="Lucida Sans Unicode"/>
                <a:cs typeface="Lucida Sans Unicode"/>
              </a:rPr>
              <a:t>hacer</a:t>
            </a:r>
            <a:r>
              <a:rPr sz="1400" spc="90" dirty="0">
                <a:latin typeface="Lucida Sans Unicode"/>
                <a:cs typeface="Lucida Sans Unicode"/>
              </a:rPr>
              <a:t> </a:t>
            </a:r>
            <a:r>
              <a:rPr sz="1400" spc="80" dirty="0">
                <a:latin typeface="Lucida Sans Unicode"/>
                <a:cs typeface="Lucida Sans Unicode"/>
              </a:rPr>
              <a:t>una </a:t>
            </a:r>
            <a:r>
              <a:rPr sz="1400" spc="85" dirty="0">
                <a:latin typeface="Lucida Sans Unicode"/>
                <a:cs typeface="Lucida Sans Unicode"/>
              </a:rPr>
              <a:t> </a:t>
            </a:r>
            <a:r>
              <a:rPr sz="1400" spc="20" dirty="0">
                <a:latin typeface="Lucida Sans Unicode"/>
                <a:cs typeface="Lucida Sans Unicode"/>
              </a:rPr>
              <a:t>redistribución </a:t>
            </a:r>
            <a:r>
              <a:rPr sz="1400" spc="45" dirty="0">
                <a:latin typeface="Lucida Sans Unicode"/>
                <a:cs typeface="Lucida Sans Unicode"/>
              </a:rPr>
              <a:t>del </a:t>
            </a:r>
            <a:r>
              <a:rPr sz="1400" spc="55" dirty="0">
                <a:latin typeface="Lucida Sans Unicode"/>
                <a:cs typeface="Lucida Sans Unicode"/>
              </a:rPr>
              <a:t>proceso </a:t>
            </a:r>
            <a:r>
              <a:rPr sz="1400" spc="95" dirty="0">
                <a:latin typeface="Lucida Sans Unicode"/>
                <a:cs typeface="Lucida Sans Unicode"/>
              </a:rPr>
              <a:t>hará </a:t>
            </a:r>
            <a:r>
              <a:rPr sz="1400" spc="65" dirty="0">
                <a:latin typeface="Lucida Sans Unicode"/>
                <a:cs typeface="Lucida Sans Unicode"/>
              </a:rPr>
              <a:t>que </a:t>
            </a:r>
            <a:r>
              <a:rPr sz="1400" spc="55" dirty="0">
                <a:latin typeface="Lucida Sans Unicode"/>
                <a:cs typeface="Lucida Sans Unicode"/>
              </a:rPr>
              <a:t>este </a:t>
            </a:r>
            <a:r>
              <a:rPr sz="1400" spc="60" dirty="0">
                <a:latin typeface="Lucida Sans Unicode"/>
                <a:cs typeface="Lucida Sans Unicode"/>
              </a:rPr>
              <a:t> </a:t>
            </a:r>
            <a:r>
              <a:rPr sz="1400" spc="95" dirty="0">
                <a:latin typeface="Lucida Sans Unicode"/>
                <a:cs typeface="Lucida Sans Unicode"/>
              </a:rPr>
              <a:t>pueda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fluir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15" dirty="0">
                <a:latin typeface="Lucida Sans Unicode"/>
                <a:cs typeface="Lucida Sans Unicode"/>
              </a:rPr>
              <a:t>mejor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85" dirty="0">
                <a:latin typeface="Lucida Sans Unicode"/>
                <a:cs typeface="Lucida Sans Unicode"/>
              </a:rPr>
              <a:t>manera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85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70" dirty="0">
                <a:latin typeface="Lucida Sans Unicode"/>
                <a:cs typeface="Lucida Sans Unicode"/>
              </a:rPr>
              <a:t>más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30" dirty="0">
                <a:latin typeface="Lucida Sans Unicode"/>
                <a:cs typeface="Lucida Sans Unicode"/>
              </a:rPr>
              <a:t>rápido.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9360" y="4281041"/>
            <a:ext cx="2667000" cy="542925"/>
          </a:xfrm>
          <a:prstGeom prst="rect">
            <a:avLst/>
          </a:prstGeom>
          <a:solidFill>
            <a:srgbClr val="FFDE58"/>
          </a:solidFill>
        </p:spPr>
        <p:txBody>
          <a:bodyPr vert="horz" wrap="square" lIns="0" tIns="27305" rIns="0" bIns="0" rtlCol="0">
            <a:spAutoFit/>
          </a:bodyPr>
          <a:lstStyle/>
          <a:p>
            <a:pPr marL="683260">
              <a:lnSpc>
                <a:spcPct val="100000"/>
              </a:lnSpc>
              <a:spcBef>
                <a:spcPts val="215"/>
              </a:spcBef>
            </a:pPr>
            <a:r>
              <a:rPr sz="3100" spc="-425" dirty="0">
                <a:latin typeface="Trebuchet MS"/>
                <a:cs typeface="Trebuchet MS"/>
              </a:rPr>
              <a:t>HIPOTESIS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97083" y="4901979"/>
            <a:ext cx="4446905" cy="1770380"/>
          </a:xfrm>
          <a:prstGeom prst="rect">
            <a:avLst/>
          </a:prstGeom>
          <a:ln w="49891">
            <a:solidFill>
              <a:srgbClr val="B83134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149225" marR="144780" algn="just">
              <a:lnSpc>
                <a:spcPct val="116100"/>
              </a:lnSpc>
              <a:spcBef>
                <a:spcPts val="130"/>
              </a:spcBef>
            </a:pPr>
            <a:r>
              <a:rPr sz="1400" spc="75" dirty="0">
                <a:latin typeface="Lucida Sans Unicode"/>
                <a:cs typeface="Lucida Sans Unicode"/>
              </a:rPr>
              <a:t>Mediante la </a:t>
            </a:r>
            <a:r>
              <a:rPr sz="1400" spc="50" dirty="0">
                <a:latin typeface="Lucida Sans Unicode"/>
                <a:cs typeface="Lucida Sans Unicode"/>
              </a:rPr>
              <a:t>metodología </a:t>
            </a:r>
            <a:r>
              <a:rPr sz="1400" dirty="0">
                <a:latin typeface="Lucida Sans Unicode"/>
                <a:cs typeface="Lucida Sans Unicode"/>
              </a:rPr>
              <a:t>Monozukuri </a:t>
            </a:r>
            <a:r>
              <a:rPr sz="1400" spc="60" dirty="0">
                <a:latin typeface="Lucida Sans Unicode"/>
                <a:cs typeface="Lucida Sans Unicode"/>
              </a:rPr>
              <a:t>en </a:t>
            </a:r>
            <a:r>
              <a:rPr sz="1400" spc="25" dirty="0">
                <a:latin typeface="Lucida Sans Unicode"/>
                <a:cs typeface="Lucida Sans Unicode"/>
              </a:rPr>
              <a:t>el </a:t>
            </a:r>
            <a:r>
              <a:rPr sz="1400" spc="30" dirty="0">
                <a:latin typeface="Lucida Sans Unicode"/>
                <a:cs typeface="Lucida Sans Unicode"/>
              </a:rPr>
              <a:t> </a:t>
            </a:r>
            <a:r>
              <a:rPr sz="1400" spc="55" dirty="0">
                <a:latin typeface="Lucida Sans Unicode"/>
                <a:cs typeface="Lucida Sans Unicode"/>
              </a:rPr>
              <a:t>proceso </a:t>
            </a:r>
            <a:r>
              <a:rPr sz="1400" spc="90" dirty="0">
                <a:latin typeface="Lucida Sans Unicode"/>
                <a:cs typeface="Lucida Sans Unicode"/>
              </a:rPr>
              <a:t>de </a:t>
            </a:r>
            <a:r>
              <a:rPr sz="1400" spc="75" dirty="0">
                <a:latin typeface="Lucida Sans Unicode"/>
                <a:cs typeface="Lucida Sans Unicode"/>
              </a:rPr>
              <a:t>Estampado </a:t>
            </a:r>
            <a:r>
              <a:rPr sz="1400" spc="90" dirty="0">
                <a:latin typeface="Lucida Sans Unicode"/>
                <a:cs typeface="Lucida Sans Unicode"/>
              </a:rPr>
              <a:t>de </a:t>
            </a:r>
            <a:r>
              <a:rPr sz="1400" spc="75" dirty="0">
                <a:latin typeface="Lucida Sans Unicode"/>
                <a:cs typeface="Lucida Sans Unicode"/>
              </a:rPr>
              <a:t>la </a:t>
            </a:r>
            <a:r>
              <a:rPr sz="1400" spc="60" dirty="0">
                <a:latin typeface="Lucida Sans Unicode"/>
                <a:cs typeface="Lucida Sans Unicode"/>
              </a:rPr>
              <a:t>prensa </a:t>
            </a:r>
            <a:r>
              <a:rPr sz="1400" spc="45" dirty="0">
                <a:latin typeface="Lucida Sans Unicode"/>
                <a:cs typeface="Lucida Sans Unicode"/>
              </a:rPr>
              <a:t>Danly </a:t>
            </a:r>
            <a:r>
              <a:rPr sz="1400" spc="50" dirty="0">
                <a:latin typeface="Lucida Sans Unicode"/>
                <a:cs typeface="Lucida Sans Unicode"/>
              </a:rPr>
              <a:t> </a:t>
            </a:r>
            <a:r>
              <a:rPr sz="1400" spc="-125" dirty="0">
                <a:latin typeface="Lucida Sans Unicode"/>
                <a:cs typeface="Lucida Sans Unicode"/>
              </a:rPr>
              <a:t>1000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50" dirty="0">
                <a:latin typeface="Lucida Sans Unicode"/>
                <a:cs typeface="Lucida Sans Unicode"/>
              </a:rPr>
              <a:t>se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105" dirty="0">
                <a:latin typeface="Lucida Sans Unicode"/>
                <a:cs typeface="Lucida Sans Unicode"/>
              </a:rPr>
              <a:t>balanceará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75" dirty="0">
                <a:latin typeface="Lucida Sans Unicode"/>
                <a:cs typeface="Lucida Sans Unicode"/>
              </a:rPr>
              <a:t>la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114" dirty="0">
                <a:latin typeface="Lucida Sans Unicode"/>
                <a:cs typeface="Lucida Sans Unicode"/>
              </a:rPr>
              <a:t>carga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65" dirty="0">
                <a:latin typeface="Lucida Sans Unicode"/>
                <a:cs typeface="Lucida Sans Unicode"/>
              </a:rPr>
              <a:t>trabajo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40" dirty="0">
                <a:latin typeface="Lucida Sans Unicode"/>
                <a:cs typeface="Lucida Sans Unicode"/>
              </a:rPr>
              <a:t>entre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los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operadores</a:t>
            </a:r>
            <a:r>
              <a:rPr sz="1400" spc="65" dirty="0">
                <a:latin typeface="Lucida Sans Unicode"/>
                <a:cs typeface="Lucida Sans Unicode"/>
              </a:rPr>
              <a:t> </a:t>
            </a:r>
            <a:r>
              <a:rPr sz="1400" spc="110" dirty="0">
                <a:latin typeface="Lucida Sans Unicode"/>
                <a:cs typeface="Lucida Sans Unicode"/>
              </a:rPr>
              <a:t>para</a:t>
            </a:r>
            <a:r>
              <a:rPr sz="1400" spc="665" dirty="0">
                <a:latin typeface="Lucida Sans Unicode"/>
                <a:cs typeface="Lucida Sans Unicode"/>
              </a:rPr>
              <a:t> </a:t>
            </a:r>
            <a:r>
              <a:rPr sz="1400" spc="65" dirty="0">
                <a:latin typeface="Lucida Sans Unicode"/>
                <a:cs typeface="Lucida Sans Unicode"/>
              </a:rPr>
              <a:t>que</a:t>
            </a:r>
            <a:r>
              <a:rPr sz="1400" spc="70" dirty="0">
                <a:latin typeface="Lucida Sans Unicode"/>
                <a:cs typeface="Lucida Sans Unicode"/>
              </a:rPr>
              <a:t> tengan</a:t>
            </a:r>
            <a:r>
              <a:rPr sz="1400" spc="75" dirty="0">
                <a:latin typeface="Lucida Sans Unicode"/>
                <a:cs typeface="Lucida Sans Unicode"/>
              </a:rPr>
              <a:t> </a:t>
            </a:r>
            <a:r>
              <a:rPr sz="1400" spc="20" dirty="0">
                <a:latin typeface="Lucida Sans Unicode"/>
                <a:cs typeface="Lucida Sans Unicode"/>
              </a:rPr>
              <a:t>un </a:t>
            </a:r>
            <a:r>
              <a:rPr sz="1400" spc="25" dirty="0">
                <a:latin typeface="Lucida Sans Unicode"/>
                <a:cs typeface="Lucida Sans Unicode"/>
              </a:rPr>
              <a:t> </a:t>
            </a:r>
            <a:r>
              <a:rPr sz="1400" spc="65" dirty="0">
                <a:latin typeface="Lucida Sans Unicode"/>
                <a:cs typeface="Lucida Sans Unicode"/>
              </a:rPr>
              <a:t>porcentaje </a:t>
            </a:r>
            <a:r>
              <a:rPr sz="1400" spc="90" dirty="0">
                <a:latin typeface="Lucida Sans Unicode"/>
                <a:cs typeface="Lucida Sans Unicode"/>
              </a:rPr>
              <a:t>de </a:t>
            </a:r>
            <a:r>
              <a:rPr sz="1400" spc="10" dirty="0">
                <a:latin typeface="Lucida Sans Unicode"/>
                <a:cs typeface="Lucida Sans Unicode"/>
              </a:rPr>
              <a:t>utilización </a:t>
            </a:r>
            <a:r>
              <a:rPr sz="1400" spc="90" dirty="0">
                <a:latin typeface="Lucida Sans Unicode"/>
                <a:cs typeface="Lucida Sans Unicode"/>
              </a:rPr>
              <a:t>de </a:t>
            </a:r>
            <a:r>
              <a:rPr sz="1400" spc="40" dirty="0">
                <a:latin typeface="Lucida Sans Unicode"/>
                <a:cs typeface="Lucida Sans Unicode"/>
              </a:rPr>
              <a:t>entre </a:t>
            </a:r>
            <a:r>
              <a:rPr sz="1400" spc="25" dirty="0">
                <a:latin typeface="Lucida Sans Unicode"/>
                <a:cs typeface="Lucida Sans Unicode"/>
              </a:rPr>
              <a:t>el </a:t>
            </a:r>
            <a:r>
              <a:rPr sz="1400" spc="-45" dirty="0">
                <a:latin typeface="Lucida Sans Unicode"/>
                <a:cs typeface="Lucida Sans Unicode"/>
              </a:rPr>
              <a:t>93% </a:t>
            </a:r>
            <a:r>
              <a:rPr sz="1400" spc="85" dirty="0">
                <a:latin typeface="Lucida Sans Unicode"/>
                <a:cs typeface="Lucida Sans Unicode"/>
              </a:rPr>
              <a:t>y </a:t>
            </a:r>
            <a:r>
              <a:rPr sz="1400" spc="90" dirty="0">
                <a:latin typeface="Lucida Sans Unicode"/>
                <a:cs typeface="Lucida Sans Unicode"/>
              </a:rPr>
              <a:t> </a:t>
            </a:r>
            <a:r>
              <a:rPr sz="1400" spc="-55" dirty="0">
                <a:latin typeface="Lucida Sans Unicode"/>
                <a:cs typeface="Lucida Sans Unicode"/>
              </a:rPr>
              <a:t>96%, </a:t>
            </a:r>
            <a:r>
              <a:rPr sz="1400" spc="50" dirty="0">
                <a:latin typeface="Lucida Sans Unicode"/>
                <a:cs typeface="Lucida Sans Unicode"/>
              </a:rPr>
              <a:t>asi </a:t>
            </a:r>
            <a:r>
              <a:rPr sz="1400" spc="5" dirty="0">
                <a:latin typeface="Lucida Sans Unicode"/>
                <a:cs typeface="Lucida Sans Unicode"/>
              </a:rPr>
              <a:t>mismo </a:t>
            </a:r>
            <a:r>
              <a:rPr sz="1400" spc="65" dirty="0">
                <a:latin typeface="Lucida Sans Unicode"/>
                <a:cs typeface="Lucida Sans Unicode"/>
              </a:rPr>
              <a:t>aumentar </a:t>
            </a:r>
            <a:r>
              <a:rPr sz="1400" spc="75" dirty="0">
                <a:latin typeface="Lucida Sans Unicode"/>
                <a:cs typeface="Lucida Sans Unicode"/>
              </a:rPr>
              <a:t>la </a:t>
            </a:r>
            <a:r>
              <a:rPr sz="1400" spc="50" dirty="0">
                <a:latin typeface="Lucida Sans Unicode"/>
                <a:cs typeface="Lucida Sans Unicode"/>
              </a:rPr>
              <a:t>producción </a:t>
            </a:r>
            <a:r>
              <a:rPr sz="1400" spc="45" dirty="0">
                <a:latin typeface="Lucida Sans Unicode"/>
                <a:cs typeface="Lucida Sans Unicode"/>
              </a:rPr>
              <a:t>del </a:t>
            </a:r>
            <a:r>
              <a:rPr sz="1400" spc="50" dirty="0">
                <a:latin typeface="Lucida Sans Unicode"/>
                <a:cs typeface="Lucida Sans Unicode"/>
              </a:rPr>
              <a:t> </a:t>
            </a:r>
            <a:r>
              <a:rPr sz="1400" spc="35" dirty="0">
                <a:latin typeface="Lucida Sans Unicode"/>
                <a:cs typeface="Lucida Sans Unicode"/>
              </a:rPr>
              <a:t>proceso.</a:t>
            </a:r>
            <a:endParaRPr sz="14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24713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" y="6772250"/>
            <a:ext cx="9753600" cy="542925"/>
          </a:xfrm>
          <a:custGeom>
            <a:avLst/>
            <a:gdLst/>
            <a:ahLst/>
            <a:cxnLst/>
            <a:rect l="l" t="t" r="r" b="b"/>
            <a:pathLst>
              <a:path w="9753600" h="542925">
                <a:moveTo>
                  <a:pt x="0" y="542923"/>
                </a:moveTo>
                <a:lnTo>
                  <a:pt x="0" y="0"/>
                </a:lnTo>
                <a:lnTo>
                  <a:pt x="9753576" y="0"/>
                </a:lnTo>
                <a:lnTo>
                  <a:pt x="9753576" y="542923"/>
                </a:lnTo>
                <a:lnTo>
                  <a:pt x="0" y="542923"/>
                </a:lnTo>
                <a:close/>
              </a:path>
            </a:pathLst>
          </a:custGeom>
          <a:solidFill>
            <a:srgbClr val="17445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079" y="252427"/>
            <a:ext cx="2003774" cy="9447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8369" y="372290"/>
            <a:ext cx="1632490" cy="75659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1730" y="1293814"/>
            <a:ext cx="3448050" cy="704850"/>
          </a:xfrm>
          <a:prstGeom prst="rect">
            <a:avLst/>
          </a:prstGeom>
          <a:solidFill>
            <a:srgbClr val="B83134"/>
          </a:solidFill>
        </p:spPr>
        <p:txBody>
          <a:bodyPr vert="horz" wrap="square" lIns="0" tIns="1270" rIns="0" bIns="0" rtlCol="0">
            <a:spAutoFit/>
          </a:bodyPr>
          <a:lstStyle/>
          <a:p>
            <a:pPr marL="805180">
              <a:lnSpc>
                <a:spcPct val="100000"/>
              </a:lnSpc>
              <a:spcBef>
                <a:spcPts val="10"/>
              </a:spcBef>
            </a:pPr>
            <a:r>
              <a:rPr sz="4000" spc="-580" dirty="0">
                <a:latin typeface="Trebuchet MS"/>
                <a:cs typeface="Trebuchet MS"/>
              </a:rPr>
              <a:t>OBJETIVOS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8820" y="2086599"/>
            <a:ext cx="3470910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</a:pPr>
            <a:r>
              <a:rPr sz="1400" spc="-20" dirty="0">
                <a:latin typeface="Lucida Sans Unicode"/>
                <a:cs typeface="Lucida Sans Unicode"/>
              </a:rPr>
              <a:t>El</a:t>
            </a:r>
            <a:r>
              <a:rPr sz="1400" spc="-15" dirty="0">
                <a:latin typeface="Lucida Sans Unicode"/>
                <a:cs typeface="Lucida Sans Unicode"/>
              </a:rPr>
              <a:t> </a:t>
            </a:r>
            <a:r>
              <a:rPr sz="1400" spc="35" dirty="0">
                <a:latin typeface="Lucida Sans Unicode"/>
                <a:cs typeface="Lucida Sans Unicode"/>
              </a:rPr>
              <a:t>objetivo principal </a:t>
            </a:r>
            <a:r>
              <a:rPr sz="1400" spc="65" dirty="0">
                <a:latin typeface="Lucida Sans Unicode"/>
                <a:cs typeface="Lucida Sans Unicode"/>
              </a:rPr>
              <a:t>será </a:t>
            </a:r>
            <a:r>
              <a:rPr sz="1400" spc="95" dirty="0">
                <a:latin typeface="Lucida Sans Unicode"/>
                <a:cs typeface="Lucida Sans Unicode"/>
              </a:rPr>
              <a:t>balancear </a:t>
            </a:r>
            <a:r>
              <a:rPr sz="1400" spc="100" dirty="0">
                <a:latin typeface="Lucida Sans Unicode"/>
                <a:cs typeface="Lucida Sans Unicode"/>
              </a:rPr>
              <a:t> </a:t>
            </a:r>
            <a:r>
              <a:rPr sz="1400" spc="50" dirty="0">
                <a:latin typeface="Lucida Sans Unicode"/>
                <a:cs typeface="Lucida Sans Unicode"/>
              </a:rPr>
              <a:t>las </a:t>
            </a:r>
            <a:r>
              <a:rPr sz="1400" spc="80" dirty="0">
                <a:latin typeface="Lucida Sans Unicode"/>
                <a:cs typeface="Lucida Sans Unicode"/>
              </a:rPr>
              <a:t>tareas </a:t>
            </a:r>
            <a:r>
              <a:rPr sz="1400" spc="90" dirty="0">
                <a:latin typeface="Lucida Sans Unicode"/>
                <a:cs typeface="Lucida Sans Unicode"/>
              </a:rPr>
              <a:t>de </a:t>
            </a:r>
            <a:r>
              <a:rPr sz="1400" spc="155" dirty="0">
                <a:latin typeface="Lucida Sans Unicode"/>
                <a:cs typeface="Lucida Sans Unicode"/>
              </a:rPr>
              <a:t>cada </a:t>
            </a:r>
            <a:r>
              <a:rPr sz="1400" spc="60" dirty="0">
                <a:latin typeface="Lucida Sans Unicode"/>
                <a:cs typeface="Lucida Sans Unicode"/>
              </a:rPr>
              <a:t>operador </a:t>
            </a:r>
            <a:r>
              <a:rPr sz="1400" spc="75" dirty="0">
                <a:latin typeface="Lucida Sans Unicode"/>
                <a:cs typeface="Lucida Sans Unicode"/>
              </a:rPr>
              <a:t>con </a:t>
            </a:r>
            <a:r>
              <a:rPr sz="1400" spc="25" dirty="0">
                <a:latin typeface="Lucida Sans Unicode"/>
                <a:cs typeface="Lucida Sans Unicode"/>
              </a:rPr>
              <a:t>el </a:t>
            </a:r>
            <a:r>
              <a:rPr sz="1400" spc="3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fin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95" dirty="0">
                <a:latin typeface="Lucida Sans Unicode"/>
                <a:cs typeface="Lucida Sans Unicode"/>
              </a:rPr>
              <a:t> </a:t>
            </a:r>
            <a:r>
              <a:rPr sz="1400" spc="65" dirty="0">
                <a:latin typeface="Lucida Sans Unicode"/>
                <a:cs typeface="Lucida Sans Unicode"/>
              </a:rPr>
              <a:t>aumentar</a:t>
            </a:r>
            <a:r>
              <a:rPr sz="1400" spc="70" dirty="0">
                <a:latin typeface="Lucida Sans Unicode"/>
                <a:cs typeface="Lucida Sans Unicode"/>
              </a:rPr>
              <a:t> </a:t>
            </a:r>
            <a:r>
              <a:rPr sz="1400" spc="75" dirty="0">
                <a:latin typeface="Lucida Sans Unicode"/>
                <a:cs typeface="Lucida Sans Unicode"/>
              </a:rPr>
              <a:t>la</a:t>
            </a:r>
            <a:r>
              <a:rPr sz="1400" spc="80" dirty="0">
                <a:latin typeface="Lucida Sans Unicode"/>
                <a:cs typeface="Lucida Sans Unicode"/>
              </a:rPr>
              <a:t> </a:t>
            </a:r>
            <a:r>
              <a:rPr sz="1400" spc="70" dirty="0">
                <a:latin typeface="Lucida Sans Unicode"/>
                <a:cs typeface="Lucida Sans Unicode"/>
              </a:rPr>
              <a:t>velocidad</a:t>
            </a:r>
            <a:r>
              <a:rPr sz="1400" spc="75" dirty="0">
                <a:latin typeface="Lucida Sans Unicode"/>
                <a:cs typeface="Lucida Sans Unicode"/>
              </a:rPr>
              <a:t> </a:t>
            </a:r>
            <a:r>
              <a:rPr sz="1400" spc="45" dirty="0">
                <a:latin typeface="Lucida Sans Unicode"/>
                <a:cs typeface="Lucida Sans Unicode"/>
              </a:rPr>
              <a:t>del </a:t>
            </a:r>
            <a:r>
              <a:rPr sz="1400" spc="50" dirty="0">
                <a:latin typeface="Lucida Sans Unicode"/>
                <a:cs typeface="Lucida Sans Unicode"/>
              </a:rPr>
              <a:t> </a:t>
            </a:r>
            <a:r>
              <a:rPr sz="1400" spc="55" dirty="0">
                <a:latin typeface="Lucida Sans Unicode"/>
                <a:cs typeface="Lucida Sans Unicode"/>
              </a:rPr>
              <a:t>proceso</a:t>
            </a:r>
            <a:r>
              <a:rPr sz="1400" spc="-20" dirty="0">
                <a:latin typeface="Lucida Sans Unicode"/>
                <a:cs typeface="Lucida Sans Unicode"/>
              </a:rPr>
              <a:t> </a:t>
            </a:r>
            <a:r>
              <a:rPr sz="1400" spc="85" dirty="0">
                <a:latin typeface="Lucida Sans Unicode"/>
                <a:cs typeface="Lucida Sans Unicode"/>
              </a:rPr>
              <a:t>y</a:t>
            </a:r>
            <a:r>
              <a:rPr sz="1400" spc="-20" dirty="0">
                <a:latin typeface="Lucida Sans Unicode"/>
                <a:cs typeface="Lucida Sans Unicode"/>
              </a:rPr>
              <a:t> </a:t>
            </a:r>
            <a:r>
              <a:rPr sz="1400" spc="50" dirty="0">
                <a:latin typeface="Lucida Sans Unicode"/>
                <a:cs typeface="Lucida Sans Unicode"/>
              </a:rPr>
              <a:t>se</a:t>
            </a:r>
            <a:r>
              <a:rPr sz="1400" spc="-15" dirty="0">
                <a:latin typeface="Lucida Sans Unicode"/>
                <a:cs typeface="Lucida Sans Unicode"/>
              </a:rPr>
              <a:t> </a:t>
            </a:r>
            <a:r>
              <a:rPr sz="1400" spc="25" dirty="0">
                <a:latin typeface="Lucida Sans Unicode"/>
                <a:cs typeface="Lucida Sans Unicode"/>
              </a:rPr>
              <a:t>refleje</a:t>
            </a:r>
            <a:r>
              <a:rPr sz="1400" spc="-20" dirty="0">
                <a:latin typeface="Lucida Sans Unicode"/>
                <a:cs typeface="Lucida Sans Unicode"/>
              </a:rPr>
              <a:t> </a:t>
            </a:r>
            <a:r>
              <a:rPr sz="1400" spc="20" dirty="0">
                <a:latin typeface="Lucida Sans Unicode"/>
                <a:cs typeface="Lucida Sans Unicode"/>
              </a:rPr>
              <a:t>un</a:t>
            </a:r>
            <a:r>
              <a:rPr sz="1400" spc="-15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aumento</a:t>
            </a:r>
            <a:r>
              <a:rPr sz="1400" spc="-20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en</a:t>
            </a:r>
            <a:r>
              <a:rPr sz="1400" spc="-15" dirty="0">
                <a:latin typeface="Lucida Sans Unicode"/>
                <a:cs typeface="Lucida Sans Unicode"/>
              </a:rPr>
              <a:t> </a:t>
            </a:r>
            <a:r>
              <a:rPr sz="1400" spc="75" dirty="0">
                <a:latin typeface="Lucida Sans Unicode"/>
                <a:cs typeface="Lucida Sans Unicode"/>
              </a:rPr>
              <a:t>la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40" dirty="0">
                <a:latin typeface="Lucida Sans Unicode"/>
                <a:cs typeface="Lucida Sans Unicode"/>
              </a:rPr>
              <a:t>productividad.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6296" y="1293814"/>
            <a:ext cx="4543425" cy="704850"/>
          </a:xfrm>
          <a:prstGeom prst="rect">
            <a:avLst/>
          </a:prstGeom>
          <a:solidFill>
            <a:srgbClr val="B83134"/>
          </a:solidFill>
        </p:spPr>
        <p:txBody>
          <a:bodyPr vert="horz" wrap="square" lIns="0" tIns="50800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400"/>
              </a:spcBef>
            </a:pPr>
            <a:r>
              <a:rPr sz="4000" spc="-930" dirty="0">
                <a:latin typeface="Trebuchet MS"/>
                <a:cs typeface="Trebuchet MS"/>
              </a:rPr>
              <a:t>O</a:t>
            </a:r>
            <a:r>
              <a:rPr sz="4000" spc="-530" dirty="0">
                <a:latin typeface="Trebuchet MS"/>
                <a:cs typeface="Trebuchet MS"/>
              </a:rPr>
              <a:t>B</a:t>
            </a:r>
            <a:r>
              <a:rPr sz="4000" spc="-200" dirty="0">
                <a:latin typeface="Trebuchet MS"/>
                <a:cs typeface="Trebuchet MS"/>
              </a:rPr>
              <a:t>J</a:t>
            </a:r>
            <a:r>
              <a:rPr sz="4000" spc="-665" dirty="0">
                <a:latin typeface="Trebuchet MS"/>
                <a:cs typeface="Trebuchet MS"/>
              </a:rPr>
              <a:t>E</a:t>
            </a:r>
            <a:r>
              <a:rPr sz="4000" spc="-725" dirty="0">
                <a:latin typeface="Trebuchet MS"/>
                <a:cs typeface="Trebuchet MS"/>
              </a:rPr>
              <a:t>T</a:t>
            </a:r>
            <a:r>
              <a:rPr sz="4000" spc="-390" dirty="0">
                <a:latin typeface="Trebuchet MS"/>
                <a:cs typeface="Trebuchet MS"/>
              </a:rPr>
              <a:t>I</a:t>
            </a:r>
            <a:r>
              <a:rPr sz="4000" spc="-590" dirty="0">
                <a:latin typeface="Trebuchet MS"/>
                <a:cs typeface="Trebuchet MS"/>
              </a:rPr>
              <a:t>V</a:t>
            </a:r>
            <a:r>
              <a:rPr sz="4000" spc="-930" dirty="0">
                <a:latin typeface="Trebuchet MS"/>
                <a:cs typeface="Trebuchet MS"/>
              </a:rPr>
              <a:t>O</a:t>
            </a:r>
            <a:r>
              <a:rPr sz="4000" spc="-240" dirty="0">
                <a:latin typeface="Trebuchet MS"/>
                <a:cs typeface="Trebuchet MS"/>
              </a:rPr>
              <a:t>S</a:t>
            </a:r>
            <a:r>
              <a:rPr sz="4000" spc="-355" dirty="0">
                <a:latin typeface="Trebuchet MS"/>
                <a:cs typeface="Trebuchet MS"/>
              </a:rPr>
              <a:t> </a:t>
            </a:r>
            <a:r>
              <a:rPr sz="4000" spc="-665" dirty="0">
                <a:latin typeface="Trebuchet MS"/>
                <a:cs typeface="Trebuchet MS"/>
              </a:rPr>
              <a:t>E</a:t>
            </a:r>
            <a:r>
              <a:rPr sz="4000" spc="-240" dirty="0">
                <a:latin typeface="Trebuchet MS"/>
                <a:cs typeface="Trebuchet MS"/>
              </a:rPr>
              <a:t>S</a:t>
            </a:r>
            <a:r>
              <a:rPr sz="4000" spc="-430" dirty="0">
                <a:latin typeface="Trebuchet MS"/>
                <a:cs typeface="Trebuchet MS"/>
              </a:rPr>
              <a:t>P</a:t>
            </a:r>
            <a:r>
              <a:rPr sz="4000" spc="-665" dirty="0">
                <a:latin typeface="Trebuchet MS"/>
                <a:cs typeface="Trebuchet MS"/>
              </a:rPr>
              <a:t>E</a:t>
            </a:r>
            <a:r>
              <a:rPr sz="4000" spc="-855" dirty="0">
                <a:latin typeface="Trebuchet MS"/>
                <a:cs typeface="Trebuchet MS"/>
              </a:rPr>
              <a:t>C</a:t>
            </a:r>
            <a:r>
              <a:rPr sz="4000" spc="-390" dirty="0">
                <a:latin typeface="Trebuchet MS"/>
                <a:cs typeface="Trebuchet MS"/>
              </a:rPr>
              <a:t>I</a:t>
            </a:r>
            <a:r>
              <a:rPr sz="4000" spc="-500" dirty="0">
                <a:latin typeface="Trebuchet MS"/>
                <a:cs typeface="Trebuchet MS"/>
              </a:rPr>
              <a:t>F</a:t>
            </a:r>
            <a:r>
              <a:rPr sz="4000" spc="-390" dirty="0">
                <a:latin typeface="Trebuchet MS"/>
                <a:cs typeface="Trebuchet MS"/>
              </a:rPr>
              <a:t>I</a:t>
            </a:r>
            <a:r>
              <a:rPr sz="4000" spc="-855" dirty="0">
                <a:latin typeface="Trebuchet MS"/>
                <a:cs typeface="Trebuchet MS"/>
              </a:rPr>
              <a:t>C</a:t>
            </a:r>
            <a:r>
              <a:rPr sz="4000" spc="-930" dirty="0">
                <a:latin typeface="Trebuchet MS"/>
                <a:cs typeface="Trebuchet MS"/>
              </a:rPr>
              <a:t>O</a:t>
            </a:r>
            <a:r>
              <a:rPr sz="4000" spc="-240" dirty="0">
                <a:latin typeface="Trebuchet MS"/>
                <a:cs typeface="Trebuchet MS"/>
              </a:rPr>
              <a:t>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05040" y="2077340"/>
            <a:ext cx="372237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6870">
              <a:lnSpc>
                <a:spcPct val="116100"/>
              </a:lnSpc>
              <a:spcBef>
                <a:spcPts val="100"/>
              </a:spcBef>
              <a:buAutoNum type="arabicPeriod"/>
              <a:tabLst>
                <a:tab pos="160020" algn="l"/>
              </a:tabLst>
            </a:pPr>
            <a:r>
              <a:rPr sz="1400" spc="10" dirty="0">
                <a:latin typeface="Lucida Sans Unicode"/>
                <a:cs typeface="Lucida Sans Unicode"/>
              </a:rPr>
              <a:t>Análisis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0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70" dirty="0">
                <a:latin typeface="Lucida Sans Unicode"/>
                <a:cs typeface="Lucida Sans Unicode"/>
              </a:rPr>
              <a:t>actividades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155" dirty="0">
                <a:latin typeface="Lucida Sans Unicode"/>
                <a:cs typeface="Lucida Sans Unicode"/>
              </a:rPr>
              <a:t>cada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operador</a:t>
            </a:r>
            <a:endParaRPr sz="1400">
              <a:latin typeface="Lucida Sans Unicode"/>
              <a:cs typeface="Lucida Sans Unicode"/>
            </a:endParaRPr>
          </a:p>
          <a:p>
            <a:pPr marL="193675" indent="-18161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194310" algn="l"/>
              </a:tabLst>
            </a:pPr>
            <a:r>
              <a:rPr sz="1400" spc="40" dirty="0">
                <a:latin typeface="Lucida Sans Unicode"/>
                <a:cs typeface="Lucida Sans Unicode"/>
              </a:rPr>
              <a:t>Toma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30" dirty="0">
                <a:latin typeface="Lucida Sans Unicode"/>
                <a:cs typeface="Lucida Sans Unicode"/>
              </a:rPr>
              <a:t>tiempos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155" dirty="0">
                <a:latin typeface="Lucida Sans Unicode"/>
                <a:cs typeface="Lucida Sans Unicode"/>
              </a:rPr>
              <a:t>cada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operador</a:t>
            </a:r>
            <a:endParaRPr sz="1400">
              <a:latin typeface="Lucida Sans Unicode"/>
              <a:cs typeface="Lucida Sans Unicode"/>
            </a:endParaRPr>
          </a:p>
          <a:p>
            <a:pPr marL="195580" indent="-18351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196215" algn="l"/>
              </a:tabLst>
            </a:pPr>
            <a:r>
              <a:rPr sz="1400" spc="50" dirty="0">
                <a:latin typeface="Lucida Sans Unicode"/>
                <a:cs typeface="Lucida Sans Unicode"/>
              </a:rPr>
              <a:t>Obtener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35" dirty="0">
                <a:latin typeface="Lucida Sans Unicode"/>
                <a:cs typeface="Lucida Sans Unicode"/>
              </a:rPr>
              <a:t>resultados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135" dirty="0">
                <a:latin typeface="Lucida Sans Unicode"/>
                <a:cs typeface="Lucida Sans Unicode"/>
              </a:rPr>
              <a:t>%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10" dirty="0">
                <a:latin typeface="Lucida Sans Unicode"/>
                <a:cs typeface="Lucida Sans Unicode"/>
              </a:rPr>
              <a:t>utilizacióm</a:t>
            </a:r>
            <a:endParaRPr sz="1400">
              <a:latin typeface="Lucida Sans Unicode"/>
              <a:cs typeface="Lucida Sans Unicode"/>
            </a:endParaRPr>
          </a:p>
          <a:p>
            <a:pPr marL="196215" indent="-18415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196850" algn="l"/>
              </a:tabLst>
            </a:pPr>
            <a:r>
              <a:rPr sz="1400" spc="30" dirty="0">
                <a:latin typeface="Lucida Sans Unicode"/>
                <a:cs typeface="Lucida Sans Unicode"/>
              </a:rPr>
              <a:t>Realizar</a:t>
            </a:r>
            <a:r>
              <a:rPr sz="1400" spc="-90" dirty="0">
                <a:latin typeface="Lucida Sans Unicode"/>
                <a:cs typeface="Lucida Sans Unicode"/>
              </a:rPr>
              <a:t> </a:t>
            </a:r>
            <a:r>
              <a:rPr sz="1400" spc="100" dirty="0">
                <a:latin typeface="Lucida Sans Unicode"/>
                <a:cs typeface="Lucida Sans Unicode"/>
              </a:rPr>
              <a:t>balance</a:t>
            </a:r>
            <a:r>
              <a:rPr sz="1400" spc="-90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-90" dirty="0">
                <a:latin typeface="Lucida Sans Unicode"/>
                <a:cs typeface="Lucida Sans Unicode"/>
              </a:rPr>
              <a:t> </a:t>
            </a:r>
            <a:r>
              <a:rPr sz="1400" spc="70" dirty="0">
                <a:latin typeface="Lucida Sans Unicode"/>
                <a:cs typeface="Lucida Sans Unicode"/>
              </a:rPr>
              <a:t>actividades</a:t>
            </a:r>
            <a:endParaRPr sz="1400">
              <a:latin typeface="Lucida Sans Unicode"/>
              <a:cs typeface="Lucida Sans Unicode"/>
            </a:endParaRPr>
          </a:p>
          <a:p>
            <a:pPr marL="193675" indent="-18161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194310" algn="l"/>
              </a:tabLst>
            </a:pPr>
            <a:r>
              <a:rPr sz="1400" spc="65" dirty="0">
                <a:latin typeface="Lucida Sans Unicode"/>
                <a:cs typeface="Lucida Sans Unicode"/>
              </a:rPr>
              <a:t>Ventajas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15" y="4915094"/>
            <a:ext cx="723900" cy="1066800"/>
          </a:xfrm>
          <a:custGeom>
            <a:avLst/>
            <a:gdLst/>
            <a:ahLst/>
            <a:cxnLst/>
            <a:rect l="l" t="t" r="r" b="b"/>
            <a:pathLst>
              <a:path w="723900" h="1066800">
                <a:moveTo>
                  <a:pt x="723899" y="533367"/>
                </a:moveTo>
                <a:lnTo>
                  <a:pt x="0" y="1066734"/>
                </a:lnTo>
                <a:lnTo>
                  <a:pt x="0" y="0"/>
                </a:lnTo>
                <a:lnTo>
                  <a:pt x="723899" y="533367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5854" y="4639512"/>
            <a:ext cx="8060055" cy="175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16100"/>
              </a:lnSpc>
              <a:spcBef>
                <a:spcPts val="100"/>
              </a:spcBef>
            </a:pPr>
            <a:r>
              <a:rPr sz="1400" dirty="0">
                <a:latin typeface="Lucida Sans Unicode"/>
                <a:cs typeface="Lucida Sans Unicode"/>
              </a:rPr>
              <a:t>Monozukuri</a:t>
            </a:r>
            <a:r>
              <a:rPr sz="1400" spc="15" dirty="0">
                <a:latin typeface="Lucida Sans Unicode"/>
                <a:cs typeface="Lucida Sans Unicode"/>
              </a:rPr>
              <a:t> </a:t>
            </a:r>
            <a:r>
              <a:rPr sz="1400" spc="50" dirty="0">
                <a:latin typeface="Lucida Sans Unicode"/>
                <a:cs typeface="Lucida Sans Unicode"/>
              </a:rPr>
              <a:t>es</a:t>
            </a:r>
            <a:r>
              <a:rPr sz="1400" spc="20" dirty="0">
                <a:latin typeface="Lucida Sans Unicode"/>
                <a:cs typeface="Lucida Sans Unicode"/>
              </a:rPr>
              <a:t> </a:t>
            </a:r>
            <a:r>
              <a:rPr sz="1400" spc="80" dirty="0">
                <a:latin typeface="Lucida Sans Unicode"/>
                <a:cs typeface="Lucida Sans Unicode"/>
              </a:rPr>
              <a:t>una</a:t>
            </a:r>
            <a:r>
              <a:rPr sz="1400" spc="20" dirty="0">
                <a:latin typeface="Lucida Sans Unicode"/>
                <a:cs typeface="Lucida Sans Unicode"/>
              </a:rPr>
              <a:t> </a:t>
            </a:r>
            <a:r>
              <a:rPr sz="1400" spc="65" dirty="0">
                <a:latin typeface="Lucida Sans Unicode"/>
                <a:cs typeface="Lucida Sans Unicode"/>
              </a:rPr>
              <a:t>práctica,</a:t>
            </a:r>
            <a:r>
              <a:rPr sz="1400" spc="20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en</a:t>
            </a:r>
            <a:r>
              <a:rPr sz="1400" spc="20" dirty="0">
                <a:latin typeface="Lucida Sans Unicode"/>
                <a:cs typeface="Lucida Sans Unicode"/>
              </a:rPr>
              <a:t> </a:t>
            </a:r>
            <a:r>
              <a:rPr sz="1400" spc="25" dirty="0">
                <a:latin typeface="Lucida Sans Unicode"/>
                <a:cs typeface="Lucida Sans Unicode"/>
              </a:rPr>
              <a:t>el</a:t>
            </a:r>
            <a:r>
              <a:rPr sz="1400" spc="20" dirty="0">
                <a:latin typeface="Lucida Sans Unicode"/>
                <a:cs typeface="Lucida Sans Unicode"/>
              </a:rPr>
              <a:t> </a:t>
            </a:r>
            <a:r>
              <a:rPr sz="1400" spc="35" dirty="0">
                <a:latin typeface="Lucida Sans Unicode"/>
                <a:cs typeface="Lucida Sans Unicode"/>
              </a:rPr>
              <a:t>entorno</a:t>
            </a:r>
            <a:r>
              <a:rPr sz="1400" spc="20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20" dirty="0">
                <a:latin typeface="Lucida Sans Unicode"/>
                <a:cs typeface="Lucida Sans Unicode"/>
              </a:rPr>
              <a:t> </a:t>
            </a:r>
            <a:r>
              <a:rPr sz="1400" spc="75" dirty="0">
                <a:latin typeface="Lucida Sans Unicode"/>
                <a:cs typeface="Lucida Sans Unicode"/>
              </a:rPr>
              <a:t>la</a:t>
            </a:r>
            <a:r>
              <a:rPr sz="1400" spc="20" dirty="0">
                <a:latin typeface="Lucida Sans Unicode"/>
                <a:cs typeface="Lucida Sans Unicode"/>
              </a:rPr>
              <a:t> </a:t>
            </a:r>
            <a:r>
              <a:rPr sz="1400" spc="35" dirty="0">
                <a:latin typeface="Lucida Sans Unicode"/>
                <a:cs typeface="Lucida Sans Unicode"/>
              </a:rPr>
              <a:t>producción,</a:t>
            </a:r>
            <a:r>
              <a:rPr sz="1400" spc="20" dirty="0">
                <a:latin typeface="Lucida Sans Unicode"/>
                <a:cs typeface="Lucida Sans Unicode"/>
              </a:rPr>
              <a:t> </a:t>
            </a:r>
            <a:r>
              <a:rPr sz="1400" spc="65" dirty="0">
                <a:latin typeface="Lucida Sans Unicode"/>
                <a:cs typeface="Lucida Sans Unicode"/>
              </a:rPr>
              <a:t>que</a:t>
            </a:r>
            <a:r>
              <a:rPr sz="1400" spc="20" dirty="0">
                <a:latin typeface="Lucida Sans Unicode"/>
                <a:cs typeface="Lucida Sans Unicode"/>
              </a:rPr>
              <a:t> </a:t>
            </a:r>
            <a:r>
              <a:rPr sz="1400" spc="85" dirty="0">
                <a:latin typeface="Lucida Sans Unicode"/>
                <a:cs typeface="Lucida Sans Unicode"/>
              </a:rPr>
              <a:t>busca</a:t>
            </a:r>
            <a:r>
              <a:rPr sz="1400" spc="20" dirty="0">
                <a:latin typeface="Lucida Sans Unicode"/>
                <a:cs typeface="Lucida Sans Unicode"/>
              </a:rPr>
              <a:t> </a:t>
            </a:r>
            <a:r>
              <a:rPr sz="1400" spc="10" dirty="0">
                <a:latin typeface="Lucida Sans Unicode"/>
                <a:cs typeface="Lucida Sans Unicode"/>
              </a:rPr>
              <a:t>optimizar</a:t>
            </a:r>
            <a:r>
              <a:rPr sz="1400" spc="20" dirty="0">
                <a:latin typeface="Lucida Sans Unicode"/>
                <a:cs typeface="Lucida Sans Unicode"/>
              </a:rPr>
              <a:t> </a:t>
            </a:r>
            <a:r>
              <a:rPr sz="1400" spc="45" dirty="0">
                <a:latin typeface="Lucida Sans Unicode"/>
                <a:cs typeface="Lucida Sans Unicode"/>
              </a:rPr>
              <a:t>todos </a:t>
            </a:r>
            <a:r>
              <a:rPr sz="1400" spc="-434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los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50" dirty="0">
                <a:latin typeface="Lucida Sans Unicode"/>
                <a:cs typeface="Lucida Sans Unicode"/>
              </a:rPr>
              <a:t>procesos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75" dirty="0">
                <a:latin typeface="Lucida Sans Unicode"/>
                <a:cs typeface="Lucida Sans Unicode"/>
              </a:rPr>
              <a:t>la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125" dirty="0">
                <a:latin typeface="Lucida Sans Unicode"/>
                <a:cs typeface="Lucida Sans Unicode"/>
              </a:rPr>
              <a:t>cadena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45" dirty="0">
                <a:latin typeface="Lucida Sans Unicode"/>
                <a:cs typeface="Lucida Sans Unicode"/>
              </a:rPr>
              <a:t>valor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20" dirty="0">
                <a:latin typeface="Lucida Sans Unicode"/>
                <a:cs typeface="Lucida Sans Unicode"/>
              </a:rPr>
              <a:t>un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30" dirty="0">
                <a:latin typeface="Lucida Sans Unicode"/>
                <a:cs typeface="Lucida Sans Unicode"/>
              </a:rPr>
              <a:t>producto.</a:t>
            </a:r>
            <a:endParaRPr sz="140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16100"/>
              </a:lnSpc>
            </a:pPr>
            <a:r>
              <a:rPr sz="1400" spc="-20" dirty="0">
                <a:latin typeface="Lucida Sans Unicode"/>
                <a:cs typeface="Lucida Sans Unicode"/>
              </a:rPr>
              <a:t>El </a:t>
            </a:r>
            <a:r>
              <a:rPr sz="1400" spc="85" dirty="0">
                <a:latin typeface="Lucida Sans Unicode"/>
                <a:cs typeface="Lucida Sans Unicode"/>
              </a:rPr>
              <a:t>estampado </a:t>
            </a:r>
            <a:r>
              <a:rPr sz="1400" spc="90" dirty="0">
                <a:latin typeface="Lucida Sans Unicode"/>
                <a:cs typeface="Lucida Sans Unicode"/>
              </a:rPr>
              <a:t>de </a:t>
            </a:r>
            <a:r>
              <a:rPr sz="1400" spc="35" dirty="0">
                <a:latin typeface="Lucida Sans Unicode"/>
                <a:cs typeface="Lucida Sans Unicode"/>
              </a:rPr>
              <a:t>metales, </a:t>
            </a:r>
            <a:r>
              <a:rPr sz="1400" spc="50" dirty="0">
                <a:latin typeface="Lucida Sans Unicode"/>
                <a:cs typeface="Lucida Sans Unicode"/>
              </a:rPr>
              <a:t>se entiende </a:t>
            </a:r>
            <a:r>
              <a:rPr sz="1400" spc="25" dirty="0">
                <a:latin typeface="Lucida Sans Unicode"/>
                <a:cs typeface="Lucida Sans Unicode"/>
              </a:rPr>
              <a:t>el </a:t>
            </a:r>
            <a:r>
              <a:rPr sz="1400" spc="55" dirty="0">
                <a:latin typeface="Lucida Sans Unicode"/>
                <a:cs typeface="Lucida Sans Unicode"/>
              </a:rPr>
              <a:t>proceso </a:t>
            </a:r>
            <a:r>
              <a:rPr sz="1400" spc="110" dirty="0">
                <a:latin typeface="Lucida Sans Unicode"/>
                <a:cs typeface="Lucida Sans Unicode"/>
              </a:rPr>
              <a:t>para </a:t>
            </a:r>
            <a:r>
              <a:rPr sz="1400" spc="65" dirty="0">
                <a:latin typeface="Lucida Sans Unicode"/>
                <a:cs typeface="Lucida Sans Unicode"/>
              </a:rPr>
              <a:t>elaborar </a:t>
            </a:r>
            <a:r>
              <a:rPr sz="1400" spc="30" dirty="0">
                <a:latin typeface="Lucida Sans Unicode"/>
                <a:cs typeface="Lucida Sans Unicode"/>
              </a:rPr>
              <a:t>piezas </a:t>
            </a:r>
            <a:r>
              <a:rPr sz="1400" spc="60" dirty="0">
                <a:latin typeface="Lucida Sans Unicode"/>
                <a:cs typeface="Lucida Sans Unicode"/>
              </a:rPr>
              <a:t>o </a:t>
            </a:r>
            <a:r>
              <a:rPr sz="1400" spc="45" dirty="0">
                <a:latin typeface="Lucida Sans Unicode"/>
                <a:cs typeface="Lucida Sans Unicode"/>
              </a:rPr>
              <a:t>herramientas </a:t>
            </a:r>
            <a:r>
              <a:rPr sz="1400" spc="50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 </a:t>
            </a:r>
            <a:r>
              <a:rPr sz="1400" spc="55" dirty="0">
                <a:latin typeface="Lucida Sans Unicode"/>
                <a:cs typeface="Lucida Sans Unicode"/>
              </a:rPr>
              <a:t>metal </a:t>
            </a:r>
            <a:r>
              <a:rPr sz="1400" spc="204" dirty="0">
                <a:latin typeface="Lucida Sans Unicode"/>
                <a:cs typeface="Lucida Sans Unicode"/>
              </a:rPr>
              <a:t>a </a:t>
            </a:r>
            <a:r>
              <a:rPr sz="1400" spc="30" dirty="0">
                <a:latin typeface="Lucida Sans Unicode"/>
                <a:cs typeface="Lucida Sans Unicode"/>
              </a:rPr>
              <a:t>partir </a:t>
            </a:r>
            <a:r>
              <a:rPr sz="1400" spc="45" dirty="0">
                <a:latin typeface="Lucida Sans Unicode"/>
                <a:cs typeface="Lucida Sans Unicode"/>
              </a:rPr>
              <a:t>del </a:t>
            </a:r>
            <a:r>
              <a:rPr sz="1400" spc="25" dirty="0">
                <a:latin typeface="Lucida Sans Unicode"/>
                <a:cs typeface="Lucida Sans Unicode"/>
              </a:rPr>
              <a:t>forjado, </a:t>
            </a:r>
            <a:r>
              <a:rPr sz="1400" spc="20" dirty="0">
                <a:latin typeface="Lucida Sans Unicode"/>
                <a:cs typeface="Lucida Sans Unicode"/>
              </a:rPr>
              <a:t>un </a:t>
            </a:r>
            <a:r>
              <a:rPr sz="1400" spc="55" dirty="0">
                <a:latin typeface="Lucida Sans Unicode"/>
                <a:cs typeface="Lucida Sans Unicode"/>
              </a:rPr>
              <a:t>método </a:t>
            </a:r>
            <a:r>
              <a:rPr sz="1400" spc="60" dirty="0">
                <a:latin typeface="Lucida Sans Unicode"/>
                <a:cs typeface="Lucida Sans Unicode"/>
              </a:rPr>
              <a:t>o </a:t>
            </a:r>
            <a:r>
              <a:rPr sz="1400" spc="55" dirty="0">
                <a:latin typeface="Lucida Sans Unicode"/>
                <a:cs typeface="Lucida Sans Unicode"/>
              </a:rPr>
              <a:t>proceso </a:t>
            </a:r>
            <a:r>
              <a:rPr sz="1400" spc="110" dirty="0">
                <a:latin typeface="Lucida Sans Unicode"/>
                <a:cs typeface="Lucida Sans Unicode"/>
              </a:rPr>
              <a:t>para </a:t>
            </a:r>
            <a:r>
              <a:rPr sz="1400" spc="80" dirty="0">
                <a:latin typeface="Lucida Sans Unicode"/>
                <a:cs typeface="Lucida Sans Unicode"/>
              </a:rPr>
              <a:t>cambiar </a:t>
            </a:r>
            <a:r>
              <a:rPr sz="1400" spc="90" dirty="0">
                <a:latin typeface="Lucida Sans Unicode"/>
                <a:cs typeface="Lucida Sans Unicode"/>
              </a:rPr>
              <a:t>de </a:t>
            </a:r>
            <a:r>
              <a:rPr sz="1400" spc="35" dirty="0">
                <a:latin typeface="Lucida Sans Unicode"/>
                <a:cs typeface="Lucida Sans Unicode"/>
              </a:rPr>
              <a:t>formar </a:t>
            </a:r>
            <a:r>
              <a:rPr sz="1400" spc="50" dirty="0">
                <a:latin typeface="Lucida Sans Unicode"/>
                <a:cs typeface="Lucida Sans Unicode"/>
              </a:rPr>
              <a:t>algún </a:t>
            </a:r>
            <a:r>
              <a:rPr sz="1400" spc="55" dirty="0">
                <a:latin typeface="Lucida Sans Unicode"/>
                <a:cs typeface="Lucida Sans Unicode"/>
              </a:rPr>
              <a:t> </a:t>
            </a:r>
            <a:r>
              <a:rPr sz="1400" spc="45" dirty="0">
                <a:latin typeface="Lucida Sans Unicode"/>
                <a:cs typeface="Lucida Sans Unicode"/>
              </a:rPr>
              <a:t>elemento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55" dirty="0">
                <a:latin typeface="Lucida Sans Unicode"/>
                <a:cs typeface="Lucida Sans Unicode"/>
              </a:rPr>
              <a:t>metálico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35" dirty="0">
                <a:latin typeface="Lucida Sans Unicode"/>
                <a:cs typeface="Lucida Sans Unicode"/>
              </a:rPr>
              <a:t>por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40" dirty="0">
                <a:latin typeface="Lucida Sans Unicode"/>
                <a:cs typeface="Lucida Sans Unicode"/>
              </a:rPr>
              <a:t>medio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45" dirty="0">
                <a:latin typeface="Lucida Sans Unicode"/>
                <a:cs typeface="Lucida Sans Unicode"/>
              </a:rPr>
              <a:t>del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calor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85" dirty="0">
                <a:latin typeface="Lucida Sans Unicode"/>
                <a:cs typeface="Lucida Sans Unicode"/>
              </a:rPr>
              <a:t>y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50" dirty="0">
                <a:latin typeface="Lucida Sans Unicode"/>
                <a:cs typeface="Lucida Sans Unicode"/>
              </a:rPr>
              <a:t>así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35" dirty="0">
                <a:latin typeface="Lucida Sans Unicode"/>
                <a:cs typeface="Lucida Sans Unicode"/>
              </a:rPr>
              <a:t>conseguir</a:t>
            </a:r>
            <a:r>
              <a:rPr sz="1400" spc="-75" dirty="0">
                <a:latin typeface="Lucida Sans Unicode"/>
                <a:cs typeface="Lucida Sans Unicode"/>
              </a:rPr>
              <a:t> </a:t>
            </a:r>
            <a:r>
              <a:rPr sz="1400" spc="75" dirty="0">
                <a:latin typeface="Lucida Sans Unicode"/>
                <a:cs typeface="Lucida Sans Unicode"/>
              </a:rPr>
              <a:t>la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35" dirty="0">
                <a:latin typeface="Lucida Sans Unicode"/>
                <a:cs typeface="Lucida Sans Unicode"/>
              </a:rPr>
              <a:t>figura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85" dirty="0">
                <a:latin typeface="Lucida Sans Unicode"/>
                <a:cs typeface="Lucida Sans Unicode"/>
              </a:rPr>
              <a:t>y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75" dirty="0">
                <a:latin typeface="Lucida Sans Unicode"/>
                <a:cs typeface="Lucida Sans Unicode"/>
              </a:rPr>
              <a:t>tamaños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55" dirty="0">
                <a:latin typeface="Lucida Sans Unicode"/>
                <a:cs typeface="Lucida Sans Unicode"/>
              </a:rPr>
              <a:t>deseados.</a:t>
            </a:r>
            <a:endParaRPr sz="1400">
              <a:latin typeface="Lucida Sans Unicode"/>
              <a:cs typeface="Lucida Sans Unicode"/>
            </a:endParaRPr>
          </a:p>
          <a:p>
            <a:pPr marL="12700" marR="11430" algn="just">
              <a:lnSpc>
                <a:spcPct val="116100"/>
              </a:lnSpc>
            </a:pPr>
            <a:r>
              <a:rPr sz="1400" spc="40" dirty="0">
                <a:latin typeface="Lucida Sans Unicode"/>
                <a:cs typeface="Lucida Sans Unicode"/>
              </a:rPr>
              <a:t>Debido</a:t>
            </a:r>
            <a:r>
              <a:rPr sz="1400" spc="-5" dirty="0">
                <a:latin typeface="Lucida Sans Unicode"/>
                <a:cs typeface="Lucida Sans Unicode"/>
              </a:rPr>
              <a:t> </a:t>
            </a:r>
            <a:r>
              <a:rPr sz="1400" spc="75" dirty="0">
                <a:latin typeface="Lucida Sans Unicode"/>
                <a:cs typeface="Lucida Sans Unicode"/>
              </a:rPr>
              <a:t>al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riguroso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65" dirty="0">
                <a:latin typeface="Lucida Sans Unicode"/>
                <a:cs typeface="Lucida Sans Unicode"/>
              </a:rPr>
              <a:t>trabajo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65" dirty="0">
                <a:latin typeface="Lucida Sans Unicode"/>
                <a:cs typeface="Lucida Sans Unicode"/>
              </a:rPr>
              <a:t>que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50" dirty="0">
                <a:latin typeface="Lucida Sans Unicode"/>
                <a:cs typeface="Lucida Sans Unicode"/>
              </a:rPr>
              <a:t>se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65" dirty="0">
                <a:latin typeface="Lucida Sans Unicode"/>
                <a:cs typeface="Lucida Sans Unicode"/>
              </a:rPr>
              <a:t>necesita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110" dirty="0">
                <a:latin typeface="Lucida Sans Unicode"/>
                <a:cs typeface="Lucida Sans Unicode"/>
              </a:rPr>
              <a:t>para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procesar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35" dirty="0">
                <a:latin typeface="Lucida Sans Unicode"/>
                <a:cs typeface="Lucida Sans Unicode"/>
              </a:rPr>
              <a:t>metales,</a:t>
            </a:r>
            <a:r>
              <a:rPr sz="1400" spc="-5" dirty="0">
                <a:latin typeface="Lucida Sans Unicode"/>
                <a:cs typeface="Lucida Sans Unicode"/>
              </a:rPr>
              <a:t> </a:t>
            </a:r>
            <a:r>
              <a:rPr sz="1400" spc="65" dirty="0">
                <a:latin typeface="Lucida Sans Unicode"/>
                <a:cs typeface="Lucida Sans Unicode"/>
              </a:rPr>
              <a:t>necesita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55" dirty="0">
                <a:latin typeface="Lucida Sans Unicode"/>
                <a:cs typeface="Lucida Sans Unicode"/>
              </a:rPr>
              <a:t>también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unas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45" dirty="0">
                <a:latin typeface="Lucida Sans Unicode"/>
                <a:cs typeface="Lucida Sans Unicode"/>
              </a:rPr>
              <a:t>herramientas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85" dirty="0">
                <a:latin typeface="Lucida Sans Unicode"/>
                <a:cs typeface="Lucida Sans Unicode"/>
              </a:rPr>
              <a:t>calidad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55" dirty="0">
                <a:latin typeface="Lucida Sans Unicode"/>
                <a:cs typeface="Lucida Sans Unicode"/>
              </a:rPr>
              <a:t>óptima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8981" y="3846462"/>
            <a:ext cx="7819390" cy="704850"/>
          </a:xfrm>
          <a:prstGeom prst="rect">
            <a:avLst/>
          </a:prstGeom>
          <a:solidFill>
            <a:srgbClr val="FFDE58"/>
          </a:solidFill>
        </p:spPr>
        <p:txBody>
          <a:bodyPr vert="horz" wrap="square" lIns="0" tIns="127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0"/>
              </a:spcBef>
            </a:pPr>
            <a:r>
              <a:rPr sz="4000" spc="-715" dirty="0">
                <a:latin typeface="Trebuchet MS"/>
                <a:cs typeface="Trebuchet MS"/>
              </a:rPr>
              <a:t>A</a:t>
            </a:r>
            <a:r>
              <a:rPr sz="4000" spc="-705" dirty="0">
                <a:latin typeface="Trebuchet MS"/>
                <a:cs typeface="Trebuchet MS"/>
              </a:rPr>
              <a:t>N</a:t>
            </a:r>
            <a:r>
              <a:rPr sz="4000" spc="-725" dirty="0">
                <a:latin typeface="Trebuchet MS"/>
                <a:cs typeface="Trebuchet MS"/>
              </a:rPr>
              <a:t>T</a:t>
            </a:r>
            <a:r>
              <a:rPr sz="4000" spc="-665" dirty="0">
                <a:latin typeface="Trebuchet MS"/>
                <a:cs typeface="Trebuchet MS"/>
              </a:rPr>
              <a:t>E</a:t>
            </a:r>
            <a:r>
              <a:rPr sz="4000" spc="-855" dirty="0">
                <a:latin typeface="Trebuchet MS"/>
                <a:cs typeface="Trebuchet MS"/>
              </a:rPr>
              <a:t>C</a:t>
            </a:r>
            <a:r>
              <a:rPr sz="4000" spc="-665" dirty="0">
                <a:latin typeface="Trebuchet MS"/>
                <a:cs typeface="Trebuchet MS"/>
              </a:rPr>
              <a:t>E</a:t>
            </a:r>
            <a:r>
              <a:rPr sz="4000" spc="-755" dirty="0">
                <a:latin typeface="Trebuchet MS"/>
                <a:cs typeface="Trebuchet MS"/>
              </a:rPr>
              <a:t>D</a:t>
            </a:r>
            <a:r>
              <a:rPr sz="4000" spc="-665" dirty="0">
                <a:latin typeface="Trebuchet MS"/>
                <a:cs typeface="Trebuchet MS"/>
              </a:rPr>
              <a:t>E</a:t>
            </a:r>
            <a:r>
              <a:rPr sz="4000" spc="-705" dirty="0">
                <a:latin typeface="Trebuchet MS"/>
                <a:cs typeface="Trebuchet MS"/>
              </a:rPr>
              <a:t>N</a:t>
            </a:r>
            <a:r>
              <a:rPr sz="4000" spc="-725" dirty="0">
                <a:latin typeface="Trebuchet MS"/>
                <a:cs typeface="Trebuchet MS"/>
              </a:rPr>
              <a:t>T</a:t>
            </a:r>
            <a:r>
              <a:rPr sz="4000" spc="-665" dirty="0">
                <a:latin typeface="Trebuchet MS"/>
                <a:cs typeface="Trebuchet MS"/>
              </a:rPr>
              <a:t>E</a:t>
            </a:r>
            <a:r>
              <a:rPr sz="4000" spc="-240" dirty="0">
                <a:latin typeface="Trebuchet MS"/>
                <a:cs typeface="Trebuchet MS"/>
              </a:rPr>
              <a:t>S</a:t>
            </a:r>
            <a:r>
              <a:rPr sz="4000" spc="-355" dirty="0">
                <a:latin typeface="Trebuchet MS"/>
                <a:cs typeface="Trebuchet MS"/>
              </a:rPr>
              <a:t> </a:t>
            </a:r>
            <a:r>
              <a:rPr sz="4000" spc="-880" dirty="0">
                <a:latin typeface="Trebuchet MS"/>
                <a:cs typeface="Trebuchet MS"/>
              </a:rPr>
              <a:t>H</a:t>
            </a:r>
            <a:r>
              <a:rPr sz="4000" spc="-390" dirty="0">
                <a:latin typeface="Trebuchet MS"/>
                <a:cs typeface="Trebuchet MS"/>
              </a:rPr>
              <a:t>I</a:t>
            </a:r>
            <a:r>
              <a:rPr sz="4000" spc="-240" dirty="0">
                <a:latin typeface="Trebuchet MS"/>
                <a:cs typeface="Trebuchet MS"/>
              </a:rPr>
              <a:t>S</a:t>
            </a:r>
            <a:r>
              <a:rPr sz="4000" spc="-725" dirty="0">
                <a:latin typeface="Trebuchet MS"/>
                <a:cs typeface="Trebuchet MS"/>
              </a:rPr>
              <a:t>T</a:t>
            </a:r>
            <a:r>
              <a:rPr sz="4000" spc="-930" dirty="0">
                <a:latin typeface="Trebuchet MS"/>
                <a:cs typeface="Trebuchet MS"/>
              </a:rPr>
              <a:t>O</a:t>
            </a:r>
            <a:r>
              <a:rPr sz="4000" spc="-430" dirty="0">
                <a:latin typeface="Trebuchet MS"/>
                <a:cs typeface="Trebuchet MS"/>
              </a:rPr>
              <a:t>R</a:t>
            </a:r>
            <a:r>
              <a:rPr sz="4000" spc="-390" dirty="0">
                <a:latin typeface="Trebuchet MS"/>
                <a:cs typeface="Trebuchet MS"/>
              </a:rPr>
              <a:t>Í</a:t>
            </a:r>
            <a:r>
              <a:rPr sz="4000" spc="-855" dirty="0">
                <a:latin typeface="Trebuchet MS"/>
                <a:cs typeface="Trebuchet MS"/>
              </a:rPr>
              <a:t>C</a:t>
            </a:r>
            <a:r>
              <a:rPr sz="4000" spc="-930" dirty="0">
                <a:latin typeface="Trebuchet MS"/>
                <a:cs typeface="Trebuchet MS"/>
              </a:rPr>
              <a:t>O</a:t>
            </a:r>
            <a:r>
              <a:rPr sz="4000" spc="-240" dirty="0">
                <a:latin typeface="Trebuchet MS"/>
                <a:cs typeface="Trebuchet MS"/>
              </a:rPr>
              <a:t>S</a:t>
            </a:r>
            <a:r>
              <a:rPr sz="4000" spc="-355" dirty="0">
                <a:latin typeface="Trebuchet MS"/>
                <a:cs typeface="Trebuchet MS"/>
              </a:rPr>
              <a:t> </a:t>
            </a:r>
            <a:r>
              <a:rPr sz="4000" spc="-335" dirty="0">
                <a:latin typeface="Trebuchet MS"/>
                <a:cs typeface="Trebuchet MS"/>
              </a:rPr>
              <a:t>Y</a:t>
            </a:r>
            <a:r>
              <a:rPr sz="4000" spc="-355" dirty="0">
                <a:latin typeface="Trebuchet MS"/>
                <a:cs typeface="Trebuchet MS"/>
              </a:rPr>
              <a:t> </a:t>
            </a:r>
            <a:r>
              <a:rPr sz="4000" spc="-1040" dirty="0">
                <a:latin typeface="Trebuchet MS"/>
                <a:cs typeface="Trebuchet MS"/>
              </a:rPr>
              <a:t>M</a:t>
            </a:r>
            <a:r>
              <a:rPr sz="4000" spc="-715" dirty="0">
                <a:latin typeface="Trebuchet MS"/>
                <a:cs typeface="Trebuchet MS"/>
              </a:rPr>
              <a:t>A</a:t>
            </a:r>
            <a:r>
              <a:rPr sz="4000" spc="-430" dirty="0">
                <a:latin typeface="Trebuchet MS"/>
                <a:cs typeface="Trebuchet MS"/>
              </a:rPr>
              <a:t>R</a:t>
            </a:r>
            <a:r>
              <a:rPr sz="4000" spc="-855" dirty="0">
                <a:latin typeface="Trebuchet MS"/>
                <a:cs typeface="Trebuchet MS"/>
              </a:rPr>
              <a:t>C</a:t>
            </a:r>
            <a:r>
              <a:rPr sz="4000" spc="-930" dirty="0">
                <a:latin typeface="Trebuchet MS"/>
                <a:cs typeface="Trebuchet MS"/>
              </a:rPr>
              <a:t>O</a:t>
            </a:r>
            <a:r>
              <a:rPr sz="4000" spc="-355" dirty="0">
                <a:latin typeface="Trebuchet MS"/>
                <a:cs typeface="Trebuchet MS"/>
              </a:rPr>
              <a:t> </a:t>
            </a:r>
            <a:r>
              <a:rPr sz="4000" spc="-725" dirty="0">
                <a:latin typeface="Trebuchet MS"/>
                <a:cs typeface="Trebuchet MS"/>
              </a:rPr>
              <a:t>T</a:t>
            </a:r>
            <a:r>
              <a:rPr sz="4000" spc="-665" dirty="0">
                <a:latin typeface="Trebuchet MS"/>
                <a:cs typeface="Trebuchet MS"/>
              </a:rPr>
              <a:t>E</a:t>
            </a:r>
            <a:r>
              <a:rPr sz="4000" spc="-930" dirty="0">
                <a:latin typeface="Trebuchet MS"/>
                <a:cs typeface="Trebuchet MS"/>
              </a:rPr>
              <a:t>Ó</a:t>
            </a:r>
            <a:r>
              <a:rPr sz="4000" spc="-430" dirty="0">
                <a:latin typeface="Trebuchet MS"/>
                <a:cs typeface="Trebuchet MS"/>
              </a:rPr>
              <a:t>R</a:t>
            </a:r>
            <a:r>
              <a:rPr sz="4000" spc="-390" dirty="0">
                <a:latin typeface="Trebuchet MS"/>
                <a:cs typeface="Trebuchet MS"/>
              </a:rPr>
              <a:t>I</a:t>
            </a:r>
            <a:r>
              <a:rPr sz="4000" spc="-855" dirty="0">
                <a:latin typeface="Trebuchet MS"/>
                <a:cs typeface="Trebuchet MS"/>
              </a:rPr>
              <a:t>C</a:t>
            </a:r>
            <a:r>
              <a:rPr sz="4000" spc="-930" dirty="0">
                <a:latin typeface="Trebuchet MS"/>
                <a:cs typeface="Trebuchet MS"/>
              </a:rPr>
              <a:t>O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" y="6772250"/>
            <a:ext cx="9753600" cy="542925"/>
          </a:xfrm>
          <a:custGeom>
            <a:avLst/>
            <a:gdLst/>
            <a:ahLst/>
            <a:cxnLst/>
            <a:rect l="l" t="t" r="r" b="b"/>
            <a:pathLst>
              <a:path w="9753600" h="542925">
                <a:moveTo>
                  <a:pt x="0" y="542923"/>
                </a:moveTo>
                <a:lnTo>
                  <a:pt x="0" y="0"/>
                </a:lnTo>
                <a:lnTo>
                  <a:pt x="9753576" y="0"/>
                </a:lnTo>
                <a:lnTo>
                  <a:pt x="9753576" y="542923"/>
                </a:lnTo>
                <a:lnTo>
                  <a:pt x="0" y="542923"/>
                </a:lnTo>
                <a:close/>
              </a:path>
            </a:pathLst>
          </a:custGeom>
          <a:solidFill>
            <a:srgbClr val="17445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079" y="252426"/>
            <a:ext cx="2003774" cy="9447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8369" y="372291"/>
            <a:ext cx="1632490" cy="756591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50B77C3B-5B01-F0AF-36CC-BF23F57C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334042"/>
            <a:ext cx="9525000" cy="2369880"/>
          </a:xfrm>
        </p:spPr>
        <p:txBody>
          <a:bodyPr/>
          <a:lstStyle/>
          <a:p>
            <a:r>
              <a:rPr lang="es-ES_tradnl" sz="6600" b="1" dirty="0"/>
              <a:t>CAPÍTULO II. </a:t>
            </a:r>
            <a:br>
              <a:rPr lang="es-ES_tradnl" sz="6600" b="1" dirty="0"/>
            </a:br>
            <a:r>
              <a:rPr lang="es-ES_tradnl" sz="4400" b="1" dirty="0"/>
              <a:t>ANTECEDENTES HISTÓRICOS Y MARCO TEÓRICO</a:t>
            </a:r>
            <a:endParaRPr lang="es-ES_tradnl" sz="6600" b="1" dirty="0"/>
          </a:p>
        </p:txBody>
      </p:sp>
    </p:spTree>
    <p:extLst>
      <p:ext uri="{BB962C8B-B14F-4D97-AF65-F5344CB8AC3E}">
        <p14:creationId xmlns:p14="http://schemas.microsoft.com/office/powerpoint/2010/main" val="278093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" y="6772250"/>
            <a:ext cx="9753600" cy="542925"/>
          </a:xfrm>
          <a:custGeom>
            <a:avLst/>
            <a:gdLst/>
            <a:ahLst/>
            <a:cxnLst/>
            <a:rect l="l" t="t" r="r" b="b"/>
            <a:pathLst>
              <a:path w="9753600" h="542925">
                <a:moveTo>
                  <a:pt x="0" y="542923"/>
                </a:moveTo>
                <a:lnTo>
                  <a:pt x="0" y="0"/>
                </a:lnTo>
                <a:lnTo>
                  <a:pt x="9753576" y="0"/>
                </a:lnTo>
                <a:lnTo>
                  <a:pt x="9753576" y="542923"/>
                </a:lnTo>
                <a:lnTo>
                  <a:pt x="0" y="542923"/>
                </a:lnTo>
                <a:close/>
              </a:path>
            </a:pathLst>
          </a:custGeom>
          <a:solidFill>
            <a:srgbClr val="17445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079" y="252427"/>
            <a:ext cx="2003774" cy="9447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8369" y="372290"/>
            <a:ext cx="1632490" cy="75659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515" y="4915094"/>
            <a:ext cx="723900" cy="1066800"/>
          </a:xfrm>
          <a:custGeom>
            <a:avLst/>
            <a:gdLst/>
            <a:ahLst/>
            <a:cxnLst/>
            <a:rect l="l" t="t" r="r" b="b"/>
            <a:pathLst>
              <a:path w="723900" h="1066800">
                <a:moveTo>
                  <a:pt x="723899" y="533367"/>
                </a:moveTo>
                <a:lnTo>
                  <a:pt x="0" y="1066734"/>
                </a:lnTo>
                <a:lnTo>
                  <a:pt x="0" y="0"/>
                </a:lnTo>
                <a:lnTo>
                  <a:pt x="723899" y="533367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6357" y="2768091"/>
            <a:ext cx="8060055" cy="22877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16100"/>
              </a:lnSpc>
              <a:spcBef>
                <a:spcPts val="100"/>
              </a:spcBef>
            </a:pPr>
            <a:r>
              <a:rPr sz="1600" dirty="0">
                <a:latin typeface="Lucida Sans Unicode"/>
                <a:cs typeface="Lucida Sans Unicode"/>
              </a:rPr>
              <a:t>Monozukuri</a:t>
            </a:r>
            <a:r>
              <a:rPr sz="1600" spc="15" dirty="0">
                <a:latin typeface="Lucida Sans Unicode"/>
                <a:cs typeface="Lucida Sans Unicode"/>
              </a:rPr>
              <a:t> </a:t>
            </a:r>
            <a:r>
              <a:rPr sz="1600" spc="50" dirty="0">
                <a:latin typeface="Lucida Sans Unicode"/>
                <a:cs typeface="Lucida Sans Unicode"/>
              </a:rPr>
              <a:t>es</a:t>
            </a:r>
            <a:r>
              <a:rPr sz="1600" spc="20" dirty="0">
                <a:latin typeface="Lucida Sans Unicode"/>
                <a:cs typeface="Lucida Sans Unicode"/>
              </a:rPr>
              <a:t> </a:t>
            </a:r>
            <a:r>
              <a:rPr sz="1600" spc="80" dirty="0">
                <a:latin typeface="Lucida Sans Unicode"/>
                <a:cs typeface="Lucida Sans Unicode"/>
              </a:rPr>
              <a:t>una</a:t>
            </a:r>
            <a:r>
              <a:rPr sz="1600" spc="20" dirty="0">
                <a:latin typeface="Lucida Sans Unicode"/>
                <a:cs typeface="Lucida Sans Unicode"/>
              </a:rPr>
              <a:t> </a:t>
            </a:r>
            <a:r>
              <a:rPr sz="1600" spc="65" dirty="0">
                <a:latin typeface="Lucida Sans Unicode"/>
                <a:cs typeface="Lucida Sans Unicode"/>
              </a:rPr>
              <a:t>práctica,</a:t>
            </a:r>
            <a:r>
              <a:rPr sz="1600" spc="20" dirty="0">
                <a:latin typeface="Lucida Sans Unicode"/>
                <a:cs typeface="Lucida Sans Unicode"/>
              </a:rPr>
              <a:t> </a:t>
            </a:r>
            <a:r>
              <a:rPr sz="1600" spc="60" dirty="0">
                <a:latin typeface="Lucida Sans Unicode"/>
                <a:cs typeface="Lucida Sans Unicode"/>
              </a:rPr>
              <a:t>en</a:t>
            </a:r>
            <a:r>
              <a:rPr sz="1600" spc="20" dirty="0">
                <a:latin typeface="Lucida Sans Unicode"/>
                <a:cs typeface="Lucida Sans Unicode"/>
              </a:rPr>
              <a:t> </a:t>
            </a:r>
            <a:r>
              <a:rPr sz="1600" spc="25" dirty="0">
                <a:latin typeface="Lucida Sans Unicode"/>
                <a:cs typeface="Lucida Sans Unicode"/>
              </a:rPr>
              <a:t>el</a:t>
            </a:r>
            <a:r>
              <a:rPr sz="1600" spc="20" dirty="0">
                <a:latin typeface="Lucida Sans Unicode"/>
                <a:cs typeface="Lucida Sans Unicode"/>
              </a:rPr>
              <a:t> </a:t>
            </a:r>
            <a:r>
              <a:rPr sz="1600" spc="35" dirty="0">
                <a:latin typeface="Lucida Sans Unicode"/>
                <a:cs typeface="Lucida Sans Unicode"/>
              </a:rPr>
              <a:t>entorno</a:t>
            </a:r>
            <a:r>
              <a:rPr sz="1600" spc="20" dirty="0">
                <a:latin typeface="Lucida Sans Unicode"/>
                <a:cs typeface="Lucida Sans Unicode"/>
              </a:rPr>
              <a:t> </a:t>
            </a:r>
            <a:r>
              <a:rPr sz="1600" spc="90" dirty="0">
                <a:latin typeface="Lucida Sans Unicode"/>
                <a:cs typeface="Lucida Sans Unicode"/>
              </a:rPr>
              <a:t>de</a:t>
            </a:r>
            <a:r>
              <a:rPr sz="1600" spc="20" dirty="0">
                <a:latin typeface="Lucida Sans Unicode"/>
                <a:cs typeface="Lucida Sans Unicode"/>
              </a:rPr>
              <a:t> </a:t>
            </a:r>
            <a:r>
              <a:rPr sz="1600" spc="75" dirty="0">
                <a:latin typeface="Lucida Sans Unicode"/>
                <a:cs typeface="Lucida Sans Unicode"/>
              </a:rPr>
              <a:t>la</a:t>
            </a:r>
            <a:r>
              <a:rPr sz="1600" spc="20" dirty="0">
                <a:latin typeface="Lucida Sans Unicode"/>
                <a:cs typeface="Lucida Sans Unicode"/>
              </a:rPr>
              <a:t> </a:t>
            </a:r>
            <a:r>
              <a:rPr sz="1600" spc="35" dirty="0">
                <a:latin typeface="Lucida Sans Unicode"/>
                <a:cs typeface="Lucida Sans Unicode"/>
              </a:rPr>
              <a:t>producción,</a:t>
            </a:r>
            <a:r>
              <a:rPr sz="1600" spc="20" dirty="0">
                <a:latin typeface="Lucida Sans Unicode"/>
                <a:cs typeface="Lucida Sans Unicode"/>
              </a:rPr>
              <a:t> </a:t>
            </a:r>
            <a:r>
              <a:rPr sz="1600" spc="65" dirty="0">
                <a:latin typeface="Lucida Sans Unicode"/>
                <a:cs typeface="Lucida Sans Unicode"/>
              </a:rPr>
              <a:t>que</a:t>
            </a:r>
            <a:r>
              <a:rPr sz="1600" spc="20" dirty="0">
                <a:latin typeface="Lucida Sans Unicode"/>
                <a:cs typeface="Lucida Sans Unicode"/>
              </a:rPr>
              <a:t> </a:t>
            </a:r>
            <a:r>
              <a:rPr sz="1600" spc="85" dirty="0">
                <a:latin typeface="Lucida Sans Unicode"/>
                <a:cs typeface="Lucida Sans Unicode"/>
              </a:rPr>
              <a:t>busca</a:t>
            </a:r>
            <a:r>
              <a:rPr sz="1600" spc="20" dirty="0">
                <a:latin typeface="Lucida Sans Unicode"/>
                <a:cs typeface="Lucida Sans Unicode"/>
              </a:rPr>
              <a:t> </a:t>
            </a:r>
            <a:r>
              <a:rPr sz="1600" spc="10" dirty="0">
                <a:latin typeface="Lucida Sans Unicode"/>
                <a:cs typeface="Lucida Sans Unicode"/>
              </a:rPr>
              <a:t>optimizar</a:t>
            </a:r>
            <a:r>
              <a:rPr sz="1600" spc="20" dirty="0">
                <a:latin typeface="Lucida Sans Unicode"/>
                <a:cs typeface="Lucida Sans Unicode"/>
              </a:rPr>
              <a:t> </a:t>
            </a:r>
            <a:r>
              <a:rPr sz="1600" spc="45" dirty="0">
                <a:latin typeface="Lucida Sans Unicode"/>
                <a:cs typeface="Lucida Sans Unicode"/>
              </a:rPr>
              <a:t>todos </a:t>
            </a:r>
            <a:r>
              <a:rPr sz="1600" spc="-434" dirty="0">
                <a:latin typeface="Lucida Sans Unicode"/>
                <a:cs typeface="Lucida Sans Unicode"/>
              </a:rPr>
              <a:t> </a:t>
            </a:r>
            <a:r>
              <a:rPr sz="1600" dirty="0">
                <a:latin typeface="Lucida Sans Unicode"/>
                <a:cs typeface="Lucida Sans Unicode"/>
              </a:rPr>
              <a:t>los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50" dirty="0">
                <a:latin typeface="Lucida Sans Unicode"/>
                <a:cs typeface="Lucida Sans Unicode"/>
              </a:rPr>
              <a:t>procesos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90" dirty="0">
                <a:latin typeface="Lucida Sans Unicode"/>
                <a:cs typeface="Lucida Sans Unicode"/>
              </a:rPr>
              <a:t>de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75" dirty="0">
                <a:latin typeface="Lucida Sans Unicode"/>
                <a:cs typeface="Lucida Sans Unicode"/>
              </a:rPr>
              <a:t>la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125" dirty="0">
                <a:latin typeface="Lucida Sans Unicode"/>
                <a:cs typeface="Lucida Sans Unicode"/>
              </a:rPr>
              <a:t>cadena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90" dirty="0">
                <a:latin typeface="Lucida Sans Unicode"/>
                <a:cs typeface="Lucida Sans Unicode"/>
              </a:rPr>
              <a:t>de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45" dirty="0">
                <a:latin typeface="Lucida Sans Unicode"/>
                <a:cs typeface="Lucida Sans Unicode"/>
              </a:rPr>
              <a:t>valor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90" dirty="0">
                <a:latin typeface="Lucida Sans Unicode"/>
                <a:cs typeface="Lucida Sans Unicode"/>
              </a:rPr>
              <a:t>de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20" dirty="0">
                <a:latin typeface="Lucida Sans Unicode"/>
                <a:cs typeface="Lucida Sans Unicode"/>
              </a:rPr>
              <a:t>un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30" dirty="0">
                <a:latin typeface="Lucida Sans Unicode"/>
                <a:cs typeface="Lucida Sans Unicode"/>
              </a:rPr>
              <a:t>producto.</a:t>
            </a:r>
            <a:endParaRPr sz="1600" dirty="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16100"/>
              </a:lnSpc>
            </a:pPr>
            <a:r>
              <a:rPr sz="1600" spc="-20" dirty="0">
                <a:latin typeface="Lucida Sans Unicode"/>
                <a:cs typeface="Lucida Sans Unicode"/>
              </a:rPr>
              <a:t>El </a:t>
            </a:r>
            <a:r>
              <a:rPr sz="1600" spc="85" dirty="0">
                <a:latin typeface="Lucida Sans Unicode"/>
                <a:cs typeface="Lucida Sans Unicode"/>
              </a:rPr>
              <a:t>estampado </a:t>
            </a:r>
            <a:r>
              <a:rPr sz="1600" spc="90" dirty="0">
                <a:latin typeface="Lucida Sans Unicode"/>
                <a:cs typeface="Lucida Sans Unicode"/>
              </a:rPr>
              <a:t>de </a:t>
            </a:r>
            <a:r>
              <a:rPr sz="1600" spc="35" dirty="0">
                <a:latin typeface="Lucida Sans Unicode"/>
                <a:cs typeface="Lucida Sans Unicode"/>
              </a:rPr>
              <a:t>metales, </a:t>
            </a:r>
            <a:r>
              <a:rPr sz="1600" spc="50" dirty="0">
                <a:latin typeface="Lucida Sans Unicode"/>
                <a:cs typeface="Lucida Sans Unicode"/>
              </a:rPr>
              <a:t>se entiende </a:t>
            </a:r>
            <a:r>
              <a:rPr sz="1600" spc="25" dirty="0">
                <a:latin typeface="Lucida Sans Unicode"/>
                <a:cs typeface="Lucida Sans Unicode"/>
              </a:rPr>
              <a:t>el </a:t>
            </a:r>
            <a:r>
              <a:rPr sz="1600" spc="55" dirty="0">
                <a:latin typeface="Lucida Sans Unicode"/>
                <a:cs typeface="Lucida Sans Unicode"/>
              </a:rPr>
              <a:t>proceso </a:t>
            </a:r>
            <a:r>
              <a:rPr sz="1600" spc="110" dirty="0">
                <a:latin typeface="Lucida Sans Unicode"/>
                <a:cs typeface="Lucida Sans Unicode"/>
              </a:rPr>
              <a:t>para </a:t>
            </a:r>
            <a:r>
              <a:rPr sz="1600" spc="65" dirty="0">
                <a:latin typeface="Lucida Sans Unicode"/>
                <a:cs typeface="Lucida Sans Unicode"/>
              </a:rPr>
              <a:t>elaborar </a:t>
            </a:r>
            <a:r>
              <a:rPr sz="1600" spc="30" dirty="0">
                <a:latin typeface="Lucida Sans Unicode"/>
                <a:cs typeface="Lucida Sans Unicode"/>
              </a:rPr>
              <a:t>piezas </a:t>
            </a:r>
            <a:r>
              <a:rPr sz="1600" spc="60" dirty="0">
                <a:latin typeface="Lucida Sans Unicode"/>
                <a:cs typeface="Lucida Sans Unicode"/>
              </a:rPr>
              <a:t>o </a:t>
            </a:r>
            <a:r>
              <a:rPr sz="1600" spc="45" dirty="0">
                <a:latin typeface="Lucida Sans Unicode"/>
                <a:cs typeface="Lucida Sans Unicode"/>
              </a:rPr>
              <a:t>herramientas </a:t>
            </a:r>
            <a:r>
              <a:rPr sz="1600" spc="50" dirty="0">
                <a:latin typeface="Lucida Sans Unicode"/>
                <a:cs typeface="Lucida Sans Unicode"/>
              </a:rPr>
              <a:t> </a:t>
            </a:r>
            <a:r>
              <a:rPr sz="1600" spc="90" dirty="0">
                <a:latin typeface="Lucida Sans Unicode"/>
                <a:cs typeface="Lucida Sans Unicode"/>
              </a:rPr>
              <a:t>de </a:t>
            </a:r>
            <a:r>
              <a:rPr sz="1600" spc="55" dirty="0">
                <a:latin typeface="Lucida Sans Unicode"/>
                <a:cs typeface="Lucida Sans Unicode"/>
              </a:rPr>
              <a:t>metal </a:t>
            </a:r>
            <a:r>
              <a:rPr sz="1600" spc="204" dirty="0">
                <a:latin typeface="Lucida Sans Unicode"/>
                <a:cs typeface="Lucida Sans Unicode"/>
              </a:rPr>
              <a:t>a </a:t>
            </a:r>
            <a:r>
              <a:rPr sz="1600" spc="30" dirty="0">
                <a:latin typeface="Lucida Sans Unicode"/>
                <a:cs typeface="Lucida Sans Unicode"/>
              </a:rPr>
              <a:t>partir </a:t>
            </a:r>
            <a:r>
              <a:rPr sz="1600" spc="45" dirty="0">
                <a:latin typeface="Lucida Sans Unicode"/>
                <a:cs typeface="Lucida Sans Unicode"/>
              </a:rPr>
              <a:t>del </a:t>
            </a:r>
            <a:r>
              <a:rPr sz="1600" spc="25" dirty="0">
                <a:latin typeface="Lucida Sans Unicode"/>
                <a:cs typeface="Lucida Sans Unicode"/>
              </a:rPr>
              <a:t>forjado, </a:t>
            </a:r>
            <a:r>
              <a:rPr sz="1600" spc="20" dirty="0">
                <a:latin typeface="Lucida Sans Unicode"/>
                <a:cs typeface="Lucida Sans Unicode"/>
              </a:rPr>
              <a:t>un </a:t>
            </a:r>
            <a:r>
              <a:rPr sz="1600" spc="55" dirty="0">
                <a:latin typeface="Lucida Sans Unicode"/>
                <a:cs typeface="Lucida Sans Unicode"/>
              </a:rPr>
              <a:t>método </a:t>
            </a:r>
            <a:r>
              <a:rPr sz="1600" spc="60" dirty="0">
                <a:latin typeface="Lucida Sans Unicode"/>
                <a:cs typeface="Lucida Sans Unicode"/>
              </a:rPr>
              <a:t>o </a:t>
            </a:r>
            <a:r>
              <a:rPr sz="1600" spc="55" dirty="0">
                <a:latin typeface="Lucida Sans Unicode"/>
                <a:cs typeface="Lucida Sans Unicode"/>
              </a:rPr>
              <a:t>proceso </a:t>
            </a:r>
            <a:r>
              <a:rPr sz="1600" spc="110" dirty="0">
                <a:latin typeface="Lucida Sans Unicode"/>
                <a:cs typeface="Lucida Sans Unicode"/>
              </a:rPr>
              <a:t>para </a:t>
            </a:r>
            <a:r>
              <a:rPr sz="1600" spc="80" dirty="0">
                <a:latin typeface="Lucida Sans Unicode"/>
                <a:cs typeface="Lucida Sans Unicode"/>
              </a:rPr>
              <a:t>cambiar </a:t>
            </a:r>
            <a:r>
              <a:rPr sz="1600" spc="90" dirty="0">
                <a:latin typeface="Lucida Sans Unicode"/>
                <a:cs typeface="Lucida Sans Unicode"/>
              </a:rPr>
              <a:t>de </a:t>
            </a:r>
            <a:r>
              <a:rPr sz="1600" spc="35" dirty="0">
                <a:latin typeface="Lucida Sans Unicode"/>
                <a:cs typeface="Lucida Sans Unicode"/>
              </a:rPr>
              <a:t>formar </a:t>
            </a:r>
            <a:r>
              <a:rPr sz="1600" spc="50" dirty="0">
                <a:latin typeface="Lucida Sans Unicode"/>
                <a:cs typeface="Lucida Sans Unicode"/>
              </a:rPr>
              <a:t>algún </a:t>
            </a:r>
            <a:r>
              <a:rPr sz="1600" spc="55" dirty="0">
                <a:latin typeface="Lucida Sans Unicode"/>
                <a:cs typeface="Lucida Sans Unicode"/>
              </a:rPr>
              <a:t> </a:t>
            </a:r>
            <a:r>
              <a:rPr sz="1600" spc="45" dirty="0">
                <a:latin typeface="Lucida Sans Unicode"/>
                <a:cs typeface="Lucida Sans Unicode"/>
              </a:rPr>
              <a:t>elemento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55" dirty="0">
                <a:latin typeface="Lucida Sans Unicode"/>
                <a:cs typeface="Lucida Sans Unicode"/>
              </a:rPr>
              <a:t>metálico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35" dirty="0">
                <a:latin typeface="Lucida Sans Unicode"/>
                <a:cs typeface="Lucida Sans Unicode"/>
              </a:rPr>
              <a:t>por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40" dirty="0">
                <a:latin typeface="Lucida Sans Unicode"/>
                <a:cs typeface="Lucida Sans Unicode"/>
              </a:rPr>
              <a:t>medio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45" dirty="0">
                <a:latin typeface="Lucida Sans Unicode"/>
                <a:cs typeface="Lucida Sans Unicode"/>
              </a:rPr>
              <a:t>del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60" dirty="0">
                <a:latin typeface="Lucida Sans Unicode"/>
                <a:cs typeface="Lucida Sans Unicode"/>
              </a:rPr>
              <a:t>calor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85" dirty="0">
                <a:latin typeface="Lucida Sans Unicode"/>
                <a:cs typeface="Lucida Sans Unicode"/>
              </a:rPr>
              <a:t>y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50" dirty="0">
                <a:latin typeface="Lucida Sans Unicode"/>
                <a:cs typeface="Lucida Sans Unicode"/>
              </a:rPr>
              <a:t>así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35" dirty="0">
                <a:latin typeface="Lucida Sans Unicode"/>
                <a:cs typeface="Lucida Sans Unicode"/>
              </a:rPr>
              <a:t>conseguir</a:t>
            </a:r>
            <a:r>
              <a:rPr sz="1600" spc="-75" dirty="0">
                <a:latin typeface="Lucida Sans Unicode"/>
                <a:cs typeface="Lucida Sans Unicode"/>
              </a:rPr>
              <a:t> </a:t>
            </a:r>
            <a:r>
              <a:rPr sz="1600" spc="75" dirty="0">
                <a:latin typeface="Lucida Sans Unicode"/>
                <a:cs typeface="Lucida Sans Unicode"/>
              </a:rPr>
              <a:t>la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35" dirty="0">
                <a:latin typeface="Lucida Sans Unicode"/>
                <a:cs typeface="Lucida Sans Unicode"/>
              </a:rPr>
              <a:t>figura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85" dirty="0">
                <a:latin typeface="Lucida Sans Unicode"/>
                <a:cs typeface="Lucida Sans Unicode"/>
              </a:rPr>
              <a:t>y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75" dirty="0">
                <a:latin typeface="Lucida Sans Unicode"/>
                <a:cs typeface="Lucida Sans Unicode"/>
              </a:rPr>
              <a:t>tamaños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55" dirty="0">
                <a:latin typeface="Lucida Sans Unicode"/>
                <a:cs typeface="Lucida Sans Unicode"/>
              </a:rPr>
              <a:t>deseados.</a:t>
            </a:r>
            <a:endParaRPr sz="1600" dirty="0">
              <a:latin typeface="Lucida Sans Unicode"/>
              <a:cs typeface="Lucida Sans Unicode"/>
            </a:endParaRPr>
          </a:p>
          <a:p>
            <a:pPr marL="12700" marR="11430" algn="just">
              <a:lnSpc>
                <a:spcPct val="116100"/>
              </a:lnSpc>
            </a:pPr>
            <a:r>
              <a:rPr sz="1600" spc="40" dirty="0">
                <a:latin typeface="Lucida Sans Unicode"/>
                <a:cs typeface="Lucida Sans Unicode"/>
              </a:rPr>
              <a:t>Debido</a:t>
            </a:r>
            <a:r>
              <a:rPr sz="1600" spc="-5" dirty="0">
                <a:latin typeface="Lucida Sans Unicode"/>
                <a:cs typeface="Lucida Sans Unicode"/>
              </a:rPr>
              <a:t> </a:t>
            </a:r>
            <a:r>
              <a:rPr sz="1600" spc="75" dirty="0">
                <a:latin typeface="Lucida Sans Unicode"/>
                <a:cs typeface="Lucida Sans Unicode"/>
              </a:rPr>
              <a:t>al</a:t>
            </a:r>
            <a:r>
              <a:rPr sz="1600" dirty="0">
                <a:latin typeface="Lucida Sans Unicode"/>
                <a:cs typeface="Lucida Sans Unicode"/>
              </a:rPr>
              <a:t> </a:t>
            </a:r>
            <a:r>
              <a:rPr sz="1600" spc="5" dirty="0">
                <a:latin typeface="Lucida Sans Unicode"/>
                <a:cs typeface="Lucida Sans Unicode"/>
              </a:rPr>
              <a:t>riguroso</a:t>
            </a:r>
            <a:r>
              <a:rPr sz="1600" dirty="0">
                <a:latin typeface="Lucida Sans Unicode"/>
                <a:cs typeface="Lucida Sans Unicode"/>
              </a:rPr>
              <a:t> </a:t>
            </a:r>
            <a:r>
              <a:rPr sz="1600" spc="65" dirty="0">
                <a:latin typeface="Lucida Sans Unicode"/>
                <a:cs typeface="Lucida Sans Unicode"/>
              </a:rPr>
              <a:t>trabajo</a:t>
            </a:r>
            <a:r>
              <a:rPr sz="1600" dirty="0">
                <a:latin typeface="Lucida Sans Unicode"/>
                <a:cs typeface="Lucida Sans Unicode"/>
              </a:rPr>
              <a:t> </a:t>
            </a:r>
            <a:r>
              <a:rPr sz="1600" spc="65" dirty="0">
                <a:latin typeface="Lucida Sans Unicode"/>
                <a:cs typeface="Lucida Sans Unicode"/>
              </a:rPr>
              <a:t>que</a:t>
            </a:r>
            <a:r>
              <a:rPr sz="1600" dirty="0">
                <a:latin typeface="Lucida Sans Unicode"/>
                <a:cs typeface="Lucida Sans Unicode"/>
              </a:rPr>
              <a:t> </a:t>
            </a:r>
            <a:r>
              <a:rPr sz="1600" spc="50" dirty="0">
                <a:latin typeface="Lucida Sans Unicode"/>
                <a:cs typeface="Lucida Sans Unicode"/>
              </a:rPr>
              <a:t>se</a:t>
            </a:r>
            <a:r>
              <a:rPr sz="1600" dirty="0">
                <a:latin typeface="Lucida Sans Unicode"/>
                <a:cs typeface="Lucida Sans Unicode"/>
              </a:rPr>
              <a:t> </a:t>
            </a:r>
            <a:r>
              <a:rPr sz="1600" spc="65" dirty="0">
                <a:latin typeface="Lucida Sans Unicode"/>
                <a:cs typeface="Lucida Sans Unicode"/>
              </a:rPr>
              <a:t>necesita</a:t>
            </a:r>
            <a:r>
              <a:rPr sz="1600" dirty="0">
                <a:latin typeface="Lucida Sans Unicode"/>
                <a:cs typeface="Lucida Sans Unicode"/>
              </a:rPr>
              <a:t> </a:t>
            </a:r>
            <a:r>
              <a:rPr sz="1600" spc="110" dirty="0">
                <a:latin typeface="Lucida Sans Unicode"/>
                <a:cs typeface="Lucida Sans Unicode"/>
              </a:rPr>
              <a:t>para</a:t>
            </a:r>
            <a:r>
              <a:rPr sz="1600" dirty="0">
                <a:latin typeface="Lucida Sans Unicode"/>
                <a:cs typeface="Lucida Sans Unicode"/>
              </a:rPr>
              <a:t> </a:t>
            </a:r>
            <a:r>
              <a:rPr sz="1600" spc="60" dirty="0">
                <a:latin typeface="Lucida Sans Unicode"/>
                <a:cs typeface="Lucida Sans Unicode"/>
              </a:rPr>
              <a:t>procesar</a:t>
            </a:r>
            <a:r>
              <a:rPr sz="1600" dirty="0">
                <a:latin typeface="Lucida Sans Unicode"/>
                <a:cs typeface="Lucida Sans Unicode"/>
              </a:rPr>
              <a:t> </a:t>
            </a:r>
            <a:r>
              <a:rPr sz="1600" spc="35" dirty="0">
                <a:latin typeface="Lucida Sans Unicode"/>
                <a:cs typeface="Lucida Sans Unicode"/>
              </a:rPr>
              <a:t>metales,</a:t>
            </a:r>
            <a:r>
              <a:rPr sz="1600" spc="-5" dirty="0">
                <a:latin typeface="Lucida Sans Unicode"/>
                <a:cs typeface="Lucida Sans Unicode"/>
              </a:rPr>
              <a:t> </a:t>
            </a:r>
            <a:r>
              <a:rPr sz="1600" spc="65" dirty="0">
                <a:latin typeface="Lucida Sans Unicode"/>
                <a:cs typeface="Lucida Sans Unicode"/>
              </a:rPr>
              <a:t>necesita</a:t>
            </a:r>
            <a:r>
              <a:rPr sz="1600" dirty="0">
                <a:latin typeface="Lucida Sans Unicode"/>
                <a:cs typeface="Lucida Sans Unicode"/>
              </a:rPr>
              <a:t> </a:t>
            </a:r>
            <a:r>
              <a:rPr sz="1600" spc="55" dirty="0">
                <a:latin typeface="Lucida Sans Unicode"/>
                <a:cs typeface="Lucida Sans Unicode"/>
              </a:rPr>
              <a:t>también</a:t>
            </a:r>
            <a:r>
              <a:rPr sz="1600" dirty="0">
                <a:latin typeface="Lucida Sans Unicode"/>
                <a:cs typeface="Lucida Sans Unicode"/>
              </a:rPr>
              <a:t> </a:t>
            </a:r>
            <a:r>
              <a:rPr sz="1600" spc="90" dirty="0">
                <a:latin typeface="Lucida Sans Unicode"/>
                <a:cs typeface="Lucida Sans Unicode"/>
              </a:rPr>
              <a:t>de </a:t>
            </a:r>
            <a:r>
              <a:rPr sz="1600" spc="-430" dirty="0">
                <a:latin typeface="Lucida Sans Unicode"/>
                <a:cs typeface="Lucida Sans Unicode"/>
              </a:rPr>
              <a:t> </a:t>
            </a:r>
            <a:r>
              <a:rPr sz="1600" spc="60" dirty="0">
                <a:latin typeface="Lucida Sans Unicode"/>
                <a:cs typeface="Lucida Sans Unicode"/>
              </a:rPr>
              <a:t>unas</a:t>
            </a:r>
            <a:r>
              <a:rPr sz="1600" spc="-85" dirty="0">
                <a:latin typeface="Lucida Sans Unicode"/>
                <a:cs typeface="Lucida Sans Unicode"/>
              </a:rPr>
              <a:t> </a:t>
            </a:r>
            <a:r>
              <a:rPr sz="1600" spc="45" dirty="0">
                <a:latin typeface="Lucida Sans Unicode"/>
                <a:cs typeface="Lucida Sans Unicode"/>
              </a:rPr>
              <a:t>herramientas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90" dirty="0">
                <a:latin typeface="Lucida Sans Unicode"/>
                <a:cs typeface="Lucida Sans Unicode"/>
              </a:rPr>
              <a:t>de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85" dirty="0">
                <a:latin typeface="Lucida Sans Unicode"/>
                <a:cs typeface="Lucida Sans Unicode"/>
              </a:rPr>
              <a:t>calidad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55" dirty="0">
                <a:latin typeface="Lucida Sans Unicode"/>
                <a:cs typeface="Lucida Sans Unicode"/>
              </a:rPr>
              <a:t>óptima</a:t>
            </a:r>
            <a:endParaRPr sz="1600" dirty="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5854" y="1635142"/>
            <a:ext cx="7819390" cy="704850"/>
          </a:xfrm>
          <a:prstGeom prst="rect">
            <a:avLst/>
          </a:prstGeom>
          <a:solidFill>
            <a:srgbClr val="FFDE58"/>
          </a:solidFill>
        </p:spPr>
        <p:txBody>
          <a:bodyPr vert="horz" wrap="square" lIns="0" tIns="127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0"/>
              </a:spcBef>
            </a:pPr>
            <a:r>
              <a:rPr sz="4000" spc="-715" dirty="0">
                <a:latin typeface="Trebuchet MS"/>
                <a:cs typeface="Trebuchet MS"/>
              </a:rPr>
              <a:t>A</a:t>
            </a:r>
            <a:r>
              <a:rPr sz="4000" spc="-705" dirty="0">
                <a:latin typeface="Trebuchet MS"/>
                <a:cs typeface="Trebuchet MS"/>
              </a:rPr>
              <a:t>N</a:t>
            </a:r>
            <a:r>
              <a:rPr sz="4000" spc="-725" dirty="0">
                <a:latin typeface="Trebuchet MS"/>
                <a:cs typeface="Trebuchet MS"/>
              </a:rPr>
              <a:t>T</a:t>
            </a:r>
            <a:r>
              <a:rPr sz="4000" spc="-665" dirty="0">
                <a:latin typeface="Trebuchet MS"/>
                <a:cs typeface="Trebuchet MS"/>
              </a:rPr>
              <a:t>E</a:t>
            </a:r>
            <a:r>
              <a:rPr sz="4000" spc="-855" dirty="0">
                <a:latin typeface="Trebuchet MS"/>
                <a:cs typeface="Trebuchet MS"/>
              </a:rPr>
              <a:t>C</a:t>
            </a:r>
            <a:r>
              <a:rPr sz="4000" spc="-665" dirty="0">
                <a:latin typeface="Trebuchet MS"/>
                <a:cs typeface="Trebuchet MS"/>
              </a:rPr>
              <a:t>E</a:t>
            </a:r>
            <a:r>
              <a:rPr sz="4000" spc="-755" dirty="0">
                <a:latin typeface="Trebuchet MS"/>
                <a:cs typeface="Trebuchet MS"/>
              </a:rPr>
              <a:t>D</a:t>
            </a:r>
            <a:r>
              <a:rPr sz="4000" spc="-665" dirty="0">
                <a:latin typeface="Trebuchet MS"/>
                <a:cs typeface="Trebuchet MS"/>
              </a:rPr>
              <a:t>E</a:t>
            </a:r>
            <a:r>
              <a:rPr sz="4000" spc="-705" dirty="0">
                <a:latin typeface="Trebuchet MS"/>
                <a:cs typeface="Trebuchet MS"/>
              </a:rPr>
              <a:t>N</a:t>
            </a:r>
            <a:r>
              <a:rPr sz="4000" spc="-725" dirty="0">
                <a:latin typeface="Trebuchet MS"/>
                <a:cs typeface="Trebuchet MS"/>
              </a:rPr>
              <a:t>T</a:t>
            </a:r>
            <a:r>
              <a:rPr sz="4000" spc="-665" dirty="0">
                <a:latin typeface="Trebuchet MS"/>
                <a:cs typeface="Trebuchet MS"/>
              </a:rPr>
              <a:t>E</a:t>
            </a:r>
            <a:r>
              <a:rPr sz="4000" spc="-240" dirty="0">
                <a:latin typeface="Trebuchet MS"/>
                <a:cs typeface="Trebuchet MS"/>
              </a:rPr>
              <a:t>S</a:t>
            </a:r>
            <a:r>
              <a:rPr sz="4000" spc="-355" dirty="0">
                <a:latin typeface="Trebuchet MS"/>
                <a:cs typeface="Trebuchet MS"/>
              </a:rPr>
              <a:t> </a:t>
            </a:r>
            <a:r>
              <a:rPr sz="4000" spc="-880" dirty="0">
                <a:latin typeface="Trebuchet MS"/>
                <a:cs typeface="Trebuchet MS"/>
              </a:rPr>
              <a:t>H</a:t>
            </a:r>
            <a:r>
              <a:rPr sz="4000" spc="-390" dirty="0">
                <a:latin typeface="Trebuchet MS"/>
                <a:cs typeface="Trebuchet MS"/>
              </a:rPr>
              <a:t>I</a:t>
            </a:r>
            <a:r>
              <a:rPr sz="4000" spc="-240" dirty="0">
                <a:latin typeface="Trebuchet MS"/>
                <a:cs typeface="Trebuchet MS"/>
              </a:rPr>
              <a:t>S</a:t>
            </a:r>
            <a:r>
              <a:rPr sz="4000" spc="-725" dirty="0">
                <a:latin typeface="Trebuchet MS"/>
                <a:cs typeface="Trebuchet MS"/>
              </a:rPr>
              <a:t>T</a:t>
            </a:r>
            <a:r>
              <a:rPr sz="4000" spc="-930" dirty="0">
                <a:latin typeface="Trebuchet MS"/>
                <a:cs typeface="Trebuchet MS"/>
              </a:rPr>
              <a:t>O</a:t>
            </a:r>
            <a:r>
              <a:rPr sz="4000" spc="-430" dirty="0">
                <a:latin typeface="Trebuchet MS"/>
                <a:cs typeface="Trebuchet MS"/>
              </a:rPr>
              <a:t>R</a:t>
            </a:r>
            <a:r>
              <a:rPr sz="4000" spc="-390" dirty="0">
                <a:latin typeface="Trebuchet MS"/>
                <a:cs typeface="Trebuchet MS"/>
              </a:rPr>
              <a:t>Í</a:t>
            </a:r>
            <a:r>
              <a:rPr sz="4000" spc="-855" dirty="0">
                <a:latin typeface="Trebuchet MS"/>
                <a:cs typeface="Trebuchet MS"/>
              </a:rPr>
              <a:t>C</a:t>
            </a:r>
            <a:r>
              <a:rPr sz="4000" spc="-930" dirty="0">
                <a:latin typeface="Trebuchet MS"/>
                <a:cs typeface="Trebuchet MS"/>
              </a:rPr>
              <a:t>O</a:t>
            </a:r>
            <a:r>
              <a:rPr sz="4000" spc="-240" dirty="0">
                <a:latin typeface="Trebuchet MS"/>
                <a:cs typeface="Trebuchet MS"/>
              </a:rPr>
              <a:t>S</a:t>
            </a:r>
            <a:r>
              <a:rPr sz="4000" spc="-355" dirty="0">
                <a:latin typeface="Trebuchet MS"/>
                <a:cs typeface="Trebuchet MS"/>
              </a:rPr>
              <a:t> </a:t>
            </a:r>
            <a:r>
              <a:rPr sz="4000" spc="-335" dirty="0">
                <a:latin typeface="Trebuchet MS"/>
                <a:cs typeface="Trebuchet MS"/>
              </a:rPr>
              <a:t>Y</a:t>
            </a:r>
            <a:r>
              <a:rPr sz="4000" spc="-355" dirty="0">
                <a:latin typeface="Trebuchet MS"/>
                <a:cs typeface="Trebuchet MS"/>
              </a:rPr>
              <a:t> </a:t>
            </a:r>
            <a:r>
              <a:rPr sz="4000" spc="-1040" dirty="0">
                <a:latin typeface="Trebuchet MS"/>
                <a:cs typeface="Trebuchet MS"/>
              </a:rPr>
              <a:t>M</a:t>
            </a:r>
            <a:r>
              <a:rPr sz="4000" spc="-715" dirty="0">
                <a:latin typeface="Trebuchet MS"/>
                <a:cs typeface="Trebuchet MS"/>
              </a:rPr>
              <a:t>A</a:t>
            </a:r>
            <a:r>
              <a:rPr sz="4000" spc="-430" dirty="0">
                <a:latin typeface="Trebuchet MS"/>
                <a:cs typeface="Trebuchet MS"/>
              </a:rPr>
              <a:t>R</a:t>
            </a:r>
            <a:r>
              <a:rPr sz="4000" spc="-855" dirty="0">
                <a:latin typeface="Trebuchet MS"/>
                <a:cs typeface="Trebuchet MS"/>
              </a:rPr>
              <a:t>C</a:t>
            </a:r>
            <a:r>
              <a:rPr sz="4000" spc="-930" dirty="0">
                <a:latin typeface="Trebuchet MS"/>
                <a:cs typeface="Trebuchet MS"/>
              </a:rPr>
              <a:t>O</a:t>
            </a:r>
            <a:r>
              <a:rPr sz="4000" spc="-355" dirty="0">
                <a:latin typeface="Trebuchet MS"/>
                <a:cs typeface="Trebuchet MS"/>
              </a:rPr>
              <a:t> </a:t>
            </a:r>
            <a:r>
              <a:rPr sz="4000" spc="-725" dirty="0">
                <a:latin typeface="Trebuchet MS"/>
                <a:cs typeface="Trebuchet MS"/>
              </a:rPr>
              <a:t>T</a:t>
            </a:r>
            <a:r>
              <a:rPr sz="4000" spc="-665" dirty="0">
                <a:latin typeface="Trebuchet MS"/>
                <a:cs typeface="Trebuchet MS"/>
              </a:rPr>
              <a:t>E</a:t>
            </a:r>
            <a:r>
              <a:rPr sz="4000" spc="-930" dirty="0">
                <a:latin typeface="Trebuchet MS"/>
                <a:cs typeface="Trebuchet MS"/>
              </a:rPr>
              <a:t>Ó</a:t>
            </a:r>
            <a:r>
              <a:rPr sz="4000" spc="-430" dirty="0">
                <a:latin typeface="Trebuchet MS"/>
                <a:cs typeface="Trebuchet MS"/>
              </a:rPr>
              <a:t>R</a:t>
            </a:r>
            <a:r>
              <a:rPr sz="4000" spc="-390" dirty="0">
                <a:latin typeface="Trebuchet MS"/>
                <a:cs typeface="Trebuchet MS"/>
              </a:rPr>
              <a:t>I</a:t>
            </a:r>
            <a:r>
              <a:rPr sz="4000" spc="-855" dirty="0">
                <a:latin typeface="Trebuchet MS"/>
                <a:cs typeface="Trebuchet MS"/>
              </a:rPr>
              <a:t>C</a:t>
            </a:r>
            <a:r>
              <a:rPr sz="4000" spc="-930" dirty="0">
                <a:latin typeface="Trebuchet MS"/>
                <a:cs typeface="Trebuchet MS"/>
              </a:rPr>
              <a:t>O</a:t>
            </a:r>
            <a:endParaRPr sz="40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222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" y="6772250"/>
            <a:ext cx="9753600" cy="542925"/>
          </a:xfrm>
          <a:custGeom>
            <a:avLst/>
            <a:gdLst/>
            <a:ahLst/>
            <a:cxnLst/>
            <a:rect l="l" t="t" r="r" b="b"/>
            <a:pathLst>
              <a:path w="9753600" h="542925">
                <a:moveTo>
                  <a:pt x="0" y="542923"/>
                </a:moveTo>
                <a:lnTo>
                  <a:pt x="0" y="0"/>
                </a:lnTo>
                <a:lnTo>
                  <a:pt x="9753576" y="0"/>
                </a:lnTo>
                <a:lnTo>
                  <a:pt x="9753576" y="542923"/>
                </a:lnTo>
                <a:lnTo>
                  <a:pt x="0" y="542923"/>
                </a:lnTo>
                <a:close/>
              </a:path>
            </a:pathLst>
          </a:custGeom>
          <a:solidFill>
            <a:srgbClr val="17445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079" y="252426"/>
            <a:ext cx="2003774" cy="9447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8369" y="372291"/>
            <a:ext cx="1632490" cy="756591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50B77C3B-5B01-F0AF-36CC-BF23F57C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978256"/>
            <a:ext cx="9753600" cy="2862322"/>
          </a:xfrm>
        </p:spPr>
        <p:txBody>
          <a:bodyPr/>
          <a:lstStyle/>
          <a:p>
            <a:r>
              <a:rPr lang="es-ES_tradnl" sz="6600" b="1" dirty="0"/>
              <a:t>CAPÍTULO III. </a:t>
            </a:r>
            <a:br>
              <a:rPr lang="es-ES_tradnl" sz="6600" b="1" dirty="0"/>
            </a:br>
            <a:r>
              <a:rPr lang="es-ES_tradnl" sz="6000" b="1" dirty="0"/>
              <a:t>EXPERIMENTACIÓN Y ANÁLISIS</a:t>
            </a:r>
            <a:endParaRPr lang="es-ES_tradnl" sz="6600" b="1" dirty="0"/>
          </a:p>
        </p:txBody>
      </p:sp>
    </p:spTree>
    <p:extLst>
      <p:ext uri="{BB962C8B-B14F-4D97-AF65-F5344CB8AC3E}">
        <p14:creationId xmlns:p14="http://schemas.microsoft.com/office/powerpoint/2010/main" val="2782907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" y="6772250"/>
            <a:ext cx="9753600" cy="542925"/>
          </a:xfrm>
          <a:custGeom>
            <a:avLst/>
            <a:gdLst/>
            <a:ahLst/>
            <a:cxnLst/>
            <a:rect l="l" t="t" r="r" b="b"/>
            <a:pathLst>
              <a:path w="9753600" h="542925">
                <a:moveTo>
                  <a:pt x="0" y="542923"/>
                </a:moveTo>
                <a:lnTo>
                  <a:pt x="0" y="0"/>
                </a:lnTo>
                <a:lnTo>
                  <a:pt x="9753576" y="0"/>
                </a:lnTo>
                <a:lnTo>
                  <a:pt x="9753576" y="542923"/>
                </a:lnTo>
                <a:lnTo>
                  <a:pt x="0" y="542923"/>
                </a:lnTo>
                <a:close/>
              </a:path>
            </a:pathLst>
          </a:custGeom>
          <a:solidFill>
            <a:srgbClr val="1744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6696" y="2429449"/>
            <a:ext cx="8060690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95" algn="just">
              <a:lnSpc>
                <a:spcPct val="116100"/>
              </a:lnSpc>
              <a:spcBef>
                <a:spcPts val="100"/>
              </a:spcBef>
            </a:pPr>
            <a:r>
              <a:rPr sz="1400" spc="-20" dirty="0">
                <a:latin typeface="Lucida Sans Unicode"/>
                <a:cs typeface="Lucida Sans Unicode"/>
              </a:rPr>
              <a:t>El</a:t>
            </a:r>
            <a:r>
              <a:rPr sz="1400" spc="-15" dirty="0">
                <a:latin typeface="Lucida Sans Unicode"/>
                <a:cs typeface="Lucida Sans Unicode"/>
              </a:rPr>
              <a:t> </a:t>
            </a:r>
            <a:r>
              <a:rPr sz="1400" spc="65" dirty="0">
                <a:latin typeface="Lucida Sans Unicode"/>
                <a:cs typeface="Lucida Sans Unicode"/>
              </a:rPr>
              <a:t>proyecto</a:t>
            </a:r>
            <a:r>
              <a:rPr sz="1400" spc="70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presentado</a:t>
            </a:r>
            <a:r>
              <a:rPr sz="1400" spc="65" dirty="0">
                <a:latin typeface="Lucida Sans Unicode"/>
                <a:cs typeface="Lucida Sans Unicode"/>
              </a:rPr>
              <a:t> </a:t>
            </a:r>
            <a:r>
              <a:rPr sz="1400" spc="40" dirty="0">
                <a:latin typeface="Lucida Sans Unicode"/>
                <a:cs typeface="Lucida Sans Unicode"/>
              </a:rPr>
              <a:t>tiene</a:t>
            </a:r>
            <a:r>
              <a:rPr sz="1400" spc="45" dirty="0">
                <a:latin typeface="Lucida Sans Unicode"/>
                <a:cs typeface="Lucida Sans Unicode"/>
              </a:rPr>
              <a:t> </a:t>
            </a:r>
            <a:r>
              <a:rPr sz="1400" spc="70" dirty="0">
                <a:latin typeface="Lucida Sans Unicode"/>
                <a:cs typeface="Lucida Sans Unicode"/>
              </a:rPr>
              <a:t>como</a:t>
            </a:r>
            <a:r>
              <a:rPr sz="1400" spc="75" dirty="0">
                <a:latin typeface="Lucida Sans Unicode"/>
                <a:cs typeface="Lucida Sans Unicode"/>
              </a:rPr>
              <a:t> </a:t>
            </a:r>
            <a:r>
              <a:rPr sz="1400" spc="35" dirty="0">
                <a:latin typeface="Lucida Sans Unicode"/>
                <a:cs typeface="Lucida Sans Unicode"/>
              </a:rPr>
              <a:t>objetivo</a:t>
            </a:r>
            <a:r>
              <a:rPr sz="1400" spc="40" dirty="0">
                <a:latin typeface="Lucida Sans Unicode"/>
                <a:cs typeface="Lucida Sans Unicode"/>
              </a:rPr>
              <a:t> </a:t>
            </a:r>
            <a:r>
              <a:rPr sz="1400" spc="75" dirty="0">
                <a:latin typeface="Lucida Sans Unicode"/>
                <a:cs typeface="Lucida Sans Unicode"/>
              </a:rPr>
              <a:t>la</a:t>
            </a:r>
            <a:r>
              <a:rPr sz="1400" spc="80" dirty="0">
                <a:latin typeface="Lucida Sans Unicode"/>
                <a:cs typeface="Lucida Sans Unicode"/>
              </a:rPr>
              <a:t> </a:t>
            </a:r>
            <a:r>
              <a:rPr sz="1400" spc="25" dirty="0">
                <a:latin typeface="Lucida Sans Unicode"/>
                <a:cs typeface="Lucida Sans Unicode"/>
              </a:rPr>
              <a:t>optimización</a:t>
            </a:r>
            <a:r>
              <a:rPr sz="1400" spc="30" dirty="0">
                <a:latin typeface="Lucida Sans Unicode"/>
                <a:cs typeface="Lucida Sans Unicode"/>
              </a:rPr>
              <a:t> </a:t>
            </a:r>
            <a:r>
              <a:rPr sz="1400" spc="45" dirty="0">
                <a:latin typeface="Lucida Sans Unicode"/>
                <a:cs typeface="Lucida Sans Unicode"/>
              </a:rPr>
              <a:t>del</a:t>
            </a:r>
            <a:r>
              <a:rPr sz="1400" spc="50" dirty="0">
                <a:latin typeface="Lucida Sans Unicode"/>
                <a:cs typeface="Lucida Sans Unicode"/>
              </a:rPr>
              <a:t> </a:t>
            </a:r>
            <a:r>
              <a:rPr sz="1400" spc="35" dirty="0">
                <a:latin typeface="Lucida Sans Unicode"/>
                <a:cs typeface="Lucida Sans Unicode"/>
              </a:rPr>
              <a:t>tiempo</a:t>
            </a:r>
            <a:r>
              <a:rPr sz="1400" spc="40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9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los 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65" dirty="0">
                <a:latin typeface="Lucida Sans Unicode"/>
                <a:cs typeface="Lucida Sans Unicode"/>
              </a:rPr>
              <a:t>trabajadores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35" dirty="0">
                <a:latin typeface="Lucida Sans Unicode"/>
                <a:cs typeface="Lucida Sans Unicode"/>
              </a:rPr>
              <a:t>por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40" dirty="0">
                <a:latin typeface="Lucida Sans Unicode"/>
                <a:cs typeface="Lucida Sans Unicode"/>
              </a:rPr>
              <a:t>medio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75" dirty="0">
                <a:latin typeface="Lucida Sans Unicode"/>
                <a:cs typeface="Lucida Sans Unicode"/>
              </a:rPr>
              <a:t>la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70" dirty="0">
                <a:latin typeface="Lucida Sans Unicode"/>
                <a:cs typeface="Lucida Sans Unicode"/>
              </a:rPr>
              <a:t>aplicación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45" dirty="0">
                <a:latin typeface="Lucida Sans Unicode"/>
                <a:cs typeface="Lucida Sans Unicode"/>
              </a:rPr>
              <a:t>del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55" dirty="0">
                <a:latin typeface="Lucida Sans Unicode"/>
                <a:cs typeface="Lucida Sans Unicode"/>
              </a:rPr>
              <a:t>método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Monozukuri.</a:t>
            </a:r>
            <a:endParaRPr sz="1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16100"/>
              </a:lnSpc>
            </a:pPr>
            <a:r>
              <a:rPr sz="1400" spc="15" dirty="0">
                <a:latin typeface="Lucida Sans Unicode"/>
                <a:cs typeface="Lucida Sans Unicode"/>
              </a:rPr>
              <a:t>Primero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50" dirty="0">
                <a:latin typeface="Lucida Sans Unicode"/>
                <a:cs typeface="Lucida Sans Unicode"/>
              </a:rPr>
              <a:t>se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10" dirty="0">
                <a:latin typeface="Lucida Sans Unicode"/>
                <a:cs typeface="Lucida Sans Unicode"/>
              </a:rPr>
              <a:t>realizó </a:t>
            </a:r>
            <a:r>
              <a:rPr sz="1400" spc="20" dirty="0">
                <a:latin typeface="Lucida Sans Unicode"/>
                <a:cs typeface="Lucida Sans Unicode"/>
              </a:rPr>
              <a:t>un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30" dirty="0">
                <a:latin typeface="Lucida Sans Unicode"/>
                <a:cs typeface="Lucida Sans Unicode"/>
              </a:rPr>
              <a:t>análisis</a:t>
            </a:r>
            <a:r>
              <a:rPr sz="1400" spc="10" dirty="0">
                <a:latin typeface="Lucida Sans Unicode"/>
                <a:cs typeface="Lucida Sans Unicode"/>
              </a:rPr>
              <a:t> </a:t>
            </a:r>
            <a:r>
              <a:rPr sz="1400" spc="204" dirty="0">
                <a:latin typeface="Lucida Sans Unicode"/>
                <a:cs typeface="Lucida Sans Unicode"/>
              </a:rPr>
              <a:t>a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50" dirty="0">
                <a:latin typeface="Lucida Sans Unicode"/>
                <a:cs typeface="Lucida Sans Unicode"/>
              </a:rPr>
              <a:t>fondo</a:t>
            </a:r>
            <a:r>
              <a:rPr sz="1400" spc="10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65" dirty="0">
                <a:latin typeface="Lucida Sans Unicode"/>
                <a:cs typeface="Lucida Sans Unicode"/>
              </a:rPr>
              <a:t>cuáles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25" dirty="0">
                <a:latin typeface="Lucida Sans Unicode"/>
                <a:cs typeface="Lucida Sans Unicode"/>
              </a:rPr>
              <a:t>son</a:t>
            </a:r>
            <a:r>
              <a:rPr sz="1400" spc="10" dirty="0">
                <a:latin typeface="Lucida Sans Unicode"/>
                <a:cs typeface="Lucida Sans Unicode"/>
              </a:rPr>
              <a:t> </a:t>
            </a:r>
            <a:r>
              <a:rPr sz="1400" spc="50" dirty="0">
                <a:latin typeface="Lucida Sans Unicode"/>
                <a:cs typeface="Lucida Sans Unicode"/>
              </a:rPr>
              <a:t>las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70" dirty="0">
                <a:latin typeface="Lucida Sans Unicode"/>
                <a:cs typeface="Lucida Sans Unicode"/>
              </a:rPr>
              <a:t>actividades</a:t>
            </a:r>
            <a:r>
              <a:rPr sz="1400" spc="10" dirty="0">
                <a:latin typeface="Lucida Sans Unicode"/>
                <a:cs typeface="Lucida Sans Unicode"/>
              </a:rPr>
              <a:t> </a:t>
            </a:r>
            <a:r>
              <a:rPr sz="1400" spc="65" dirty="0">
                <a:latin typeface="Lucida Sans Unicode"/>
                <a:cs typeface="Lucida Sans Unicode"/>
              </a:rPr>
              <a:t>que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114" dirty="0">
                <a:latin typeface="Lucida Sans Unicode"/>
                <a:cs typeface="Lucida Sans Unicode"/>
              </a:rPr>
              <a:t>hace</a:t>
            </a:r>
            <a:r>
              <a:rPr sz="1400" spc="10" dirty="0">
                <a:latin typeface="Lucida Sans Unicode"/>
                <a:cs typeface="Lucida Sans Unicode"/>
              </a:rPr>
              <a:t> </a:t>
            </a:r>
            <a:r>
              <a:rPr sz="1400" spc="155" dirty="0">
                <a:latin typeface="Lucida Sans Unicode"/>
                <a:cs typeface="Lucida Sans Unicode"/>
              </a:rPr>
              <a:t>cada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30" dirty="0">
                <a:latin typeface="Lucida Sans Unicode"/>
                <a:cs typeface="Lucida Sans Unicode"/>
              </a:rPr>
              <a:t>uno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-3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los</a:t>
            </a:r>
            <a:r>
              <a:rPr sz="1400" spc="-35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operadores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spc="65" dirty="0">
                <a:latin typeface="Lucida Sans Unicode"/>
                <a:cs typeface="Lucida Sans Unicode"/>
              </a:rPr>
              <a:t>que</a:t>
            </a:r>
            <a:r>
              <a:rPr sz="1400" spc="-35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componen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spc="25" dirty="0">
                <a:latin typeface="Lucida Sans Unicode"/>
                <a:cs typeface="Lucida Sans Unicode"/>
              </a:rPr>
              <a:t>el</a:t>
            </a:r>
            <a:r>
              <a:rPr sz="1400" spc="-35" dirty="0">
                <a:latin typeface="Lucida Sans Unicode"/>
                <a:cs typeface="Lucida Sans Unicode"/>
              </a:rPr>
              <a:t> </a:t>
            </a:r>
            <a:r>
              <a:rPr sz="1400" spc="55" dirty="0">
                <a:latin typeface="Lucida Sans Unicode"/>
                <a:cs typeface="Lucida Sans Unicode"/>
              </a:rPr>
              <a:t>proceso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-35" dirty="0">
                <a:latin typeface="Lucida Sans Unicode"/>
                <a:cs typeface="Lucida Sans Unicode"/>
              </a:rPr>
              <a:t> </a:t>
            </a:r>
            <a:r>
              <a:rPr sz="1400" spc="85" dirty="0">
                <a:latin typeface="Lucida Sans Unicode"/>
                <a:cs typeface="Lucida Sans Unicode"/>
              </a:rPr>
              <a:t>estampado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spc="35" dirty="0">
                <a:latin typeface="Lucida Sans Unicode"/>
                <a:cs typeface="Lucida Sans Unicode"/>
              </a:rPr>
              <a:t>por</a:t>
            </a:r>
            <a:r>
              <a:rPr sz="1400" spc="-35" dirty="0">
                <a:latin typeface="Lucida Sans Unicode"/>
                <a:cs typeface="Lucida Sans Unicode"/>
              </a:rPr>
              <a:t> </a:t>
            </a:r>
            <a:r>
              <a:rPr sz="1400" spc="35" dirty="0">
                <a:latin typeface="Lucida Sans Unicode"/>
                <a:cs typeface="Lucida Sans Unicode"/>
              </a:rPr>
              <a:t>prensa.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spc="20" dirty="0">
                <a:latin typeface="Lucida Sans Unicode"/>
                <a:cs typeface="Lucida Sans Unicode"/>
              </a:rPr>
              <a:t>Posteriormente, </a:t>
            </a:r>
            <a:r>
              <a:rPr sz="1400" spc="-434" dirty="0">
                <a:latin typeface="Lucida Sans Unicode"/>
                <a:cs typeface="Lucida Sans Unicode"/>
              </a:rPr>
              <a:t> </a:t>
            </a:r>
            <a:r>
              <a:rPr sz="1400" spc="80" dirty="0">
                <a:latin typeface="Lucida Sans Unicode"/>
                <a:cs typeface="Lucida Sans Unicode"/>
              </a:rPr>
              <a:t>una </a:t>
            </a:r>
            <a:r>
              <a:rPr sz="1400" spc="10" dirty="0">
                <a:latin typeface="Lucida Sans Unicode"/>
                <a:cs typeface="Lucida Sans Unicode"/>
              </a:rPr>
              <a:t>vez </a:t>
            </a:r>
            <a:r>
              <a:rPr sz="1400" spc="50" dirty="0">
                <a:latin typeface="Lucida Sans Unicode"/>
                <a:cs typeface="Lucida Sans Unicode"/>
              </a:rPr>
              <a:t>listadas </a:t>
            </a:r>
            <a:r>
              <a:rPr sz="1400" spc="155" dirty="0">
                <a:latin typeface="Lucida Sans Unicode"/>
                <a:cs typeface="Lucida Sans Unicode"/>
              </a:rPr>
              <a:t>cada </a:t>
            </a:r>
            <a:r>
              <a:rPr sz="1400" spc="80" dirty="0">
                <a:latin typeface="Lucida Sans Unicode"/>
                <a:cs typeface="Lucida Sans Unicode"/>
              </a:rPr>
              <a:t>una </a:t>
            </a:r>
            <a:r>
              <a:rPr sz="1400" spc="90" dirty="0">
                <a:latin typeface="Lucida Sans Unicode"/>
                <a:cs typeface="Lucida Sans Unicode"/>
              </a:rPr>
              <a:t>de </a:t>
            </a:r>
            <a:r>
              <a:rPr sz="1400" spc="65" dirty="0">
                <a:latin typeface="Lucida Sans Unicode"/>
                <a:cs typeface="Lucida Sans Unicode"/>
              </a:rPr>
              <a:t>estas </a:t>
            </a:r>
            <a:r>
              <a:rPr sz="1400" spc="70" dirty="0">
                <a:latin typeface="Lucida Sans Unicode"/>
                <a:cs typeface="Lucida Sans Unicode"/>
              </a:rPr>
              <a:t>actividades </a:t>
            </a:r>
            <a:r>
              <a:rPr sz="1400" spc="35" dirty="0">
                <a:latin typeface="Lucida Sans Unicode"/>
                <a:cs typeface="Lucida Sans Unicode"/>
              </a:rPr>
              <a:t>por </a:t>
            </a:r>
            <a:r>
              <a:rPr sz="1400" spc="40" dirty="0">
                <a:latin typeface="Lucida Sans Unicode"/>
                <a:cs typeface="Lucida Sans Unicode"/>
              </a:rPr>
              <a:t>operador, </a:t>
            </a:r>
            <a:r>
              <a:rPr sz="1400" spc="50" dirty="0">
                <a:latin typeface="Lucida Sans Unicode"/>
                <a:cs typeface="Lucida Sans Unicode"/>
              </a:rPr>
              <a:t>se </a:t>
            </a:r>
            <a:r>
              <a:rPr sz="1400" spc="10" dirty="0">
                <a:latin typeface="Lucida Sans Unicode"/>
                <a:cs typeface="Lucida Sans Unicode"/>
              </a:rPr>
              <a:t>realizó </a:t>
            </a:r>
            <a:r>
              <a:rPr sz="1400" spc="80" dirty="0">
                <a:latin typeface="Lucida Sans Unicode"/>
                <a:cs typeface="Lucida Sans Unicode"/>
              </a:rPr>
              <a:t>una </a:t>
            </a:r>
            <a:r>
              <a:rPr sz="1400" spc="75" dirty="0">
                <a:latin typeface="Lucida Sans Unicode"/>
                <a:cs typeface="Lucida Sans Unicode"/>
              </a:rPr>
              <a:t>toma </a:t>
            </a:r>
            <a:r>
              <a:rPr sz="1400" spc="90" dirty="0">
                <a:latin typeface="Lucida Sans Unicode"/>
                <a:cs typeface="Lucida Sans Unicode"/>
              </a:rPr>
              <a:t>de </a:t>
            </a:r>
            <a:r>
              <a:rPr sz="1400" spc="95" dirty="0">
                <a:latin typeface="Lucida Sans Unicode"/>
                <a:cs typeface="Lucida Sans Unicode"/>
              </a:rPr>
              <a:t> </a:t>
            </a:r>
            <a:r>
              <a:rPr sz="1400" spc="30" dirty="0">
                <a:latin typeface="Lucida Sans Unicode"/>
                <a:cs typeface="Lucida Sans Unicode"/>
              </a:rPr>
              <a:t>tiempos </a:t>
            </a:r>
            <a:r>
              <a:rPr sz="1400" spc="35" dirty="0">
                <a:latin typeface="Lucida Sans Unicode"/>
                <a:cs typeface="Lucida Sans Unicode"/>
              </a:rPr>
              <a:t>por </a:t>
            </a:r>
            <a:r>
              <a:rPr sz="1400" spc="40" dirty="0">
                <a:latin typeface="Lucida Sans Unicode"/>
                <a:cs typeface="Lucida Sans Unicode"/>
              </a:rPr>
              <a:t>operador, </a:t>
            </a:r>
            <a:r>
              <a:rPr sz="1400" spc="110" dirty="0">
                <a:latin typeface="Lucida Sans Unicode"/>
                <a:cs typeface="Lucida Sans Unicode"/>
              </a:rPr>
              <a:t>para </a:t>
            </a:r>
            <a:r>
              <a:rPr sz="1400" spc="45" dirty="0">
                <a:latin typeface="Lucida Sans Unicode"/>
                <a:cs typeface="Lucida Sans Unicode"/>
              </a:rPr>
              <a:t>ver </a:t>
            </a:r>
            <a:r>
              <a:rPr sz="1400" spc="5" dirty="0">
                <a:latin typeface="Lucida Sans Unicode"/>
                <a:cs typeface="Lucida Sans Unicode"/>
              </a:rPr>
              <a:t>su </a:t>
            </a:r>
            <a:r>
              <a:rPr sz="1400" spc="35" dirty="0">
                <a:latin typeface="Lucida Sans Unicode"/>
                <a:cs typeface="Lucida Sans Unicode"/>
              </a:rPr>
              <a:t>tiempo </a:t>
            </a:r>
            <a:r>
              <a:rPr sz="1400" spc="45" dirty="0">
                <a:latin typeface="Lucida Sans Unicode"/>
                <a:cs typeface="Lucida Sans Unicode"/>
              </a:rPr>
              <a:t>productivo </a:t>
            </a:r>
            <a:r>
              <a:rPr sz="1400" spc="85" dirty="0">
                <a:latin typeface="Lucida Sans Unicode"/>
                <a:cs typeface="Lucida Sans Unicode"/>
              </a:rPr>
              <a:t>y </a:t>
            </a:r>
            <a:r>
              <a:rPr sz="1400" spc="5" dirty="0">
                <a:latin typeface="Lucida Sans Unicode"/>
                <a:cs typeface="Lucida Sans Unicode"/>
              </a:rPr>
              <a:t>su </a:t>
            </a:r>
            <a:r>
              <a:rPr sz="1400" spc="35" dirty="0">
                <a:latin typeface="Lucida Sans Unicode"/>
                <a:cs typeface="Lucida Sans Unicode"/>
              </a:rPr>
              <a:t>tiempo </a:t>
            </a:r>
            <a:r>
              <a:rPr sz="1400" spc="60" dirty="0">
                <a:latin typeface="Lucida Sans Unicode"/>
                <a:cs typeface="Lucida Sans Unicode"/>
              </a:rPr>
              <a:t>en </a:t>
            </a:r>
            <a:r>
              <a:rPr sz="1400" spc="45" dirty="0">
                <a:latin typeface="Lucida Sans Unicode"/>
                <a:cs typeface="Lucida Sans Unicode"/>
              </a:rPr>
              <a:t>espera. </a:t>
            </a:r>
            <a:r>
              <a:rPr sz="1400" spc="20" dirty="0">
                <a:latin typeface="Lucida Sans Unicode"/>
                <a:cs typeface="Lucida Sans Unicode"/>
              </a:rPr>
              <a:t>Después, </a:t>
            </a:r>
            <a:r>
              <a:rPr sz="1400" spc="25" dirty="0">
                <a:latin typeface="Lucida Sans Unicode"/>
                <a:cs typeface="Lucida Sans Unicode"/>
              </a:rPr>
              <a:t> </a:t>
            </a:r>
            <a:r>
              <a:rPr sz="1400" spc="75" dirty="0">
                <a:latin typeface="Lucida Sans Unicode"/>
                <a:cs typeface="Lucida Sans Unicode"/>
              </a:rPr>
              <a:t>con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40" dirty="0">
                <a:latin typeface="Lucida Sans Unicode"/>
                <a:cs typeface="Lucida Sans Unicode"/>
              </a:rPr>
              <a:t>esos</a:t>
            </a:r>
            <a:r>
              <a:rPr sz="1400" spc="-5" dirty="0">
                <a:latin typeface="Lucida Sans Unicode"/>
                <a:cs typeface="Lucida Sans Unicode"/>
              </a:rPr>
              <a:t> </a:t>
            </a:r>
            <a:r>
              <a:rPr sz="1400" spc="30" dirty="0">
                <a:latin typeface="Lucida Sans Unicode"/>
                <a:cs typeface="Lucida Sans Unicode"/>
              </a:rPr>
              <a:t>tiempos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50" dirty="0">
                <a:latin typeface="Lucida Sans Unicode"/>
                <a:cs typeface="Lucida Sans Unicode"/>
              </a:rPr>
              <a:t>se</a:t>
            </a:r>
            <a:r>
              <a:rPr sz="1400" spc="-5" dirty="0">
                <a:latin typeface="Lucida Sans Unicode"/>
                <a:cs typeface="Lucida Sans Unicode"/>
              </a:rPr>
              <a:t> </a:t>
            </a:r>
            <a:r>
              <a:rPr sz="1400" spc="10" dirty="0">
                <a:latin typeface="Lucida Sans Unicode"/>
                <a:cs typeface="Lucida Sans Unicode"/>
              </a:rPr>
              <a:t>realizó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20" dirty="0">
                <a:latin typeface="Lucida Sans Unicode"/>
                <a:cs typeface="Lucida Sans Unicode"/>
              </a:rPr>
              <a:t>un</a:t>
            </a:r>
            <a:r>
              <a:rPr sz="1400" spc="-5" dirty="0">
                <a:latin typeface="Lucida Sans Unicode"/>
                <a:cs typeface="Lucida Sans Unicode"/>
              </a:rPr>
              <a:t> </a:t>
            </a:r>
            <a:r>
              <a:rPr sz="1400" spc="30" dirty="0">
                <a:latin typeface="Lucida Sans Unicode"/>
                <a:cs typeface="Lucida Sans Unicode"/>
              </a:rPr>
              <a:t>análisis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-5" dirty="0">
                <a:latin typeface="Lucida Sans Unicode"/>
                <a:cs typeface="Lucida Sans Unicode"/>
              </a:rPr>
              <a:t> </a:t>
            </a:r>
            <a:r>
              <a:rPr sz="1400" spc="40" dirty="0">
                <a:latin typeface="Lucida Sans Unicode"/>
                <a:cs typeface="Lucida Sans Unicode"/>
              </a:rPr>
              <a:t>datos,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70" dirty="0">
                <a:latin typeface="Lucida Sans Unicode"/>
                <a:cs typeface="Lucida Sans Unicode"/>
              </a:rPr>
              <a:t>donde</a:t>
            </a:r>
            <a:r>
              <a:rPr sz="1400" spc="-5" dirty="0">
                <a:latin typeface="Lucida Sans Unicode"/>
                <a:cs typeface="Lucida Sans Unicode"/>
              </a:rPr>
              <a:t> </a:t>
            </a:r>
            <a:r>
              <a:rPr sz="1400" spc="50" dirty="0">
                <a:latin typeface="Lucida Sans Unicode"/>
                <a:cs typeface="Lucida Sans Unicode"/>
              </a:rPr>
              <a:t>se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30" dirty="0">
                <a:latin typeface="Lucida Sans Unicode"/>
                <a:cs typeface="Lucida Sans Unicode"/>
              </a:rPr>
              <a:t>obtuvieron</a:t>
            </a:r>
            <a:r>
              <a:rPr sz="1400" spc="-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los</a:t>
            </a:r>
            <a:r>
              <a:rPr sz="1400" spc="-5" dirty="0">
                <a:latin typeface="Lucida Sans Unicode"/>
                <a:cs typeface="Lucida Sans Unicode"/>
              </a:rPr>
              <a:t> </a:t>
            </a:r>
            <a:r>
              <a:rPr sz="1400" spc="70" dirty="0">
                <a:latin typeface="Lucida Sans Unicode"/>
                <a:cs typeface="Lucida Sans Unicode"/>
              </a:rPr>
              <a:t>datos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-5" dirty="0">
                <a:latin typeface="Lucida Sans Unicode"/>
                <a:cs typeface="Lucida Sans Unicode"/>
              </a:rPr>
              <a:t> </a:t>
            </a:r>
            <a:r>
              <a:rPr sz="1400" spc="135" dirty="0">
                <a:latin typeface="Lucida Sans Unicode"/>
                <a:cs typeface="Lucida Sans Unicode"/>
              </a:rPr>
              <a:t>%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10" dirty="0">
                <a:latin typeface="Lucida Sans Unicode"/>
                <a:cs typeface="Lucida Sans Unicode"/>
              </a:rPr>
              <a:t>utilización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90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155" dirty="0">
                <a:latin typeface="Lucida Sans Unicode"/>
                <a:cs typeface="Lucida Sans Unicode"/>
              </a:rPr>
              <a:t>cada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85" dirty="0">
                <a:latin typeface="Lucida Sans Unicode"/>
                <a:cs typeface="Lucida Sans Unicode"/>
              </a:rPr>
              <a:t>team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20" dirty="0">
                <a:latin typeface="Lucida Sans Unicode"/>
                <a:cs typeface="Lucida Sans Unicode"/>
              </a:rPr>
              <a:t>member.</a:t>
            </a:r>
            <a:endParaRPr sz="140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16100"/>
              </a:lnSpc>
            </a:pPr>
            <a:r>
              <a:rPr sz="1400" spc="85" dirty="0">
                <a:latin typeface="Lucida Sans Unicode"/>
                <a:cs typeface="Lucida Sans Unicode"/>
              </a:rPr>
              <a:t>Una </a:t>
            </a:r>
            <a:r>
              <a:rPr sz="1400" spc="10" dirty="0">
                <a:latin typeface="Lucida Sans Unicode"/>
                <a:cs typeface="Lucida Sans Unicode"/>
              </a:rPr>
              <a:t>vez </a:t>
            </a:r>
            <a:r>
              <a:rPr sz="1400" spc="100" dirty="0">
                <a:latin typeface="Lucida Sans Unicode"/>
                <a:cs typeface="Lucida Sans Unicode"/>
              </a:rPr>
              <a:t>hecha </a:t>
            </a:r>
            <a:r>
              <a:rPr sz="1400" spc="80" dirty="0">
                <a:latin typeface="Lucida Sans Unicode"/>
                <a:cs typeface="Lucida Sans Unicode"/>
              </a:rPr>
              <a:t>esta </a:t>
            </a:r>
            <a:r>
              <a:rPr sz="1400" spc="75" dirty="0">
                <a:latin typeface="Lucida Sans Unicode"/>
                <a:cs typeface="Lucida Sans Unicode"/>
              </a:rPr>
              <a:t>parte </a:t>
            </a:r>
            <a:r>
              <a:rPr sz="1400" spc="45" dirty="0">
                <a:latin typeface="Lucida Sans Unicode"/>
                <a:cs typeface="Lucida Sans Unicode"/>
              </a:rPr>
              <a:t>del proyecto, </a:t>
            </a:r>
            <a:r>
              <a:rPr sz="1400" spc="50" dirty="0">
                <a:latin typeface="Lucida Sans Unicode"/>
                <a:cs typeface="Lucida Sans Unicode"/>
              </a:rPr>
              <a:t>se </a:t>
            </a:r>
            <a:r>
              <a:rPr sz="1400" spc="-30" dirty="0">
                <a:latin typeface="Lucida Sans Unicode"/>
                <a:cs typeface="Lucida Sans Unicode"/>
              </a:rPr>
              <a:t>utilizó </a:t>
            </a:r>
            <a:r>
              <a:rPr sz="1400" spc="75" dirty="0">
                <a:latin typeface="Lucida Sans Unicode"/>
                <a:cs typeface="Lucida Sans Unicode"/>
              </a:rPr>
              <a:t>la </a:t>
            </a:r>
            <a:r>
              <a:rPr sz="1400" spc="25" dirty="0">
                <a:latin typeface="Lucida Sans Unicode"/>
                <a:cs typeface="Lucida Sans Unicode"/>
              </a:rPr>
              <a:t>información, </a:t>
            </a:r>
            <a:r>
              <a:rPr sz="1400" spc="110" dirty="0">
                <a:latin typeface="Lucida Sans Unicode"/>
                <a:cs typeface="Lucida Sans Unicode"/>
              </a:rPr>
              <a:t>para </a:t>
            </a:r>
            <a:r>
              <a:rPr sz="1400" spc="20" dirty="0">
                <a:latin typeface="Lucida Sans Unicode"/>
                <a:cs typeface="Lucida Sans Unicode"/>
              </a:rPr>
              <a:t>realizar </a:t>
            </a:r>
            <a:r>
              <a:rPr sz="1400" spc="80" dirty="0">
                <a:latin typeface="Lucida Sans Unicode"/>
                <a:cs typeface="Lucida Sans Unicode"/>
              </a:rPr>
              <a:t>una </a:t>
            </a:r>
            <a:r>
              <a:rPr sz="1400" spc="85" dirty="0">
                <a:latin typeface="Lucida Sans Unicode"/>
                <a:cs typeface="Lucida Sans Unicode"/>
              </a:rPr>
              <a:t> </a:t>
            </a:r>
            <a:r>
              <a:rPr sz="1400" spc="55" dirty="0">
                <a:latin typeface="Lucida Sans Unicode"/>
                <a:cs typeface="Lucida Sans Unicode"/>
              </a:rPr>
              <a:t>propuesta </a:t>
            </a:r>
            <a:r>
              <a:rPr sz="1400" spc="90" dirty="0">
                <a:latin typeface="Lucida Sans Unicode"/>
                <a:cs typeface="Lucida Sans Unicode"/>
              </a:rPr>
              <a:t>de </a:t>
            </a:r>
            <a:r>
              <a:rPr sz="1400" spc="20" dirty="0">
                <a:latin typeface="Lucida Sans Unicode"/>
                <a:cs typeface="Lucida Sans Unicode"/>
              </a:rPr>
              <a:t>un </a:t>
            </a:r>
            <a:r>
              <a:rPr sz="1400" spc="100" dirty="0">
                <a:latin typeface="Lucida Sans Unicode"/>
                <a:cs typeface="Lucida Sans Unicode"/>
              </a:rPr>
              <a:t>balance </a:t>
            </a:r>
            <a:r>
              <a:rPr sz="1400" spc="90" dirty="0">
                <a:latin typeface="Lucida Sans Unicode"/>
                <a:cs typeface="Lucida Sans Unicode"/>
              </a:rPr>
              <a:t>de </a:t>
            </a:r>
            <a:r>
              <a:rPr sz="1400" spc="70" dirty="0">
                <a:latin typeface="Lucida Sans Unicode"/>
                <a:cs typeface="Lucida Sans Unicode"/>
              </a:rPr>
              <a:t>actividades </a:t>
            </a:r>
            <a:r>
              <a:rPr sz="1400" spc="85" dirty="0">
                <a:latin typeface="Lucida Sans Unicode"/>
                <a:cs typeface="Lucida Sans Unicode"/>
              </a:rPr>
              <a:t>y </a:t>
            </a:r>
            <a:r>
              <a:rPr sz="1400" spc="50" dirty="0">
                <a:latin typeface="Lucida Sans Unicode"/>
                <a:cs typeface="Lucida Sans Unicode"/>
              </a:rPr>
              <a:t>presentar las </a:t>
            </a:r>
            <a:r>
              <a:rPr sz="1400" spc="70" dirty="0">
                <a:latin typeface="Lucida Sans Unicode"/>
                <a:cs typeface="Lucida Sans Unicode"/>
              </a:rPr>
              <a:t>ventajas </a:t>
            </a:r>
            <a:r>
              <a:rPr sz="1400" spc="65" dirty="0">
                <a:latin typeface="Lucida Sans Unicode"/>
                <a:cs typeface="Lucida Sans Unicode"/>
              </a:rPr>
              <a:t>que </a:t>
            </a:r>
            <a:r>
              <a:rPr sz="1400" spc="50" dirty="0">
                <a:latin typeface="Lucida Sans Unicode"/>
                <a:cs typeface="Lucida Sans Unicode"/>
              </a:rPr>
              <a:t>tendría </a:t>
            </a:r>
            <a:r>
              <a:rPr sz="1400" spc="80" dirty="0">
                <a:latin typeface="Lucida Sans Unicode"/>
                <a:cs typeface="Lucida Sans Unicode"/>
              </a:rPr>
              <a:t>esta </a:t>
            </a:r>
            <a:r>
              <a:rPr sz="1400" spc="85" dirty="0">
                <a:latin typeface="Lucida Sans Unicode"/>
                <a:cs typeface="Lucida Sans Unicode"/>
              </a:rPr>
              <a:t> </a:t>
            </a:r>
            <a:r>
              <a:rPr sz="1400" spc="45" dirty="0">
                <a:latin typeface="Lucida Sans Unicode"/>
                <a:cs typeface="Lucida Sans Unicode"/>
              </a:rPr>
              <a:t>implementación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60" dirty="0">
                <a:latin typeface="Lucida Sans Unicode"/>
                <a:cs typeface="Lucida Sans Unicode"/>
              </a:rPr>
              <a:t>en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25" dirty="0">
                <a:latin typeface="Lucida Sans Unicode"/>
                <a:cs typeface="Lucida Sans Unicode"/>
              </a:rPr>
              <a:t>el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35" dirty="0">
                <a:latin typeface="Lucida Sans Unicode"/>
                <a:cs typeface="Lucida Sans Unicode"/>
              </a:rPr>
              <a:t>proceso.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351397"/>
            <a:ext cx="365125" cy="2924175"/>
          </a:xfrm>
          <a:custGeom>
            <a:avLst/>
            <a:gdLst/>
            <a:ahLst/>
            <a:cxnLst/>
            <a:rect l="l" t="t" r="r" b="b"/>
            <a:pathLst>
              <a:path w="365125" h="2924175">
                <a:moveTo>
                  <a:pt x="0" y="730996"/>
                </a:moveTo>
                <a:lnTo>
                  <a:pt x="0" y="0"/>
                </a:lnTo>
                <a:lnTo>
                  <a:pt x="45469" y="2823"/>
                </a:lnTo>
                <a:lnTo>
                  <a:pt x="89613" y="11135"/>
                </a:lnTo>
                <a:lnTo>
                  <a:pt x="131710" y="24570"/>
                </a:lnTo>
                <a:lnTo>
                  <a:pt x="171421" y="42787"/>
                </a:lnTo>
                <a:lnTo>
                  <a:pt x="208402" y="65444"/>
                </a:lnTo>
                <a:lnTo>
                  <a:pt x="242313" y="92198"/>
                </a:lnTo>
                <a:lnTo>
                  <a:pt x="272811" y="122709"/>
                </a:lnTo>
                <a:lnTo>
                  <a:pt x="299555" y="156633"/>
                </a:lnTo>
                <a:lnTo>
                  <a:pt x="322202" y="193629"/>
                </a:lnTo>
                <a:lnTo>
                  <a:pt x="340412" y="233356"/>
                </a:lnTo>
                <a:lnTo>
                  <a:pt x="353842" y="275471"/>
                </a:lnTo>
                <a:lnTo>
                  <a:pt x="362151" y="319632"/>
                </a:lnTo>
                <a:lnTo>
                  <a:pt x="364996" y="365498"/>
                </a:lnTo>
                <a:lnTo>
                  <a:pt x="362151" y="411364"/>
                </a:lnTo>
                <a:lnTo>
                  <a:pt x="353842" y="455525"/>
                </a:lnTo>
                <a:lnTo>
                  <a:pt x="340412" y="497640"/>
                </a:lnTo>
                <a:lnTo>
                  <a:pt x="322202" y="537366"/>
                </a:lnTo>
                <a:lnTo>
                  <a:pt x="299555" y="574363"/>
                </a:lnTo>
                <a:lnTo>
                  <a:pt x="272811" y="608287"/>
                </a:lnTo>
                <a:lnTo>
                  <a:pt x="242313" y="638797"/>
                </a:lnTo>
                <a:lnTo>
                  <a:pt x="208402" y="665552"/>
                </a:lnTo>
                <a:lnTo>
                  <a:pt x="171421" y="688209"/>
                </a:lnTo>
                <a:lnTo>
                  <a:pt x="131710" y="706426"/>
                </a:lnTo>
                <a:lnTo>
                  <a:pt x="89613" y="719861"/>
                </a:lnTo>
                <a:lnTo>
                  <a:pt x="45469" y="728173"/>
                </a:lnTo>
                <a:lnTo>
                  <a:pt x="0" y="730996"/>
                </a:lnTo>
                <a:close/>
              </a:path>
              <a:path w="365125" h="2924175">
                <a:moveTo>
                  <a:pt x="0" y="1827562"/>
                </a:moveTo>
                <a:lnTo>
                  <a:pt x="0" y="1096565"/>
                </a:lnTo>
                <a:lnTo>
                  <a:pt x="45469" y="1099388"/>
                </a:lnTo>
                <a:lnTo>
                  <a:pt x="89613" y="1107700"/>
                </a:lnTo>
                <a:lnTo>
                  <a:pt x="131710" y="1121136"/>
                </a:lnTo>
                <a:lnTo>
                  <a:pt x="171421" y="1139353"/>
                </a:lnTo>
                <a:lnTo>
                  <a:pt x="208402" y="1162009"/>
                </a:lnTo>
                <a:lnTo>
                  <a:pt x="242313" y="1188764"/>
                </a:lnTo>
                <a:lnTo>
                  <a:pt x="272811" y="1219274"/>
                </a:lnTo>
                <a:lnTo>
                  <a:pt x="299555" y="1253199"/>
                </a:lnTo>
                <a:lnTo>
                  <a:pt x="322202" y="1290195"/>
                </a:lnTo>
                <a:lnTo>
                  <a:pt x="340412" y="1329922"/>
                </a:lnTo>
                <a:lnTo>
                  <a:pt x="353842" y="1372036"/>
                </a:lnTo>
                <a:lnTo>
                  <a:pt x="362151" y="1416198"/>
                </a:lnTo>
                <a:lnTo>
                  <a:pt x="364996" y="1462063"/>
                </a:lnTo>
                <a:lnTo>
                  <a:pt x="362151" y="1507929"/>
                </a:lnTo>
                <a:lnTo>
                  <a:pt x="353842" y="1552090"/>
                </a:lnTo>
                <a:lnTo>
                  <a:pt x="340412" y="1594205"/>
                </a:lnTo>
                <a:lnTo>
                  <a:pt x="322202" y="1633932"/>
                </a:lnTo>
                <a:lnTo>
                  <a:pt x="299555" y="1670928"/>
                </a:lnTo>
                <a:lnTo>
                  <a:pt x="272811" y="1704853"/>
                </a:lnTo>
                <a:lnTo>
                  <a:pt x="242313" y="1735363"/>
                </a:lnTo>
                <a:lnTo>
                  <a:pt x="208402" y="1762117"/>
                </a:lnTo>
                <a:lnTo>
                  <a:pt x="171421" y="1784774"/>
                </a:lnTo>
                <a:lnTo>
                  <a:pt x="131710" y="1802991"/>
                </a:lnTo>
                <a:lnTo>
                  <a:pt x="89613" y="1816427"/>
                </a:lnTo>
                <a:lnTo>
                  <a:pt x="45469" y="1824739"/>
                </a:lnTo>
                <a:lnTo>
                  <a:pt x="0" y="1827562"/>
                </a:lnTo>
                <a:close/>
              </a:path>
              <a:path w="365125" h="2924175">
                <a:moveTo>
                  <a:pt x="0" y="2924127"/>
                </a:moveTo>
                <a:lnTo>
                  <a:pt x="0" y="2193131"/>
                </a:lnTo>
                <a:lnTo>
                  <a:pt x="45469" y="2195954"/>
                </a:lnTo>
                <a:lnTo>
                  <a:pt x="89613" y="2204266"/>
                </a:lnTo>
                <a:lnTo>
                  <a:pt x="131710" y="2217701"/>
                </a:lnTo>
                <a:lnTo>
                  <a:pt x="171421" y="2235918"/>
                </a:lnTo>
                <a:lnTo>
                  <a:pt x="208402" y="2258575"/>
                </a:lnTo>
                <a:lnTo>
                  <a:pt x="242313" y="2285329"/>
                </a:lnTo>
                <a:lnTo>
                  <a:pt x="272811" y="2315840"/>
                </a:lnTo>
                <a:lnTo>
                  <a:pt x="299555" y="2349764"/>
                </a:lnTo>
                <a:lnTo>
                  <a:pt x="322202" y="2386761"/>
                </a:lnTo>
                <a:lnTo>
                  <a:pt x="340412" y="2426487"/>
                </a:lnTo>
                <a:lnTo>
                  <a:pt x="353842" y="2468602"/>
                </a:lnTo>
                <a:lnTo>
                  <a:pt x="362151" y="2512763"/>
                </a:lnTo>
                <a:lnTo>
                  <a:pt x="364996" y="2558629"/>
                </a:lnTo>
                <a:lnTo>
                  <a:pt x="362151" y="2604495"/>
                </a:lnTo>
                <a:lnTo>
                  <a:pt x="353842" y="2648656"/>
                </a:lnTo>
                <a:lnTo>
                  <a:pt x="340412" y="2690771"/>
                </a:lnTo>
                <a:lnTo>
                  <a:pt x="322202" y="2730497"/>
                </a:lnTo>
                <a:lnTo>
                  <a:pt x="299555" y="2767494"/>
                </a:lnTo>
                <a:lnTo>
                  <a:pt x="272811" y="2801418"/>
                </a:lnTo>
                <a:lnTo>
                  <a:pt x="242313" y="2831928"/>
                </a:lnTo>
                <a:lnTo>
                  <a:pt x="208402" y="2858683"/>
                </a:lnTo>
                <a:lnTo>
                  <a:pt x="171421" y="2881340"/>
                </a:lnTo>
                <a:lnTo>
                  <a:pt x="131710" y="2899557"/>
                </a:lnTo>
                <a:lnTo>
                  <a:pt x="89613" y="2912992"/>
                </a:lnTo>
                <a:lnTo>
                  <a:pt x="45469" y="2921304"/>
                </a:lnTo>
                <a:lnTo>
                  <a:pt x="0" y="2924127"/>
                </a:lnTo>
                <a:close/>
              </a:path>
            </a:pathLst>
          </a:custGeom>
          <a:solidFill>
            <a:srgbClr val="B83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44085" y="1493525"/>
            <a:ext cx="7819390" cy="704850"/>
          </a:xfrm>
          <a:prstGeom prst="rect">
            <a:avLst/>
          </a:prstGeom>
          <a:solidFill>
            <a:srgbClr val="FFDE58"/>
          </a:solidFill>
        </p:spPr>
        <p:txBody>
          <a:bodyPr vert="horz" wrap="square" lIns="0" tIns="1270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0"/>
              </a:spcBef>
            </a:pPr>
            <a:r>
              <a:rPr sz="4000" spc="-665" dirty="0">
                <a:latin typeface="Trebuchet MS"/>
                <a:cs typeface="Trebuchet MS"/>
              </a:rPr>
              <a:t>E</a:t>
            </a:r>
            <a:r>
              <a:rPr sz="4000" spc="-625" dirty="0">
                <a:latin typeface="Trebuchet MS"/>
                <a:cs typeface="Trebuchet MS"/>
              </a:rPr>
              <a:t>X</a:t>
            </a:r>
            <a:r>
              <a:rPr sz="4000" spc="-430" dirty="0">
                <a:latin typeface="Trebuchet MS"/>
                <a:cs typeface="Trebuchet MS"/>
              </a:rPr>
              <a:t>P</a:t>
            </a:r>
            <a:r>
              <a:rPr sz="4000" spc="-665" dirty="0">
                <a:latin typeface="Trebuchet MS"/>
                <a:cs typeface="Trebuchet MS"/>
              </a:rPr>
              <a:t>E</a:t>
            </a:r>
            <a:r>
              <a:rPr sz="4000" spc="-430" dirty="0">
                <a:latin typeface="Trebuchet MS"/>
                <a:cs typeface="Trebuchet MS"/>
              </a:rPr>
              <a:t>R</a:t>
            </a:r>
            <a:r>
              <a:rPr sz="4000" spc="-390" dirty="0">
                <a:latin typeface="Trebuchet MS"/>
                <a:cs typeface="Trebuchet MS"/>
              </a:rPr>
              <a:t>I</a:t>
            </a:r>
            <a:r>
              <a:rPr sz="4000" spc="-1040" dirty="0">
                <a:latin typeface="Trebuchet MS"/>
                <a:cs typeface="Trebuchet MS"/>
              </a:rPr>
              <a:t>M</a:t>
            </a:r>
            <a:r>
              <a:rPr sz="4000" spc="-665" dirty="0">
                <a:latin typeface="Trebuchet MS"/>
                <a:cs typeface="Trebuchet MS"/>
              </a:rPr>
              <a:t>E</a:t>
            </a:r>
            <a:r>
              <a:rPr sz="4000" spc="-705" dirty="0">
                <a:latin typeface="Trebuchet MS"/>
                <a:cs typeface="Trebuchet MS"/>
              </a:rPr>
              <a:t>N</a:t>
            </a:r>
            <a:r>
              <a:rPr sz="4000" spc="-725" dirty="0">
                <a:latin typeface="Trebuchet MS"/>
                <a:cs typeface="Trebuchet MS"/>
              </a:rPr>
              <a:t>T</a:t>
            </a:r>
            <a:r>
              <a:rPr sz="4000" spc="-715" dirty="0">
                <a:latin typeface="Trebuchet MS"/>
                <a:cs typeface="Trebuchet MS"/>
              </a:rPr>
              <a:t>A</a:t>
            </a:r>
            <a:r>
              <a:rPr sz="4000" spc="-855" dirty="0">
                <a:latin typeface="Trebuchet MS"/>
                <a:cs typeface="Trebuchet MS"/>
              </a:rPr>
              <a:t>C</a:t>
            </a:r>
            <a:r>
              <a:rPr sz="4000" spc="-390" dirty="0">
                <a:latin typeface="Trebuchet MS"/>
                <a:cs typeface="Trebuchet MS"/>
              </a:rPr>
              <a:t>I</a:t>
            </a:r>
            <a:r>
              <a:rPr sz="4000" spc="-930" dirty="0">
                <a:latin typeface="Trebuchet MS"/>
                <a:cs typeface="Trebuchet MS"/>
              </a:rPr>
              <a:t>Ó</a:t>
            </a:r>
            <a:r>
              <a:rPr sz="4000" spc="-705" dirty="0">
                <a:latin typeface="Trebuchet MS"/>
                <a:cs typeface="Trebuchet MS"/>
              </a:rPr>
              <a:t>N</a:t>
            </a:r>
            <a:r>
              <a:rPr sz="4000" spc="-355" dirty="0">
                <a:latin typeface="Trebuchet MS"/>
                <a:cs typeface="Trebuchet MS"/>
              </a:rPr>
              <a:t> </a:t>
            </a:r>
            <a:r>
              <a:rPr sz="4000" spc="-335" dirty="0">
                <a:latin typeface="Trebuchet MS"/>
                <a:cs typeface="Trebuchet MS"/>
              </a:rPr>
              <a:t>Y</a:t>
            </a:r>
            <a:r>
              <a:rPr sz="4000" spc="-355" dirty="0">
                <a:latin typeface="Trebuchet MS"/>
                <a:cs typeface="Trebuchet MS"/>
              </a:rPr>
              <a:t> </a:t>
            </a:r>
            <a:r>
              <a:rPr sz="4000" spc="-715" dirty="0">
                <a:latin typeface="Trebuchet MS"/>
                <a:cs typeface="Trebuchet MS"/>
              </a:rPr>
              <a:t>A</a:t>
            </a:r>
            <a:r>
              <a:rPr sz="4000" spc="-705" dirty="0">
                <a:latin typeface="Trebuchet MS"/>
                <a:cs typeface="Trebuchet MS"/>
              </a:rPr>
              <a:t>N</a:t>
            </a:r>
            <a:r>
              <a:rPr sz="4000" spc="-715" dirty="0">
                <a:latin typeface="Trebuchet MS"/>
                <a:cs typeface="Trebuchet MS"/>
              </a:rPr>
              <a:t>Á</a:t>
            </a:r>
            <a:r>
              <a:rPr sz="4000" spc="-635" dirty="0">
                <a:latin typeface="Trebuchet MS"/>
                <a:cs typeface="Trebuchet MS"/>
              </a:rPr>
              <a:t>L</a:t>
            </a:r>
            <a:r>
              <a:rPr sz="4000" spc="-390" dirty="0">
                <a:latin typeface="Trebuchet MS"/>
                <a:cs typeface="Trebuchet MS"/>
              </a:rPr>
              <a:t>I</a:t>
            </a:r>
            <a:r>
              <a:rPr sz="4000" spc="-240" dirty="0">
                <a:latin typeface="Trebuchet MS"/>
                <a:cs typeface="Trebuchet MS"/>
              </a:rPr>
              <a:t>S</a:t>
            </a:r>
            <a:r>
              <a:rPr sz="4000" spc="-390" dirty="0">
                <a:latin typeface="Trebuchet MS"/>
                <a:cs typeface="Trebuchet MS"/>
              </a:rPr>
              <a:t>I</a:t>
            </a:r>
            <a:r>
              <a:rPr sz="4000" spc="-240" dirty="0">
                <a:latin typeface="Trebuchet MS"/>
                <a:cs typeface="Trebuchet MS"/>
              </a:rPr>
              <a:t>S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" y="6772250"/>
            <a:ext cx="9753600" cy="542925"/>
          </a:xfrm>
          <a:custGeom>
            <a:avLst/>
            <a:gdLst/>
            <a:ahLst/>
            <a:cxnLst/>
            <a:rect l="l" t="t" r="r" b="b"/>
            <a:pathLst>
              <a:path w="9753600" h="542925">
                <a:moveTo>
                  <a:pt x="0" y="542923"/>
                </a:moveTo>
                <a:lnTo>
                  <a:pt x="0" y="0"/>
                </a:lnTo>
                <a:lnTo>
                  <a:pt x="9753576" y="0"/>
                </a:lnTo>
                <a:lnTo>
                  <a:pt x="9753576" y="542923"/>
                </a:lnTo>
                <a:lnTo>
                  <a:pt x="0" y="542923"/>
                </a:lnTo>
                <a:close/>
              </a:path>
            </a:pathLst>
          </a:custGeom>
          <a:solidFill>
            <a:srgbClr val="17445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079" y="252426"/>
            <a:ext cx="2003774" cy="9447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8369" y="372291"/>
            <a:ext cx="1632490" cy="756591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50B77C3B-5B01-F0AF-36CC-BF23F57C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876800"/>
            <a:ext cx="9753600" cy="1692771"/>
          </a:xfrm>
        </p:spPr>
        <p:txBody>
          <a:bodyPr/>
          <a:lstStyle/>
          <a:p>
            <a:r>
              <a:rPr lang="es-ES_tradnl" sz="6600" b="1" dirty="0"/>
              <a:t>CAPÍTULO IV. </a:t>
            </a:r>
            <a:br>
              <a:rPr lang="es-ES_tradnl" sz="6600" b="1" dirty="0"/>
            </a:br>
            <a:r>
              <a:rPr lang="es-ES_tradnl" sz="4400" b="1" dirty="0"/>
              <a:t>RESULTADOS Y DISCUSIONES</a:t>
            </a:r>
            <a:endParaRPr lang="es-ES_tradnl" sz="6600" b="1" dirty="0"/>
          </a:p>
        </p:txBody>
      </p:sp>
    </p:spTree>
    <p:extLst>
      <p:ext uri="{BB962C8B-B14F-4D97-AF65-F5344CB8AC3E}">
        <p14:creationId xmlns:p14="http://schemas.microsoft.com/office/powerpoint/2010/main" val="78268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1614</Words>
  <Application>Microsoft Macintosh PowerPoint</Application>
  <PresentationFormat>Personalizado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Calibri</vt:lpstr>
      <vt:lpstr>Georgia</vt:lpstr>
      <vt:lpstr>Lucida Sans Unicode</vt:lpstr>
      <vt:lpstr>Palatino Linotype</vt:lpstr>
      <vt:lpstr>Symbol</vt:lpstr>
      <vt:lpstr>Trebuchet MS</vt:lpstr>
      <vt:lpstr>Office Theme</vt:lpstr>
      <vt:lpstr>Universidad Autónoma de Nuevo León</vt:lpstr>
      <vt:lpstr>CAPÍTULO I.  INTRODUCCIÓN</vt:lpstr>
      <vt:lpstr>JUSTIFICACIÓN</vt:lpstr>
      <vt:lpstr>OBJETIVOS</vt:lpstr>
      <vt:lpstr>CAPÍTULO II.  ANTECEDENTES HISTÓRICOS Y MARCO TEÓRICO</vt:lpstr>
      <vt:lpstr>Presentación de PowerPoint</vt:lpstr>
      <vt:lpstr>CAPÍTULO III.  EXPERIMENTACIÓN Y ANÁLISIS</vt:lpstr>
      <vt:lpstr>EXPERIMENTACIÓN Y ANÁLISIS</vt:lpstr>
      <vt:lpstr>CAPÍTULO IV.  RESULTADOS Y DISCUSIONES</vt:lpstr>
      <vt:lpstr>RESULTADOS Y DISCUSIONES</vt:lpstr>
      <vt:lpstr>Presentación de PowerPoint</vt:lpstr>
      <vt:lpstr>Presentación de PowerPoint</vt:lpstr>
      <vt:lpstr>PROPUESTA</vt:lpstr>
      <vt:lpstr>TABLA 6. PROPUESTA PORCENTAJE DE UTILIZACIÓN DE CADA TM</vt:lpstr>
      <vt:lpstr>CAPÍTULO V.  CONCLUSIÓN</vt:lpstr>
      <vt:lpstr>CONCLUSIÓN</vt:lpstr>
      <vt:lpstr>BIBLIOGRAFÍAS</vt:lpstr>
      <vt:lpstr>BIBLIOGRAFÍAS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Yellow Simple Modern Professional Business Company Presentation Template</dc:title>
  <dc:creator>Katya Paulina Hernandez Martinez</dc:creator>
  <cp:keywords>DAFRT2PkcbI,BACeOs2kkAY</cp:keywords>
  <cp:lastModifiedBy>Jorge Elizondo</cp:lastModifiedBy>
  <cp:revision>3</cp:revision>
  <dcterms:created xsi:type="dcterms:W3CDTF">2022-11-08T04:10:46Z</dcterms:created>
  <dcterms:modified xsi:type="dcterms:W3CDTF">2022-11-11T00:13:59Z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2022-11-08T00:00:00Z</vt:filetime>
  </property>
  <property fmtid="{D5CDD505-2E9C-101B-9397-08002B2CF9AE}" pid="3" name="Creator">
    <vt:lpwstr>Canva</vt:lpwstr>
  </property>
  <property fmtid="{D5CDD505-2E9C-101B-9397-08002B2CF9AE}" pid="4" name="LastSaved">
    <vt:filetime>2022-11-08T00:00:00Z</vt:filetime>
  </property>
</Properties>
</file>