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sldIdLst>
    <p:sldId id="257" r:id="rId2"/>
    <p:sldId id="270"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29"/>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rIns="45720"/>
          <a:lstStyle/>
          <a:p>
            <a:fld id="{97240F7A-FD3C-A146-A264-1A2219164C9B}" type="slidenum">
              <a:rPr lang="es-ES_tradnl" smtClean="0"/>
              <a:t>‹Nº›</a:t>
            </a:fld>
            <a:endParaRPr lang="es-ES_tradnl"/>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4177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277874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183879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4454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356909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97240F7A-FD3C-A146-A264-1A2219164C9B}" type="slidenum">
              <a:rPr lang="es-ES_tradnl" smtClean="0"/>
              <a:t>‹Nº›</a:t>
            </a:fld>
            <a:endParaRPr lang="es-ES_tradnl"/>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4072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69009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97240F7A-FD3C-A146-A264-1A2219164C9B}" type="slidenum">
              <a:rPr lang="es-ES_tradnl" smtClean="0"/>
              <a:t>‹Nº›</a:t>
            </a:fld>
            <a:endParaRPr lang="es-ES_tradnl"/>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6706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219416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423471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6CBD9F2-7B0B-AF4E-B6ED-E4595CB0FF62}" type="datetimeFigureOut">
              <a:rPr lang="es-ES_tradnl" smtClean="0"/>
              <a:t>10/11/22</a:t>
            </a:fld>
            <a:endParaRPr lang="es-ES_tradn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21812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6CBD9F2-7B0B-AF4E-B6ED-E4595CB0FF62}" type="datetimeFigureOut">
              <a:rPr lang="es-ES_tradnl" smtClean="0"/>
              <a:t>10/11/22</a:t>
            </a:fld>
            <a:endParaRPr lang="es-ES_tradnl"/>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7240F7A-FD3C-A146-A264-1A2219164C9B}" type="slidenum">
              <a:rPr lang="es-ES_tradnl" smtClean="0"/>
              <a:t>‹Nº›</a:t>
            </a:fld>
            <a:endParaRPr lang="es-ES_tradnl"/>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937351"/>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2BDA02D1-255D-6E68-1F79-C1A103B72ACD}"/>
              </a:ext>
            </a:extLst>
          </p:cNvPr>
          <p:cNvSpPr>
            <a:spLocks noChangeArrowheads="1"/>
          </p:cNvSpPr>
          <p:nvPr/>
        </p:nvSpPr>
        <p:spPr bwMode="auto">
          <a:xfrm>
            <a:off x="912725" y="-1822711"/>
            <a:ext cx="10366550" cy="8325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17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altLang="es-MX" sz="17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17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altLang="es-MX" sz="17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17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altLang="es-MX" sz="20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20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20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Universidad Autónoma de Nuevo León</a:t>
            </a:r>
            <a:endParaRPr lang="es-MX" altLang="es-MX" sz="2400" b="1" dirty="0">
              <a:latin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Facultad de Ingeniería Mecánica Eléctrica </a:t>
            </a:r>
            <a:r>
              <a:rPr kumimoji="0" lang="es-MX" altLang="es-MX" b="1"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lvl="0" algn="ctr" eaLnBrk="0" fontAlgn="base" hangingPunct="0">
              <a:spcBef>
                <a:spcPct val="0"/>
              </a:spcBef>
              <a:spcAft>
                <a:spcPct val="0"/>
              </a:spcAft>
            </a:pPr>
            <a:r>
              <a:rPr kumimoji="0" lang="es-MX" altLang="es-MX" b="1"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Proyecto IMA I</a:t>
            </a: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“La metodología Monozukuri aplicada en un proceso de estampado en la prensa Danly 1000 ”</a:t>
            </a: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Equipo 2</a:t>
            </a:r>
          </a:p>
          <a:p>
            <a:pPr lvl="0" algn="ctr" eaLnBrk="0" fontAlgn="base" hangingPunct="0">
              <a:spcBef>
                <a:spcPct val="0"/>
              </a:spcBef>
              <a:spcAft>
                <a:spcPct val="0"/>
              </a:spcAft>
            </a:pPr>
            <a:endParaRPr kumimoji="0" lang="es-MX" altLang="es-MX" sz="1200" b="0" i="0" u="none" strike="noStrike" cap="none" normalizeH="0" baseline="0" dirty="0">
              <a:ln>
                <a:noFill/>
              </a:ln>
              <a:solidFill>
                <a:schemeClr val="tx1"/>
              </a:solidFill>
              <a:effectLst/>
              <a:latin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Ciudad Universitaria, San Nicolás de los Garza</a:t>
            </a:r>
          </a:p>
          <a:p>
            <a:pPr lvl="0" algn="ctr" eaLnBrk="0" fontAlgn="base" hangingPunct="0">
              <a:spcBef>
                <a:spcPct val="0"/>
              </a:spcBef>
              <a:spcAft>
                <a:spcPct val="0"/>
              </a:spcAft>
            </a:pPr>
            <a:r>
              <a:rPr kumimoji="0" lang="es-MX" altLang="es-MX" sz="2400" b="1" i="0" u="none" strike="noStrike" cap="none" normalizeH="0" baseline="0" dirty="0">
                <a:ln>
                  <a:noFill/>
                </a:ln>
                <a:solidFill>
                  <a:schemeClr val="tx1"/>
                </a:solidFill>
                <a:effectLst/>
                <a:latin typeface="Arial" panose="020B0604020202020204" pitchFamily="34" charset="0"/>
              </a:rPr>
              <a:t>Semestre Agosto – Diciembre 2022</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3E62A395-7B26-6722-1CED-E6195D00115A}"/>
              </a:ext>
            </a:extLst>
          </p:cNvPr>
          <p:cNvPicPr>
            <a:picLocks noChangeAspect="1"/>
          </p:cNvPicPr>
          <p:nvPr/>
        </p:nvPicPr>
        <p:blipFill>
          <a:blip r:embed="rId2"/>
          <a:stretch>
            <a:fillRect/>
          </a:stretch>
        </p:blipFill>
        <p:spPr>
          <a:xfrm>
            <a:off x="685419" y="0"/>
            <a:ext cx="1909336" cy="1909336"/>
          </a:xfrm>
          <a:prstGeom prst="rect">
            <a:avLst/>
          </a:prstGeom>
        </p:spPr>
      </p:pic>
      <p:pic>
        <p:nvPicPr>
          <p:cNvPr id="8" name="Imagen 7">
            <a:extLst>
              <a:ext uri="{FF2B5EF4-FFF2-40B4-BE49-F238E27FC236}">
                <a16:creationId xmlns:a16="http://schemas.microsoft.com/office/drawing/2014/main" id="{D85B878F-2526-07D3-757E-29551FDA90B6}"/>
              </a:ext>
            </a:extLst>
          </p:cNvPr>
          <p:cNvPicPr>
            <a:picLocks noChangeAspect="1"/>
          </p:cNvPicPr>
          <p:nvPr/>
        </p:nvPicPr>
        <p:blipFill>
          <a:blip r:embed="rId3"/>
          <a:stretch>
            <a:fillRect/>
          </a:stretch>
        </p:blipFill>
        <p:spPr>
          <a:xfrm>
            <a:off x="9296303" y="310524"/>
            <a:ext cx="1925741" cy="962871"/>
          </a:xfrm>
          <a:prstGeom prst="rect">
            <a:avLst/>
          </a:prstGeom>
        </p:spPr>
      </p:pic>
      <p:graphicFrame>
        <p:nvGraphicFramePr>
          <p:cNvPr id="9" name="Tabla 8">
            <a:extLst>
              <a:ext uri="{FF2B5EF4-FFF2-40B4-BE49-F238E27FC236}">
                <a16:creationId xmlns:a16="http://schemas.microsoft.com/office/drawing/2014/main" id="{796CA1D1-106F-E523-A7EA-B1465B99270B}"/>
              </a:ext>
            </a:extLst>
          </p:cNvPr>
          <p:cNvGraphicFramePr>
            <a:graphicFrameLocks noGrp="1"/>
          </p:cNvGraphicFramePr>
          <p:nvPr>
            <p:extLst>
              <p:ext uri="{D42A27DB-BD31-4B8C-83A1-F6EECF244321}">
                <p14:modId xmlns:p14="http://schemas.microsoft.com/office/powerpoint/2010/main" val="2296852114"/>
              </p:ext>
            </p:extLst>
          </p:nvPr>
        </p:nvGraphicFramePr>
        <p:xfrm>
          <a:off x="1932825" y="3429000"/>
          <a:ext cx="8326349" cy="1578352"/>
        </p:xfrm>
        <a:graphic>
          <a:graphicData uri="http://schemas.openxmlformats.org/drawingml/2006/table">
            <a:tbl>
              <a:tblPr firstRow="1" bandRow="1">
                <a:tableStyleId>{5C22544A-7EE6-4342-B048-85BDC9FD1C3A}</a:tableStyleId>
              </a:tblPr>
              <a:tblGrid>
                <a:gridCol w="5220576">
                  <a:extLst>
                    <a:ext uri="{9D8B030D-6E8A-4147-A177-3AD203B41FA5}">
                      <a16:colId xmlns:a16="http://schemas.microsoft.com/office/drawing/2014/main" val="4147431019"/>
                    </a:ext>
                  </a:extLst>
                </a:gridCol>
                <a:gridCol w="3105773">
                  <a:extLst>
                    <a:ext uri="{9D8B030D-6E8A-4147-A177-3AD203B41FA5}">
                      <a16:colId xmlns:a16="http://schemas.microsoft.com/office/drawing/2014/main" val="2307793768"/>
                    </a:ext>
                  </a:extLst>
                </a:gridCol>
              </a:tblGrid>
              <a:tr h="389632">
                <a:tc>
                  <a:txBody>
                    <a:bodyPr/>
                    <a:lstStyle/>
                    <a:p>
                      <a:pPr algn="ctr"/>
                      <a:r>
                        <a:rPr lang="es-MX" sz="1800" dirty="0"/>
                        <a:t>Nombre</a:t>
                      </a:r>
                    </a:p>
                  </a:txBody>
                  <a:tcPr/>
                </a:tc>
                <a:tc>
                  <a:txBody>
                    <a:bodyPr/>
                    <a:lstStyle/>
                    <a:p>
                      <a:pPr algn="ctr"/>
                      <a:r>
                        <a:rPr lang="es-MX" sz="1800" dirty="0"/>
                        <a:t>Matrícula</a:t>
                      </a:r>
                    </a:p>
                  </a:txBody>
                  <a:tcPr/>
                </a:tc>
                <a:extLst>
                  <a:ext uri="{0D108BD9-81ED-4DB2-BD59-A6C34878D82A}">
                    <a16:rowId xmlns:a16="http://schemas.microsoft.com/office/drawing/2014/main" val="2411832835"/>
                  </a:ext>
                </a:extLst>
              </a:tr>
              <a:tr h="710506">
                <a:tc>
                  <a:txBody>
                    <a:bodyPr/>
                    <a:lstStyle/>
                    <a:p>
                      <a:pPr algn="ctr"/>
                      <a:r>
                        <a:rPr lang="es-MX" sz="1800" dirty="0"/>
                        <a:t>Jorge Alberto Elizondo Leal</a:t>
                      </a:r>
                    </a:p>
                    <a:p>
                      <a:pPr algn="ctr"/>
                      <a:r>
                        <a:rPr lang="es-MX" sz="1800" dirty="0"/>
                        <a:t>Alexis Antonio Vargas Ramirez</a:t>
                      </a:r>
                    </a:p>
                    <a:p>
                      <a:pPr algn="ctr"/>
                      <a:r>
                        <a:rPr lang="es-MX" sz="1800" dirty="0"/>
                        <a:t>Juan Guillermo Ibarra Rodríguez</a:t>
                      </a:r>
                    </a:p>
                    <a:p>
                      <a:pPr algn="ctr"/>
                      <a:r>
                        <a:rPr lang="es-MX" sz="1800" dirty="0"/>
                        <a:t>Pablo Jair Hernández Martínez</a:t>
                      </a:r>
                    </a:p>
                  </a:txBody>
                  <a:tcPr/>
                </a:tc>
                <a:tc>
                  <a:txBody>
                    <a:bodyPr/>
                    <a:lstStyle/>
                    <a:p>
                      <a:pPr algn="ctr"/>
                      <a:r>
                        <a:rPr lang="es-MX" sz="1800" dirty="0"/>
                        <a:t>1942463</a:t>
                      </a:r>
                    </a:p>
                    <a:p>
                      <a:pPr algn="ctr"/>
                      <a:r>
                        <a:rPr lang="es-MX" sz="1800" dirty="0"/>
                        <a:t>1731433</a:t>
                      </a:r>
                    </a:p>
                    <a:p>
                      <a:pPr algn="ctr"/>
                      <a:r>
                        <a:rPr lang="es-MX" sz="1800" dirty="0"/>
                        <a:t>1932159</a:t>
                      </a:r>
                    </a:p>
                    <a:p>
                      <a:pPr algn="ctr"/>
                      <a:r>
                        <a:rPr lang="es-MX" sz="1800" dirty="0"/>
                        <a:t>1828755</a:t>
                      </a:r>
                    </a:p>
                  </a:txBody>
                  <a:tcPr/>
                </a:tc>
                <a:extLst>
                  <a:ext uri="{0D108BD9-81ED-4DB2-BD59-A6C34878D82A}">
                    <a16:rowId xmlns:a16="http://schemas.microsoft.com/office/drawing/2014/main" val="1011885141"/>
                  </a:ext>
                </a:extLst>
              </a:tr>
            </a:tbl>
          </a:graphicData>
        </a:graphic>
      </p:graphicFrame>
    </p:spTree>
    <p:extLst>
      <p:ext uri="{BB962C8B-B14F-4D97-AF65-F5344CB8AC3E}">
        <p14:creationId xmlns:p14="http://schemas.microsoft.com/office/powerpoint/2010/main" val="426823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74834" y="3867808"/>
            <a:ext cx="10515600" cy="2406868"/>
          </a:xfrm>
        </p:spPr>
        <p:txBody>
          <a:bodyPr>
            <a:normAutofit fontScale="92500"/>
          </a:bodyPr>
          <a:lstStyle/>
          <a:p>
            <a:pPr marL="0" indent="0">
              <a:buNone/>
            </a:pPr>
            <a:r>
              <a:rPr lang="es-MX" sz="11500" b="1" dirty="0">
                <a:effectLst/>
                <a:latin typeface="Times New Roman" panose="02020603050405020304" pitchFamily="18" charset="0"/>
                <a:ea typeface="Times New Roman" panose="02020603050405020304" pitchFamily="18" charset="0"/>
              </a:rPr>
              <a:t>Objetivo General</a:t>
            </a:r>
            <a:r>
              <a:rPr lang="es-MX" sz="6600" dirty="0">
                <a:effectLst/>
              </a:rPr>
              <a:t> </a:t>
            </a:r>
          </a:p>
        </p:txBody>
      </p:sp>
    </p:spTree>
    <p:extLst>
      <p:ext uri="{BB962C8B-B14F-4D97-AF65-F5344CB8AC3E}">
        <p14:creationId xmlns:p14="http://schemas.microsoft.com/office/powerpoint/2010/main" val="154332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74834" y="1366347"/>
            <a:ext cx="10515600" cy="4285102"/>
          </a:xfrm>
        </p:spPr>
        <p:txBody>
          <a:bodyPr>
            <a:normAutofit/>
          </a:bodyPr>
          <a:lstStyle/>
          <a:p>
            <a:pPr algn="just"/>
            <a:r>
              <a:rPr lang="es-MX" sz="4000" dirty="0">
                <a:effectLst/>
                <a:latin typeface="Times New Roman" panose="02020603050405020304" pitchFamily="18" charset="0"/>
                <a:ea typeface="Times New Roman" panose="02020603050405020304" pitchFamily="18" charset="0"/>
              </a:rPr>
              <a:t>El objetivo principal será balancear las tareas de cada operador con el fin de aumentar la velocidad del proceso y se refleje un aumento en la productividad.</a:t>
            </a:r>
          </a:p>
        </p:txBody>
      </p:sp>
    </p:spTree>
    <p:extLst>
      <p:ext uri="{BB962C8B-B14F-4D97-AF65-F5344CB8AC3E}">
        <p14:creationId xmlns:p14="http://schemas.microsoft.com/office/powerpoint/2010/main" val="152378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95854" y="3867808"/>
            <a:ext cx="10515600" cy="2406868"/>
          </a:xfrm>
        </p:spPr>
        <p:txBody>
          <a:bodyPr>
            <a:normAutofit/>
          </a:bodyPr>
          <a:lstStyle/>
          <a:p>
            <a:pPr marL="0" indent="0">
              <a:buNone/>
            </a:pPr>
            <a:r>
              <a:rPr lang="es-MX" sz="11500" b="1" dirty="0">
                <a:effectLst/>
                <a:latin typeface="Times New Roman" panose="02020603050405020304" pitchFamily="18" charset="0"/>
                <a:ea typeface="Times New Roman" panose="02020603050405020304" pitchFamily="18" charset="0"/>
              </a:rPr>
              <a:t>Metodología</a:t>
            </a:r>
            <a:endParaRPr lang="es-MX" sz="6600" dirty="0">
              <a:effectLst/>
            </a:endParaRPr>
          </a:p>
        </p:txBody>
      </p:sp>
    </p:spTree>
    <p:extLst>
      <p:ext uri="{BB962C8B-B14F-4D97-AF65-F5344CB8AC3E}">
        <p14:creationId xmlns:p14="http://schemas.microsoft.com/office/powerpoint/2010/main" val="1815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85344" y="851337"/>
            <a:ext cx="10344808" cy="5567363"/>
          </a:xfrm>
        </p:spPr>
        <p:txBody>
          <a:bodyPr>
            <a:normAutofit/>
          </a:bodyPr>
          <a:lstStyle/>
          <a:p>
            <a:r>
              <a:rPr lang="es-MX" sz="3600" dirty="0">
                <a:effectLst/>
                <a:latin typeface="Times New Roman" panose="02020603050405020304" pitchFamily="18" charset="0"/>
                <a:ea typeface="Times New Roman" panose="02020603050405020304" pitchFamily="18" charset="0"/>
              </a:rPr>
              <a:t>El proyecto presentado tiene como objetivo la optimización del tiempo de los trabajadores por medio de la aplicación del método Monozukuri, siendo esta la principal herramienta a utilizar junto con otras herramientas para poder complementar de mejor manera tales como tablas de datos y gráficas de datos.</a:t>
            </a:r>
          </a:p>
        </p:txBody>
      </p:sp>
    </p:spTree>
    <p:extLst>
      <p:ext uri="{BB962C8B-B14F-4D97-AF65-F5344CB8AC3E}">
        <p14:creationId xmlns:p14="http://schemas.microsoft.com/office/powerpoint/2010/main" val="76981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74833" y="4204139"/>
            <a:ext cx="10515600" cy="1920272"/>
          </a:xfrm>
        </p:spPr>
        <p:txBody>
          <a:bodyPr>
            <a:normAutofit lnSpcReduction="10000"/>
          </a:bodyPr>
          <a:lstStyle/>
          <a:p>
            <a:pPr marL="0" indent="0">
              <a:buNone/>
            </a:pPr>
            <a:r>
              <a:rPr lang="es-ES_tradnl" sz="11500" b="1" dirty="0">
                <a:latin typeface="Times New Roman" panose="02020603050405020304" pitchFamily="18" charset="0"/>
                <a:cs typeface="Times New Roman" panose="02020603050405020304" pitchFamily="18" charset="0"/>
              </a:rPr>
              <a:t>Introducción</a:t>
            </a:r>
            <a:endParaRPr lang="es-ES_tradnl"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6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74831" y="851337"/>
            <a:ext cx="10515600" cy="5567363"/>
          </a:xfrm>
        </p:spPr>
        <p:txBody>
          <a:bodyPr>
            <a:normAutofit fontScale="92500" lnSpcReduction="20000"/>
          </a:bodyPr>
          <a:lstStyle/>
          <a:p>
            <a:r>
              <a:rPr lang="es-MX" sz="3200" dirty="0">
                <a:latin typeface="Times New Roman" panose="02020603050405020304" pitchFamily="18" charset="0"/>
                <a:ea typeface="Times New Roman" panose="02020603050405020304" pitchFamily="18" charset="0"/>
              </a:rPr>
              <a:t>La principal problemática a investigar en este proyecto se detectó en el área de estampado de la empresa Perfektools, el estampado es un proceso de fabricación en el que el metal se somete a tensión de compresión entre dos matrices. En Estampado se detectó que la actividad de cada operario estaba desequilibrada. El motivo de este problema sea más lento de su velocidad objetivo, y por lo tanto la producción no es la deseada.</a:t>
            </a:r>
          </a:p>
          <a:p>
            <a:r>
              <a:rPr lang="es-MX" sz="3200" dirty="0">
                <a:latin typeface="Times New Roman" panose="02020603050405020304" pitchFamily="18" charset="0"/>
                <a:ea typeface="Times New Roman" panose="02020603050405020304" pitchFamily="18" charset="0"/>
              </a:rPr>
              <a:t>Para resolver la problemática planteada se buscará la implementación de la metodología Monozukuri con el fin de optimizar el proceso de producción y alcanzar los objetivos deseados </a:t>
            </a:r>
            <a:endParaRPr lang="es-ES_tradnl" sz="3600" dirty="0"/>
          </a:p>
        </p:txBody>
      </p:sp>
    </p:spTree>
    <p:extLst>
      <p:ext uri="{BB962C8B-B14F-4D97-AF65-F5344CB8AC3E}">
        <p14:creationId xmlns:p14="http://schemas.microsoft.com/office/powerpoint/2010/main" val="64474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1027386" y="3867808"/>
            <a:ext cx="10515600" cy="2406868"/>
          </a:xfrm>
        </p:spPr>
        <p:txBody>
          <a:bodyPr>
            <a:normAutofit fontScale="85000" lnSpcReduction="20000"/>
          </a:bodyPr>
          <a:lstStyle/>
          <a:p>
            <a:pPr marL="0" indent="0">
              <a:buNone/>
            </a:pPr>
            <a:r>
              <a:rPr lang="es-MX" sz="8800" b="1" dirty="0">
                <a:effectLst/>
                <a:latin typeface="Times New Roman" panose="02020603050405020304" pitchFamily="18" charset="0"/>
                <a:ea typeface="Times New Roman" panose="02020603050405020304" pitchFamily="18" charset="0"/>
              </a:rPr>
              <a:t>Antecedentes y Estado del Arte</a:t>
            </a:r>
            <a:endParaRPr lang="es-MX" sz="8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45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64323" y="830316"/>
            <a:ext cx="10386849" cy="5567363"/>
          </a:xfrm>
        </p:spPr>
        <p:txBody>
          <a:bodyPr>
            <a:normAutofit/>
          </a:bodyPr>
          <a:lstStyle/>
          <a:p>
            <a:r>
              <a:rPr lang="es-MX" sz="2400" dirty="0">
                <a:effectLst/>
                <a:latin typeface="Times New Roman" panose="02020603050405020304" pitchFamily="18" charset="0"/>
                <a:ea typeface="Times New Roman" panose="02020603050405020304" pitchFamily="18" charset="0"/>
              </a:rPr>
              <a:t>Monozukuri es una práctica, en el entorno de la producción, que busca optimizar todos los procesos de la cadena de valor de un producto. El término es una palabra japonesa que significa literalmente “proceso de fabricación de algo”, formada por “cosa” y “proceso de fabricar”. </a:t>
            </a:r>
          </a:p>
          <a:p>
            <a:r>
              <a:rPr lang="es-MX" sz="2400" dirty="0">
                <a:effectLst/>
                <a:latin typeface="Times New Roman" panose="02020603050405020304" pitchFamily="18" charset="0"/>
                <a:ea typeface="Times New Roman" panose="02020603050405020304" pitchFamily="18" charset="0"/>
              </a:rPr>
              <a:t>El estampado de metales, se entiende el proceso para elaborar piezas o herramientas de metal a partir del forjado, un método o proceso para cambiar de formar algún elemento metálico por medio del calor y así conseguir la figura y tamaños deseados</a:t>
            </a:r>
            <a:endParaRPr lang="es-MX" sz="24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725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74832" y="3867808"/>
            <a:ext cx="10515600" cy="2406868"/>
          </a:xfrm>
        </p:spPr>
        <p:txBody>
          <a:bodyPr>
            <a:normAutofit/>
          </a:bodyPr>
          <a:lstStyle/>
          <a:p>
            <a:pPr marL="0" indent="0">
              <a:buNone/>
            </a:pPr>
            <a:r>
              <a:rPr lang="es-MX" sz="11500" b="1" dirty="0">
                <a:effectLst/>
                <a:latin typeface="Times New Roman" panose="02020603050405020304" pitchFamily="18" charset="0"/>
                <a:ea typeface="Times New Roman" panose="02020603050405020304" pitchFamily="18" charset="0"/>
              </a:rPr>
              <a:t>Hipótesis</a:t>
            </a:r>
            <a:r>
              <a:rPr lang="es-MX" sz="6600" dirty="0">
                <a:effectLst/>
              </a:rPr>
              <a:t> </a:t>
            </a:r>
          </a:p>
        </p:txBody>
      </p:sp>
    </p:spTree>
    <p:extLst>
      <p:ext uri="{BB962C8B-B14F-4D97-AF65-F5344CB8AC3E}">
        <p14:creationId xmlns:p14="http://schemas.microsoft.com/office/powerpoint/2010/main" val="314117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43300" y="1460941"/>
            <a:ext cx="10460423" cy="4285102"/>
          </a:xfrm>
        </p:spPr>
        <p:txBody>
          <a:bodyPr>
            <a:normAutofit/>
          </a:bodyPr>
          <a:lstStyle/>
          <a:p>
            <a:r>
              <a:rPr lang="es-MX" sz="3600" dirty="0">
                <a:effectLst/>
                <a:latin typeface="Times New Roman" panose="02020603050405020304" pitchFamily="18" charset="0"/>
                <a:ea typeface="Times New Roman" panose="02020603050405020304" pitchFamily="18" charset="0"/>
              </a:rPr>
              <a:t>Mediante la metodología Monozukuri en el proceso de Estampado de la prensa Danly 1000 se balanceará la carga de trabajo entre los operadores para que tengan un porcentaje de utilización de entre el 93% y 96%, asi mismo aumentar la producción del proceso.</a:t>
            </a:r>
          </a:p>
        </p:txBody>
      </p:sp>
    </p:spTree>
    <p:extLst>
      <p:ext uri="{BB962C8B-B14F-4D97-AF65-F5344CB8AC3E}">
        <p14:creationId xmlns:p14="http://schemas.microsoft.com/office/powerpoint/2010/main" val="183503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43302" y="3867808"/>
            <a:ext cx="10515600" cy="2406868"/>
          </a:xfrm>
        </p:spPr>
        <p:txBody>
          <a:bodyPr>
            <a:normAutofit/>
          </a:bodyPr>
          <a:lstStyle/>
          <a:p>
            <a:pPr marL="0" indent="0">
              <a:buNone/>
            </a:pPr>
            <a:r>
              <a:rPr lang="es-MX" sz="11500" b="1" dirty="0">
                <a:effectLst/>
                <a:latin typeface="Times New Roman" panose="02020603050405020304" pitchFamily="18" charset="0"/>
                <a:ea typeface="Times New Roman" panose="02020603050405020304" pitchFamily="18" charset="0"/>
              </a:rPr>
              <a:t>Propuesta</a:t>
            </a:r>
            <a:r>
              <a:rPr lang="es-MX" sz="6600" dirty="0">
                <a:effectLst/>
              </a:rPr>
              <a:t> </a:t>
            </a:r>
          </a:p>
        </p:txBody>
      </p:sp>
    </p:spTree>
    <p:extLst>
      <p:ext uri="{BB962C8B-B14F-4D97-AF65-F5344CB8AC3E}">
        <p14:creationId xmlns:p14="http://schemas.microsoft.com/office/powerpoint/2010/main" val="418660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1006365" y="1608084"/>
            <a:ext cx="10515600" cy="4285102"/>
          </a:xfrm>
        </p:spPr>
        <p:txBody>
          <a:bodyPr>
            <a:normAutofit/>
          </a:bodyPr>
          <a:lstStyle/>
          <a:p>
            <a:r>
              <a:rPr lang="es-MX" sz="4000" dirty="0">
                <a:effectLst/>
                <a:latin typeface="Times New Roman" panose="02020603050405020304" pitchFamily="18" charset="0"/>
                <a:ea typeface="Times New Roman" panose="02020603050405020304" pitchFamily="18" charset="0"/>
              </a:rPr>
              <a:t>La propuesta presentada por el equipo es implementar la métodologia Monozukuri con el fin de optimizar el proceso e incrementar la producción de la prensa.</a:t>
            </a:r>
          </a:p>
        </p:txBody>
      </p:sp>
    </p:spTree>
    <p:extLst>
      <p:ext uri="{BB962C8B-B14F-4D97-AF65-F5344CB8AC3E}">
        <p14:creationId xmlns:p14="http://schemas.microsoft.com/office/powerpoint/2010/main" val="1501381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{272E5594-BBBA-2F44-A8A0-3C1A7BBB6993}tf16401378</Template>
  <TotalTime>30</TotalTime>
  <Words>431</Words>
  <Application>Microsoft Macintosh PowerPoint</Application>
  <PresentationFormat>Panorámica</PresentationFormat>
  <Paragraphs>48</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MS Shell Dlg 2</vt:lpstr>
      <vt:lpstr>Arial</vt:lpstr>
      <vt:lpstr>Times New Roman</vt:lpstr>
      <vt:lpstr>Wingdings</vt:lpstr>
      <vt:lpstr>Wingdings 3</vt:lpstr>
      <vt:lpstr>Madison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Elizondo</dc:creator>
  <cp:lastModifiedBy>Jorge Elizondo</cp:lastModifiedBy>
  <cp:revision>3</cp:revision>
  <dcterms:created xsi:type="dcterms:W3CDTF">2022-09-19T04:26:56Z</dcterms:created>
  <dcterms:modified xsi:type="dcterms:W3CDTF">2022-11-11T00:09:57Z</dcterms:modified>
</cp:coreProperties>
</file>