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441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>
      <p:cViewPr>
        <p:scale>
          <a:sx n="143" d="100"/>
          <a:sy n="143" d="100"/>
        </p:scale>
        <p:origin x="1784" y="-6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6788"/>
            <a:ext cx="5829300" cy="212302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2501"/>
            <a:ext cx="4800600" cy="25311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21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67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573173"/>
            <a:ext cx="1157288" cy="1220398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573173"/>
            <a:ext cx="3357563" cy="1220398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93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4503"/>
            <a:ext cx="5829300" cy="19671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7913"/>
            <a:ext cx="5829300" cy="216659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55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3338154"/>
            <a:ext cx="2257425" cy="94389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3338154"/>
            <a:ext cx="2257425" cy="94389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6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36"/>
            <a:ext cx="6172200" cy="165073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030"/>
            <a:ext cx="3030141" cy="9239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0983"/>
            <a:ext cx="3030141" cy="57065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217030"/>
            <a:ext cx="3031331" cy="92395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3140983"/>
            <a:ext cx="3031331" cy="57065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0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36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9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4342"/>
            <a:ext cx="2256235" cy="16782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94343"/>
            <a:ext cx="3833813" cy="84531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2072591"/>
            <a:ext cx="2256235" cy="67748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22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3089"/>
            <a:ext cx="4114800" cy="8184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4978"/>
            <a:ext cx="4114800" cy="59426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1580"/>
            <a:ext cx="4114800" cy="11623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82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36"/>
            <a:ext cx="6172200" cy="1650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030"/>
            <a:ext cx="6172200" cy="653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79924"/>
            <a:ext cx="1600200" cy="52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08DE1-ADC2-4EC5-80F8-C19BA8039D0E}" type="datetimeFigureOut">
              <a:rPr lang="pt-BR" smtClean="0"/>
              <a:t>10/06/17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79924"/>
            <a:ext cx="2171700" cy="52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79924"/>
            <a:ext cx="1600200" cy="527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EC71-B3AF-48D2-92C9-09B7BF9AB4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08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73" y="-6776"/>
            <a:ext cx="6858000" cy="1063774"/>
          </a:xfrm>
          <a:prstGeom prst="rect">
            <a:avLst/>
          </a:prstGeom>
          <a:gradFill flip="none" rotWithShape="1">
            <a:gsLst>
              <a:gs pos="0">
                <a:srgbClr val="FFF200">
                  <a:lumMod val="99000"/>
                  <a:lumOff val="1000"/>
                </a:srgbClr>
              </a:gs>
              <a:gs pos="42000">
                <a:srgbClr val="FF7A00"/>
              </a:gs>
              <a:gs pos="90000">
                <a:srgbClr val="FF0300"/>
              </a:gs>
              <a:gs pos="100000">
                <a:srgbClr val="4D0808">
                  <a:lumMod val="92000"/>
                  <a:lumOff val="8000"/>
                  <a:alpha val="76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Resultado de imagem para globo terrest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6" t="6346" b="19702"/>
          <a:stretch/>
        </p:blipFill>
        <p:spPr bwMode="auto">
          <a:xfrm flipH="1">
            <a:off x="2780928" y="-2634"/>
            <a:ext cx="4077072" cy="106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23268" y="9272686"/>
            <a:ext cx="6881268" cy="631726"/>
          </a:xfrm>
          <a:prstGeom prst="rect">
            <a:avLst/>
          </a:prstGeom>
          <a:gradFill flip="none" rotWithShape="1">
            <a:gsLst>
              <a:gs pos="0">
                <a:srgbClr val="FFF200">
                  <a:lumMod val="94000"/>
                  <a:alpha val="56000"/>
                </a:srgb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Resultado de imagem para ufr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2" y="9400672"/>
            <a:ext cx="1187218" cy="37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csa ufr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37" y="9353545"/>
            <a:ext cx="1862710" cy="4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-23268" y="-160362"/>
            <a:ext cx="6881268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Seminários em Ciência Política</a:t>
            </a:r>
            <a:endParaRPr lang="pt-BR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cxnSp>
        <p:nvCxnSpPr>
          <p:cNvPr id="6" name="Conector Reto 5"/>
          <p:cNvCxnSpPr>
            <a:stCxn id="9" idx="2"/>
          </p:cNvCxnSpPr>
          <p:nvPr/>
        </p:nvCxnSpPr>
        <p:spPr>
          <a:xfrm>
            <a:off x="3429000" y="1657558"/>
            <a:ext cx="0" cy="72550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052736" y="1072783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+mj-lt"/>
              </a:rPr>
              <a:t>Lei de Acesso à Informação</a:t>
            </a:r>
            <a:endParaRPr lang="pt-BR" sz="3200" b="1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6029" y="1697144"/>
            <a:ext cx="3168352" cy="714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 </a:t>
            </a:r>
            <a:r>
              <a:rPr lang="pt-BR" sz="1400" b="1" dirty="0"/>
              <a:t>1 </a:t>
            </a:r>
            <a:r>
              <a:rPr lang="pt-BR" sz="1400" b="1" dirty="0" smtClean="0"/>
              <a:t>INTRODUÇÃO</a:t>
            </a:r>
            <a:endParaRPr lang="pt-BR" sz="900" dirty="0"/>
          </a:p>
          <a:p>
            <a:r>
              <a:rPr lang="pt-BR" sz="900" dirty="0"/>
              <a:t>Se a democracia pode ser definida como o “poder público em público” (BOBBIO, 2000, p.98), então as ações dos agentes públicos devem ser tomadas em regime de visibilidade. É, portanto, a visibilidade dos atos estatais que possibilita o controle, por parte do povo, daqueles que o representam. O caráter público é a regra em regimes democráticos, a exceção é o segredo (BOBBIO, 2000).</a:t>
            </a:r>
            <a:endParaRPr lang="pt-BR" sz="900" dirty="0"/>
          </a:p>
          <a:p>
            <a:r>
              <a:rPr lang="pt-BR" sz="900" dirty="0"/>
              <a:t>A transparência da gestão pública possibilita o controle dos atos da administração e dos representantes políticos, por outro lado, é um importante veículo de legitimação dos próprios atos dos agentes públicos. A legitimação é propiciada quando a sociedade é inserida no processo de decisão e avaliação das políticas públicas, isto é, quando se realiza o exercício da cidadania (MEDEIROS; WACHELESKI, 2014).</a:t>
            </a:r>
            <a:endParaRPr lang="pt-BR" sz="900" dirty="0"/>
          </a:p>
          <a:p>
            <a:r>
              <a:rPr lang="pt-BR" sz="900" dirty="0"/>
              <a:t>Nos últimos anos, as discussões em torno da democracia se pautam sobre a </a:t>
            </a:r>
            <a:r>
              <a:rPr lang="pt-BR" sz="900" i="1" dirty="0" err="1"/>
              <a:t>accountability</a:t>
            </a:r>
            <a:r>
              <a:rPr lang="pt-BR" sz="900" dirty="0"/>
              <a:t> nas suas duas esferas: na horizontal, em que um órgão presta contas a outro; e na vertical, em que essas entidades representativas prestam contas à população (O'DONNELL,1998). Diante da necessidade de assegurar a eficiência da administração pública, foi aprovada no Brasil – sob influência de outros países que o fizeram anteriormente –, a lei 12.527, que prevê o direito de acesso à informação de interesse público.</a:t>
            </a:r>
            <a:endParaRPr lang="pt-BR" sz="900" dirty="0"/>
          </a:p>
          <a:p>
            <a:r>
              <a:rPr lang="pt-BR" sz="900" dirty="0"/>
              <a:t>Nesse sentido, a Lei 12.527 de 18 de novembro de 2011, também conhecida como Lei de Acesso à Informação (LAI) –, tem o fito de democratizar o acesso à informação pública para todos os cidadãos que a solicitarem. Malgrado a existência do direito fundamental à informação assegurado na Constituição de 1988 por meio da LAI, o aspecto legal por si só não garante a transparência das ações estatais, para tanto é necessário a efetiva participação popular</a:t>
            </a:r>
            <a:r>
              <a:rPr lang="pt-BR" sz="900" dirty="0" smtClean="0"/>
              <a:t>.</a:t>
            </a:r>
          </a:p>
          <a:p>
            <a:endParaRPr lang="pt-BR" sz="900" dirty="0"/>
          </a:p>
          <a:p>
            <a:r>
              <a:rPr lang="pt-BR" sz="1400" b="1" dirty="0" smtClean="0"/>
              <a:t>2 OBJETIVOS</a:t>
            </a:r>
          </a:p>
          <a:p>
            <a:pPr fontAlgn="base"/>
            <a:r>
              <a:rPr lang="pt-BR" sz="900" dirty="0"/>
              <a:t>O presente estudo parte da concepção que uma lei garantidora do direito ao acesso à informação visa trazer benefícios à democracia.</a:t>
            </a:r>
            <a:r>
              <a:rPr lang="pt-BR" sz="900" b="1" dirty="0"/>
              <a:t> </a:t>
            </a:r>
            <a:r>
              <a:rPr lang="pt-BR" sz="900" dirty="0"/>
              <a:t>Diante disso, o presente trabalho objetiva averiguar a eficácia da Lei 12.527/2011, tendo em vista que há entraves na sua aplicabilidade. </a:t>
            </a:r>
          </a:p>
          <a:p>
            <a:r>
              <a:rPr lang="pt-BR" sz="1000" b="1" dirty="0"/>
              <a:t>2.1 Objetivos específicos</a:t>
            </a:r>
            <a:endParaRPr lang="pt-BR" sz="1000" dirty="0"/>
          </a:p>
          <a:p>
            <a:pPr fontAlgn="base"/>
            <a:r>
              <a:rPr lang="pt-BR" sz="900" dirty="0"/>
              <a:t>Analisar a eficiência da Lei 12.527/2011 em seus aspectos formais;</a:t>
            </a:r>
          </a:p>
          <a:p>
            <a:pPr fontAlgn="base"/>
            <a:r>
              <a:rPr lang="pt-BR" sz="900" dirty="0"/>
              <a:t>Analisar a Lei 12.527/2011 do ponto de vista da sua efetividade prática. </a:t>
            </a:r>
          </a:p>
          <a:p>
            <a:endParaRPr lang="pt-BR" sz="900" dirty="0" smtClean="0"/>
          </a:p>
        </p:txBody>
      </p:sp>
      <p:sp>
        <p:nvSpPr>
          <p:cNvPr id="11" name="CaixaDeTexto 10"/>
          <p:cNvSpPr txBox="1"/>
          <p:nvPr/>
        </p:nvSpPr>
        <p:spPr>
          <a:xfrm>
            <a:off x="3513620" y="1657558"/>
            <a:ext cx="324036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3 METODOLOGIA</a:t>
            </a:r>
          </a:p>
          <a:p>
            <a:r>
              <a:rPr lang="pt-BR" sz="1400" b="1" dirty="0" smtClean="0"/>
              <a:t>4 </a:t>
            </a:r>
            <a:r>
              <a:rPr lang="pt-BR" sz="1400" b="1" dirty="0"/>
              <a:t>ASPECTOS </a:t>
            </a:r>
            <a:r>
              <a:rPr lang="pt-BR" sz="1400" b="1" dirty="0" smtClean="0"/>
              <a:t>PRÁTICOS</a:t>
            </a:r>
            <a:endParaRPr lang="pt-BR" sz="900" dirty="0"/>
          </a:p>
          <a:p>
            <a:r>
              <a:rPr lang="pt-BR" sz="900" dirty="0"/>
              <a:t>No que se refere à efetividade, a Lei do Acesso à Informação trouxe benefícios para a população, mas ainda está longe de ser um meio efetivamente democrático de garantir o acesso à informação. Em pesquisa promovida pelo INESC (Instituto de Estudos Socioeconômicos) em parceria com a USP desenvolvida no ano de 2014, apenas três das vinte e seis capitais estaduais do país tem níveis aceitáveis de facilidade no acesso à informação, recebendo essas três o conceito seis de dez. Dentre as vinte e três restantes, vinte e uma prefeituras receberam conceito igual ou menor que quatro.</a:t>
            </a:r>
            <a:endParaRPr lang="pt-BR" sz="900" dirty="0"/>
          </a:p>
          <a:p>
            <a:r>
              <a:rPr lang="pt-BR" sz="900" dirty="0"/>
              <a:t>Dentre os diversos problemas apontados, os principais são: a falta de padronização com a qual as informações são tratadas e mostradas, a falta de uma data certa da divulgação dos dados, tornando, assim, possível que sejam mostrados dados desatualizados como novos, a falta de acessibilidade para com os deficientes visuais e a má estruturação dos sites, tornando difícil o download dos dados. Entretanto, um aspecto positivo ressaltado foi a ausência da necessidade de cadastro e </a:t>
            </a:r>
            <a:r>
              <a:rPr lang="pt-BR" sz="900" i="1" dirty="0" err="1"/>
              <a:t>login</a:t>
            </a:r>
            <a:r>
              <a:rPr lang="pt-BR" sz="900" dirty="0"/>
              <a:t> para acessar os dados, aumentando a facilidade do acesso e a quantidade de pessoas que podem acessar esses dados sem necessitar de uma longa verificação de identidade ou justificação.</a:t>
            </a:r>
            <a:endParaRPr lang="pt-BR" sz="900" dirty="0"/>
          </a:p>
          <a:p>
            <a:r>
              <a:rPr lang="pt-BR" sz="900" dirty="0"/>
              <a:t>Outro aspecto que podemos inferir a respeito da Lei do Acesso à Informação é que o acesso a estas informações pode servir mais a interesses privados do que interesses públicos, pois são poucos os agentes que possuem</a:t>
            </a:r>
            <a:endParaRPr lang="pt-BR" sz="900" dirty="0"/>
          </a:p>
          <a:p>
            <a:r>
              <a:rPr lang="pt-BR" sz="900" dirty="0"/>
              <a:t>“recursos materiais  para processá-la e recursos simbólicos para formatar e disseminar suas conclusões ou por terem recursos para processar a informação e fazer uso das conclusões para obter vantagens econômicas, sem compartilhar essas conclusões com um grupo mais ampliado da sociedade</a:t>
            </a:r>
            <a:endParaRPr lang="pt-BR" sz="900" dirty="0"/>
          </a:p>
          <a:p>
            <a:r>
              <a:rPr lang="pt-BR" sz="900" dirty="0"/>
              <a:t>que possuem os meios para interpretá-las e disseminar suas próprias conclusões, como já era visto na dissertação de Angélico (2012) </a:t>
            </a:r>
            <a:endParaRPr lang="pt-BR" sz="900" dirty="0"/>
          </a:p>
          <a:p>
            <a:r>
              <a:rPr lang="pt-BR" sz="900" dirty="0"/>
              <a:t>“Uma das consequências desse cenário é que as informações governamentais podem acabar por servir mais a grupos privados, que acessam e recolhem a informação para auferir vantagens – por terem recursos materiais para processá-la e recursos simbólicos para formatar e disseminar suas conclusões ou por terem recursos para processar a informação e fazer uso das conclusões para obter vantagens econômicas, sem compartilhar essas conclusões com um grupo mais ampliado da sociedade. Assim, a Lei de Acesso poderia funcionar mesmo como um reforço ao já desigual acesso a recursos (materiais e simbólicos) governamentais”. (p.14</a:t>
            </a:r>
            <a:r>
              <a:rPr lang="pt-BR" sz="900" dirty="0" smtClean="0"/>
              <a:t>)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1962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278</Words>
  <Application>Microsoft Macintosh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MS Mincho</vt:lpstr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CCS-Sala16B</dc:creator>
  <cp:lastModifiedBy>Jorge Enrique de Azevedo Tinoco</cp:lastModifiedBy>
  <cp:revision>12</cp:revision>
  <cp:lastPrinted>2017-06-11T02:08:30Z</cp:lastPrinted>
  <dcterms:created xsi:type="dcterms:W3CDTF">2017-05-30T16:27:46Z</dcterms:created>
  <dcterms:modified xsi:type="dcterms:W3CDTF">2017-06-12T00:11:17Z</dcterms:modified>
</cp:coreProperties>
</file>