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3" r:id="rId4"/>
    <p:sldId id="272" r:id="rId5"/>
    <p:sldId id="276" r:id="rId6"/>
    <p:sldId id="274" r:id="rId7"/>
    <p:sldId id="278" r:id="rId8"/>
    <p:sldId id="275" r:id="rId9"/>
    <p:sldId id="277" r:id="rId10"/>
    <p:sldId id="279" r:id="rId11"/>
    <p:sldId id="280" r:id="rId12"/>
    <p:sldId id="281" r:id="rId13"/>
    <p:sldId id="283" r:id="rId14"/>
    <p:sldId id="284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BD8"/>
    <a:srgbClr val="FFE4BF"/>
    <a:srgbClr val="EAEFEC"/>
    <a:srgbClr val="D1D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2DD5FA-3BFE-407E-9152-9DE142497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1D1E1-E5C1-4F4B-A75F-DC9ABB128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DB670-FB23-44EE-8BF5-9D102B546BFA}" type="datetimeFigureOut">
              <a:rPr lang="es-MX" smtClean="0"/>
              <a:t>31/05/2020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5CAFCE-C662-4B5E-BEDD-D6C38D875A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0FAC0-D4AA-40E9-9447-66A38517C8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DF49-33EB-44AC-8D3F-CD220C39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93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Machine Learning</a:t>
            </a:r>
          </a:p>
        </p:txBody>
      </p:sp>
      <p:sp>
        <p:nvSpPr>
          <p:cNvPr id="25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dirty="0" err="1"/>
              <a:t>DataScience</a:t>
            </a:r>
            <a:r>
              <a:rPr lang="es-MX" dirty="0"/>
              <a:t> - </a:t>
            </a:r>
            <a:r>
              <a:rPr lang="es-MX" dirty="0" err="1"/>
              <a:t>Axity</a:t>
            </a:r>
            <a:endParaRPr lang="es-MX" dirty="0"/>
          </a:p>
        </p:txBody>
      </p:sp>
      <p:sp>
        <p:nvSpPr>
          <p:cNvPr id="26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44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Machine Learning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dirty="0" err="1"/>
              <a:t>DataSc</a:t>
            </a:r>
            <a:r>
              <a:rPr dirty="0" err="1"/>
              <a:t>ience</a:t>
            </a:r>
            <a:r>
              <a:rPr lang="es-MX" dirty="0"/>
              <a:t> - </a:t>
            </a:r>
            <a:r>
              <a:rPr lang="es-MX" dirty="0" err="1"/>
              <a:t>Axity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-30957" y="2495550"/>
            <a:ext cx="9205914" cy="25400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0" y="1581150"/>
            <a:ext cx="9144000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 noGrp="1"/>
          </p:cNvSpPr>
          <p:nvPr>
            <p:ph type="title"/>
          </p:nvPr>
        </p:nvSpPr>
        <p:spPr>
          <a:xfrm>
            <a:off x="0" y="1733550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 sz="5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MX" dirty="0"/>
              <a:t>Analítica Descriptiva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F6CFF-4A4D-4910-A292-AABE72B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Covarianza y correlación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F498189-CD1E-43AE-9FDF-769C2A9F2C0E}"/>
              </a:ext>
            </a:extLst>
          </p:cNvPr>
          <p:cNvGrpSpPr/>
          <p:nvPr/>
        </p:nvGrpSpPr>
        <p:grpSpPr>
          <a:xfrm>
            <a:off x="537130" y="915551"/>
            <a:ext cx="8274361" cy="3658544"/>
            <a:chOff x="537130" y="915551"/>
            <a:chExt cx="8274361" cy="3658544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E5FF91E-DAD4-4A8F-B42A-B6A56D5A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130" y="915551"/>
              <a:ext cx="8274361" cy="3658544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7000DC-0BDE-4727-86BA-C566DE108C57}"/>
                </a:ext>
              </a:extLst>
            </p:cNvPr>
            <p:cNvSpPr txBox="1"/>
            <p:nvPr/>
          </p:nvSpPr>
          <p:spPr>
            <a:xfrm>
              <a:off x="639443" y="4329015"/>
              <a:ext cx="2474635" cy="241443"/>
            </a:xfrm>
            <a:prstGeom prst="rect">
              <a:avLst/>
            </a:prstGeom>
            <a:solidFill>
              <a:srgbClr val="D6DBD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6459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24BB9-35A2-4ED9-A418-D7FB49A9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Variable aleatoria: tipos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910A3E-7B3B-43DC-8EF9-3E487728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471612"/>
            <a:ext cx="4581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0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E7A1A-08AE-4340-A343-7E7EE13E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Distribuciones de probabilidad continua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043A44-9C84-4C60-8635-39773049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7" y="888823"/>
            <a:ext cx="4211645" cy="26560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F55B2A-477B-4190-8D85-A1442B6E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78" y="1924715"/>
            <a:ext cx="4290937" cy="28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67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86727-0C0B-48C4-B49E-ECF908B2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Distribución normal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60D532-FDA5-427B-BFB1-76C4011C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9" y="1381191"/>
            <a:ext cx="4009884" cy="22480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E892A1-A52D-4B89-A269-2CEA0C9B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812" y="848497"/>
            <a:ext cx="3177424" cy="18499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0CB2DB-1332-4150-887D-3F759D78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812" y="2803986"/>
            <a:ext cx="3177424" cy="19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17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D11B9-8886-48D7-8A8E-284A97A4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Distribución uniforme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C28783-97C8-41DF-8118-9FC6AD5E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9" y="946371"/>
            <a:ext cx="3991859" cy="2133733"/>
          </a:xfrm>
          <a:prstGeom prst="rect">
            <a:avLst/>
          </a:prstGeom>
        </p:spPr>
      </p:pic>
      <p:pic>
        <p:nvPicPr>
          <p:cNvPr id="1026" name="Picture 2" descr="La distribución Uniforme">
            <a:extLst>
              <a:ext uri="{FF2B5EF4-FFF2-40B4-BE49-F238E27FC236}">
                <a16:creationId xmlns:a16="http://schemas.microsoft.com/office/drawing/2014/main" id="{E0CA981C-445A-424A-8721-2118BA8CF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08" y="2090869"/>
            <a:ext cx="3224346" cy="19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744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9E1B4-3867-425A-AF89-2D3ECA88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74FD5FC-EFDD-4501-B5E5-7BD05EDFBA76}"/>
              </a:ext>
            </a:extLst>
          </p:cNvPr>
          <p:cNvGrpSpPr/>
          <p:nvPr/>
        </p:nvGrpSpPr>
        <p:grpSpPr>
          <a:xfrm>
            <a:off x="76733" y="866237"/>
            <a:ext cx="8600475" cy="3315703"/>
            <a:chOff x="76733" y="866237"/>
            <a:chExt cx="8600475" cy="331570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7C212DA-C451-4BC7-A8E1-DF984BC94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33" y="866237"/>
              <a:ext cx="8600475" cy="3315703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E375A1A-85C1-4D84-8893-F45BA0F53DBD}"/>
                </a:ext>
              </a:extLst>
            </p:cNvPr>
            <p:cNvSpPr txBox="1"/>
            <p:nvPr/>
          </p:nvSpPr>
          <p:spPr>
            <a:xfrm>
              <a:off x="76733" y="3087298"/>
              <a:ext cx="3772699" cy="109464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2134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47A9-5F00-40D7-8B11-89E44DA3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Niveles de Medición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C5BC97-C09E-4F75-A820-00F7CC1F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05"/>
            <a:ext cx="8996929" cy="31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23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F459D-65FF-4579-BDDE-72857347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Gráficos y tablas con datos </a:t>
            </a:r>
            <a:r>
              <a:rPr lang="es-MX" dirty="0" err="1"/>
              <a:t>categoricos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D02359-510D-4716-8597-39213693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0" y="867481"/>
            <a:ext cx="8766730" cy="33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92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250437D-9522-4BD5-B7E4-494E5BD5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58300"/>
            <a:ext cx="4202724" cy="1000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58F5AF-E703-433E-BE23-8762DDBE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Variables </a:t>
            </a:r>
            <a:r>
              <a:rPr lang="es-MX" dirty="0" err="1"/>
              <a:t>númericas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55CB63-498F-445D-BA45-64E63475E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67" y="1003922"/>
            <a:ext cx="3934824" cy="16241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AFD279-E829-4D51-9F43-9773883DC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611" y="2495983"/>
            <a:ext cx="3301113" cy="16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986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E540-8590-495E-879C-2A58611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Relación entre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303564-6FF7-4ECE-A2EC-4BD6E741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09" y="996329"/>
            <a:ext cx="3032913" cy="17340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39712D-0376-4471-8A78-807F17C34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01" y="1158421"/>
            <a:ext cx="2445660" cy="16615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B5A88B-79D4-467D-8291-99A55ECB3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460" y="2983790"/>
            <a:ext cx="4050924" cy="16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408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1D8DA-81C0-4BC5-803C-B36FEC9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Media, Mediana y Moda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5B37554-FE1D-4DFA-9B94-8875C11A8430}"/>
              </a:ext>
            </a:extLst>
          </p:cNvPr>
          <p:cNvGrpSpPr/>
          <p:nvPr/>
        </p:nvGrpSpPr>
        <p:grpSpPr>
          <a:xfrm>
            <a:off x="390058" y="1035702"/>
            <a:ext cx="8363883" cy="3261173"/>
            <a:chOff x="390058" y="1035702"/>
            <a:chExt cx="8363883" cy="326117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53C415F-B3A0-49CD-8BC0-013957C5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058" y="1035702"/>
              <a:ext cx="8363883" cy="3261173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E274DB0-111B-45A4-B400-AAE9CBED0357}"/>
                </a:ext>
              </a:extLst>
            </p:cNvPr>
            <p:cNvSpPr txBox="1"/>
            <p:nvPr/>
          </p:nvSpPr>
          <p:spPr>
            <a:xfrm>
              <a:off x="479580" y="3887804"/>
              <a:ext cx="2359536" cy="369330"/>
            </a:xfrm>
            <a:prstGeom prst="rect">
              <a:avLst/>
            </a:prstGeom>
            <a:solidFill>
              <a:srgbClr val="EAEFEC"/>
            </a:solidFill>
            <a:ln w="12700" cap="flat">
              <a:solidFill>
                <a:srgbClr val="EAEFEC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BAC62C0-3588-4C93-A66A-D085A8FFAD8A}"/>
                </a:ext>
              </a:extLst>
            </p:cNvPr>
            <p:cNvSpPr txBox="1"/>
            <p:nvPr/>
          </p:nvSpPr>
          <p:spPr>
            <a:xfrm>
              <a:off x="6074685" y="2954215"/>
              <a:ext cx="2544974" cy="1302919"/>
            </a:xfrm>
            <a:prstGeom prst="rect">
              <a:avLst/>
            </a:prstGeom>
            <a:solidFill>
              <a:srgbClr val="D1D6D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6944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BECE3-AD61-4B22-97CC-054BE634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Sesgo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B6F0D03-4466-4336-93FF-1099704DE4D6}"/>
              </a:ext>
            </a:extLst>
          </p:cNvPr>
          <p:cNvGrpSpPr/>
          <p:nvPr/>
        </p:nvGrpSpPr>
        <p:grpSpPr>
          <a:xfrm>
            <a:off x="540327" y="1189359"/>
            <a:ext cx="8146473" cy="3005371"/>
            <a:chOff x="540327" y="1189359"/>
            <a:chExt cx="8146473" cy="300537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5C73807-7E05-4805-AC45-AD9B3B487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327" y="1189359"/>
              <a:ext cx="8146473" cy="3001591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01E5C44-CEFD-4BB7-BDD6-6397CA98AABC}"/>
                </a:ext>
              </a:extLst>
            </p:cNvPr>
            <p:cNvSpPr txBox="1"/>
            <p:nvPr/>
          </p:nvSpPr>
          <p:spPr>
            <a:xfrm>
              <a:off x="677807" y="3542501"/>
              <a:ext cx="2321169" cy="6522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26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7F212-82D1-40E7-8A67-72A620B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Varianza y desviación estándar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3E4681F-4C4F-4C93-9004-F3EA19CEFB7C}"/>
              </a:ext>
            </a:extLst>
          </p:cNvPr>
          <p:cNvGrpSpPr/>
          <p:nvPr/>
        </p:nvGrpSpPr>
        <p:grpSpPr>
          <a:xfrm>
            <a:off x="390059" y="792907"/>
            <a:ext cx="8453404" cy="3843555"/>
            <a:chOff x="390059" y="792907"/>
            <a:chExt cx="8453404" cy="384355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73E4972-CEF0-4660-BB38-08221EB17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059" y="792907"/>
              <a:ext cx="8453404" cy="3843555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C0DB693-8AFE-4C1F-9897-E3AD8876D546}"/>
                </a:ext>
              </a:extLst>
            </p:cNvPr>
            <p:cNvSpPr txBox="1"/>
            <p:nvPr/>
          </p:nvSpPr>
          <p:spPr>
            <a:xfrm>
              <a:off x="543524" y="3516923"/>
              <a:ext cx="3280331" cy="109983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543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</Words>
  <Application>Microsoft Office PowerPoint</Application>
  <PresentationFormat>Presentación en pantalla (16:9)</PresentationFormat>
  <Paragraphs>13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 Light</vt:lpstr>
      <vt:lpstr>Montserrat SemiBold</vt:lpstr>
      <vt:lpstr>Office Theme</vt:lpstr>
      <vt:lpstr>Analítica Descriptiva</vt:lpstr>
      <vt:lpstr>Presentación de PowerPoint</vt:lpstr>
      <vt:lpstr>Niveles de Medición</vt:lpstr>
      <vt:lpstr>Gráficos y tablas con datos categoricos</vt:lpstr>
      <vt:lpstr>Variables númericas</vt:lpstr>
      <vt:lpstr>Relación entre variables</vt:lpstr>
      <vt:lpstr>Media, Mediana y Moda</vt:lpstr>
      <vt:lpstr>Sesgo</vt:lpstr>
      <vt:lpstr>Varianza y desviación estándar</vt:lpstr>
      <vt:lpstr>Covarianza y correlación</vt:lpstr>
      <vt:lpstr>Variable aleatoria: tipos</vt:lpstr>
      <vt:lpstr>Distribuciones de probabilidad continua</vt:lpstr>
      <vt:lpstr>Distribución normal</vt:lpstr>
      <vt:lpstr>Distribución uniforme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del ML</dc:title>
  <cp:lastModifiedBy>Jorge Alberto Espinoza Alegria</cp:lastModifiedBy>
  <cp:revision>7</cp:revision>
  <dcterms:modified xsi:type="dcterms:W3CDTF">2020-06-01T04:39:41Z</dcterms:modified>
</cp:coreProperties>
</file>