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2DD5FA-3BFE-407E-9152-9DE142497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1D1E1-E5C1-4F4B-A75F-DC9ABB128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DB670-FB23-44EE-8BF5-9D102B546BFA}" type="datetimeFigureOut">
              <a:rPr lang="es-MX" smtClean="0"/>
              <a:t>28/05/2020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5CAFCE-C662-4B5E-BEDD-D6C38D875A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0FAC0-D4AA-40E9-9447-66A38517C8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DF49-33EB-44AC-8D3F-CD220C393A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93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fact you are studying one right now`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1.4 Billion acres of trees; 500 trees per acre -&gt; 700 Billion trees -&gt; 1-2 petabytes of data</a:t>
            </a:r>
          </a:p>
          <a:p>
            <a:r>
              <a:t> 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fact you are studying one right now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</a:p>
        </p:txBody>
      </p:sp>
      <p:sp>
        <p:nvSpPr>
          <p:cNvPr id="25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dirty="0" err="1"/>
              <a:t>DataScience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lang="es-MX" dirty="0"/>
          </a:p>
        </p:txBody>
      </p:sp>
      <p:sp>
        <p:nvSpPr>
          <p:cNvPr id="26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44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dirty="0" err="1"/>
              <a:t>DataSc</a:t>
            </a:r>
            <a:r>
              <a:rPr dirty="0" err="1"/>
              <a:t>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-30957" y="2495550"/>
            <a:ext cx="9205914" cy="25400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0" y="1581150"/>
            <a:ext cx="91440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 noGrp="1"/>
          </p:cNvSpPr>
          <p:nvPr>
            <p:ph type="title"/>
          </p:nvPr>
        </p:nvSpPr>
        <p:spPr>
          <a:xfrm>
            <a:off x="0" y="1733550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 sz="5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Aplicaciones del ML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19150"/>
            <a:ext cx="3886200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16917"/>
            <a:ext cx="5638801" cy="3788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8" y="895350"/>
            <a:ext cx="3819526" cy="3819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sp>
        <p:nvSpPr>
          <p:cNvPr id="129" name="Rectangle 3"/>
          <p:cNvSpPr txBox="1"/>
          <p:nvPr/>
        </p:nvSpPr>
        <p:spPr>
          <a:xfrm>
            <a:off x="2351209" y="1047750"/>
            <a:ext cx="4441588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2005 – 130 Exabytes</a:t>
            </a:r>
          </a:p>
        </p:txBody>
      </p:sp>
      <p:sp>
        <p:nvSpPr>
          <p:cNvPr id="130" name="Rectangle 5"/>
          <p:cNvSpPr txBox="1"/>
          <p:nvPr/>
        </p:nvSpPr>
        <p:spPr>
          <a:xfrm>
            <a:off x="1597196" y="1657350"/>
            <a:ext cx="5949614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 cap="all">
                <a:solidFill>
                  <a:srgbClr val="92D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2010 – 1,200 Exabytes</a:t>
            </a:r>
          </a:p>
        </p:txBody>
      </p:sp>
      <p:sp>
        <p:nvSpPr>
          <p:cNvPr id="131" name="Rectangle 7"/>
          <p:cNvSpPr txBox="1"/>
          <p:nvPr/>
        </p:nvSpPr>
        <p:spPr>
          <a:xfrm>
            <a:off x="1012650" y="2343150"/>
            <a:ext cx="7118708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 b="1" cap="all">
                <a:solidFill>
                  <a:srgbClr val="00B0F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2015 – 7,900 Exabytes</a:t>
            </a:r>
          </a:p>
        </p:txBody>
      </p:sp>
      <p:sp>
        <p:nvSpPr>
          <p:cNvPr id="132" name="Rectangle 8"/>
          <p:cNvSpPr txBox="1"/>
          <p:nvPr/>
        </p:nvSpPr>
        <p:spPr>
          <a:xfrm>
            <a:off x="383536" y="3217842"/>
            <a:ext cx="837693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b="1" cap="all">
                <a:solidFill>
                  <a:srgbClr val="1D6FC9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r>
              <a:t>2020 – 40,900 Exabytes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animBg="1" advAuto="0"/>
      <p:bldP spid="131" grpId="2" animBg="1" advAuto="0"/>
      <p:bldP spid="132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3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09625"/>
            <a:ext cx="5876927" cy="39622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traight Connector 5"/>
          <p:cNvSpPr/>
          <p:nvPr/>
        </p:nvSpPr>
        <p:spPr>
          <a:xfrm flipV="1">
            <a:off x="2057400" y="3798863"/>
            <a:ext cx="4824414" cy="2968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7" name="Freeform 7"/>
          <p:cNvSpPr/>
          <p:nvPr/>
        </p:nvSpPr>
        <p:spPr>
          <a:xfrm>
            <a:off x="2057400" y="3276600"/>
            <a:ext cx="4823460" cy="701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452" y="19996"/>
                  <a:pt x="6903" y="18391"/>
                  <a:pt x="10503" y="14791"/>
                </a:cubicBezTo>
                <a:cubicBezTo>
                  <a:pt x="14103" y="11191"/>
                  <a:pt x="17852" y="5596"/>
                  <a:pt x="21600" y="0"/>
                </a:cubicBezTo>
              </a:path>
            </a:pathLst>
          </a:custGeom>
          <a:ln w="28575">
            <a:solidFill>
              <a:srgbClr val="1D6FC9"/>
            </a:solidFill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40" name="Group 18"/>
          <p:cNvGrpSpPr/>
          <p:nvPr/>
        </p:nvGrpSpPr>
        <p:grpSpPr>
          <a:xfrm>
            <a:off x="7086600" y="2952749"/>
            <a:ext cx="1676400" cy="533402"/>
            <a:chOff x="0" y="0"/>
            <a:chExt cx="1676400" cy="533400"/>
          </a:xfrm>
        </p:grpSpPr>
        <p:sp>
          <p:nvSpPr>
            <p:cNvPr id="138" name="Down Arrow 19"/>
            <p:cNvSpPr/>
            <p:nvPr/>
          </p:nvSpPr>
          <p:spPr>
            <a:xfrm rot="5400000">
              <a:off x="571500" y="-571500"/>
              <a:ext cx="533400" cy="167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64"/>
                  </a:moveTo>
                  <a:lnTo>
                    <a:pt x="5400" y="1816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8164"/>
                  </a:lnTo>
                  <a:lnTo>
                    <a:pt x="21600" y="1816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1D6FC9"/>
            </a:solidFill>
            <a:ln w="25400" cap="flat">
              <a:solidFill>
                <a:srgbClr val="3A5E8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TextBox 20"/>
            <p:cNvSpPr txBox="1"/>
            <p:nvPr/>
          </p:nvSpPr>
          <p:spPr>
            <a:xfrm>
              <a:off x="228600" y="104973"/>
              <a:ext cx="14478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Machines</a:t>
              </a:r>
            </a:p>
          </p:txBody>
        </p:sp>
      </p:grpSp>
      <p:grpSp>
        <p:nvGrpSpPr>
          <p:cNvPr id="143" name="Group 14"/>
          <p:cNvGrpSpPr/>
          <p:nvPr/>
        </p:nvGrpSpPr>
        <p:grpSpPr>
          <a:xfrm>
            <a:off x="7086600" y="3562349"/>
            <a:ext cx="1676400" cy="533402"/>
            <a:chOff x="0" y="0"/>
            <a:chExt cx="1676400" cy="533400"/>
          </a:xfrm>
        </p:grpSpPr>
        <p:sp>
          <p:nvSpPr>
            <p:cNvPr id="141" name="Down Arrow 15"/>
            <p:cNvSpPr/>
            <p:nvPr/>
          </p:nvSpPr>
          <p:spPr>
            <a:xfrm rot="5400000">
              <a:off x="571500" y="-571500"/>
              <a:ext cx="533400" cy="167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64"/>
                  </a:moveTo>
                  <a:lnTo>
                    <a:pt x="5400" y="1816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8164"/>
                  </a:lnTo>
                  <a:lnTo>
                    <a:pt x="21600" y="1816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TextBox 17"/>
            <p:cNvSpPr txBox="1"/>
            <p:nvPr/>
          </p:nvSpPr>
          <p:spPr>
            <a:xfrm>
              <a:off x="228600" y="108168"/>
              <a:ext cx="1447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Data Scientists</a:t>
              </a:r>
            </a:p>
          </p:txBody>
        </p:sp>
      </p:grpSp>
      <p:sp>
        <p:nvSpPr>
          <p:cNvPr id="144" name="Arrow: Down 1"/>
          <p:cNvSpPr/>
          <p:nvPr/>
        </p:nvSpPr>
        <p:spPr>
          <a:xfrm rot="10800000">
            <a:off x="6499859" y="1504949"/>
            <a:ext cx="381001" cy="1648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04"/>
                </a:moveTo>
                <a:lnTo>
                  <a:pt x="5400" y="19104"/>
                </a:lnTo>
                <a:lnTo>
                  <a:pt x="5400" y="0"/>
                </a:lnTo>
                <a:lnTo>
                  <a:pt x="16200" y="0"/>
                </a:lnTo>
                <a:lnTo>
                  <a:pt x="16200" y="19104"/>
                </a:lnTo>
                <a:lnTo>
                  <a:pt x="21600" y="19104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>
            <a:solidFill>
              <a:srgbClr val="1A7B0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7" name="Group 22"/>
          <p:cNvGrpSpPr/>
          <p:nvPr/>
        </p:nvGrpSpPr>
        <p:grpSpPr>
          <a:xfrm>
            <a:off x="7086600" y="2060574"/>
            <a:ext cx="1707357" cy="533402"/>
            <a:chOff x="0" y="0"/>
            <a:chExt cx="1707355" cy="533400"/>
          </a:xfrm>
        </p:grpSpPr>
        <p:sp>
          <p:nvSpPr>
            <p:cNvPr id="145" name="Down Arrow 19"/>
            <p:cNvSpPr/>
            <p:nvPr/>
          </p:nvSpPr>
          <p:spPr>
            <a:xfrm rot="5400000">
              <a:off x="571500" y="-571500"/>
              <a:ext cx="533401" cy="167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64"/>
                  </a:moveTo>
                  <a:lnTo>
                    <a:pt x="5400" y="18164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8164"/>
                  </a:lnTo>
                  <a:lnTo>
                    <a:pt x="21600" y="18164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TextBox 24"/>
            <p:cNvSpPr/>
            <p:nvPr/>
          </p:nvSpPr>
          <p:spPr>
            <a:xfrm>
              <a:off x="197644" y="104973"/>
              <a:ext cx="15097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300"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r>
                <a:t>Machine Learning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  <p:bldP spid="137" grpId="3" animBg="1" advAuto="0"/>
      <p:bldP spid="140" grpId="4" animBg="1" advAuto="0"/>
      <p:bldP spid="143" grpId="2" animBg="1" advAuto="0"/>
      <p:bldP spid="144" grpId="5" animBg="1" advAuto="0"/>
      <p:bldP spid="147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5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264037"/>
            <a:ext cx="4133850" cy="275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7"/>
          <p:cNvGrpSpPr/>
          <p:nvPr/>
        </p:nvGrpSpPr>
        <p:grpSpPr>
          <a:xfrm>
            <a:off x="4645347" y="1044587"/>
            <a:ext cx="3953835" cy="2742482"/>
            <a:chOff x="0" y="0"/>
            <a:chExt cx="3953833" cy="2742481"/>
          </a:xfrm>
        </p:grpSpPr>
        <p:pic>
          <p:nvPicPr>
            <p:cNvPr id="40" name="Picture 10" descr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2" y="3162"/>
              <a:ext cx="3874782" cy="2739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" name="Group 59"/>
            <p:cNvGrpSpPr/>
            <p:nvPr/>
          </p:nvGrpSpPr>
          <p:grpSpPr>
            <a:xfrm>
              <a:off x="0" y="-1"/>
              <a:ext cx="517699" cy="332742"/>
              <a:chOff x="0" y="0"/>
              <a:chExt cx="517698" cy="332740"/>
            </a:xfrm>
          </p:grpSpPr>
          <p:sp>
            <p:nvSpPr>
              <p:cNvPr id="41" name="Rectangle 60"/>
              <p:cNvSpPr/>
              <p:nvPr/>
            </p:nvSpPr>
            <p:spPr>
              <a:xfrm>
                <a:off x="80323" y="13969"/>
                <a:ext cx="359626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42" name="TextBox 61"/>
              <p:cNvSpPr txBox="1"/>
              <p:nvPr/>
            </p:nvSpPr>
            <p:spPr>
              <a:xfrm>
                <a:off x="0" y="-1"/>
                <a:ext cx="517699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pic>
        <p:nvPicPr>
          <p:cNvPr id="45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513" y="2560807"/>
            <a:ext cx="2859214" cy="15310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oup 18"/>
          <p:cNvGrpSpPr/>
          <p:nvPr/>
        </p:nvGrpSpPr>
        <p:grpSpPr>
          <a:xfrm>
            <a:off x="323625" y="1122613"/>
            <a:ext cx="3729328" cy="2427610"/>
            <a:chOff x="0" y="0"/>
            <a:chExt cx="3729327" cy="2427610"/>
          </a:xfrm>
        </p:grpSpPr>
        <p:pic>
          <p:nvPicPr>
            <p:cNvPr id="46" name="Picture 3" descr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49" y="3626"/>
              <a:ext cx="3650579" cy="2423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Group 43"/>
            <p:cNvGrpSpPr/>
            <p:nvPr/>
          </p:nvGrpSpPr>
          <p:grpSpPr>
            <a:xfrm>
              <a:off x="0" y="-1"/>
              <a:ext cx="517700" cy="332742"/>
              <a:chOff x="0" y="0"/>
              <a:chExt cx="517699" cy="332740"/>
            </a:xfrm>
          </p:grpSpPr>
          <p:sp>
            <p:nvSpPr>
              <p:cNvPr id="47" name="Rectangle 44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48" name="TextBox 45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55" name="Group 15"/>
          <p:cNvGrpSpPr/>
          <p:nvPr/>
        </p:nvGrpSpPr>
        <p:grpSpPr>
          <a:xfrm>
            <a:off x="1447510" y="2526436"/>
            <a:ext cx="3152537" cy="2043821"/>
            <a:chOff x="0" y="0"/>
            <a:chExt cx="3152535" cy="2043820"/>
          </a:xfrm>
        </p:grpSpPr>
        <p:pic>
          <p:nvPicPr>
            <p:cNvPr id="51" name="Picture 1" descr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60" y="0"/>
              <a:ext cx="3075276" cy="2043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" name="Group 55"/>
            <p:cNvGrpSpPr/>
            <p:nvPr/>
          </p:nvGrpSpPr>
          <p:grpSpPr>
            <a:xfrm>
              <a:off x="0" y="44"/>
              <a:ext cx="517700" cy="332742"/>
              <a:chOff x="0" y="0"/>
              <a:chExt cx="517699" cy="332740"/>
            </a:xfrm>
          </p:grpSpPr>
          <p:sp>
            <p:nvSpPr>
              <p:cNvPr id="52" name="Rectangle 56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53" name="TextBox 57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0" name="Group 14"/>
          <p:cNvGrpSpPr/>
          <p:nvPr/>
        </p:nvGrpSpPr>
        <p:grpSpPr>
          <a:xfrm>
            <a:off x="3002931" y="812321"/>
            <a:ext cx="2670123" cy="1676401"/>
            <a:chOff x="0" y="0"/>
            <a:chExt cx="2670121" cy="1676400"/>
          </a:xfrm>
        </p:grpSpPr>
        <p:pic>
          <p:nvPicPr>
            <p:cNvPr id="56" name="Picture 2" descr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749" y="0"/>
              <a:ext cx="2592372" cy="167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" name="Group 51"/>
            <p:cNvGrpSpPr/>
            <p:nvPr/>
          </p:nvGrpSpPr>
          <p:grpSpPr>
            <a:xfrm>
              <a:off x="-1" y="2906"/>
              <a:ext cx="517700" cy="332741"/>
              <a:chOff x="0" y="0"/>
              <a:chExt cx="517699" cy="332740"/>
            </a:xfrm>
          </p:grpSpPr>
          <p:sp>
            <p:nvSpPr>
              <p:cNvPr id="57" name="Rectangle 52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58" name="TextBox 53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4</a:t>
                </a:r>
              </a:p>
            </p:txBody>
          </p:sp>
        </p:grpSp>
      </p:grpSp>
      <p:grpSp>
        <p:nvGrpSpPr>
          <p:cNvPr id="65" name="Group 13"/>
          <p:cNvGrpSpPr/>
          <p:nvPr/>
        </p:nvGrpSpPr>
        <p:grpSpPr>
          <a:xfrm>
            <a:off x="3885674" y="2591081"/>
            <a:ext cx="2213163" cy="1626449"/>
            <a:chOff x="0" y="0"/>
            <a:chExt cx="2213162" cy="1626448"/>
          </a:xfrm>
        </p:grpSpPr>
        <p:pic>
          <p:nvPicPr>
            <p:cNvPr id="61" name="Picture 12" descr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658" y="4724"/>
              <a:ext cx="2134505" cy="16217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" name="Group 47"/>
            <p:cNvGrpSpPr/>
            <p:nvPr/>
          </p:nvGrpSpPr>
          <p:grpSpPr>
            <a:xfrm>
              <a:off x="0" y="-1"/>
              <a:ext cx="517700" cy="332742"/>
              <a:chOff x="0" y="0"/>
              <a:chExt cx="517699" cy="332740"/>
            </a:xfrm>
          </p:grpSpPr>
          <p:sp>
            <p:nvSpPr>
              <p:cNvPr id="62" name="Rectangle 48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63" name="TextBox 49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5</a:t>
                </a:r>
              </a:p>
            </p:txBody>
          </p:sp>
        </p:grpSp>
      </p:grpSp>
      <p:grpSp>
        <p:nvGrpSpPr>
          <p:cNvPr id="70" name="Group 12"/>
          <p:cNvGrpSpPr/>
          <p:nvPr/>
        </p:nvGrpSpPr>
        <p:grpSpPr>
          <a:xfrm>
            <a:off x="581335" y="842831"/>
            <a:ext cx="1823810" cy="1113571"/>
            <a:chOff x="0" y="0"/>
            <a:chExt cx="1823809" cy="1113570"/>
          </a:xfrm>
        </p:grpSpPr>
        <p:pic>
          <p:nvPicPr>
            <p:cNvPr id="66" name="Picture 16" descr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61" y="0"/>
              <a:ext cx="1760748" cy="11135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" name="Group 35"/>
            <p:cNvGrpSpPr/>
            <p:nvPr/>
          </p:nvGrpSpPr>
          <p:grpSpPr>
            <a:xfrm>
              <a:off x="-1" y="3754"/>
              <a:ext cx="517701" cy="332741"/>
              <a:chOff x="0" y="0"/>
              <a:chExt cx="517699" cy="332740"/>
            </a:xfrm>
          </p:grpSpPr>
          <p:sp>
            <p:nvSpPr>
              <p:cNvPr id="67" name="Rectangle 36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68" name="TextBox 37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75" name="Group 10"/>
          <p:cNvGrpSpPr/>
          <p:nvPr/>
        </p:nvGrpSpPr>
        <p:grpSpPr>
          <a:xfrm>
            <a:off x="213909" y="3366228"/>
            <a:ext cx="2060599" cy="1318456"/>
            <a:chOff x="0" y="0"/>
            <a:chExt cx="2060597" cy="1318455"/>
          </a:xfrm>
        </p:grpSpPr>
        <p:pic>
          <p:nvPicPr>
            <p:cNvPr id="71" name="Picture 22" descr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909" y="7491"/>
              <a:ext cx="1981689" cy="1310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4" name="Group 6"/>
            <p:cNvGrpSpPr/>
            <p:nvPr/>
          </p:nvGrpSpPr>
          <p:grpSpPr>
            <a:xfrm>
              <a:off x="0" y="-1"/>
              <a:ext cx="517700" cy="332742"/>
              <a:chOff x="0" y="0"/>
              <a:chExt cx="517699" cy="332740"/>
            </a:xfrm>
          </p:grpSpPr>
          <p:sp>
            <p:nvSpPr>
              <p:cNvPr id="72" name="Rectangle 4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73" name="TextBox 5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8</a:t>
                </a:r>
              </a:p>
            </p:txBody>
          </p:sp>
        </p:grpSp>
      </p:grpSp>
      <p:grpSp>
        <p:nvGrpSpPr>
          <p:cNvPr id="80" name="Group 9"/>
          <p:cNvGrpSpPr/>
          <p:nvPr/>
        </p:nvGrpSpPr>
        <p:grpSpPr>
          <a:xfrm>
            <a:off x="5601694" y="780249"/>
            <a:ext cx="3358794" cy="2469072"/>
            <a:chOff x="0" y="0"/>
            <a:chExt cx="3358793" cy="2469070"/>
          </a:xfrm>
        </p:grpSpPr>
        <p:pic>
          <p:nvPicPr>
            <p:cNvPr id="76" name="Picture 26" descr="Picture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359" y="3492"/>
              <a:ext cx="3287435" cy="2465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" name="Group 31"/>
            <p:cNvGrpSpPr/>
            <p:nvPr/>
          </p:nvGrpSpPr>
          <p:grpSpPr>
            <a:xfrm>
              <a:off x="0" y="-1"/>
              <a:ext cx="517699" cy="332742"/>
              <a:chOff x="0" y="0"/>
              <a:chExt cx="517698" cy="332740"/>
            </a:xfrm>
          </p:grpSpPr>
          <p:sp>
            <p:nvSpPr>
              <p:cNvPr id="77" name="Rectangle 32"/>
              <p:cNvSpPr/>
              <p:nvPr/>
            </p:nvSpPr>
            <p:spPr>
              <a:xfrm>
                <a:off x="80323" y="13969"/>
                <a:ext cx="359626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78" name="TextBox 33"/>
              <p:cNvSpPr txBox="1"/>
              <p:nvPr/>
            </p:nvSpPr>
            <p:spPr>
              <a:xfrm>
                <a:off x="0" y="-1"/>
                <a:ext cx="517699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9</a:t>
                </a:r>
              </a:p>
            </p:txBody>
          </p:sp>
        </p:grpSp>
      </p:grpSp>
      <p:grpSp>
        <p:nvGrpSpPr>
          <p:cNvPr id="85" name="Group 8"/>
          <p:cNvGrpSpPr/>
          <p:nvPr/>
        </p:nvGrpSpPr>
        <p:grpSpPr>
          <a:xfrm>
            <a:off x="2859650" y="1434070"/>
            <a:ext cx="2179331" cy="1586110"/>
            <a:chOff x="0" y="0"/>
            <a:chExt cx="2179330" cy="1586108"/>
          </a:xfrm>
        </p:grpSpPr>
        <p:pic>
          <p:nvPicPr>
            <p:cNvPr id="81" name="Picture 24" descr="Picture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654" y="0"/>
              <a:ext cx="2109677" cy="15861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" name="Group 27"/>
            <p:cNvGrpSpPr/>
            <p:nvPr/>
          </p:nvGrpSpPr>
          <p:grpSpPr>
            <a:xfrm>
              <a:off x="0" y="2907"/>
              <a:ext cx="517699" cy="332741"/>
              <a:chOff x="0" y="0"/>
              <a:chExt cx="517698" cy="332740"/>
            </a:xfrm>
          </p:grpSpPr>
          <p:sp>
            <p:nvSpPr>
              <p:cNvPr id="82" name="Rectangle 28"/>
              <p:cNvSpPr/>
              <p:nvPr/>
            </p:nvSpPr>
            <p:spPr>
              <a:xfrm>
                <a:off x="80323" y="13969"/>
                <a:ext cx="359626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83" name="TextBox 29"/>
              <p:cNvSpPr txBox="1"/>
              <p:nvPr/>
            </p:nvSpPr>
            <p:spPr>
              <a:xfrm>
                <a:off x="0" y="-1"/>
                <a:ext cx="517699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10</a:t>
                </a:r>
              </a:p>
            </p:txBody>
          </p:sp>
        </p:grpSp>
      </p:grpSp>
      <p:sp>
        <p:nvSpPr>
          <p:cNvPr id="86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Aplicaciones del ML</a:t>
            </a:r>
          </a:p>
        </p:txBody>
      </p:sp>
      <p:grpSp>
        <p:nvGrpSpPr>
          <p:cNvPr id="91" name="Group 11"/>
          <p:cNvGrpSpPr/>
          <p:nvPr/>
        </p:nvGrpSpPr>
        <p:grpSpPr>
          <a:xfrm>
            <a:off x="4059566" y="3733346"/>
            <a:ext cx="2657241" cy="947773"/>
            <a:chOff x="0" y="0"/>
            <a:chExt cx="2657240" cy="947771"/>
          </a:xfrm>
        </p:grpSpPr>
        <p:pic>
          <p:nvPicPr>
            <p:cNvPr id="87" name="Picture 14" descr="Picture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958" y="0"/>
              <a:ext cx="2587282" cy="947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0" name="Group 39"/>
            <p:cNvGrpSpPr/>
            <p:nvPr/>
          </p:nvGrpSpPr>
          <p:grpSpPr>
            <a:xfrm>
              <a:off x="-1" y="4905"/>
              <a:ext cx="517700" cy="332742"/>
              <a:chOff x="0" y="0"/>
              <a:chExt cx="517699" cy="332740"/>
            </a:xfrm>
          </p:grpSpPr>
          <p:sp>
            <p:nvSpPr>
              <p:cNvPr id="88" name="Rectangle 40"/>
              <p:cNvSpPr/>
              <p:nvPr/>
            </p:nvSpPr>
            <p:spPr>
              <a:xfrm>
                <a:off x="80323" y="13969"/>
                <a:ext cx="359627" cy="3048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endParaRPr/>
              </a:p>
            </p:txBody>
          </p:sp>
          <p:sp>
            <p:nvSpPr>
              <p:cNvPr id="89" name="TextBox 41"/>
              <p:cNvSpPr txBox="1"/>
              <p:nvPr/>
            </p:nvSpPr>
            <p:spPr>
              <a:xfrm>
                <a:off x="0" y="-1"/>
                <a:ext cx="51770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r>
                  <a:t>7</a:t>
                </a:r>
              </a:p>
            </p:txBody>
          </p:sp>
        </p:grpSp>
      </p:grpSp>
      <p:pic>
        <p:nvPicPr>
          <p:cNvPr id="92" name="Picture 18" descr="Picture 18"/>
          <p:cNvPicPr>
            <a:picLocks noChangeAspect="1"/>
          </p:cNvPicPr>
          <p:nvPr/>
        </p:nvPicPr>
        <p:blipFill>
          <a:blip r:embed="rId14"/>
          <a:srcRect t="15972" b="15972"/>
          <a:stretch>
            <a:fillRect/>
          </a:stretch>
        </p:blipFill>
        <p:spPr>
          <a:xfrm>
            <a:off x="5500342" y="3716469"/>
            <a:ext cx="2020489" cy="859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20" descr="Picture 20"/>
          <p:cNvPicPr>
            <a:picLocks noChangeAspect="1"/>
          </p:cNvPicPr>
          <p:nvPr/>
        </p:nvPicPr>
        <p:blipFill>
          <a:blip r:embed="rId15"/>
          <a:srcRect b="25803"/>
          <a:stretch>
            <a:fillRect/>
          </a:stretch>
        </p:blipFill>
        <p:spPr>
          <a:xfrm>
            <a:off x="7091874" y="3789962"/>
            <a:ext cx="1875700" cy="723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2" animBg="1" advAuto="0"/>
      <p:bldP spid="45" grpId="3" animBg="1" advAuto="0"/>
      <p:bldP spid="50" grpId="1" animBg="1" advAuto="0"/>
      <p:bldP spid="55" grpId="4" animBg="1" advAuto="0"/>
      <p:bldP spid="60" grpId="5" animBg="1" advAuto="0"/>
      <p:bldP spid="65" grpId="6" animBg="1" advAuto="0"/>
      <p:bldP spid="70" grpId="7" animBg="1" advAuto="0"/>
      <p:bldP spid="75" grpId="11" animBg="1" advAuto="0"/>
      <p:bldP spid="80" grpId="12" animBg="1" advAuto="0"/>
      <p:bldP spid="85" grpId="13" animBg="1" advAuto="0"/>
      <p:bldP spid="91" grpId="8" animBg="1" advAuto="0"/>
      <p:bldP spid="92" grpId="9" animBg="1" advAuto="0"/>
      <p:bldP spid="93" grpId="1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0" y="1733550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 sz="5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0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123950"/>
            <a:ext cx="5457827" cy="313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sp>
        <p:nvSpPr>
          <p:cNvPr id="103" name="Rectangle 3"/>
          <p:cNvSpPr txBox="1"/>
          <p:nvPr/>
        </p:nvSpPr>
        <p:spPr>
          <a:xfrm>
            <a:off x="786435" y="1200150"/>
            <a:ext cx="7571146" cy="28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Desde el inicio de los tiempos…</a:t>
            </a:r>
          </a:p>
          <a:p>
            <a:pPr algn="ctr">
              <a:defRPr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endParaRPr/>
          </a:p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Hasta el año 2005…</a:t>
            </a:r>
          </a:p>
          <a:p>
            <a:pPr algn="ctr">
              <a:defRPr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endParaRPr/>
          </a:p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Los humanos hemos creado…</a:t>
            </a:r>
          </a:p>
          <a:p>
            <a:pPr algn="ctr">
              <a:defRPr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endParaRPr/>
          </a:p>
          <a:p>
            <a:pPr algn="ctr">
              <a:defRPr sz="3200" b="1" cap="all">
                <a:solidFill>
                  <a:srgbClr val="00B050"/>
                </a:solidFill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130 Exabytes de datos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0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876300"/>
            <a:ext cx="3524250" cy="3524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971550"/>
            <a:ext cx="2133600" cy="3483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95350"/>
            <a:ext cx="66675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effectLst>
                  <a:outerShdw blurRad="36195" dist="36195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ML es el futuro</a:t>
            </a:r>
          </a:p>
        </p:txBody>
      </p:sp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56342"/>
            <a:ext cx="4876801" cy="3896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Presentación en pantalla (16:9)</PresentationFormat>
  <Paragraphs>43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Hurme Geometric Sans 2</vt:lpstr>
      <vt:lpstr>Montserrat Light</vt:lpstr>
      <vt:lpstr>Montserrat SemiBold</vt:lpstr>
      <vt:lpstr>Office Theme</vt:lpstr>
      <vt:lpstr>Aplicaciones del ML</vt:lpstr>
      <vt:lpstr>Aplicaciones del ML</vt:lpstr>
      <vt:lpstr>ML es el futuro</vt:lpstr>
      <vt:lpstr>ML es el futuro</vt:lpstr>
      <vt:lpstr>ML es el futuro</vt:lpstr>
      <vt:lpstr>ML es el futuro</vt:lpstr>
      <vt:lpstr>ML es el futuro</vt:lpstr>
      <vt:lpstr>ML es el futuro</vt:lpstr>
      <vt:lpstr>ML es el futuro</vt:lpstr>
      <vt:lpstr>ML es el futuro</vt:lpstr>
      <vt:lpstr>ML es el futuro</vt:lpstr>
      <vt:lpstr>ML es el futuro</vt:lpstr>
      <vt:lpstr>ML es el futuro</vt:lpstr>
      <vt:lpstr>ML es el futuro</vt:lpstr>
      <vt:lpstr>ML es el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del ML</dc:title>
  <cp:lastModifiedBy>Jorge Alberto Espinoza Alegria</cp:lastModifiedBy>
  <cp:revision>1</cp:revision>
  <dcterms:modified xsi:type="dcterms:W3CDTF">2020-05-28T19:13:04Z</dcterms:modified>
</cp:coreProperties>
</file>