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After this tutorial you are going to be at the same time 1) sick of and 2) an expert in Microsoft Acronyms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lang="es-MX" dirty="0" err="1"/>
              <a:t>DataScience</a:t>
            </a:r>
            <a:r>
              <a:rPr lang="es-MX" dirty="0"/>
              <a:t> - </a:t>
            </a:r>
            <a:r>
              <a:rPr lang="es-MX" dirty="0" err="1"/>
              <a:t>Axity</a:t>
            </a:r>
            <a:endParaRPr lang="es-MX" dirty="0"/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rPr dirty="0"/>
              <a:t>Machine Learning</a:t>
            </a:r>
            <a:endParaRPr lang="es-MX" dirty="0"/>
          </a:p>
          <a:p>
            <a:endParaRPr dirty="0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none" spc="0" baseline="0"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 noGrp="1"/>
          </p:cNvSpPr>
          <p:nvPr>
            <p:ph type="title"/>
          </p:nvPr>
        </p:nvSpPr>
        <p:spPr>
          <a:xfrm>
            <a:off x="76200" y="1885950"/>
            <a:ext cx="9144000" cy="269542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Idea de la</a:t>
            </a:r>
          </a:p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Regresión Lineal Simple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Método de los Mínimos Cuadrados</a:t>
            </a:r>
          </a:p>
        </p:txBody>
      </p:sp>
      <p:sp>
        <p:nvSpPr>
          <p:cNvPr id="184" name="TextBox 5"/>
          <p:cNvSpPr txBox="1"/>
          <p:nvPr/>
        </p:nvSpPr>
        <p:spPr>
          <a:xfrm>
            <a:off x="381000" y="1123950"/>
            <a:ext cx="50292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Regresión Lineal Simple</a:t>
            </a:r>
          </a:p>
        </p:txBody>
      </p:sp>
      <p:sp>
        <p:nvSpPr>
          <p:cNvPr id="185" name="Straight Arrow Connector 9"/>
          <p:cNvSpPr/>
          <p:nvPr/>
        </p:nvSpPr>
        <p:spPr>
          <a:xfrm flipV="1">
            <a:off x="761999" y="211008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Straight Arrow Connector 11"/>
          <p:cNvSpPr/>
          <p:nvPr/>
        </p:nvSpPr>
        <p:spPr>
          <a:xfrm>
            <a:off x="609600" y="416748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Box 25"/>
          <p:cNvSpPr txBox="1"/>
          <p:nvPr/>
        </p:nvSpPr>
        <p:spPr>
          <a:xfrm>
            <a:off x="533400" y="168592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88" name="TextBox 26"/>
          <p:cNvSpPr txBox="1"/>
          <p:nvPr/>
        </p:nvSpPr>
        <p:spPr>
          <a:xfrm>
            <a:off x="3048000" y="424815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89" name="Straight Connector 43"/>
          <p:cNvSpPr/>
          <p:nvPr/>
        </p:nvSpPr>
        <p:spPr>
          <a:xfrm flipV="1">
            <a:off x="1785938" y="307657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Straight Connector 46"/>
          <p:cNvSpPr/>
          <p:nvPr/>
        </p:nvSpPr>
        <p:spPr>
          <a:xfrm flipV="1">
            <a:off x="1328737" y="348615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1" name="Straight Connector 54"/>
          <p:cNvSpPr/>
          <p:nvPr/>
        </p:nvSpPr>
        <p:spPr>
          <a:xfrm flipV="1">
            <a:off x="2166937" y="323373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Straight Connector 56"/>
          <p:cNvSpPr/>
          <p:nvPr/>
        </p:nvSpPr>
        <p:spPr>
          <a:xfrm flipV="1">
            <a:off x="2547937" y="279082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Straight Connector 57"/>
          <p:cNvSpPr/>
          <p:nvPr/>
        </p:nvSpPr>
        <p:spPr>
          <a:xfrm flipV="1">
            <a:off x="2705101" y="308610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4" name="Straight Connector 59"/>
          <p:cNvSpPr/>
          <p:nvPr/>
        </p:nvSpPr>
        <p:spPr>
          <a:xfrm flipV="1">
            <a:off x="3081339" y="295989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5" name="Straight Connector 65"/>
          <p:cNvSpPr/>
          <p:nvPr/>
        </p:nvSpPr>
        <p:spPr>
          <a:xfrm flipV="1">
            <a:off x="3386139" y="231961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Straight Connector 67"/>
          <p:cNvSpPr/>
          <p:nvPr/>
        </p:nvSpPr>
        <p:spPr>
          <a:xfrm flipV="1">
            <a:off x="3995738" y="237410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Straight Connector 69"/>
          <p:cNvSpPr/>
          <p:nvPr/>
        </p:nvSpPr>
        <p:spPr>
          <a:xfrm flipV="1">
            <a:off x="4069558" y="266700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Straight Connector 70"/>
          <p:cNvSpPr/>
          <p:nvPr/>
        </p:nvSpPr>
        <p:spPr>
          <a:xfrm flipV="1">
            <a:off x="4529138" y="253365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Straight Connector 6"/>
          <p:cNvSpPr/>
          <p:nvPr/>
        </p:nvSpPr>
        <p:spPr>
          <a:xfrm flipV="1">
            <a:off x="712529" y="249108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11" name="Group 41"/>
          <p:cNvGrpSpPr/>
          <p:nvPr/>
        </p:nvGrpSpPr>
        <p:grpSpPr>
          <a:xfrm>
            <a:off x="1253042" y="2219006"/>
            <a:ext cx="3348244" cy="1619175"/>
            <a:chOff x="0" y="0"/>
            <a:chExt cx="3348242" cy="1619174"/>
          </a:xfrm>
        </p:grpSpPr>
        <p:sp>
          <p:nvSpPr>
            <p:cNvPr id="200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1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2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3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4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5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6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7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8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09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10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12" name="Straight Connector 82"/>
          <p:cNvSpPr/>
          <p:nvPr/>
        </p:nvSpPr>
        <p:spPr>
          <a:xfrm flipV="1">
            <a:off x="6244011" y="1396563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Multiply 76"/>
          <p:cNvSpPr/>
          <p:nvPr/>
        </p:nvSpPr>
        <p:spPr>
          <a:xfrm rot="18900000">
            <a:off x="6132675" y="1165949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4" name="TextBox 83"/>
          <p:cNvSpPr txBox="1"/>
          <p:nvPr/>
        </p:nvSpPr>
        <p:spPr>
          <a:xfrm>
            <a:off x="6553200" y="2038350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215" name="TextBox 86"/>
          <p:cNvSpPr txBox="1"/>
          <p:nvPr/>
        </p:nvSpPr>
        <p:spPr>
          <a:xfrm>
            <a:off x="6553200" y="1047750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216" name="Rectangle 87"/>
          <p:cNvSpPr/>
          <p:nvPr/>
        </p:nvSpPr>
        <p:spPr>
          <a:xfrm>
            <a:off x="5732927" y="1035424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7" name="Rectangle 88"/>
          <p:cNvSpPr/>
          <p:nvPr/>
        </p:nvSpPr>
        <p:spPr>
          <a:xfrm>
            <a:off x="3177987" y="2064124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8" name="Straight Connector 90"/>
          <p:cNvSpPr/>
          <p:nvPr/>
        </p:nvSpPr>
        <p:spPr>
          <a:xfrm flipV="1">
            <a:off x="3606799" y="1035049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Straight Connector 96"/>
          <p:cNvSpPr/>
          <p:nvPr/>
        </p:nvSpPr>
        <p:spPr>
          <a:xfrm flipV="1">
            <a:off x="3581399" y="2571750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traight Connector 78"/>
          <p:cNvSpPr/>
          <p:nvPr/>
        </p:nvSpPr>
        <p:spPr>
          <a:xfrm flipV="1">
            <a:off x="5865159" y="2254594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1" name="Multiply 106"/>
          <p:cNvSpPr/>
          <p:nvPr/>
        </p:nvSpPr>
        <p:spPr>
          <a:xfrm rot="18900000">
            <a:off x="6132675" y="2239952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222" name="min_sum_i_(y_i-_.png" descr="min_sum_i_(y_i-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73" y="3299661"/>
            <a:ext cx="2339798" cy="699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7" animBg="1" advAuto="0"/>
      <p:bldP spid="190" grpId="2" animBg="1" advAuto="0"/>
      <p:bldP spid="191" grpId="1" animBg="1" advAuto="0"/>
      <p:bldP spid="192" grpId="8" animBg="1" advAuto="0"/>
      <p:bldP spid="193" grpId="3" animBg="1" advAuto="0"/>
      <p:bldP spid="194" grpId="4" animBg="1" advAuto="0"/>
      <p:bldP spid="195" grpId="9" animBg="1" advAuto="0"/>
      <p:bldP spid="196" grpId="10" animBg="1" advAuto="0"/>
      <p:bldP spid="197" grpId="5" animBg="1" advAuto="0"/>
      <p:bldP spid="198" grpId="6" animBg="1" advAuto="0"/>
      <p:bldP spid="212" grpId="16" animBg="1" advAuto="0"/>
      <p:bldP spid="213" grpId="15" animBg="1" advAuto="0"/>
      <p:bldP spid="214" grpId="20" animBg="1" advAuto="0"/>
      <p:bldP spid="215" grpId="18" animBg="1" advAuto="0"/>
      <p:bldP spid="216" grpId="14" animBg="1" advAuto="0"/>
      <p:bldP spid="217" grpId="11" animBg="1" advAuto="0"/>
      <p:bldP spid="218" grpId="13" animBg="1" advAuto="0"/>
      <p:bldP spid="219" grpId="12" animBg="1" advAuto="0"/>
      <p:bldP spid="220" grpId="17" animBg="1" advAuto="0"/>
      <p:bldP spid="221" grpId="19" animBg="1" advAuto="0"/>
      <p:bldP spid="222" grpId="2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 Cuadrado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 Cuadrado</a:t>
            </a:r>
          </a:p>
        </p:txBody>
      </p:sp>
      <p:sp>
        <p:nvSpPr>
          <p:cNvPr id="229" name="TextBox 5"/>
          <p:cNvSpPr txBox="1"/>
          <p:nvPr/>
        </p:nvSpPr>
        <p:spPr>
          <a:xfrm>
            <a:off x="381000" y="1123950"/>
            <a:ext cx="50292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Regresión Lineal Simple:</a:t>
            </a:r>
          </a:p>
        </p:txBody>
      </p:sp>
      <p:sp>
        <p:nvSpPr>
          <p:cNvPr id="230" name="Straight Arrow Connector 9"/>
          <p:cNvSpPr/>
          <p:nvPr/>
        </p:nvSpPr>
        <p:spPr>
          <a:xfrm flipV="1">
            <a:off x="761999" y="211008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1" name="Straight Arrow Connector 11"/>
          <p:cNvSpPr/>
          <p:nvPr/>
        </p:nvSpPr>
        <p:spPr>
          <a:xfrm>
            <a:off x="609600" y="416748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TextBox 25"/>
          <p:cNvSpPr txBox="1"/>
          <p:nvPr/>
        </p:nvSpPr>
        <p:spPr>
          <a:xfrm>
            <a:off x="533400" y="168592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233" name="TextBox 26"/>
          <p:cNvSpPr txBox="1"/>
          <p:nvPr/>
        </p:nvSpPr>
        <p:spPr>
          <a:xfrm>
            <a:off x="3048000" y="424815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234" name="Straight Connector 43"/>
          <p:cNvSpPr/>
          <p:nvPr/>
        </p:nvSpPr>
        <p:spPr>
          <a:xfrm flipV="1">
            <a:off x="1785938" y="307657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Straight Connector 46"/>
          <p:cNvSpPr/>
          <p:nvPr/>
        </p:nvSpPr>
        <p:spPr>
          <a:xfrm flipV="1">
            <a:off x="1328737" y="348615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Straight Connector 54"/>
          <p:cNvSpPr/>
          <p:nvPr/>
        </p:nvSpPr>
        <p:spPr>
          <a:xfrm flipV="1">
            <a:off x="2166937" y="323373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Straight Connector 56"/>
          <p:cNvSpPr/>
          <p:nvPr/>
        </p:nvSpPr>
        <p:spPr>
          <a:xfrm flipV="1">
            <a:off x="2547937" y="279082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8" name="Straight Connector 57"/>
          <p:cNvSpPr/>
          <p:nvPr/>
        </p:nvSpPr>
        <p:spPr>
          <a:xfrm flipV="1">
            <a:off x="2705101" y="308610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Straight Connector 59"/>
          <p:cNvSpPr/>
          <p:nvPr/>
        </p:nvSpPr>
        <p:spPr>
          <a:xfrm flipV="1">
            <a:off x="3081339" y="295989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Straight Connector 65"/>
          <p:cNvSpPr/>
          <p:nvPr/>
        </p:nvSpPr>
        <p:spPr>
          <a:xfrm flipV="1">
            <a:off x="3386139" y="231961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Straight Connector 67"/>
          <p:cNvSpPr/>
          <p:nvPr/>
        </p:nvSpPr>
        <p:spPr>
          <a:xfrm flipV="1">
            <a:off x="3995738" y="237410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Straight Connector 69"/>
          <p:cNvSpPr/>
          <p:nvPr/>
        </p:nvSpPr>
        <p:spPr>
          <a:xfrm flipV="1">
            <a:off x="4069558" y="266700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Straight Connector 70"/>
          <p:cNvSpPr/>
          <p:nvPr/>
        </p:nvSpPr>
        <p:spPr>
          <a:xfrm flipV="1">
            <a:off x="4529138" y="253365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Straight Connector 6"/>
          <p:cNvSpPr/>
          <p:nvPr/>
        </p:nvSpPr>
        <p:spPr>
          <a:xfrm flipV="1">
            <a:off x="712529" y="249108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56" name="Group 41"/>
          <p:cNvGrpSpPr/>
          <p:nvPr/>
        </p:nvGrpSpPr>
        <p:grpSpPr>
          <a:xfrm>
            <a:off x="1253042" y="2219006"/>
            <a:ext cx="3348244" cy="1619175"/>
            <a:chOff x="0" y="0"/>
            <a:chExt cx="3348242" cy="1619174"/>
          </a:xfrm>
        </p:grpSpPr>
        <p:sp>
          <p:nvSpPr>
            <p:cNvPr id="245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46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47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48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49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50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51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52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53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54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55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57" name="Straight Connector 82"/>
          <p:cNvSpPr/>
          <p:nvPr/>
        </p:nvSpPr>
        <p:spPr>
          <a:xfrm flipV="1">
            <a:off x="6244011" y="1396563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Multiply 76"/>
          <p:cNvSpPr/>
          <p:nvPr/>
        </p:nvSpPr>
        <p:spPr>
          <a:xfrm rot="18900000">
            <a:off x="6132675" y="1165949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9" name="TextBox 83"/>
          <p:cNvSpPr txBox="1"/>
          <p:nvPr/>
        </p:nvSpPr>
        <p:spPr>
          <a:xfrm>
            <a:off x="6553200" y="2038350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260" name="TextBox 86"/>
          <p:cNvSpPr txBox="1"/>
          <p:nvPr/>
        </p:nvSpPr>
        <p:spPr>
          <a:xfrm>
            <a:off x="6553200" y="1047750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261" name="Rectangle 87"/>
          <p:cNvSpPr/>
          <p:nvPr/>
        </p:nvSpPr>
        <p:spPr>
          <a:xfrm>
            <a:off x="5732927" y="1035424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2" name="Rectangle 88"/>
          <p:cNvSpPr/>
          <p:nvPr/>
        </p:nvSpPr>
        <p:spPr>
          <a:xfrm>
            <a:off x="3177987" y="2064124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3" name="Straight Connector 90"/>
          <p:cNvSpPr/>
          <p:nvPr/>
        </p:nvSpPr>
        <p:spPr>
          <a:xfrm flipV="1">
            <a:off x="3606799" y="1035049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Straight Connector 96"/>
          <p:cNvSpPr/>
          <p:nvPr/>
        </p:nvSpPr>
        <p:spPr>
          <a:xfrm flipV="1">
            <a:off x="3581399" y="2571750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5" name="Straight Connector 78"/>
          <p:cNvSpPr/>
          <p:nvPr/>
        </p:nvSpPr>
        <p:spPr>
          <a:xfrm flipV="1">
            <a:off x="5865159" y="2254594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Multiply 106"/>
          <p:cNvSpPr/>
          <p:nvPr/>
        </p:nvSpPr>
        <p:spPr>
          <a:xfrm rot="18900000">
            <a:off x="6132675" y="2239952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267" name="min_sum_i_(y_i-_.png" descr="min_sum_i_(y_i-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973" y="3478003"/>
            <a:ext cx="2339798" cy="699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 Cuadrado</a:t>
            </a:r>
          </a:p>
        </p:txBody>
      </p:sp>
      <p:sp>
        <p:nvSpPr>
          <p:cNvPr id="270" name="TextBox 5"/>
          <p:cNvSpPr txBox="1"/>
          <p:nvPr/>
        </p:nvSpPr>
        <p:spPr>
          <a:xfrm>
            <a:off x="381000" y="1123950"/>
            <a:ext cx="50292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Regresión Lineal Simple:</a:t>
            </a:r>
          </a:p>
        </p:txBody>
      </p:sp>
      <p:sp>
        <p:nvSpPr>
          <p:cNvPr id="271" name="Straight Arrow Connector 9"/>
          <p:cNvSpPr/>
          <p:nvPr/>
        </p:nvSpPr>
        <p:spPr>
          <a:xfrm flipV="1">
            <a:off x="761999" y="211008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2" name="Straight Arrow Connector 11"/>
          <p:cNvSpPr/>
          <p:nvPr/>
        </p:nvSpPr>
        <p:spPr>
          <a:xfrm>
            <a:off x="609600" y="416748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TextBox 25"/>
          <p:cNvSpPr txBox="1"/>
          <p:nvPr/>
        </p:nvSpPr>
        <p:spPr>
          <a:xfrm>
            <a:off x="533400" y="168592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274" name="TextBox 26"/>
          <p:cNvSpPr txBox="1"/>
          <p:nvPr/>
        </p:nvSpPr>
        <p:spPr>
          <a:xfrm>
            <a:off x="3048000" y="424815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275" name="Straight Connector 43"/>
          <p:cNvSpPr/>
          <p:nvPr/>
        </p:nvSpPr>
        <p:spPr>
          <a:xfrm flipV="1">
            <a:off x="1785938" y="307657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6" name="Straight Connector 46"/>
          <p:cNvSpPr/>
          <p:nvPr/>
        </p:nvSpPr>
        <p:spPr>
          <a:xfrm flipV="1">
            <a:off x="1328737" y="348615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Straight Connector 54"/>
          <p:cNvSpPr/>
          <p:nvPr/>
        </p:nvSpPr>
        <p:spPr>
          <a:xfrm flipV="1">
            <a:off x="2166937" y="323373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8" name="Straight Connector 56"/>
          <p:cNvSpPr/>
          <p:nvPr/>
        </p:nvSpPr>
        <p:spPr>
          <a:xfrm flipV="1">
            <a:off x="2547937" y="279082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9" name="Straight Connector 57"/>
          <p:cNvSpPr/>
          <p:nvPr/>
        </p:nvSpPr>
        <p:spPr>
          <a:xfrm flipV="1">
            <a:off x="2705101" y="308610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Straight Connector 59"/>
          <p:cNvSpPr/>
          <p:nvPr/>
        </p:nvSpPr>
        <p:spPr>
          <a:xfrm flipV="1">
            <a:off x="3081339" y="295989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Straight Connector 65"/>
          <p:cNvSpPr/>
          <p:nvPr/>
        </p:nvSpPr>
        <p:spPr>
          <a:xfrm flipV="1">
            <a:off x="3386139" y="231961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Straight Connector 67"/>
          <p:cNvSpPr/>
          <p:nvPr/>
        </p:nvSpPr>
        <p:spPr>
          <a:xfrm flipV="1">
            <a:off x="3995738" y="237410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3" name="Straight Connector 69"/>
          <p:cNvSpPr/>
          <p:nvPr/>
        </p:nvSpPr>
        <p:spPr>
          <a:xfrm flipV="1">
            <a:off x="4069558" y="266700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4" name="Straight Connector 70"/>
          <p:cNvSpPr/>
          <p:nvPr/>
        </p:nvSpPr>
        <p:spPr>
          <a:xfrm flipV="1">
            <a:off x="4529138" y="253365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5" name="Straight Connector 6"/>
          <p:cNvSpPr/>
          <p:nvPr/>
        </p:nvSpPr>
        <p:spPr>
          <a:xfrm flipV="1">
            <a:off x="712529" y="249108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97" name="Group 41"/>
          <p:cNvGrpSpPr/>
          <p:nvPr/>
        </p:nvGrpSpPr>
        <p:grpSpPr>
          <a:xfrm>
            <a:off x="1253042" y="2219006"/>
            <a:ext cx="3348244" cy="1619175"/>
            <a:chOff x="0" y="0"/>
            <a:chExt cx="3348242" cy="1619174"/>
          </a:xfrm>
        </p:grpSpPr>
        <p:sp>
          <p:nvSpPr>
            <p:cNvPr id="286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87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88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89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90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91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92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93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94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95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96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298" name="Straight Connector 82"/>
          <p:cNvSpPr/>
          <p:nvPr/>
        </p:nvSpPr>
        <p:spPr>
          <a:xfrm flipV="1">
            <a:off x="6244011" y="1396563"/>
            <a:ext cx="1" cy="946587"/>
          </a:xfrm>
          <a:prstGeom prst="line">
            <a:avLst/>
          </a:prstGeom>
          <a:ln w="3810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Multiply 76"/>
          <p:cNvSpPr/>
          <p:nvPr/>
        </p:nvSpPr>
        <p:spPr>
          <a:xfrm rot="18900000">
            <a:off x="6132675" y="1165949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0" name="TextBox 83"/>
          <p:cNvSpPr txBox="1"/>
          <p:nvPr/>
        </p:nvSpPr>
        <p:spPr>
          <a:xfrm>
            <a:off x="6553200" y="2038350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  <a:r>
              <a:t>̂ </a:t>
            </a:r>
          </a:p>
        </p:txBody>
      </p:sp>
      <p:sp>
        <p:nvSpPr>
          <p:cNvPr id="301" name="TextBox 86"/>
          <p:cNvSpPr txBox="1"/>
          <p:nvPr/>
        </p:nvSpPr>
        <p:spPr>
          <a:xfrm>
            <a:off x="6553200" y="1047750"/>
            <a:ext cx="457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i</a:t>
            </a:r>
          </a:p>
        </p:txBody>
      </p:sp>
      <p:sp>
        <p:nvSpPr>
          <p:cNvPr id="302" name="Rectangle 87"/>
          <p:cNvSpPr/>
          <p:nvPr/>
        </p:nvSpPr>
        <p:spPr>
          <a:xfrm>
            <a:off x="5732927" y="1035424"/>
            <a:ext cx="1277473" cy="15363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3" name="Rectangle 88"/>
          <p:cNvSpPr/>
          <p:nvPr/>
        </p:nvSpPr>
        <p:spPr>
          <a:xfrm>
            <a:off x="3177987" y="2064124"/>
            <a:ext cx="423192" cy="92672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4" name="Straight Connector 90"/>
          <p:cNvSpPr/>
          <p:nvPr/>
        </p:nvSpPr>
        <p:spPr>
          <a:xfrm flipV="1">
            <a:off x="3606799" y="1035049"/>
            <a:ext cx="2133601" cy="1025528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5" name="Straight Connector 96"/>
          <p:cNvSpPr/>
          <p:nvPr/>
        </p:nvSpPr>
        <p:spPr>
          <a:xfrm flipV="1">
            <a:off x="3581399" y="2571750"/>
            <a:ext cx="2133601" cy="415927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Straight Connector 78"/>
          <p:cNvSpPr/>
          <p:nvPr/>
        </p:nvSpPr>
        <p:spPr>
          <a:xfrm flipV="1">
            <a:off x="5865159" y="2254594"/>
            <a:ext cx="685801" cy="20170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Multiply 106"/>
          <p:cNvSpPr/>
          <p:nvPr/>
        </p:nvSpPr>
        <p:spPr>
          <a:xfrm rot="18900000">
            <a:off x="6132675" y="2239952"/>
            <a:ext cx="222673" cy="222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27BE04"/>
          </a:solidFill>
          <a:ln w="127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pic>
        <p:nvPicPr>
          <p:cNvPr id="308" name="sum_i_(y_i-_hat_.png" descr="sum_i_(y_i-_hat_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09299" y="3772991"/>
            <a:ext cx="1739160" cy="699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 fill="hold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2000" fill="hold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2000" fill="hold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xit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2000" fill="hold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2000" fill="hold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xit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2000" fill="hold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2000" fill="hold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xit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2000" fill="hold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2000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xit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200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83925 -0.429886" pathEditMode="relative">
                                      <p:cBhvr>
                                        <p:cTn id="47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299" grpId="2" animBg="1" advAuto="0"/>
      <p:bldP spid="300" grpId="3" animBg="1" advAuto="0"/>
      <p:bldP spid="301" grpId="4" animBg="1" advAuto="0"/>
      <p:bldP spid="302" grpId="5" animBg="1" advAuto="0"/>
      <p:bldP spid="303" grpId="10" animBg="1" advAuto="0"/>
      <p:bldP spid="304" grpId="8" animBg="1" advAuto="0"/>
      <p:bldP spid="305" grpId="9" animBg="1" advAuto="0"/>
      <p:bldP spid="306" grpId="6" animBg="1" advAuto="0"/>
      <p:bldP spid="307" grpId="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raight Connector 114"/>
          <p:cNvSpPr/>
          <p:nvPr/>
        </p:nvSpPr>
        <p:spPr>
          <a:xfrm flipV="1">
            <a:off x="2547938" y="279082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1" name="Straight Connector 116"/>
          <p:cNvSpPr/>
          <p:nvPr/>
        </p:nvSpPr>
        <p:spPr>
          <a:xfrm flipV="1">
            <a:off x="3389312" y="233997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Straight Connector 118"/>
          <p:cNvSpPr/>
          <p:nvPr/>
        </p:nvSpPr>
        <p:spPr>
          <a:xfrm flipV="1">
            <a:off x="3995737" y="234950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Straight Connector 99"/>
          <p:cNvSpPr/>
          <p:nvPr/>
        </p:nvSpPr>
        <p:spPr>
          <a:xfrm flipV="1">
            <a:off x="1328737" y="304164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Straight Connector 102"/>
          <p:cNvSpPr/>
          <p:nvPr/>
        </p:nvSpPr>
        <p:spPr>
          <a:xfrm flipV="1">
            <a:off x="2166938" y="303847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Straight Connector 104"/>
          <p:cNvSpPr/>
          <p:nvPr/>
        </p:nvSpPr>
        <p:spPr>
          <a:xfrm flipV="1">
            <a:off x="2700338" y="303847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6" name="Straight Connector 112"/>
          <p:cNvSpPr/>
          <p:nvPr/>
        </p:nvSpPr>
        <p:spPr>
          <a:xfrm flipV="1">
            <a:off x="2239963" y="303212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Straight Connector 97"/>
          <p:cNvSpPr/>
          <p:nvPr/>
        </p:nvSpPr>
        <p:spPr>
          <a:xfrm>
            <a:off x="762000" y="302895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 Cuadrado</a:t>
            </a:r>
          </a:p>
        </p:txBody>
      </p:sp>
      <p:sp>
        <p:nvSpPr>
          <p:cNvPr id="319" name="TextBox 5"/>
          <p:cNvSpPr txBox="1"/>
          <p:nvPr/>
        </p:nvSpPr>
        <p:spPr>
          <a:xfrm>
            <a:off x="381000" y="1123950"/>
            <a:ext cx="50292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Regresión Lineal Simple:</a:t>
            </a:r>
          </a:p>
        </p:txBody>
      </p:sp>
      <p:sp>
        <p:nvSpPr>
          <p:cNvPr id="320" name="Straight Arrow Connector 9"/>
          <p:cNvSpPr/>
          <p:nvPr/>
        </p:nvSpPr>
        <p:spPr>
          <a:xfrm flipV="1">
            <a:off x="761999" y="211008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Straight Arrow Connector 11"/>
          <p:cNvSpPr/>
          <p:nvPr/>
        </p:nvSpPr>
        <p:spPr>
          <a:xfrm>
            <a:off x="609600" y="416748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2" name="TextBox 25"/>
          <p:cNvSpPr txBox="1"/>
          <p:nvPr/>
        </p:nvSpPr>
        <p:spPr>
          <a:xfrm>
            <a:off x="533400" y="168592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323" name="TextBox 26"/>
          <p:cNvSpPr txBox="1"/>
          <p:nvPr/>
        </p:nvSpPr>
        <p:spPr>
          <a:xfrm>
            <a:off x="3048000" y="424815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324" name="Straight Connector 43"/>
          <p:cNvSpPr/>
          <p:nvPr/>
        </p:nvSpPr>
        <p:spPr>
          <a:xfrm flipV="1">
            <a:off x="1785938" y="3076575"/>
            <a:ext cx="1" cy="2476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5" name="Straight Connector 46"/>
          <p:cNvSpPr/>
          <p:nvPr/>
        </p:nvSpPr>
        <p:spPr>
          <a:xfrm flipV="1">
            <a:off x="1328737" y="3486151"/>
            <a:ext cx="1" cy="23868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6" name="Straight Connector 54"/>
          <p:cNvSpPr/>
          <p:nvPr/>
        </p:nvSpPr>
        <p:spPr>
          <a:xfrm flipV="1">
            <a:off x="2166937" y="3233738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Straight Connector 56"/>
          <p:cNvSpPr/>
          <p:nvPr/>
        </p:nvSpPr>
        <p:spPr>
          <a:xfrm flipV="1">
            <a:off x="2547937" y="2790826"/>
            <a:ext cx="1" cy="314327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Straight Connector 57"/>
          <p:cNvSpPr/>
          <p:nvPr/>
        </p:nvSpPr>
        <p:spPr>
          <a:xfrm flipV="1">
            <a:off x="2705101" y="3086100"/>
            <a:ext cx="1" cy="376518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Straight Connector 59"/>
          <p:cNvSpPr/>
          <p:nvPr/>
        </p:nvSpPr>
        <p:spPr>
          <a:xfrm flipV="1">
            <a:off x="3081339" y="2959893"/>
            <a:ext cx="1" cy="57155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0" name="Straight Connector 65"/>
          <p:cNvSpPr/>
          <p:nvPr/>
        </p:nvSpPr>
        <p:spPr>
          <a:xfrm flipV="1">
            <a:off x="3386139" y="2319617"/>
            <a:ext cx="1" cy="566459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Straight Connector 67"/>
          <p:cNvSpPr/>
          <p:nvPr/>
        </p:nvSpPr>
        <p:spPr>
          <a:xfrm flipV="1">
            <a:off x="3995738" y="2374106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Straight Connector 69"/>
          <p:cNvSpPr/>
          <p:nvPr/>
        </p:nvSpPr>
        <p:spPr>
          <a:xfrm flipV="1">
            <a:off x="4069558" y="2667000"/>
            <a:ext cx="1" cy="323850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3" name="Straight Connector 70"/>
          <p:cNvSpPr/>
          <p:nvPr/>
        </p:nvSpPr>
        <p:spPr>
          <a:xfrm flipV="1">
            <a:off x="4529138" y="2533652"/>
            <a:ext cx="1" cy="424702"/>
          </a:xfrm>
          <a:prstGeom prst="line">
            <a:avLst/>
          </a:prstGeom>
          <a:ln w="19050">
            <a:solidFill>
              <a:srgbClr val="27BE04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" name="Straight Connector 6"/>
          <p:cNvSpPr/>
          <p:nvPr/>
        </p:nvSpPr>
        <p:spPr>
          <a:xfrm flipV="1">
            <a:off x="712529" y="249108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6" name="Group 41"/>
          <p:cNvGrpSpPr/>
          <p:nvPr/>
        </p:nvGrpSpPr>
        <p:grpSpPr>
          <a:xfrm>
            <a:off x="1253042" y="2219006"/>
            <a:ext cx="3348244" cy="1619175"/>
            <a:chOff x="0" y="0"/>
            <a:chExt cx="3348242" cy="1619174"/>
          </a:xfrm>
        </p:grpSpPr>
        <p:sp>
          <p:nvSpPr>
            <p:cNvPr id="335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36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37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38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39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40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41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42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43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44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45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347" name="TextBox 47"/>
          <p:cNvSpPr txBox="1"/>
          <p:nvPr/>
        </p:nvSpPr>
        <p:spPr>
          <a:xfrm>
            <a:off x="4932827" y="113739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348" name="TextBox 123"/>
          <p:cNvSpPr txBox="1"/>
          <p:nvPr/>
        </p:nvSpPr>
        <p:spPr>
          <a:xfrm>
            <a:off x="4932827" y="180975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grpSp>
        <p:nvGrpSpPr>
          <p:cNvPr id="354" name="Group 137"/>
          <p:cNvGrpSpPr/>
          <p:nvPr/>
        </p:nvGrpSpPr>
        <p:grpSpPr>
          <a:xfrm>
            <a:off x="5181600" y="2876550"/>
            <a:ext cx="3505200" cy="990600"/>
            <a:chOff x="0" y="0"/>
            <a:chExt cx="3505200" cy="990600"/>
          </a:xfrm>
        </p:grpSpPr>
        <p:sp>
          <p:nvSpPr>
            <p:cNvPr id="349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50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351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2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53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pic>
        <p:nvPicPr>
          <p:cNvPr id="355" name="sum_i_(y_i-_hat_.png" descr="sum_i_(y_i-_hat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399" y="118062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um_i_(y_i-_bar_.png" descr="sum_i_(y_i-_bar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62" y="192690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bar_y.png" descr="bar_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4" y="294560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fill="hold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 fill="hold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500" fill="hold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" dur="500" fill="hold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fill="hold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xit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 fill="hold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500" fill="hold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xit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fill="hold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500" fill="hold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xit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500" fill="hold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4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4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1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1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19" animBg="1" advAuto="0"/>
      <p:bldP spid="311" grpId="20" animBg="1" advAuto="0"/>
      <p:bldP spid="312" grpId="21" animBg="1" advAuto="0"/>
      <p:bldP spid="313" grpId="15" animBg="1" advAuto="0"/>
      <p:bldP spid="314" grpId="16" animBg="1" advAuto="0"/>
      <p:bldP spid="315" grpId="17" animBg="1" advAuto="0"/>
      <p:bldP spid="316" grpId="18" animBg="1" advAuto="0"/>
      <p:bldP spid="317" grpId="13" animBg="1" advAuto="0"/>
      <p:bldP spid="324" grpId="10" animBg="1" advAuto="0"/>
      <p:bldP spid="325" grpId="11" animBg="1" advAuto="0"/>
      <p:bldP spid="326" grpId="9" animBg="1" advAuto="0"/>
      <p:bldP spid="327" grpId="4" animBg="1" advAuto="0"/>
      <p:bldP spid="328" grpId="3" animBg="1" advAuto="0"/>
      <p:bldP spid="329" grpId="12" animBg="1" advAuto="0"/>
      <p:bldP spid="330" grpId="5" animBg="1" advAuto="0"/>
      <p:bldP spid="331" grpId="6" animBg="1" advAuto="0"/>
      <p:bldP spid="332" grpId="7" animBg="1" advAuto="0"/>
      <p:bldP spid="333" grpId="8" animBg="1" advAuto="0"/>
      <p:bldP spid="334" grpId="2" animBg="1" advAuto="0"/>
      <p:bldP spid="347" grpId="1" animBg="1" advAuto="0"/>
      <p:bldP spid="348" grpId="23" animBg="1" advAuto="0"/>
      <p:bldP spid="354" grpId="24" animBg="1" advAuto="0"/>
      <p:bldP spid="356" grpId="22" animBg="1" advAuto="0"/>
      <p:bldP spid="357" grpId="1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 R</a:t>
            </a:r>
            <a:r>
              <a:rPr baseline="30000"/>
              <a:t>2 </a:t>
            </a:r>
            <a:r>
              <a:t>Adjustado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traight Connector 114"/>
          <p:cNvSpPr/>
          <p:nvPr/>
        </p:nvSpPr>
        <p:spPr>
          <a:xfrm flipV="1">
            <a:off x="2547938" y="279082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4" name="Straight Connector 116"/>
          <p:cNvSpPr/>
          <p:nvPr/>
        </p:nvSpPr>
        <p:spPr>
          <a:xfrm flipV="1">
            <a:off x="3389312" y="233997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5" name="Straight Connector 118"/>
          <p:cNvSpPr/>
          <p:nvPr/>
        </p:nvSpPr>
        <p:spPr>
          <a:xfrm flipV="1">
            <a:off x="3995737" y="234950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6" name="Straight Connector 99"/>
          <p:cNvSpPr/>
          <p:nvPr/>
        </p:nvSpPr>
        <p:spPr>
          <a:xfrm flipV="1">
            <a:off x="1328737" y="304164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7" name="Straight Connector 102"/>
          <p:cNvSpPr/>
          <p:nvPr/>
        </p:nvSpPr>
        <p:spPr>
          <a:xfrm flipV="1">
            <a:off x="2166938" y="303847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8" name="Straight Connector 104"/>
          <p:cNvSpPr/>
          <p:nvPr/>
        </p:nvSpPr>
        <p:spPr>
          <a:xfrm flipV="1">
            <a:off x="2700338" y="303847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9" name="Straight Connector 112"/>
          <p:cNvSpPr/>
          <p:nvPr/>
        </p:nvSpPr>
        <p:spPr>
          <a:xfrm flipV="1">
            <a:off x="2239963" y="303212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Straight Connector 97"/>
          <p:cNvSpPr/>
          <p:nvPr/>
        </p:nvSpPr>
        <p:spPr>
          <a:xfrm>
            <a:off x="762000" y="302895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R</a:t>
            </a:r>
            <a:r>
              <a:rPr baseline="300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rPr>
              <a:t>2 </a:t>
            </a:r>
            <a:r>
              <a:t>Adjustado</a:t>
            </a:r>
          </a:p>
        </p:txBody>
      </p:sp>
      <p:sp>
        <p:nvSpPr>
          <p:cNvPr id="372" name="TextBox 5"/>
          <p:cNvSpPr txBox="1"/>
          <p:nvPr/>
        </p:nvSpPr>
        <p:spPr>
          <a:xfrm>
            <a:off x="381000" y="1123950"/>
            <a:ext cx="50292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Regresión Lineal Simple:</a:t>
            </a:r>
          </a:p>
        </p:txBody>
      </p:sp>
      <p:sp>
        <p:nvSpPr>
          <p:cNvPr id="373" name="Straight Arrow Connector 9"/>
          <p:cNvSpPr/>
          <p:nvPr/>
        </p:nvSpPr>
        <p:spPr>
          <a:xfrm flipV="1">
            <a:off x="761999" y="211008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4" name="Straight Arrow Connector 11"/>
          <p:cNvSpPr/>
          <p:nvPr/>
        </p:nvSpPr>
        <p:spPr>
          <a:xfrm>
            <a:off x="609600" y="416748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TextBox 25"/>
          <p:cNvSpPr txBox="1"/>
          <p:nvPr/>
        </p:nvSpPr>
        <p:spPr>
          <a:xfrm>
            <a:off x="533400" y="168592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376" name="TextBox 26"/>
          <p:cNvSpPr txBox="1"/>
          <p:nvPr/>
        </p:nvSpPr>
        <p:spPr>
          <a:xfrm>
            <a:off x="3048000" y="424815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grpSp>
        <p:nvGrpSpPr>
          <p:cNvPr id="388" name="Group 41"/>
          <p:cNvGrpSpPr/>
          <p:nvPr/>
        </p:nvGrpSpPr>
        <p:grpSpPr>
          <a:xfrm>
            <a:off x="1253042" y="2219006"/>
            <a:ext cx="3348244" cy="1619175"/>
            <a:chOff x="0" y="0"/>
            <a:chExt cx="3348242" cy="1619174"/>
          </a:xfrm>
        </p:grpSpPr>
        <p:sp>
          <p:nvSpPr>
            <p:cNvPr id="377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78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79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0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1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2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3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4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5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6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87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grpSp>
        <p:nvGrpSpPr>
          <p:cNvPr id="394" name="Group 137"/>
          <p:cNvGrpSpPr/>
          <p:nvPr/>
        </p:nvGrpSpPr>
        <p:grpSpPr>
          <a:xfrm>
            <a:off x="5181600" y="2876550"/>
            <a:ext cx="3505200" cy="990600"/>
            <a:chOff x="0" y="0"/>
            <a:chExt cx="3505200" cy="990600"/>
          </a:xfrm>
        </p:grpSpPr>
        <p:sp>
          <p:nvSpPr>
            <p:cNvPr id="389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390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391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393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395" name="TextBox 47"/>
          <p:cNvSpPr txBox="1"/>
          <p:nvPr/>
        </p:nvSpPr>
        <p:spPr>
          <a:xfrm>
            <a:off x="4932827" y="1137398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sp>
        <p:nvSpPr>
          <p:cNvPr id="396" name="TextBox 123"/>
          <p:cNvSpPr txBox="1"/>
          <p:nvPr/>
        </p:nvSpPr>
        <p:spPr>
          <a:xfrm>
            <a:off x="4932827" y="1809750"/>
            <a:ext cx="2971801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tot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</a:p>
        </p:txBody>
      </p:sp>
      <p:pic>
        <p:nvPicPr>
          <p:cNvPr id="397" name="sum_i_(y_i-_hat_.png" descr="sum_i_(y_i-_hat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399" y="1180624"/>
            <a:ext cx="1713603" cy="688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sum_i_(y_i-_bar_.png" descr="sum_i_(y_i-_bar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62" y="1926907"/>
            <a:ext cx="1743076" cy="742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bar_y.png" descr="bar_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4" y="2945603"/>
            <a:ext cx="94460" cy="166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traight Connector 114"/>
          <p:cNvSpPr/>
          <p:nvPr/>
        </p:nvSpPr>
        <p:spPr>
          <a:xfrm flipV="1">
            <a:off x="2547938" y="2790825"/>
            <a:ext cx="1" cy="2444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2" name="Straight Connector 116"/>
          <p:cNvSpPr/>
          <p:nvPr/>
        </p:nvSpPr>
        <p:spPr>
          <a:xfrm flipV="1">
            <a:off x="3389312" y="2339975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3" name="Straight Connector 118"/>
          <p:cNvSpPr/>
          <p:nvPr/>
        </p:nvSpPr>
        <p:spPr>
          <a:xfrm flipV="1">
            <a:off x="3995737" y="2349500"/>
            <a:ext cx="1" cy="688975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" name="Straight Connector 99"/>
          <p:cNvSpPr/>
          <p:nvPr/>
        </p:nvSpPr>
        <p:spPr>
          <a:xfrm flipV="1">
            <a:off x="1328737" y="3041649"/>
            <a:ext cx="1" cy="649291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5" name="Straight Connector 102"/>
          <p:cNvSpPr/>
          <p:nvPr/>
        </p:nvSpPr>
        <p:spPr>
          <a:xfrm flipV="1">
            <a:off x="2166938" y="3038474"/>
            <a:ext cx="1" cy="522292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6" name="Straight Connector 104"/>
          <p:cNvSpPr/>
          <p:nvPr/>
        </p:nvSpPr>
        <p:spPr>
          <a:xfrm flipV="1">
            <a:off x="2700338" y="3038475"/>
            <a:ext cx="1" cy="385768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Straight Connector 112"/>
          <p:cNvSpPr/>
          <p:nvPr/>
        </p:nvSpPr>
        <p:spPr>
          <a:xfrm flipV="1">
            <a:off x="2239963" y="3032125"/>
            <a:ext cx="1" cy="147643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Straight Connector 97"/>
          <p:cNvSpPr/>
          <p:nvPr/>
        </p:nvSpPr>
        <p:spPr>
          <a:xfrm>
            <a:off x="762000" y="3028950"/>
            <a:ext cx="3962400" cy="0"/>
          </a:xfrm>
          <a:prstGeom prst="line">
            <a:avLst/>
          </a:prstGeom>
          <a:ln w="28575">
            <a:solidFill>
              <a:srgbClr val="4A452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R</a:t>
            </a:r>
            <a:r>
              <a:rPr baseline="300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rPr>
              <a:t>2 </a:t>
            </a:r>
            <a:r>
              <a:t>Adjustado</a:t>
            </a:r>
          </a:p>
        </p:txBody>
      </p:sp>
      <p:sp>
        <p:nvSpPr>
          <p:cNvPr id="410" name="TextBox 5"/>
          <p:cNvSpPr txBox="1"/>
          <p:nvPr/>
        </p:nvSpPr>
        <p:spPr>
          <a:xfrm>
            <a:off x="381000" y="1123950"/>
            <a:ext cx="50292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Regresión Lineal Simple:</a:t>
            </a:r>
          </a:p>
        </p:txBody>
      </p:sp>
      <p:sp>
        <p:nvSpPr>
          <p:cNvPr id="411" name="Straight Arrow Connector 9"/>
          <p:cNvSpPr/>
          <p:nvPr/>
        </p:nvSpPr>
        <p:spPr>
          <a:xfrm flipV="1">
            <a:off x="761999" y="211008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2" name="Straight Arrow Connector 11"/>
          <p:cNvSpPr/>
          <p:nvPr/>
        </p:nvSpPr>
        <p:spPr>
          <a:xfrm>
            <a:off x="609600" y="416748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TextBox 25"/>
          <p:cNvSpPr txBox="1"/>
          <p:nvPr/>
        </p:nvSpPr>
        <p:spPr>
          <a:xfrm>
            <a:off x="533400" y="168592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414" name="TextBox 26"/>
          <p:cNvSpPr txBox="1"/>
          <p:nvPr/>
        </p:nvSpPr>
        <p:spPr>
          <a:xfrm>
            <a:off x="3048000" y="424815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grpSp>
        <p:nvGrpSpPr>
          <p:cNvPr id="426" name="Group 41"/>
          <p:cNvGrpSpPr/>
          <p:nvPr/>
        </p:nvGrpSpPr>
        <p:grpSpPr>
          <a:xfrm>
            <a:off x="1253042" y="2219006"/>
            <a:ext cx="3348244" cy="1619175"/>
            <a:chOff x="0" y="0"/>
            <a:chExt cx="3348242" cy="1619174"/>
          </a:xfrm>
        </p:grpSpPr>
        <p:sp>
          <p:nvSpPr>
            <p:cNvPr id="415" name="Multiply 12"/>
            <p:cNvSpPr/>
            <p:nvPr/>
          </p:nvSpPr>
          <p:spPr>
            <a:xfrm rot="18900000">
              <a:off x="478850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16" name="Multiply 13"/>
            <p:cNvSpPr/>
            <p:nvPr/>
          </p:nvSpPr>
          <p:spPr>
            <a:xfrm rot="18900000">
              <a:off x="1240851" y="4799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17" name="Multiply 14"/>
            <p:cNvSpPr/>
            <p:nvPr/>
          </p:nvSpPr>
          <p:spPr>
            <a:xfrm rot="18900000">
              <a:off x="1774251" y="7847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18" name="Multiply 15"/>
            <p:cNvSpPr/>
            <p:nvPr/>
          </p:nvSpPr>
          <p:spPr>
            <a:xfrm rot="18900000">
              <a:off x="2079051" y="2165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19" name="Multiply 16"/>
            <p:cNvSpPr/>
            <p:nvPr/>
          </p:nvSpPr>
          <p:spPr>
            <a:xfrm rot="18900000">
              <a:off x="2764851" y="7085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20" name="Multiply 17"/>
            <p:cNvSpPr/>
            <p:nvPr/>
          </p:nvSpPr>
          <p:spPr>
            <a:xfrm rot="18900000">
              <a:off x="859850" y="1318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21" name="Multiply 19"/>
            <p:cNvSpPr/>
            <p:nvPr/>
          </p:nvSpPr>
          <p:spPr>
            <a:xfrm rot="18900000">
              <a:off x="2688651" y="98972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22" name="Multiply 20"/>
            <p:cNvSpPr/>
            <p:nvPr/>
          </p:nvSpPr>
          <p:spPr>
            <a:xfrm rot="18900000">
              <a:off x="21650" y="1492983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23" name="Multiply 21"/>
            <p:cNvSpPr/>
            <p:nvPr/>
          </p:nvSpPr>
          <p:spPr>
            <a:xfrm rot="18900000">
              <a:off x="936051" y="937171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24" name="Multiply 22"/>
            <p:cNvSpPr/>
            <p:nvPr/>
          </p:nvSpPr>
          <p:spPr>
            <a:xfrm rot="18900000">
              <a:off x="3222051" y="713035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25" name="Multiply 23"/>
            <p:cNvSpPr/>
            <p:nvPr/>
          </p:nvSpPr>
          <p:spPr>
            <a:xfrm rot="18900000">
              <a:off x="1393251" y="1201630"/>
              <a:ext cx="104541" cy="10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237"/>
                  </a:moveTo>
                  <a:lnTo>
                    <a:pt x="5237" y="0"/>
                  </a:lnTo>
                  <a:lnTo>
                    <a:pt x="10800" y="5563"/>
                  </a:lnTo>
                  <a:lnTo>
                    <a:pt x="16363" y="0"/>
                  </a:lnTo>
                  <a:lnTo>
                    <a:pt x="21600" y="5237"/>
                  </a:lnTo>
                  <a:lnTo>
                    <a:pt x="16037" y="10800"/>
                  </a:lnTo>
                  <a:lnTo>
                    <a:pt x="21600" y="16363"/>
                  </a:lnTo>
                  <a:lnTo>
                    <a:pt x="16363" y="21600"/>
                  </a:lnTo>
                  <a:lnTo>
                    <a:pt x="10800" y="16037"/>
                  </a:lnTo>
                  <a:lnTo>
                    <a:pt x="5237" y="21600"/>
                  </a:lnTo>
                  <a:lnTo>
                    <a:pt x="0" y="16363"/>
                  </a:lnTo>
                  <a:lnTo>
                    <a:pt x="5563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427" name="Rectangle 122"/>
          <p:cNvSpPr txBox="1"/>
          <p:nvPr/>
        </p:nvSpPr>
        <p:spPr>
          <a:xfrm>
            <a:off x="152400" y="2800350"/>
            <a:ext cx="450579" cy="37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</a:t>
            </a:r>
            <a:r>
              <a:rPr baseline="-25000">
                <a:solidFill>
                  <a:srgbClr val="404040"/>
                </a:solidFill>
              </a:rPr>
              <a:t>avg</a:t>
            </a:r>
          </a:p>
        </p:txBody>
      </p:sp>
      <p:grpSp>
        <p:nvGrpSpPr>
          <p:cNvPr id="433" name="Group 137"/>
          <p:cNvGrpSpPr/>
          <p:nvPr/>
        </p:nvGrpSpPr>
        <p:grpSpPr>
          <a:xfrm>
            <a:off x="5181600" y="2876550"/>
            <a:ext cx="3505200" cy="990600"/>
            <a:chOff x="0" y="0"/>
            <a:chExt cx="3505200" cy="990600"/>
          </a:xfrm>
        </p:grpSpPr>
        <p:sp>
          <p:nvSpPr>
            <p:cNvPr id="428" name="Rectangle 125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29" name="TextBox 126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430" name="Straight Connector 128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1" name="TextBox 135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432" name="TextBox 136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fill="hold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 fill="hold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fill="hold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fill="hold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 fill="hold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fill="hold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xit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fill="hold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xit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fill="hold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6" dur="500" fill="hold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xit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xit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fill="hold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xit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xit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 fill="hold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24997 -0.362974" pathEditMode="relative">
                                      <p:cBhvr>
                                        <p:cTn id="66" dur="2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1" animBg="1" advAuto="0"/>
      <p:bldP spid="402" grpId="2" animBg="1" advAuto="0"/>
      <p:bldP spid="403" grpId="3" animBg="1" advAuto="0"/>
      <p:bldP spid="404" grpId="4" animBg="1" advAuto="0"/>
      <p:bldP spid="405" grpId="5" animBg="1" advAuto="0"/>
      <p:bldP spid="406" grpId="6" animBg="1" advAuto="0"/>
      <p:bldP spid="407" grpId="7" animBg="1" advAuto="0"/>
      <p:bldP spid="408" grpId="8" animBg="1" advAuto="0"/>
      <p:bldP spid="410" grpId="15" animBg="1" advAuto="0"/>
      <p:bldP spid="411" grpId="9" animBg="1" advAuto="0"/>
      <p:bldP spid="412" grpId="10" animBg="1" advAuto="0"/>
      <p:bldP spid="413" grpId="11" animBg="1" advAuto="0"/>
      <p:bldP spid="414" grpId="12" animBg="1" advAuto="0"/>
      <p:bldP spid="426" grpId="13" animBg="1" advAuto="0"/>
      <p:bldP spid="427" grpId="1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R</a:t>
            </a:r>
            <a:r>
              <a:rPr baseline="300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rPr>
              <a:t>2 </a:t>
            </a:r>
            <a:r>
              <a:t>Adjustado</a:t>
            </a:r>
          </a:p>
        </p:txBody>
      </p:sp>
      <p:grpSp>
        <p:nvGrpSpPr>
          <p:cNvPr id="441" name="Group 137"/>
          <p:cNvGrpSpPr/>
          <p:nvPr/>
        </p:nvGrpSpPr>
        <p:grpSpPr>
          <a:xfrm>
            <a:off x="374275" y="1000682"/>
            <a:ext cx="3505201" cy="990601"/>
            <a:chOff x="0" y="0"/>
            <a:chExt cx="3505200" cy="990600"/>
          </a:xfrm>
        </p:grpSpPr>
        <p:sp>
          <p:nvSpPr>
            <p:cNvPr id="43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3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43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44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442" name="TextBox 44"/>
          <p:cNvSpPr txBox="1"/>
          <p:nvPr/>
        </p:nvSpPr>
        <p:spPr>
          <a:xfrm>
            <a:off x="381000" y="3867150"/>
            <a:ext cx="2971800" cy="5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SS</a:t>
            </a:r>
            <a:r>
              <a:rPr baseline="-25000">
                <a:solidFill>
                  <a:srgbClr val="404040"/>
                </a:solidFill>
              </a:rPr>
              <a:t>res</a:t>
            </a:r>
            <a:r>
              <a:t>-&gt; Min</a:t>
            </a:r>
          </a:p>
        </p:txBody>
      </p:sp>
      <p:sp>
        <p:nvSpPr>
          <p:cNvPr id="443" name="TextBox 46"/>
          <p:cNvSpPr txBox="1"/>
          <p:nvPr/>
        </p:nvSpPr>
        <p:spPr>
          <a:xfrm>
            <a:off x="381000" y="3105150"/>
            <a:ext cx="36576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</a:t>
            </a:r>
          </a:p>
        </p:txBody>
      </p:sp>
      <p:sp>
        <p:nvSpPr>
          <p:cNvPr id="444" name="TextBox 48"/>
          <p:cNvSpPr txBox="1"/>
          <p:nvPr/>
        </p:nvSpPr>
        <p:spPr>
          <a:xfrm>
            <a:off x="381000" y="2419350"/>
            <a:ext cx="3505200" cy="51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445" name="TextBox 49"/>
          <p:cNvSpPr txBox="1"/>
          <p:nvPr/>
        </p:nvSpPr>
        <p:spPr>
          <a:xfrm>
            <a:off x="4648200" y="1200150"/>
            <a:ext cx="3962400" cy="739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– Bondad de Ajuste</a:t>
            </a:r>
          </a:p>
          <a:p>
            <a: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        (cuanto más grande mejor)</a:t>
            </a:r>
          </a:p>
        </p:txBody>
      </p:sp>
      <p:grpSp>
        <p:nvGrpSpPr>
          <p:cNvPr id="449" name="Group 59"/>
          <p:cNvGrpSpPr/>
          <p:nvPr/>
        </p:nvGrpSpPr>
        <p:grpSpPr>
          <a:xfrm>
            <a:off x="3981449" y="3105150"/>
            <a:ext cx="1962151" cy="533400"/>
            <a:chOff x="0" y="0"/>
            <a:chExt cx="1962150" cy="533400"/>
          </a:xfrm>
        </p:grpSpPr>
        <p:sp>
          <p:nvSpPr>
            <p:cNvPr id="446" name="TextBox 51"/>
            <p:cNvSpPr txBox="1"/>
            <p:nvPr/>
          </p:nvSpPr>
          <p:spPr>
            <a:xfrm>
              <a:off x="666750" y="0"/>
              <a:ext cx="1295400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400"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+ b</a:t>
              </a:r>
              <a:r>
                <a:rPr baseline="-25000"/>
                <a:t>3</a:t>
              </a:r>
              <a:r>
                <a:t>*x</a:t>
              </a:r>
              <a:r>
                <a:rPr baseline="-25000"/>
                <a:t>3</a:t>
              </a:r>
            </a:p>
          </p:txBody>
        </p:sp>
        <p:sp>
          <p:nvSpPr>
            <p:cNvPr id="447" name="Straight Arrow Connector 53"/>
            <p:cNvSpPr/>
            <p:nvPr/>
          </p:nvSpPr>
          <p:spPr>
            <a:xfrm flipH="1" flipV="1">
              <a:off x="-1" y="266699"/>
              <a:ext cx="666751" cy="2"/>
            </a:xfrm>
            <a:prstGeom prst="line">
              <a:avLst/>
            </a:prstGeom>
            <a:noFill/>
            <a:ln w="38100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Rectangle 55"/>
            <p:cNvSpPr/>
            <p:nvPr/>
          </p:nvSpPr>
          <p:spPr>
            <a:xfrm>
              <a:off x="666750" y="0"/>
              <a:ext cx="1295400" cy="533400"/>
            </a:xfrm>
            <a:prstGeom prst="rect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</p:grpSp>
      <p:sp>
        <p:nvSpPr>
          <p:cNvPr id="450" name="Straight Arrow Connector 61"/>
          <p:cNvSpPr/>
          <p:nvPr/>
        </p:nvSpPr>
        <p:spPr>
          <a:xfrm>
            <a:off x="3581400" y="2038349"/>
            <a:ext cx="1125415" cy="182880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1" name="Straight Arrow Connector 63"/>
          <p:cNvSpPr/>
          <p:nvPr/>
        </p:nvSpPr>
        <p:spPr>
          <a:xfrm>
            <a:off x="2819400" y="4095750"/>
            <a:ext cx="175260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2" name="TextBox 66"/>
          <p:cNvSpPr txBox="1"/>
          <p:nvPr/>
        </p:nvSpPr>
        <p:spPr>
          <a:xfrm>
            <a:off x="4648200" y="3867150"/>
            <a:ext cx="41148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</a:t>
            </a:r>
            <a:r>
              <a:rPr baseline="30000"/>
              <a:t>2</a:t>
            </a:r>
            <a:r>
              <a:t> nunca va a decrecer!</a:t>
            </a:r>
          </a:p>
        </p:txBody>
      </p:sp>
      <p:sp>
        <p:nvSpPr>
          <p:cNvPr id="453" name="TextBox 69"/>
          <p:cNvSpPr txBox="1"/>
          <p:nvPr/>
        </p:nvSpPr>
        <p:spPr>
          <a:xfrm>
            <a:off x="4648200" y="2419350"/>
            <a:ext cx="3505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Problema</a:t>
            </a:r>
            <a:r>
              <a:rPr b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3" animBg="1" advAuto="0"/>
      <p:bldP spid="443" grpId="2" animBg="1" advAuto="0"/>
      <p:bldP spid="444" grpId="1" animBg="1" advAuto="0"/>
      <p:bldP spid="445" grpId="4" animBg="1" advAuto="0"/>
      <p:bldP spid="449" grpId="6" animBg="1" advAuto="0"/>
      <p:bldP spid="450" grpId="7" animBg="1" advAuto="0"/>
      <p:bldP spid="451" grpId="8" animBg="1" advAuto="0"/>
      <p:bldP spid="452" grpId="9" animBg="1" advAuto="0"/>
      <p:bldP spid="453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r>
              <a:t>R</a:t>
            </a:r>
            <a:r>
              <a:rPr baseline="30000">
                <a:effectLst>
                  <a:outerShdw blurRad="38100" dist="20320" dir="1800000" rotWithShape="0">
                    <a:srgbClr val="000000">
                      <a:alpha val="40000"/>
                    </a:srgbClr>
                  </a:outerShdw>
                </a:effectLst>
              </a:rPr>
              <a:t>2 </a:t>
            </a:r>
            <a:r>
              <a:t>Adjustado</a:t>
            </a:r>
          </a:p>
        </p:txBody>
      </p:sp>
      <p:grpSp>
        <p:nvGrpSpPr>
          <p:cNvPr id="461" name="Group 137"/>
          <p:cNvGrpSpPr/>
          <p:nvPr/>
        </p:nvGrpSpPr>
        <p:grpSpPr>
          <a:xfrm>
            <a:off x="374275" y="1000682"/>
            <a:ext cx="3505201" cy="990601"/>
            <a:chOff x="0" y="0"/>
            <a:chExt cx="3505200" cy="990600"/>
          </a:xfrm>
        </p:grpSpPr>
        <p:sp>
          <p:nvSpPr>
            <p:cNvPr id="456" name="Rectangle 39"/>
            <p:cNvSpPr/>
            <p:nvPr/>
          </p:nvSpPr>
          <p:spPr>
            <a:xfrm>
              <a:off x="0" y="0"/>
              <a:ext cx="3505200" cy="990600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457" name="TextBox 40"/>
            <p:cNvSpPr txBox="1"/>
            <p:nvPr/>
          </p:nvSpPr>
          <p:spPr>
            <a:xfrm>
              <a:off x="381000" y="228600"/>
              <a:ext cx="259080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8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R</a:t>
              </a:r>
              <a:r>
                <a:rPr baseline="30000"/>
                <a:t>2 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  <a:r>
                <a:t> 1 - </a:t>
              </a:r>
            </a:p>
          </p:txBody>
        </p:sp>
        <p:sp>
          <p:nvSpPr>
            <p:cNvPr id="458" name="Straight Connector 41"/>
            <p:cNvSpPr/>
            <p:nvPr/>
          </p:nvSpPr>
          <p:spPr>
            <a:xfrm>
              <a:off x="1981200" y="513695"/>
              <a:ext cx="1066800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" name="TextBox 42"/>
            <p:cNvSpPr txBox="1"/>
            <p:nvPr/>
          </p:nvSpPr>
          <p:spPr>
            <a:xfrm>
              <a:off x="1981200" y="56494"/>
              <a:ext cx="106680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res</a:t>
              </a:r>
            </a:p>
          </p:txBody>
        </p:sp>
        <p:sp>
          <p:nvSpPr>
            <p:cNvPr id="460" name="TextBox 43"/>
            <p:cNvSpPr txBox="1"/>
            <p:nvPr/>
          </p:nvSpPr>
          <p:spPr>
            <a:xfrm>
              <a:off x="1981200" y="513695"/>
              <a:ext cx="1066800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SS</a:t>
              </a:r>
              <a:r>
                <a:rPr baseline="-25000"/>
                <a:t>tot</a:t>
              </a:r>
            </a:p>
          </p:txBody>
        </p:sp>
      </p:grpSp>
      <p:sp>
        <p:nvSpPr>
          <p:cNvPr id="462" name="Rectangle 20"/>
          <p:cNvSpPr/>
          <p:nvPr/>
        </p:nvSpPr>
        <p:spPr>
          <a:xfrm>
            <a:off x="374275" y="2190750"/>
            <a:ext cx="6331325" cy="990600"/>
          </a:xfrm>
          <a:prstGeom prst="rect">
            <a:avLst/>
          </a:prstGeom>
          <a:solidFill>
            <a:schemeClr val="accent4"/>
          </a:solidFill>
          <a:ln w="25400">
            <a:solidFill>
              <a:srgbClr val="5D4976"/>
            </a:solidFill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63" name="TextBox 21"/>
          <p:cNvSpPr txBox="1"/>
          <p:nvPr/>
        </p:nvSpPr>
        <p:spPr>
          <a:xfrm>
            <a:off x="755275" y="2419350"/>
            <a:ext cx="488352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Adj R</a:t>
            </a:r>
            <a:r>
              <a:rPr baseline="30000"/>
              <a:t>2  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=</a:t>
            </a:r>
            <a:r>
              <a:t> 1 – (1 – R</a:t>
            </a:r>
            <a:r>
              <a:rPr baseline="30000"/>
              <a:t>2</a:t>
            </a:r>
            <a:r>
              <a:t>) </a:t>
            </a:r>
          </a:p>
        </p:txBody>
      </p:sp>
      <p:sp>
        <p:nvSpPr>
          <p:cNvPr id="464" name="Straight Connector 22"/>
          <p:cNvSpPr/>
          <p:nvPr/>
        </p:nvSpPr>
        <p:spPr>
          <a:xfrm>
            <a:off x="4648200" y="2704445"/>
            <a:ext cx="16764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TextBox 23"/>
          <p:cNvSpPr txBox="1"/>
          <p:nvPr/>
        </p:nvSpPr>
        <p:spPr>
          <a:xfrm>
            <a:off x="4648200" y="2247245"/>
            <a:ext cx="1676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1</a:t>
            </a:r>
          </a:p>
        </p:txBody>
      </p:sp>
      <p:sp>
        <p:nvSpPr>
          <p:cNvPr id="466" name="TextBox 29"/>
          <p:cNvSpPr txBox="1"/>
          <p:nvPr/>
        </p:nvSpPr>
        <p:spPr>
          <a:xfrm>
            <a:off x="4648200" y="2708910"/>
            <a:ext cx="16764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 – p – 1</a:t>
            </a:r>
          </a:p>
        </p:txBody>
      </p:sp>
      <p:sp>
        <p:nvSpPr>
          <p:cNvPr id="467" name="TextBox 31"/>
          <p:cNvSpPr txBox="1"/>
          <p:nvPr/>
        </p:nvSpPr>
        <p:spPr>
          <a:xfrm>
            <a:off x="381000" y="3333750"/>
            <a:ext cx="55221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 - número de variables regresoras</a:t>
            </a:r>
          </a:p>
          <a:p>
            <a:pPr>
              <a:defRPr sz="24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n – tamaño de la muestra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1" animBg="1" advAuto="0"/>
      <p:bldP spid="467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Tipos de Variables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4"/>
          <p:cNvSpPr/>
          <p:nvPr/>
        </p:nvSpPr>
        <p:spPr>
          <a:xfrm>
            <a:off x="0" y="3943350"/>
            <a:ext cx="9144000" cy="685800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itle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Tipos de Variables</a:t>
            </a:r>
          </a:p>
        </p:txBody>
      </p:sp>
      <p:sp>
        <p:nvSpPr>
          <p:cNvPr id="75" name="Shape 41"/>
          <p:cNvSpPr/>
          <p:nvPr/>
        </p:nvSpPr>
        <p:spPr>
          <a:xfrm>
            <a:off x="3060700" y="1352550"/>
            <a:ext cx="73660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0" y="21600"/>
                </a:lnTo>
              </a:path>
            </a:pathLst>
          </a:custGeom>
          <a:ln w="38100">
            <a:solidFill>
              <a:srgbClr val="00642D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6" name="Shape 44"/>
          <p:cNvSpPr/>
          <p:nvPr/>
        </p:nvSpPr>
        <p:spPr>
          <a:xfrm>
            <a:off x="5346700" y="1352550"/>
            <a:ext cx="73660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642D"/>
            </a:solidFill>
          </a:ln>
        </p:spPr>
        <p:txBody>
          <a:bodyPr/>
          <a:lstStyle/>
          <a:p>
            <a:endParaRPr/>
          </a:p>
        </p:txBody>
      </p:sp>
      <p:grpSp>
        <p:nvGrpSpPr>
          <p:cNvPr id="48" name="Rectangle 12"/>
          <p:cNvGrpSpPr/>
          <p:nvPr/>
        </p:nvGrpSpPr>
        <p:grpSpPr>
          <a:xfrm>
            <a:off x="3810000" y="1047750"/>
            <a:ext cx="1524000" cy="609600"/>
            <a:chOff x="0" y="0"/>
            <a:chExt cx="1524000" cy="609600"/>
          </a:xfrm>
        </p:grpSpPr>
        <p:sp>
          <p:nvSpPr>
            <p:cNvPr id="46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rgbClr val="00642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Variables"/>
            <p:cNvSpPr txBox="1"/>
            <p:nvPr/>
          </p:nvSpPr>
          <p:spPr>
            <a:xfrm>
              <a:off x="0" y="151130"/>
              <a:ext cx="15240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Variables</a:t>
              </a:r>
            </a:p>
          </p:txBody>
        </p:sp>
      </p:grpSp>
      <p:grpSp>
        <p:nvGrpSpPr>
          <p:cNvPr id="51" name="Rectangle 37"/>
          <p:cNvGrpSpPr/>
          <p:nvPr/>
        </p:nvGrpSpPr>
        <p:grpSpPr>
          <a:xfrm>
            <a:off x="1524000" y="2114550"/>
            <a:ext cx="1524000" cy="609600"/>
            <a:chOff x="0" y="0"/>
            <a:chExt cx="1524000" cy="609600"/>
          </a:xfrm>
        </p:grpSpPr>
        <p:sp>
          <p:nvSpPr>
            <p:cNvPr id="49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rgbClr val="8C4306"/>
            </a:solidFill>
            <a:ln w="25400" cap="flat">
              <a:solidFill>
                <a:srgbClr val="673D1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Categóricas"/>
            <p:cNvSpPr txBox="1"/>
            <p:nvPr/>
          </p:nvSpPr>
          <p:spPr>
            <a:xfrm>
              <a:off x="0" y="151130"/>
              <a:ext cx="15240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Categóricas</a:t>
              </a:r>
            </a:p>
          </p:txBody>
        </p:sp>
      </p:grpSp>
      <p:grpSp>
        <p:nvGrpSpPr>
          <p:cNvPr id="54" name="Rectangle 38"/>
          <p:cNvGrpSpPr/>
          <p:nvPr/>
        </p:nvGrpSpPr>
        <p:grpSpPr>
          <a:xfrm>
            <a:off x="6096000" y="2114550"/>
            <a:ext cx="1524000" cy="609600"/>
            <a:chOff x="0" y="0"/>
            <a:chExt cx="1524000" cy="609600"/>
          </a:xfrm>
        </p:grpSpPr>
        <p:sp>
          <p:nvSpPr>
            <p:cNvPr id="52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Numéricas"/>
            <p:cNvSpPr txBox="1"/>
            <p:nvPr/>
          </p:nvSpPr>
          <p:spPr>
            <a:xfrm>
              <a:off x="0" y="151130"/>
              <a:ext cx="15240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Numéricas</a:t>
              </a:r>
            </a:p>
          </p:txBody>
        </p:sp>
      </p:grpSp>
      <p:grpSp>
        <p:nvGrpSpPr>
          <p:cNvPr id="57" name="Rectangle 49"/>
          <p:cNvGrpSpPr/>
          <p:nvPr/>
        </p:nvGrpSpPr>
        <p:grpSpPr>
          <a:xfrm>
            <a:off x="2743200" y="3105150"/>
            <a:ext cx="1524000" cy="609600"/>
            <a:chOff x="0" y="0"/>
            <a:chExt cx="1524000" cy="609600"/>
          </a:xfrm>
        </p:grpSpPr>
        <p:sp>
          <p:nvSpPr>
            <p:cNvPr id="55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rgbClr val="8C4306"/>
            </a:solidFill>
            <a:ln w="25400" cap="flat">
              <a:solidFill>
                <a:srgbClr val="673D1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Ordinales"/>
            <p:cNvSpPr txBox="1"/>
            <p:nvPr/>
          </p:nvSpPr>
          <p:spPr>
            <a:xfrm>
              <a:off x="0" y="151130"/>
              <a:ext cx="15240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Ordinales</a:t>
              </a:r>
            </a:p>
          </p:txBody>
        </p:sp>
      </p:grpSp>
      <p:grpSp>
        <p:nvGrpSpPr>
          <p:cNvPr id="60" name="Rectangle 50"/>
          <p:cNvGrpSpPr/>
          <p:nvPr/>
        </p:nvGrpSpPr>
        <p:grpSpPr>
          <a:xfrm>
            <a:off x="304800" y="3105150"/>
            <a:ext cx="1524000" cy="609600"/>
            <a:chOff x="0" y="0"/>
            <a:chExt cx="1524000" cy="609600"/>
          </a:xfrm>
        </p:grpSpPr>
        <p:sp>
          <p:nvSpPr>
            <p:cNvPr id="58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rgbClr val="8C4306"/>
            </a:solidFill>
            <a:ln w="25400" cap="flat">
              <a:solidFill>
                <a:srgbClr val="673D1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" name="Nominales"/>
            <p:cNvSpPr txBox="1"/>
            <p:nvPr/>
          </p:nvSpPr>
          <p:spPr>
            <a:xfrm>
              <a:off x="0" y="151130"/>
              <a:ext cx="15240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Nominales</a:t>
              </a:r>
            </a:p>
          </p:txBody>
        </p:sp>
      </p:grpSp>
      <p:grpSp>
        <p:nvGrpSpPr>
          <p:cNvPr id="63" name="Rectangle 52"/>
          <p:cNvGrpSpPr/>
          <p:nvPr/>
        </p:nvGrpSpPr>
        <p:grpSpPr>
          <a:xfrm>
            <a:off x="4876800" y="3105150"/>
            <a:ext cx="1524000" cy="609600"/>
            <a:chOff x="0" y="0"/>
            <a:chExt cx="1524000" cy="609600"/>
          </a:xfrm>
        </p:grpSpPr>
        <p:sp>
          <p:nvSpPr>
            <p:cNvPr id="61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" name="Discretas"/>
            <p:cNvSpPr txBox="1"/>
            <p:nvPr/>
          </p:nvSpPr>
          <p:spPr>
            <a:xfrm>
              <a:off x="0" y="151130"/>
              <a:ext cx="15240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Discretas</a:t>
              </a:r>
            </a:p>
          </p:txBody>
        </p:sp>
      </p:grpSp>
      <p:grpSp>
        <p:nvGrpSpPr>
          <p:cNvPr id="66" name="Rectangle 53"/>
          <p:cNvGrpSpPr/>
          <p:nvPr/>
        </p:nvGrpSpPr>
        <p:grpSpPr>
          <a:xfrm>
            <a:off x="7315200" y="3105150"/>
            <a:ext cx="1524000" cy="609600"/>
            <a:chOff x="0" y="0"/>
            <a:chExt cx="1524000" cy="609600"/>
          </a:xfrm>
        </p:grpSpPr>
        <p:sp>
          <p:nvSpPr>
            <p:cNvPr id="64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Continuas"/>
            <p:cNvSpPr txBox="1"/>
            <p:nvPr/>
          </p:nvSpPr>
          <p:spPr>
            <a:xfrm>
              <a:off x="0" y="151130"/>
              <a:ext cx="15240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Continuas</a:t>
              </a:r>
            </a:p>
          </p:txBody>
        </p:sp>
      </p:grpSp>
      <p:sp>
        <p:nvSpPr>
          <p:cNvPr id="77" name="Elbow Connector 59"/>
          <p:cNvSpPr/>
          <p:nvPr/>
        </p:nvSpPr>
        <p:spPr>
          <a:xfrm>
            <a:off x="1066800" y="2736850"/>
            <a:ext cx="12192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5429"/>
                </a:lnTo>
                <a:lnTo>
                  <a:pt x="10800" y="15429"/>
                </a:lnTo>
                <a:lnTo>
                  <a:pt x="10800" y="6171"/>
                </a:lnTo>
                <a:lnTo>
                  <a:pt x="0" y="6171"/>
                </a:lnTo>
                <a:lnTo>
                  <a:pt x="0" y="21600"/>
                </a:lnTo>
              </a:path>
            </a:pathLst>
          </a:custGeom>
          <a:ln w="38100">
            <a:solidFill>
              <a:srgbClr val="673D1B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8" name="Elbow Connector 61"/>
          <p:cNvSpPr/>
          <p:nvPr/>
        </p:nvSpPr>
        <p:spPr>
          <a:xfrm>
            <a:off x="2286000" y="2736850"/>
            <a:ext cx="12192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429"/>
                </a:lnTo>
                <a:lnTo>
                  <a:pt x="10800" y="15429"/>
                </a:lnTo>
                <a:lnTo>
                  <a:pt x="10800" y="6171"/>
                </a:lnTo>
                <a:lnTo>
                  <a:pt x="21600" y="6171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673D1B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9" name="Elbow Connector 64"/>
          <p:cNvSpPr/>
          <p:nvPr/>
        </p:nvSpPr>
        <p:spPr>
          <a:xfrm>
            <a:off x="5638800" y="2736850"/>
            <a:ext cx="12192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15429"/>
                </a:lnTo>
                <a:lnTo>
                  <a:pt x="10800" y="15429"/>
                </a:lnTo>
                <a:lnTo>
                  <a:pt x="10800" y="6171"/>
                </a:lnTo>
                <a:lnTo>
                  <a:pt x="0" y="6171"/>
                </a:lnTo>
                <a:lnTo>
                  <a:pt x="0" y="21600"/>
                </a:lnTo>
              </a:path>
            </a:pathLst>
          </a:custGeom>
          <a:ln w="38100">
            <a:solidFill>
              <a:srgbClr val="385D8A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80" name="Elbow Connector 67"/>
          <p:cNvSpPr/>
          <p:nvPr/>
        </p:nvSpPr>
        <p:spPr>
          <a:xfrm>
            <a:off x="6858000" y="2736850"/>
            <a:ext cx="12192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600" y="6171"/>
                </a:lnTo>
                <a:lnTo>
                  <a:pt x="10800" y="6171"/>
                </a:lnTo>
                <a:lnTo>
                  <a:pt x="10800" y="15429"/>
                </a:lnTo>
                <a:lnTo>
                  <a:pt x="0" y="15429"/>
                </a:lnTo>
                <a:lnTo>
                  <a:pt x="0" y="0"/>
                </a:lnTo>
              </a:path>
            </a:pathLst>
          </a:custGeom>
          <a:ln w="38100">
            <a:solidFill>
              <a:srgbClr val="385D8A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71" name="TextBox 70"/>
          <p:cNvSpPr txBox="1"/>
          <p:nvPr/>
        </p:nvSpPr>
        <p:spPr>
          <a:xfrm>
            <a:off x="228600" y="4029729"/>
            <a:ext cx="16764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Hombre, Mujer</a:t>
            </a:r>
          </a:p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Rojo, Verde, Azul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14600" y="4029729"/>
            <a:ext cx="19812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Pequeño, Mediano, Grande</a:t>
            </a:r>
          </a:p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A, B, C (notas)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00600" y="4029729"/>
            <a:ext cx="18288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1, 2, 3 empleados</a:t>
            </a:r>
          </a:p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568 personas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39000" y="4029729"/>
            <a:ext cx="182880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Edad</a:t>
            </a:r>
          </a:p>
          <a:p>
            <a:pPr>
              <a:defRPr sz="11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Altura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6" animBg="1" advAuto="0"/>
      <p:bldP spid="75" grpId="2" animBg="1" advAuto="0"/>
      <p:bldP spid="76" grpId="11" animBg="1" advAuto="0"/>
      <p:bldP spid="48" grpId="1" animBg="1" advAuto="0"/>
      <p:bldP spid="51" grpId="3" animBg="1" advAuto="0"/>
      <p:bldP spid="54" grpId="12" animBg="1" advAuto="0"/>
      <p:bldP spid="57" grpId="9" animBg="1" advAuto="0"/>
      <p:bldP spid="60" grpId="4" animBg="1" advAuto="0"/>
      <p:bldP spid="63" grpId="13" animBg="1" advAuto="0"/>
      <p:bldP spid="66" grpId="16" animBg="1" advAuto="0"/>
      <p:bldP spid="77" grpId="5" animBg="1" advAuto="0"/>
      <p:bldP spid="78" grpId="8" animBg="1" advAuto="0"/>
      <p:bldP spid="79" grpId="14" animBg="1" advAuto="0"/>
      <p:bldP spid="80" grpId="17" animBg="1" advAuto="0"/>
      <p:bldP spid="71" grpId="7" animBg="1" advAuto="0"/>
      <p:bldP spid="72" grpId="10" animBg="1" advAuto="0"/>
      <p:bldP spid="73" grpId="15" animBg="1" advAuto="0"/>
      <p:bldP spid="74" grpId="1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  <p:sp>
        <p:nvSpPr>
          <p:cNvPr id="87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219200" y="1581150"/>
            <a:ext cx="6705600" cy="1905000"/>
          </a:xfrm>
          <a:prstGeom prst="rect">
            <a:avLst/>
          </a:prstGeom>
        </p:spPr>
        <p:txBody>
          <a:bodyPr/>
          <a:lstStyle/>
          <a:p>
            <a:pPr marL="0" indent="1206" defTabSz="694944">
              <a:spcBef>
                <a:spcPts val="300"/>
              </a:spcBef>
              <a:buSzTx/>
              <a:buNone/>
              <a:tabLst>
                <a:tab pos="2463800" algn="l"/>
                <a:tab pos="2806700" algn="l"/>
                <a:tab pos="3327400" algn="l"/>
              </a:tabLst>
              <a:defRPr sz="1520"/>
            </a:pPr>
            <a:r>
              <a:t>En estadística, se llama análisis de la regresión al proceso estadístico de estimar las relaciones que existen entre variables.</a:t>
            </a:r>
          </a:p>
          <a:p>
            <a:pPr marL="0" indent="1206" defTabSz="694944">
              <a:spcBef>
                <a:spcPts val="300"/>
              </a:spcBef>
              <a:buSzTx/>
              <a:buNone/>
              <a:tabLst>
                <a:tab pos="2463800" algn="l"/>
                <a:tab pos="2806700" algn="l"/>
                <a:tab pos="3327400" algn="l"/>
              </a:tabLst>
              <a:defRPr sz="1520"/>
            </a:pPr>
            <a:r>
              <a:t>…</a:t>
            </a:r>
          </a:p>
          <a:p>
            <a:pPr marL="0" indent="1206" defTabSz="694944">
              <a:spcBef>
                <a:spcPts val="300"/>
              </a:spcBef>
              <a:buSzTx/>
              <a:buNone/>
              <a:tabLst>
                <a:tab pos="2463800" algn="l"/>
                <a:tab pos="2806700" algn="l"/>
                <a:tab pos="3327400" algn="l"/>
              </a:tabLst>
              <a:defRPr sz="1520"/>
            </a:pPr>
            <a:r>
              <a:t>Se centra en estudiar las relaciones entre una variable dependiente de una o más variables independientes.</a:t>
            </a:r>
          </a:p>
          <a:p>
            <a:pPr marL="0" indent="1206" defTabSz="694944">
              <a:spcBef>
                <a:spcPts val="500"/>
              </a:spcBef>
              <a:buSzTx/>
              <a:buNone/>
              <a:tabLst>
                <a:tab pos="2463800" algn="l"/>
                <a:tab pos="2806700" algn="l"/>
                <a:tab pos="3327400" algn="l"/>
              </a:tabLst>
              <a:defRPr sz="1520"/>
            </a:pPr>
            <a:endParaRPr/>
          </a:p>
          <a:p>
            <a:pPr marL="0" indent="1206" algn="r" defTabSz="694944">
              <a:spcBef>
                <a:spcPts val="300"/>
              </a:spcBef>
              <a:buSzTx/>
              <a:buNone/>
              <a:tabLst>
                <a:tab pos="2463800" algn="l"/>
                <a:tab pos="2806700" algn="l"/>
                <a:tab pos="3327400" algn="l"/>
              </a:tabLst>
              <a:defRPr sz="1520"/>
            </a:pPr>
            <a:r>
              <a:t>-Wikipedia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  <p:grpSp>
        <p:nvGrpSpPr>
          <p:cNvPr id="92" name="Rectangle 17"/>
          <p:cNvGrpSpPr/>
          <p:nvPr/>
        </p:nvGrpSpPr>
        <p:grpSpPr>
          <a:xfrm>
            <a:off x="1524000" y="1352550"/>
            <a:ext cx="1524000" cy="609600"/>
            <a:chOff x="0" y="0"/>
            <a:chExt cx="1524000" cy="609600"/>
          </a:xfrm>
        </p:grpSpPr>
        <p:sp>
          <p:nvSpPr>
            <p:cNvPr id="90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Lineal"/>
            <p:cNvSpPr txBox="1"/>
            <p:nvPr/>
          </p:nvSpPr>
          <p:spPr>
            <a:xfrm>
              <a:off x="0" y="138429"/>
              <a:ext cx="1524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Lineal</a:t>
              </a:r>
            </a:p>
          </p:txBody>
        </p:sp>
      </p:grpSp>
      <p:grpSp>
        <p:nvGrpSpPr>
          <p:cNvPr id="95" name="Rectangle 21"/>
          <p:cNvGrpSpPr/>
          <p:nvPr/>
        </p:nvGrpSpPr>
        <p:grpSpPr>
          <a:xfrm>
            <a:off x="304800" y="3105150"/>
            <a:ext cx="1524000" cy="990600"/>
            <a:chOff x="0" y="0"/>
            <a:chExt cx="1524000" cy="990600"/>
          </a:xfrm>
        </p:grpSpPr>
        <p:sp>
          <p:nvSpPr>
            <p:cNvPr id="93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Regresión Lineal Simple"/>
            <p:cNvSpPr txBox="1"/>
            <p:nvPr/>
          </p:nvSpPr>
          <p:spPr>
            <a:xfrm>
              <a:off x="0" y="208279"/>
              <a:ext cx="15240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Simple</a:t>
              </a:r>
            </a:p>
          </p:txBody>
        </p:sp>
      </p:grpSp>
      <p:grpSp>
        <p:nvGrpSpPr>
          <p:cNvPr id="98" name="Rectangle 31"/>
          <p:cNvGrpSpPr/>
          <p:nvPr/>
        </p:nvGrpSpPr>
        <p:grpSpPr>
          <a:xfrm>
            <a:off x="2743200" y="3105150"/>
            <a:ext cx="1524000" cy="990600"/>
            <a:chOff x="0" y="0"/>
            <a:chExt cx="1524000" cy="990600"/>
          </a:xfrm>
        </p:grpSpPr>
        <p:sp>
          <p:nvSpPr>
            <p:cNvPr id="96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Regresión Lineal Múltiple"/>
            <p:cNvSpPr txBox="1"/>
            <p:nvPr/>
          </p:nvSpPr>
          <p:spPr>
            <a:xfrm>
              <a:off x="0" y="208279"/>
              <a:ext cx="15240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Múltiple</a:t>
              </a:r>
            </a:p>
          </p:txBody>
        </p:sp>
      </p:grpSp>
      <p:grpSp>
        <p:nvGrpSpPr>
          <p:cNvPr id="101" name="Rectangle 32"/>
          <p:cNvGrpSpPr/>
          <p:nvPr/>
        </p:nvGrpSpPr>
        <p:grpSpPr>
          <a:xfrm>
            <a:off x="6096000" y="1352550"/>
            <a:ext cx="1524000" cy="609600"/>
            <a:chOff x="0" y="0"/>
            <a:chExt cx="1524000" cy="609600"/>
          </a:xfrm>
        </p:grpSpPr>
        <p:sp>
          <p:nvSpPr>
            <p:cNvPr id="99" name="Rectangle"/>
            <p:cNvSpPr/>
            <p:nvPr/>
          </p:nvSpPr>
          <p:spPr>
            <a:xfrm>
              <a:off x="0" y="0"/>
              <a:ext cx="1524000" cy="6096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B83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Logística"/>
            <p:cNvSpPr txBox="1"/>
            <p:nvPr/>
          </p:nvSpPr>
          <p:spPr>
            <a:xfrm>
              <a:off x="0" y="138429"/>
              <a:ext cx="15240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Logística</a:t>
              </a:r>
            </a:p>
          </p:txBody>
        </p:sp>
      </p:grpSp>
      <p:grpSp>
        <p:nvGrpSpPr>
          <p:cNvPr id="104" name="Rectangle 33"/>
          <p:cNvGrpSpPr/>
          <p:nvPr/>
        </p:nvGrpSpPr>
        <p:grpSpPr>
          <a:xfrm>
            <a:off x="4876800" y="3105150"/>
            <a:ext cx="1524000" cy="990600"/>
            <a:chOff x="0" y="0"/>
            <a:chExt cx="1524000" cy="990600"/>
          </a:xfrm>
        </p:grpSpPr>
        <p:sp>
          <p:nvSpPr>
            <p:cNvPr id="102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B83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Regresión Logística Simple"/>
            <p:cNvSpPr txBox="1"/>
            <p:nvPr/>
          </p:nvSpPr>
          <p:spPr>
            <a:xfrm>
              <a:off x="0" y="87630"/>
              <a:ext cx="1524000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Logística Simple</a:t>
              </a:r>
            </a:p>
          </p:txBody>
        </p:sp>
      </p:grpSp>
      <p:grpSp>
        <p:nvGrpSpPr>
          <p:cNvPr id="107" name="Rectangle 34"/>
          <p:cNvGrpSpPr/>
          <p:nvPr/>
        </p:nvGrpSpPr>
        <p:grpSpPr>
          <a:xfrm>
            <a:off x="7315200" y="3105150"/>
            <a:ext cx="1524000" cy="990600"/>
            <a:chOff x="0" y="0"/>
            <a:chExt cx="1524000" cy="990600"/>
          </a:xfrm>
        </p:grpSpPr>
        <p:sp>
          <p:nvSpPr>
            <p:cNvPr id="105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rgbClr val="27BE04"/>
            </a:solidFill>
            <a:ln w="25400" cap="flat">
              <a:solidFill>
                <a:srgbClr val="1B830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Regresión Logística Múltiple"/>
            <p:cNvSpPr txBox="1"/>
            <p:nvPr/>
          </p:nvSpPr>
          <p:spPr>
            <a:xfrm>
              <a:off x="0" y="87630"/>
              <a:ext cx="1524000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Logística Múltiple</a:t>
              </a:r>
            </a:p>
          </p:txBody>
        </p:sp>
      </p:grpSp>
      <p:sp>
        <p:nvSpPr>
          <p:cNvPr id="108" name="Down Arrow 36"/>
          <p:cNvSpPr/>
          <p:nvPr/>
        </p:nvSpPr>
        <p:spPr>
          <a:xfrm rot="1960367">
            <a:off x="6440611" y="2215939"/>
            <a:ext cx="228601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Down Arrow 37"/>
          <p:cNvSpPr/>
          <p:nvPr/>
        </p:nvSpPr>
        <p:spPr>
          <a:xfrm rot="19639633" flipH="1">
            <a:off x="7040685" y="2215938"/>
            <a:ext cx="228601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27BE04"/>
          </a:solidFill>
          <a:ln w="25400">
            <a:solidFill>
              <a:srgbClr val="1B8303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Down Arrow 38"/>
          <p:cNvSpPr/>
          <p:nvPr/>
        </p:nvSpPr>
        <p:spPr>
          <a:xfrm rot="1960367">
            <a:off x="1859085" y="2215939"/>
            <a:ext cx="228601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5"/>
          </a:solidFill>
          <a:ln w="25400">
            <a:solidFill>
              <a:srgbClr val="377E9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Down Arrow 39"/>
          <p:cNvSpPr/>
          <p:nvPr/>
        </p:nvSpPr>
        <p:spPr>
          <a:xfrm rot="19639633" flipH="1">
            <a:off x="2459159" y="2215938"/>
            <a:ext cx="228601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5"/>
          </a:solidFill>
          <a:ln w="25400">
            <a:solidFill>
              <a:srgbClr val="377E9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animBg="1" advAuto="0"/>
      <p:bldP spid="95" grpId="7" animBg="1" advAuto="0"/>
      <p:bldP spid="98" grpId="8" animBg="1" advAuto="0"/>
      <p:bldP spid="101" grpId="2" animBg="1" advAuto="0"/>
      <p:bldP spid="104" grpId="9" animBg="1" advAuto="0"/>
      <p:bldP spid="107" grpId="10" animBg="1" advAuto="0"/>
      <p:bldP spid="108" grpId="5" animBg="1" advAuto="0"/>
      <p:bldP spid="109" grpId="6" animBg="1" advAuto="0"/>
      <p:bldP spid="110" grpId="4" animBg="1" advAuto="0"/>
      <p:bldP spid="111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  <p:grpSp>
        <p:nvGrpSpPr>
          <p:cNvPr id="116" name="Rectangle 12"/>
          <p:cNvGrpSpPr/>
          <p:nvPr/>
        </p:nvGrpSpPr>
        <p:grpSpPr>
          <a:xfrm>
            <a:off x="914400" y="1276350"/>
            <a:ext cx="1524000" cy="990600"/>
            <a:chOff x="0" y="0"/>
            <a:chExt cx="1524000" cy="990600"/>
          </a:xfrm>
        </p:grpSpPr>
        <p:sp>
          <p:nvSpPr>
            <p:cNvPr id="114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Regresión Lineal Simple"/>
            <p:cNvSpPr txBox="1"/>
            <p:nvPr/>
          </p:nvSpPr>
          <p:spPr>
            <a:xfrm>
              <a:off x="0" y="233680"/>
              <a:ext cx="152400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Simple</a:t>
              </a:r>
            </a:p>
          </p:txBody>
        </p:sp>
      </p:grpSp>
      <p:grpSp>
        <p:nvGrpSpPr>
          <p:cNvPr id="119" name="Rectangle 13"/>
          <p:cNvGrpSpPr/>
          <p:nvPr/>
        </p:nvGrpSpPr>
        <p:grpSpPr>
          <a:xfrm>
            <a:off x="914400" y="3257550"/>
            <a:ext cx="1524000" cy="990600"/>
            <a:chOff x="0" y="0"/>
            <a:chExt cx="1524000" cy="990600"/>
          </a:xfrm>
        </p:grpSpPr>
        <p:sp>
          <p:nvSpPr>
            <p:cNvPr id="117" name="Rectangle"/>
            <p:cNvSpPr/>
            <p:nvPr/>
          </p:nvSpPr>
          <p:spPr>
            <a:xfrm>
              <a:off x="0" y="0"/>
              <a:ext cx="1524000" cy="9906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77E9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Regresión Lineal Múltiple"/>
            <p:cNvSpPr txBox="1"/>
            <p:nvPr/>
          </p:nvSpPr>
          <p:spPr>
            <a:xfrm>
              <a:off x="0" y="233680"/>
              <a:ext cx="1524000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 b="1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Regresión Lineal Múltiple</a:t>
              </a:r>
            </a:p>
          </p:txBody>
        </p:sp>
      </p:grpSp>
      <p:sp>
        <p:nvSpPr>
          <p:cNvPr id="120" name="TextBox 14"/>
          <p:cNvSpPr txBox="1"/>
          <p:nvPr/>
        </p:nvSpPr>
        <p:spPr>
          <a:xfrm>
            <a:off x="3048000" y="1504950"/>
            <a:ext cx="23622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</a:t>
            </a:r>
          </a:p>
        </p:txBody>
      </p:sp>
      <p:sp>
        <p:nvSpPr>
          <p:cNvPr id="121" name="TextBox 15"/>
          <p:cNvSpPr txBox="1"/>
          <p:nvPr/>
        </p:nvSpPr>
        <p:spPr>
          <a:xfrm>
            <a:off x="2971800" y="3486150"/>
            <a:ext cx="556260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  <a:r>
              <a:rPr baseline="-25000"/>
              <a:t>1  </a:t>
            </a:r>
            <a:r>
              <a:t>+ b</a:t>
            </a:r>
            <a:r>
              <a:rPr baseline="-25000"/>
              <a:t>2</a:t>
            </a:r>
            <a:r>
              <a:t>*x</a:t>
            </a:r>
            <a:r>
              <a:rPr baseline="-25000"/>
              <a:t>2 </a:t>
            </a:r>
            <a:r>
              <a:t>+ … + b</a:t>
            </a:r>
            <a:r>
              <a:rPr baseline="-25000"/>
              <a:t>n</a:t>
            </a:r>
            <a:r>
              <a:t>*x</a:t>
            </a:r>
            <a:r>
              <a:rPr baseline="-25000"/>
              <a:t>n</a:t>
            </a:r>
          </a:p>
        </p:txBody>
      </p:sp>
      <p:sp>
        <p:nvSpPr>
          <p:cNvPr id="122" name="Straight Arrow Connector 19"/>
          <p:cNvSpPr/>
          <p:nvPr/>
        </p:nvSpPr>
        <p:spPr>
          <a:xfrm flipV="1">
            <a:off x="3505200" y="1924828"/>
            <a:ext cx="1" cy="570723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Arrow Connector 21"/>
          <p:cNvSpPr/>
          <p:nvPr/>
        </p:nvSpPr>
        <p:spPr>
          <a:xfrm flipH="1" flipV="1">
            <a:off x="4892415" y="1919955"/>
            <a:ext cx="449755" cy="449754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TextBox 22"/>
          <p:cNvSpPr txBox="1"/>
          <p:nvPr/>
        </p:nvSpPr>
        <p:spPr>
          <a:xfrm>
            <a:off x="2478970" y="2439059"/>
            <a:ext cx="25146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Variable Dependiente (VD)</a:t>
            </a:r>
          </a:p>
        </p:txBody>
      </p:sp>
      <p:sp>
        <p:nvSpPr>
          <p:cNvPr id="125" name="TextBox 23"/>
          <p:cNvSpPr txBox="1"/>
          <p:nvPr/>
        </p:nvSpPr>
        <p:spPr>
          <a:xfrm>
            <a:off x="4927084" y="2439059"/>
            <a:ext cx="2667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Variable Independiente (VI)</a:t>
            </a:r>
          </a:p>
        </p:txBody>
      </p:sp>
      <p:sp>
        <p:nvSpPr>
          <p:cNvPr id="126" name="Straight Arrow Connector 24"/>
          <p:cNvSpPr/>
          <p:nvPr/>
        </p:nvSpPr>
        <p:spPr>
          <a:xfrm flipH="1">
            <a:off x="4506730" y="1139190"/>
            <a:ext cx="431031" cy="431030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Straight Arrow Connector 27"/>
          <p:cNvSpPr/>
          <p:nvPr/>
        </p:nvSpPr>
        <p:spPr>
          <a:xfrm>
            <a:off x="3962399" y="1174147"/>
            <a:ext cx="1" cy="330804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TextBox 31"/>
          <p:cNvSpPr txBox="1"/>
          <p:nvPr/>
        </p:nvSpPr>
        <p:spPr>
          <a:xfrm>
            <a:off x="4648200" y="895350"/>
            <a:ext cx="1447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Coeficiente</a:t>
            </a:r>
          </a:p>
        </p:txBody>
      </p:sp>
      <p:sp>
        <p:nvSpPr>
          <p:cNvPr id="129" name="TextBox 34"/>
          <p:cNvSpPr txBox="1"/>
          <p:nvPr/>
        </p:nvSpPr>
        <p:spPr>
          <a:xfrm>
            <a:off x="2667000" y="895350"/>
            <a:ext cx="19812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Constante</a:t>
            </a:r>
          </a:p>
        </p:txBody>
      </p:sp>
      <p:sp>
        <p:nvSpPr>
          <p:cNvPr id="130" name="Straight Arrow Connector 37"/>
          <p:cNvSpPr/>
          <p:nvPr/>
        </p:nvSpPr>
        <p:spPr>
          <a:xfrm>
            <a:off x="3581400" y="3028950"/>
            <a:ext cx="326207" cy="560592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traight Arrow Connector 40"/>
          <p:cNvSpPr/>
          <p:nvPr/>
        </p:nvSpPr>
        <p:spPr>
          <a:xfrm flipH="1">
            <a:off x="5310148" y="3105149"/>
            <a:ext cx="557253" cy="557253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Straight Arrow Connector 41"/>
          <p:cNvSpPr/>
          <p:nvPr/>
        </p:nvSpPr>
        <p:spPr>
          <a:xfrm flipH="1">
            <a:off x="6145009" y="3105150"/>
            <a:ext cx="484392" cy="484392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Straight Arrow Connector 43"/>
          <p:cNvSpPr/>
          <p:nvPr/>
        </p:nvSpPr>
        <p:spPr>
          <a:xfrm flipH="1">
            <a:off x="7475352" y="3105150"/>
            <a:ext cx="144648" cy="446986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TextBox 46"/>
          <p:cNvSpPr txBox="1"/>
          <p:nvPr/>
        </p:nvSpPr>
        <p:spPr>
          <a:xfrm>
            <a:off x="3189320" y="4402246"/>
            <a:ext cx="19812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Constante</a:t>
            </a:r>
          </a:p>
        </p:txBody>
      </p:sp>
      <p:sp>
        <p:nvSpPr>
          <p:cNvPr id="135" name="Straight Arrow Connector 47"/>
          <p:cNvSpPr/>
          <p:nvPr/>
        </p:nvSpPr>
        <p:spPr>
          <a:xfrm flipV="1">
            <a:off x="4210480" y="3971562"/>
            <a:ext cx="152401" cy="381001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extBox 50"/>
          <p:cNvSpPr txBox="1"/>
          <p:nvPr/>
        </p:nvSpPr>
        <p:spPr>
          <a:xfrm>
            <a:off x="5715000" y="4400550"/>
            <a:ext cx="14478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Coeficientes</a:t>
            </a:r>
          </a:p>
        </p:txBody>
      </p:sp>
      <p:sp>
        <p:nvSpPr>
          <p:cNvPr id="137" name="Straight Arrow Connector 51"/>
          <p:cNvSpPr/>
          <p:nvPr/>
        </p:nvSpPr>
        <p:spPr>
          <a:xfrm flipH="1" flipV="1">
            <a:off x="4952999" y="3943350"/>
            <a:ext cx="914401" cy="457200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Straight Arrow Connector 55"/>
          <p:cNvSpPr/>
          <p:nvPr/>
        </p:nvSpPr>
        <p:spPr>
          <a:xfrm flipH="1" flipV="1">
            <a:off x="5943600" y="3943349"/>
            <a:ext cx="228601" cy="457202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Straight Arrow Connector 57"/>
          <p:cNvSpPr/>
          <p:nvPr/>
        </p:nvSpPr>
        <p:spPr>
          <a:xfrm flipV="1">
            <a:off x="6858000" y="3920971"/>
            <a:ext cx="313097" cy="479579"/>
          </a:xfrm>
          <a:prstGeom prst="line">
            <a:avLst/>
          </a:prstGeom>
          <a:ln w="38100">
            <a:solidFill>
              <a:srgbClr val="1B830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Box 23"/>
          <p:cNvSpPr txBox="1"/>
          <p:nvPr/>
        </p:nvSpPr>
        <p:spPr>
          <a:xfrm>
            <a:off x="5403582" y="2764179"/>
            <a:ext cx="26670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Variables Independientes (VIs)</a:t>
            </a:r>
          </a:p>
        </p:txBody>
      </p:sp>
      <p:sp>
        <p:nvSpPr>
          <p:cNvPr id="141" name="TextBox 22"/>
          <p:cNvSpPr txBox="1"/>
          <p:nvPr/>
        </p:nvSpPr>
        <p:spPr>
          <a:xfrm>
            <a:off x="2705099" y="2764179"/>
            <a:ext cx="251460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Variable Dependiente (VD)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8" animBg="1" advAuto="0"/>
      <p:bldP spid="120" grpId="1" animBg="1" advAuto="0"/>
      <p:bldP spid="121" grpId="19" animBg="1" advAuto="0"/>
      <p:bldP spid="122" grpId="3" animBg="1" advAuto="0"/>
      <p:bldP spid="122" grpId="15" animBg="1" advAuto="0"/>
      <p:bldP spid="123" grpId="5" animBg="1" advAuto="0"/>
      <p:bldP spid="123" grpId="14" animBg="1" advAuto="0"/>
      <p:bldP spid="124" grpId="2" animBg="1" advAuto="0"/>
      <p:bldP spid="124" grpId="11" animBg="1" advAuto="0"/>
      <p:bldP spid="125" grpId="4" animBg="1" advAuto="0"/>
      <p:bldP spid="125" grpId="10" animBg="1" advAuto="0"/>
      <p:bldP spid="126" grpId="7" animBg="1" advAuto="0"/>
      <p:bldP spid="126" grpId="17" animBg="1" advAuto="0"/>
      <p:bldP spid="127" grpId="9" animBg="1" advAuto="0"/>
      <p:bldP spid="127" grpId="16" animBg="1" advAuto="0"/>
      <p:bldP spid="128" grpId="6" animBg="1" advAuto="0"/>
      <p:bldP spid="128" grpId="12" animBg="1" advAuto="0"/>
      <p:bldP spid="129" grpId="8" animBg="1" advAuto="0"/>
      <p:bldP spid="129" grpId="13" animBg="1" advAuto="0"/>
      <p:bldP spid="130" grpId="20" animBg="1" advAuto="0"/>
      <p:bldP spid="131" grpId="21" animBg="1" advAuto="0"/>
      <p:bldP spid="132" grpId="22" animBg="1" advAuto="0"/>
      <p:bldP spid="133" grpId="23" animBg="1" advAuto="0"/>
      <p:bldP spid="134" grpId="24" animBg="1" advAuto="0"/>
      <p:bldP spid="135" grpId="25" animBg="1" advAuto="0"/>
      <p:bldP spid="136" grpId="26" animBg="1" advAuto="0"/>
      <p:bldP spid="137" grpId="27" animBg="1" advAuto="0"/>
      <p:bldP spid="138" grpId="28" animBg="1" advAuto="0"/>
      <p:bldP spid="139" grpId="29" animBg="1" advAuto="0"/>
      <p:bldP spid="140" grpId="30" animBg="1" advAuto="0"/>
      <p:bldP spid="141" grpId="3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Regresiones</a:t>
            </a:r>
          </a:p>
        </p:txBody>
      </p:sp>
      <p:sp>
        <p:nvSpPr>
          <p:cNvPr id="144" name="TextBox 5"/>
          <p:cNvSpPr txBox="1"/>
          <p:nvPr/>
        </p:nvSpPr>
        <p:spPr>
          <a:xfrm>
            <a:off x="381000" y="1123950"/>
            <a:ext cx="50292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Regresión Lineal Simple</a:t>
            </a:r>
          </a:p>
        </p:txBody>
      </p:sp>
      <p:sp>
        <p:nvSpPr>
          <p:cNvPr id="145" name="Straight Connector 6"/>
          <p:cNvSpPr/>
          <p:nvPr/>
        </p:nvSpPr>
        <p:spPr>
          <a:xfrm flipV="1">
            <a:off x="712529" y="2491085"/>
            <a:ext cx="3966152" cy="1166516"/>
          </a:xfrm>
          <a:prstGeom prst="line">
            <a:avLst/>
          </a:prstGeom>
          <a:ln w="28575">
            <a:solidFill>
              <a:srgbClr val="262626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Straight Arrow Connector 9"/>
          <p:cNvSpPr/>
          <p:nvPr/>
        </p:nvSpPr>
        <p:spPr>
          <a:xfrm flipV="1">
            <a:off x="761999" y="2110084"/>
            <a:ext cx="2" cy="236220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traight Arrow Connector 11"/>
          <p:cNvSpPr/>
          <p:nvPr/>
        </p:nvSpPr>
        <p:spPr>
          <a:xfrm>
            <a:off x="609600" y="4167485"/>
            <a:ext cx="3962400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Multiply 12"/>
          <p:cNvSpPr/>
          <p:nvPr/>
        </p:nvSpPr>
        <p:spPr>
          <a:xfrm rot="18900000">
            <a:off x="1731892" y="30037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9" name="Multiply 13"/>
          <p:cNvSpPr/>
          <p:nvPr/>
        </p:nvSpPr>
        <p:spPr>
          <a:xfrm rot="18900000">
            <a:off x="2493892" y="26989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0" name="Multiply 14"/>
          <p:cNvSpPr/>
          <p:nvPr/>
        </p:nvSpPr>
        <p:spPr>
          <a:xfrm rot="18900000">
            <a:off x="3027293" y="30037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1" name="Multiply 15"/>
          <p:cNvSpPr/>
          <p:nvPr/>
        </p:nvSpPr>
        <p:spPr>
          <a:xfrm rot="18900000">
            <a:off x="3332093" y="26227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2" name="Multiply 16"/>
          <p:cNvSpPr/>
          <p:nvPr/>
        </p:nvSpPr>
        <p:spPr>
          <a:xfrm rot="18900000">
            <a:off x="4017893" y="29275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3" name="Multiply 17"/>
          <p:cNvSpPr/>
          <p:nvPr/>
        </p:nvSpPr>
        <p:spPr>
          <a:xfrm rot="18900000">
            <a:off x="2112892" y="35371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4" name="Multiply 19"/>
          <p:cNvSpPr/>
          <p:nvPr/>
        </p:nvSpPr>
        <p:spPr>
          <a:xfrm rot="18900000">
            <a:off x="3941693" y="2317978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5" name="Multiply 20"/>
          <p:cNvSpPr/>
          <p:nvPr/>
        </p:nvSpPr>
        <p:spPr>
          <a:xfrm rot="18900000">
            <a:off x="1274693" y="3537179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6" name="Multiply 21"/>
          <p:cNvSpPr/>
          <p:nvPr/>
        </p:nvSpPr>
        <p:spPr>
          <a:xfrm rot="18900000">
            <a:off x="2189092" y="31561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Multiply 22"/>
          <p:cNvSpPr/>
          <p:nvPr/>
        </p:nvSpPr>
        <p:spPr>
          <a:xfrm rot="18900000">
            <a:off x="4475093" y="26227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8" name="Multiply 23"/>
          <p:cNvSpPr/>
          <p:nvPr/>
        </p:nvSpPr>
        <p:spPr>
          <a:xfrm rot="18900000">
            <a:off x="2646292" y="32323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9" name="Multiply 24"/>
          <p:cNvSpPr/>
          <p:nvPr/>
        </p:nvSpPr>
        <p:spPr>
          <a:xfrm rot="18900000">
            <a:off x="893693" y="3384777"/>
            <a:ext cx="104541" cy="104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0" name="TextBox 25"/>
          <p:cNvSpPr txBox="1"/>
          <p:nvPr/>
        </p:nvSpPr>
        <p:spPr>
          <a:xfrm>
            <a:off x="533400" y="1685925"/>
            <a:ext cx="19050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Sueldo ($)</a:t>
            </a:r>
          </a:p>
        </p:txBody>
      </p:sp>
      <p:sp>
        <p:nvSpPr>
          <p:cNvPr id="161" name="TextBox 26"/>
          <p:cNvSpPr txBox="1"/>
          <p:nvPr/>
        </p:nvSpPr>
        <p:spPr>
          <a:xfrm>
            <a:off x="3048000" y="4248150"/>
            <a:ext cx="17526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Experiencia</a:t>
            </a:r>
          </a:p>
        </p:txBody>
      </p:sp>
      <p:sp>
        <p:nvSpPr>
          <p:cNvPr id="162" name="TextBox 27"/>
          <p:cNvSpPr txBox="1"/>
          <p:nvPr/>
        </p:nvSpPr>
        <p:spPr>
          <a:xfrm>
            <a:off x="5486400" y="1809750"/>
            <a:ext cx="1905000" cy="41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y = b</a:t>
            </a:r>
            <a:r>
              <a:rPr baseline="-25000"/>
              <a:t>0</a:t>
            </a:r>
            <a:r>
              <a:t> + b</a:t>
            </a:r>
            <a:r>
              <a:rPr baseline="-25000"/>
              <a:t>1</a:t>
            </a:r>
            <a:r>
              <a:t>*x</a:t>
            </a:r>
          </a:p>
        </p:txBody>
      </p:sp>
      <p:sp>
        <p:nvSpPr>
          <p:cNvPr id="163" name="Down Arrow 28"/>
          <p:cNvSpPr/>
          <p:nvPr/>
        </p:nvSpPr>
        <p:spPr>
          <a:xfrm>
            <a:off x="6324600" y="2343150"/>
            <a:ext cx="228600" cy="4615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5"/>
          </a:solidFill>
          <a:ln w="25400">
            <a:solidFill>
              <a:srgbClr val="377E9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4" name="TextBox 29"/>
          <p:cNvSpPr txBox="1"/>
          <p:nvPr/>
        </p:nvSpPr>
        <p:spPr>
          <a:xfrm>
            <a:off x="5486400" y="2952750"/>
            <a:ext cx="3657600" cy="414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Sueldo =   </a:t>
            </a:r>
            <a:r>
              <a:rPr sz="1800"/>
              <a:t>b</a:t>
            </a:r>
            <a:r>
              <a:rPr sz="1800" baseline="-25000"/>
              <a:t>0</a:t>
            </a:r>
            <a:r>
              <a:rPr sz="1800"/>
              <a:t> + b</a:t>
            </a:r>
            <a:r>
              <a:rPr sz="1800" baseline="-25000"/>
              <a:t>1  </a:t>
            </a:r>
            <a:r>
              <a:t>*Experiencia</a:t>
            </a:r>
          </a:p>
        </p:txBody>
      </p:sp>
      <p:sp>
        <p:nvSpPr>
          <p:cNvPr id="165" name="Straight Arrow Connector 33"/>
          <p:cNvSpPr/>
          <p:nvPr/>
        </p:nvSpPr>
        <p:spPr>
          <a:xfrm>
            <a:off x="1828800" y="4171950"/>
            <a:ext cx="762000" cy="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traight Arrow Connector 34"/>
          <p:cNvSpPr/>
          <p:nvPr/>
        </p:nvSpPr>
        <p:spPr>
          <a:xfrm flipV="1">
            <a:off x="1828799" y="3105150"/>
            <a:ext cx="762001" cy="228600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Straight Arrow Connector 36"/>
          <p:cNvSpPr/>
          <p:nvPr/>
        </p:nvSpPr>
        <p:spPr>
          <a:xfrm flipV="1">
            <a:off x="762000" y="3078479"/>
            <a:ext cx="1" cy="255271"/>
          </a:xfrm>
          <a:prstGeom prst="line">
            <a:avLst/>
          </a:prstGeom>
          <a:ln w="57150">
            <a:solidFill>
              <a:srgbClr val="27BE04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Straight Connector 39"/>
          <p:cNvSpPr/>
          <p:nvPr/>
        </p:nvSpPr>
        <p:spPr>
          <a:xfrm flipV="1">
            <a:off x="2590800" y="3105150"/>
            <a:ext cx="0" cy="106680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Straight Connector 40"/>
          <p:cNvSpPr/>
          <p:nvPr/>
        </p:nvSpPr>
        <p:spPr>
          <a:xfrm flipV="1">
            <a:off x="1828800" y="3356609"/>
            <a:ext cx="0" cy="83820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Straight Connector 42"/>
          <p:cNvSpPr/>
          <p:nvPr/>
        </p:nvSpPr>
        <p:spPr>
          <a:xfrm flipH="1">
            <a:off x="762000" y="3333750"/>
            <a:ext cx="1066800" cy="0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Straight Connector 44"/>
          <p:cNvSpPr/>
          <p:nvPr/>
        </p:nvSpPr>
        <p:spPr>
          <a:xfrm flipH="1" flipV="1">
            <a:off x="761999" y="3082289"/>
            <a:ext cx="1828801" cy="1"/>
          </a:xfrm>
          <a:prstGeom prst="line">
            <a:avLst/>
          </a:prstGeom>
          <a:ln w="19050">
            <a:solidFill>
              <a:srgbClr val="27BE04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TextBox 48"/>
          <p:cNvSpPr txBox="1"/>
          <p:nvPr/>
        </p:nvSpPr>
        <p:spPr>
          <a:xfrm>
            <a:off x="1828800" y="4248150"/>
            <a:ext cx="6858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+1yr</a:t>
            </a:r>
          </a:p>
        </p:txBody>
      </p:sp>
      <p:sp>
        <p:nvSpPr>
          <p:cNvPr id="173" name="TextBox 49"/>
          <p:cNvSpPr txBox="1"/>
          <p:nvPr/>
        </p:nvSpPr>
        <p:spPr>
          <a:xfrm>
            <a:off x="0" y="2857439"/>
            <a:ext cx="175260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+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10</a:t>
            </a:r>
            <a:r>
              <a:t>k</a:t>
            </a:r>
          </a:p>
        </p:txBody>
      </p:sp>
      <p:sp>
        <p:nvSpPr>
          <p:cNvPr id="174" name="Oval 50"/>
          <p:cNvSpPr/>
          <p:nvPr/>
        </p:nvSpPr>
        <p:spPr>
          <a:xfrm>
            <a:off x="636269" y="3512820"/>
            <a:ext cx="251461" cy="25146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Oval 51"/>
          <p:cNvSpPr/>
          <p:nvPr/>
        </p:nvSpPr>
        <p:spPr>
          <a:xfrm>
            <a:off x="6420746" y="2965450"/>
            <a:ext cx="348355" cy="387881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Oval 52"/>
          <p:cNvSpPr/>
          <p:nvPr/>
        </p:nvSpPr>
        <p:spPr>
          <a:xfrm>
            <a:off x="6896100" y="2985770"/>
            <a:ext cx="350521" cy="355843"/>
          </a:xfrm>
          <a:prstGeom prst="ellipse">
            <a:avLst/>
          </a:prstGeom>
          <a:ln w="38100">
            <a:solidFill>
              <a:srgbClr val="27BE0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TextBox 53"/>
          <p:cNvSpPr txBox="1"/>
          <p:nvPr/>
        </p:nvSpPr>
        <p:spPr>
          <a:xfrm>
            <a:off x="38100" y="3409950"/>
            <a:ext cx="1295400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40404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3</a:t>
            </a:r>
            <a:r>
              <a:rPr>
                <a:latin typeface="Hurme Geometric Sans 2"/>
                <a:ea typeface="Hurme Geometric Sans 2"/>
                <a:cs typeface="Hurme Geometric Sans 2"/>
                <a:sym typeface="Hurme Geometric Sans 2"/>
              </a:rPr>
              <a:t>0</a:t>
            </a:r>
            <a:r>
              <a:t>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3" presetClass="entr" presetSubtype="16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3" presetClass="entr" presetSubtype="16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3" presetClass="entr" presetSubtype="16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3" presetClass="entr" presetSubtype="16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3" presetClass="entr" presetSubtype="16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4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22" presetClass="entr" presetSubtype="2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2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20" animBg="1" advAuto="0"/>
      <p:bldP spid="146" grpId="2" animBg="1" advAuto="0"/>
      <p:bldP spid="147" grpId="1" animBg="1" advAuto="0"/>
      <p:bldP spid="148" grpId="5" animBg="1" advAuto="0"/>
      <p:bldP spid="149" grpId="7" animBg="1" advAuto="0"/>
      <p:bldP spid="150" grpId="8" animBg="1" advAuto="0"/>
      <p:bldP spid="151" grpId="9" animBg="1" advAuto="0"/>
      <p:bldP spid="152" grpId="10" animBg="1" advAuto="0"/>
      <p:bldP spid="153" grpId="11" animBg="1" advAuto="0"/>
      <p:bldP spid="154" grpId="16" animBg="1" advAuto="0"/>
      <p:bldP spid="155" grpId="12" animBg="1" advAuto="0"/>
      <p:bldP spid="156" grpId="13" animBg="1" advAuto="0"/>
      <p:bldP spid="157" grpId="15" animBg="1" advAuto="0"/>
      <p:bldP spid="158" grpId="14" animBg="1" advAuto="0"/>
      <p:bldP spid="159" grpId="6" animBg="1" advAuto="0"/>
      <p:bldP spid="160" grpId="4" animBg="1" advAuto="0"/>
      <p:bldP spid="161" grpId="3" animBg="1" advAuto="0"/>
      <p:bldP spid="162" grpId="17" animBg="1" advAuto="0"/>
      <p:bldP spid="163" grpId="18" animBg="1" advAuto="0"/>
      <p:bldP spid="164" grpId="19" animBg="1" advAuto="0"/>
      <p:bldP spid="165" grpId="25" animBg="1" advAuto="0"/>
      <p:bldP spid="166" grpId="29" animBg="1" advAuto="0"/>
      <p:bldP spid="167" grpId="32" animBg="1" advAuto="0"/>
      <p:bldP spid="168" grpId="28" animBg="1" advAuto="0"/>
      <p:bldP spid="169" grpId="27" animBg="1" advAuto="0"/>
      <p:bldP spid="170" grpId="30" animBg="1" advAuto="0"/>
      <p:bldP spid="171" grpId="31" animBg="1" advAuto="0"/>
      <p:bldP spid="172" grpId="26" animBg="1" advAuto="0"/>
      <p:bldP spid="173" grpId="33" animBg="1" advAuto="0"/>
      <p:bldP spid="174" grpId="22" animBg="1" advAuto="0"/>
      <p:bldP spid="175" grpId="21" animBg="1" advAuto="0"/>
      <p:bldP spid="176" grpId="24" animBg="1" advAuto="0"/>
      <p:bldP spid="177" grpId="2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t>Método de los Mínimos Cuadrados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Presentación en pantalla (16:9)</PresentationFormat>
  <Paragraphs>129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Hurme Geometric Sans 2</vt:lpstr>
      <vt:lpstr>Montserrat Light</vt:lpstr>
      <vt:lpstr>Montserrat SemiBold</vt:lpstr>
      <vt:lpstr>1_Office Theme</vt:lpstr>
      <vt:lpstr>Idea de la Regresión Lineal Simple</vt:lpstr>
      <vt:lpstr>Tipos de Variables</vt:lpstr>
      <vt:lpstr>Tipos de Variables</vt:lpstr>
      <vt:lpstr>Regresiones</vt:lpstr>
      <vt:lpstr>Regresiones</vt:lpstr>
      <vt:lpstr>Regresiones</vt:lpstr>
      <vt:lpstr>Regresiones</vt:lpstr>
      <vt:lpstr>Regresiones</vt:lpstr>
      <vt:lpstr>Método de los Mínimos Cuadrados</vt:lpstr>
      <vt:lpstr>Método de los Mínimos Cuadrados</vt:lpstr>
      <vt:lpstr>R Cuadrado</vt:lpstr>
      <vt:lpstr>R Cuadrado</vt:lpstr>
      <vt:lpstr>R Cuadrado</vt:lpstr>
      <vt:lpstr>R Cuadrado</vt:lpstr>
      <vt:lpstr> R2 Adjustado</vt:lpstr>
      <vt:lpstr>R2 Adjustado</vt:lpstr>
      <vt:lpstr>R2 Adjustado</vt:lpstr>
      <vt:lpstr>R2 Adjustado</vt:lpstr>
      <vt:lpstr>R2 Adjustado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de la Regresión Lineal Simple</dc:title>
  <cp:lastModifiedBy>Jorge Alberto Espinoza Alegria</cp:lastModifiedBy>
  <cp:revision>1</cp:revision>
  <dcterms:modified xsi:type="dcterms:W3CDTF">2020-06-01T03:14:01Z</dcterms:modified>
</cp:coreProperties>
</file>