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After this tutorial you are going to be at the same time 1) sick of and 2) an expert in Microsoft Acronyms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After this tutorial you are going to be at the same time 1) sick of and 2) an expert in Microsoft Acronyms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After this tutorial you are going to be at the same time 1) sick of and 2) an expert in Microsoft Acronyms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After this tutorial you are going to be at the same time 1) sick of and 2) an expert in Microsoft Acronyms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5" name="Shape 2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After this tutorial you are going to be at the same time 1) sick of and 2) an expert in Microsoft Acronyms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/>
          <p:nvPr/>
        </p:nvSpPr>
        <p:spPr>
          <a:xfrm>
            <a:off x="-35719" y="708661"/>
            <a:ext cx="9215236" cy="45720"/>
          </a:xfrm>
          <a:prstGeom prst="rect">
            <a:avLst/>
          </a:prstGeom>
          <a:solidFill>
            <a:srgbClr val="558ED5"/>
          </a:solidFill>
          <a:ln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742950"/>
          </a:xfrm>
          <a:prstGeom prst="rect">
            <a:avLst/>
          </a:prstGeom>
        </p:spPr>
        <p:txBody>
          <a:bodyPr/>
          <a:lstStyle>
            <a:lvl1pPr algn="l">
              <a:defRPr sz="3600">
                <a:effectLst>
                  <a:outerShdw blurRad="38100" dist="20320" dir="18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idx="1"/>
          </p:nvPr>
        </p:nvSpPr>
        <p:spPr>
          <a:xfrm>
            <a:off x="228600" y="895350"/>
            <a:ext cx="8686800" cy="3657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9"/>
          <p:cNvSpPr/>
          <p:nvPr/>
        </p:nvSpPr>
        <p:spPr>
          <a:xfrm>
            <a:off x="0" y="4861809"/>
            <a:ext cx="9144000" cy="1"/>
          </a:xfrm>
          <a:prstGeom prst="line">
            <a:avLst/>
          </a:prstGeom>
          <a:ln w="19050">
            <a:solidFill>
              <a:srgbClr val="1F497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Slide Number Placeholder 5"/>
          <p:cNvSpPr txBox="1"/>
          <p:nvPr/>
        </p:nvSpPr>
        <p:spPr>
          <a:xfrm>
            <a:off x="6477000" y="4873842"/>
            <a:ext cx="26670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es-MX" dirty="0" err="1"/>
              <a:t>DataScience</a:t>
            </a:r>
            <a:r>
              <a:rPr lang="es-MX" dirty="0"/>
              <a:t> - </a:t>
            </a:r>
            <a:r>
              <a:rPr lang="es-MX" dirty="0" err="1"/>
              <a:t>Axity</a:t>
            </a:r>
            <a:endParaRPr lang="es-MX" dirty="0"/>
          </a:p>
        </p:txBody>
      </p:sp>
      <p:sp>
        <p:nvSpPr>
          <p:cNvPr id="4" name="Slide Number Placeholder 5"/>
          <p:cNvSpPr txBox="1"/>
          <p:nvPr/>
        </p:nvSpPr>
        <p:spPr>
          <a:xfrm>
            <a:off x="0" y="4873842"/>
            <a:ext cx="297180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dirty="0"/>
              <a:t>Machine Learning</a:t>
            </a:r>
            <a:endParaRPr lang="es-MX" dirty="0"/>
          </a:p>
          <a:p>
            <a:endParaRPr lang="es-MX" dirty="0"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857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Una Advertencia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Table 8"/>
          <p:cNvGraphicFramePr/>
          <p:nvPr/>
        </p:nvGraphicFramePr>
        <p:xfrm>
          <a:off x="457201" y="1352549"/>
          <a:ext cx="6070056" cy="175260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61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Profit</a:t>
                      </a:r>
                    </a:p>
                  </a:txBody>
                  <a:tcPr marL="6484" marR="6484" marT="6484" marB="6484" anchor="ctr" horzOverflow="overflow">
                    <a:lnL w="12700">
                      <a:miter lim="400000"/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R&amp;D Spend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Admin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Marketing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State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192,261.83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165,349.20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136,897.80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471,784.10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191,792.06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162,597.70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151,377.59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443,898.53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191,050.39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153,441.51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101,145.55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407,934.54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182,901.99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144,372.41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118,671.85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383,199.62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166,187.94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142,107.34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91,391.77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366,168.42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0" name="TextBox 15"/>
          <p:cNvSpPr txBox="1"/>
          <p:nvPr/>
        </p:nvSpPr>
        <p:spPr>
          <a:xfrm>
            <a:off x="457200" y="3486150"/>
            <a:ext cx="7924800" cy="51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 = b</a:t>
            </a:r>
            <a:r>
              <a:rPr baseline="-25000"/>
              <a:t>0</a:t>
            </a:r>
            <a:r>
              <a:t> + b</a:t>
            </a:r>
            <a:r>
              <a:rPr baseline="-25000"/>
              <a:t>1</a:t>
            </a:r>
            <a:r>
              <a:t>*x</a:t>
            </a:r>
            <a:r>
              <a:rPr baseline="-25000"/>
              <a:t>1  </a:t>
            </a:r>
            <a:r>
              <a:t>+ b</a:t>
            </a:r>
            <a:r>
              <a:rPr baseline="-25000"/>
              <a:t>2</a:t>
            </a:r>
            <a:r>
              <a:t>*x</a:t>
            </a:r>
            <a:r>
              <a:rPr baseline="-25000"/>
              <a:t>2  </a:t>
            </a:r>
            <a:r>
              <a:t>+ b</a:t>
            </a:r>
            <a:r>
              <a:rPr baseline="-25000"/>
              <a:t>3</a:t>
            </a:r>
            <a:r>
              <a:t>*x</a:t>
            </a:r>
            <a:r>
              <a:rPr baseline="-25000"/>
              <a:t>3  </a:t>
            </a:r>
            <a:r>
              <a:t>+  ???</a:t>
            </a:r>
          </a:p>
        </p:txBody>
      </p:sp>
      <p:sp>
        <p:nvSpPr>
          <p:cNvPr id="71" name="Rounded Rectangle 19"/>
          <p:cNvSpPr/>
          <p:nvPr/>
        </p:nvSpPr>
        <p:spPr>
          <a:xfrm>
            <a:off x="5303044" y="1876425"/>
            <a:ext cx="1233488" cy="247650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" name="Rounded Rectangle 25"/>
          <p:cNvSpPr/>
          <p:nvPr/>
        </p:nvSpPr>
        <p:spPr>
          <a:xfrm>
            <a:off x="5303044" y="2368550"/>
            <a:ext cx="1233488" cy="247650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3" name="Title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Variables Dummy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1" animBg="1" advAuto="0"/>
      <p:bldP spid="72" grpId="2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Table 8"/>
          <p:cNvGraphicFramePr/>
          <p:nvPr/>
        </p:nvGraphicFramePr>
        <p:xfrm>
          <a:off x="457201" y="1352549"/>
          <a:ext cx="8229598" cy="175260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05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05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961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Profit</a:t>
                      </a:r>
                    </a:p>
                  </a:txBody>
                  <a:tcPr marL="6484" marR="6484" marT="6484" marB="6484" anchor="ctr" horzOverflow="overflow">
                    <a:lnL w="12700">
                      <a:miter lim="400000"/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R&amp;D Spend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Admin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Marketing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State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12700">
                      <a:miter lim="400000"/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192,261.83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165,349.20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136,897.80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471,784.10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191,792.06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162,597.70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151,377.59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443,898.53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191,050.39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153,441.51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101,145.55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407,934.54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182,901.99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144,372.41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118,671.85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383,199.62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166,187.94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142,107.34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91,391.77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366,168.42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6" name="TextBox 15"/>
          <p:cNvSpPr txBox="1"/>
          <p:nvPr/>
        </p:nvSpPr>
        <p:spPr>
          <a:xfrm>
            <a:off x="457200" y="3486150"/>
            <a:ext cx="7924800" cy="51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 = b</a:t>
            </a:r>
            <a:r>
              <a:rPr baseline="-25000"/>
              <a:t>0</a:t>
            </a:r>
            <a:r>
              <a:t> + b</a:t>
            </a:r>
            <a:r>
              <a:rPr baseline="-25000"/>
              <a:t>1</a:t>
            </a:r>
            <a:r>
              <a:t>*x</a:t>
            </a:r>
            <a:r>
              <a:rPr baseline="-25000"/>
              <a:t>1  </a:t>
            </a:r>
            <a:r>
              <a:t>+ b</a:t>
            </a:r>
            <a:r>
              <a:rPr baseline="-25000"/>
              <a:t>2</a:t>
            </a:r>
            <a:r>
              <a:t>*x</a:t>
            </a:r>
            <a:r>
              <a:rPr baseline="-25000"/>
              <a:t>2  </a:t>
            </a:r>
            <a:r>
              <a:t>+ b</a:t>
            </a:r>
            <a:r>
              <a:rPr baseline="-25000"/>
              <a:t>3</a:t>
            </a:r>
            <a:r>
              <a:t>*x</a:t>
            </a:r>
            <a:r>
              <a:rPr baseline="-25000"/>
              <a:t>3  </a:t>
            </a:r>
            <a:r>
              <a:t>+  ???</a:t>
            </a:r>
          </a:p>
        </p:txBody>
      </p:sp>
      <p:sp>
        <p:nvSpPr>
          <p:cNvPr id="77" name="Straight Arrow Connector 12"/>
          <p:cNvSpPr/>
          <p:nvPr/>
        </p:nvSpPr>
        <p:spPr>
          <a:xfrm flipV="1">
            <a:off x="6536531" y="1733549"/>
            <a:ext cx="321470" cy="26670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" name="Straight Arrow Connector 13"/>
          <p:cNvSpPr/>
          <p:nvPr/>
        </p:nvSpPr>
        <p:spPr>
          <a:xfrm flipV="1">
            <a:off x="6536531" y="1733550"/>
            <a:ext cx="1312070" cy="768323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9" name="Rounded Rectangle 19"/>
          <p:cNvSpPr/>
          <p:nvPr/>
        </p:nvSpPr>
        <p:spPr>
          <a:xfrm>
            <a:off x="5303044" y="1876425"/>
            <a:ext cx="1233488" cy="247650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" name="Rounded Rectangle 25"/>
          <p:cNvSpPr/>
          <p:nvPr/>
        </p:nvSpPr>
        <p:spPr>
          <a:xfrm>
            <a:off x="5303044" y="2368550"/>
            <a:ext cx="1233488" cy="247650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1" name="Title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Variables Dummy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Table 8"/>
          <p:cNvGraphicFramePr/>
          <p:nvPr/>
        </p:nvGraphicFramePr>
        <p:xfrm>
          <a:off x="457201" y="1352549"/>
          <a:ext cx="8229598" cy="175260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05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05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961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Profit</a:t>
                      </a:r>
                    </a:p>
                  </a:txBody>
                  <a:tcPr marL="6484" marR="6484" marT="6484" marB="6484" anchor="ctr" horzOverflow="overflow">
                    <a:lnL w="12700">
                      <a:miter lim="400000"/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R&amp;D Spend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Admin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Marketing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State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12700">
                      <a:miter lim="400000"/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192,261.83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165,349.20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136,897.80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471,784.10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191,792.06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162,597.70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151,377.59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443,898.53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191,050.39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153,441.51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101,145.55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407,934.54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182,901.99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144,372.41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118,671.85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383,199.62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166,187.94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142,107.34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91,391.77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366,168.42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4" name="TextBox 15"/>
          <p:cNvSpPr txBox="1"/>
          <p:nvPr/>
        </p:nvSpPr>
        <p:spPr>
          <a:xfrm>
            <a:off x="457200" y="3486150"/>
            <a:ext cx="7924800" cy="51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 = b</a:t>
            </a:r>
            <a:r>
              <a:rPr baseline="-25000"/>
              <a:t>0</a:t>
            </a:r>
            <a:r>
              <a:t> + b</a:t>
            </a:r>
            <a:r>
              <a:rPr baseline="-25000"/>
              <a:t>1</a:t>
            </a:r>
            <a:r>
              <a:t>*x</a:t>
            </a:r>
            <a:r>
              <a:rPr baseline="-25000"/>
              <a:t>1  </a:t>
            </a:r>
            <a:r>
              <a:t>+ b</a:t>
            </a:r>
            <a:r>
              <a:rPr baseline="-25000"/>
              <a:t>2</a:t>
            </a:r>
            <a:r>
              <a:t>*x</a:t>
            </a:r>
            <a:r>
              <a:rPr baseline="-25000"/>
              <a:t>2  </a:t>
            </a:r>
            <a:r>
              <a:t>+ b</a:t>
            </a:r>
            <a:r>
              <a:rPr baseline="-25000"/>
              <a:t>3</a:t>
            </a:r>
            <a:r>
              <a:t>*x</a:t>
            </a:r>
            <a:r>
              <a:rPr baseline="-25000"/>
              <a:t>3  </a:t>
            </a:r>
            <a:r>
              <a:t>+  ???</a:t>
            </a:r>
          </a:p>
        </p:txBody>
      </p:sp>
      <p:sp>
        <p:nvSpPr>
          <p:cNvPr id="85" name="Title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Variables Dummy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Table 8"/>
          <p:cNvGraphicFramePr/>
          <p:nvPr/>
        </p:nvGraphicFramePr>
        <p:xfrm>
          <a:off x="457201" y="1352549"/>
          <a:ext cx="8229598" cy="175260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05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05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961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Profit</a:t>
                      </a:r>
                    </a:p>
                  </a:txBody>
                  <a:tcPr marL="6484" marR="6484" marT="6484" marB="6484" anchor="ctr" horzOverflow="overflow">
                    <a:lnL w="12700">
                      <a:miter lim="400000"/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R&amp;D Spend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Admin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Marketing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State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12700">
                      <a:miter lim="400000"/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192,261.83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165,349.20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136,897.80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471,784.10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191,792.06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162,597.70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151,377.59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443,898.53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191,050.39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153,441.51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101,145.55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407,934.54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182,901.99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144,372.41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118,671.85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383,199.62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166,187.94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142,107.34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91,391.77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366,168.42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8" name="TextBox 15"/>
          <p:cNvSpPr txBox="1"/>
          <p:nvPr/>
        </p:nvSpPr>
        <p:spPr>
          <a:xfrm>
            <a:off x="457200" y="3486150"/>
            <a:ext cx="7924800" cy="51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 = b</a:t>
            </a:r>
            <a:r>
              <a:rPr baseline="-25000"/>
              <a:t>0</a:t>
            </a:r>
            <a:r>
              <a:t> + b</a:t>
            </a:r>
            <a:r>
              <a:rPr baseline="-25000"/>
              <a:t>1</a:t>
            </a:r>
            <a:r>
              <a:t>*x</a:t>
            </a:r>
            <a:r>
              <a:rPr baseline="-25000"/>
              <a:t>1  </a:t>
            </a:r>
            <a:r>
              <a:t>+ b</a:t>
            </a:r>
            <a:r>
              <a:rPr baseline="-25000"/>
              <a:t>2</a:t>
            </a:r>
            <a:r>
              <a:t>*x</a:t>
            </a:r>
            <a:r>
              <a:rPr baseline="-25000"/>
              <a:t>2  </a:t>
            </a:r>
            <a:r>
              <a:t>+ b</a:t>
            </a:r>
            <a:r>
              <a:rPr baseline="-25000"/>
              <a:t>3</a:t>
            </a:r>
            <a:r>
              <a:t>*x</a:t>
            </a:r>
            <a:r>
              <a:rPr baseline="-25000"/>
              <a:t>3  </a:t>
            </a:r>
            <a:r>
              <a:t>+  ???</a:t>
            </a:r>
          </a:p>
        </p:txBody>
      </p:sp>
      <p:sp>
        <p:nvSpPr>
          <p:cNvPr id="89" name="Straight Arrow Connector 4"/>
          <p:cNvSpPr/>
          <p:nvPr/>
        </p:nvSpPr>
        <p:spPr>
          <a:xfrm>
            <a:off x="6324600" y="2009775"/>
            <a:ext cx="762000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0" name="Straight Arrow Connector 7"/>
          <p:cNvSpPr/>
          <p:nvPr/>
        </p:nvSpPr>
        <p:spPr>
          <a:xfrm>
            <a:off x="6324600" y="2764631"/>
            <a:ext cx="762000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1" name="Title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Variables Dummy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Table 8"/>
          <p:cNvGraphicFramePr/>
          <p:nvPr/>
        </p:nvGraphicFramePr>
        <p:xfrm>
          <a:off x="457201" y="1352549"/>
          <a:ext cx="8229598" cy="175260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05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05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961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Profit</a:t>
                      </a:r>
                    </a:p>
                  </a:txBody>
                  <a:tcPr marL="6484" marR="6484" marT="6484" marB="6484" anchor="ctr" horzOverflow="overflow">
                    <a:lnL w="12700">
                      <a:miter lim="400000"/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R&amp;D Spend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Admin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Marketing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State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12700">
                      <a:miter lim="400000"/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192,261.83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165,349.20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136,897.80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471,784.10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191,792.06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162,597.70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151,377.59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443,898.53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191,050.39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153,441.51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101,145.55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407,934.54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182,901.99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144,372.41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118,671.85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383,199.62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166,187.94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142,107.34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91,391.77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366,168.42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4" name="TextBox 15"/>
          <p:cNvSpPr txBox="1"/>
          <p:nvPr/>
        </p:nvSpPr>
        <p:spPr>
          <a:xfrm>
            <a:off x="457200" y="3486150"/>
            <a:ext cx="7924800" cy="51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 = b</a:t>
            </a:r>
            <a:r>
              <a:rPr baseline="-25000"/>
              <a:t>0</a:t>
            </a:r>
            <a:r>
              <a:t> + b</a:t>
            </a:r>
            <a:r>
              <a:rPr baseline="-25000"/>
              <a:t>1</a:t>
            </a:r>
            <a:r>
              <a:t>*x</a:t>
            </a:r>
            <a:r>
              <a:rPr baseline="-25000"/>
              <a:t>1  </a:t>
            </a:r>
            <a:r>
              <a:t>+ b</a:t>
            </a:r>
            <a:r>
              <a:rPr baseline="-25000"/>
              <a:t>2</a:t>
            </a:r>
            <a:r>
              <a:t>*x</a:t>
            </a:r>
            <a:r>
              <a:rPr baseline="-25000"/>
              <a:t>2  </a:t>
            </a:r>
            <a:r>
              <a:t>+ b</a:t>
            </a:r>
            <a:r>
              <a:rPr baseline="-25000"/>
              <a:t>3</a:t>
            </a:r>
            <a:r>
              <a:t>*x</a:t>
            </a:r>
            <a:r>
              <a:rPr baseline="-25000"/>
              <a:t>3  </a:t>
            </a:r>
            <a:r>
              <a:t>+  ???</a:t>
            </a:r>
          </a:p>
        </p:txBody>
      </p:sp>
      <p:sp>
        <p:nvSpPr>
          <p:cNvPr id="95" name="Straight Arrow Connector 4"/>
          <p:cNvSpPr/>
          <p:nvPr/>
        </p:nvSpPr>
        <p:spPr>
          <a:xfrm>
            <a:off x="6324600" y="2520950"/>
            <a:ext cx="1676400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" name="Straight Arrow Connector 6"/>
          <p:cNvSpPr/>
          <p:nvPr/>
        </p:nvSpPr>
        <p:spPr>
          <a:xfrm>
            <a:off x="6324600" y="2273300"/>
            <a:ext cx="1676400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7" name="Straight Arrow Connector 7"/>
          <p:cNvSpPr/>
          <p:nvPr/>
        </p:nvSpPr>
        <p:spPr>
          <a:xfrm>
            <a:off x="6324600" y="3009900"/>
            <a:ext cx="1676400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8" name="Title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Variables Dummy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Table 8"/>
          <p:cNvGraphicFramePr/>
          <p:nvPr/>
        </p:nvGraphicFramePr>
        <p:xfrm>
          <a:off x="457201" y="1352549"/>
          <a:ext cx="8229598" cy="175260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05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05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961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Profit</a:t>
                      </a:r>
                    </a:p>
                  </a:txBody>
                  <a:tcPr marL="6484" marR="6484" marT="6484" marB="6484" anchor="ctr" horzOverflow="overflow">
                    <a:lnL w="12700">
                      <a:miter lim="400000"/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R&amp;D Spend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Admin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Marketing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State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12700">
                      <a:miter lim="400000"/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192,261.83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165,349.20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136,897.80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471,784.10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191,792.06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162,597.70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151,377.59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443,898.53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191,050.39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153,441.51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101,145.55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407,934.54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182,901.99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144,372.41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118,671.85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383,199.62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166,187.94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142,107.34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91,391.77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366,168.42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1" name="TextBox 15"/>
          <p:cNvSpPr txBox="1"/>
          <p:nvPr/>
        </p:nvSpPr>
        <p:spPr>
          <a:xfrm>
            <a:off x="457200" y="3486150"/>
            <a:ext cx="7924800" cy="51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 = b</a:t>
            </a:r>
            <a:r>
              <a:rPr baseline="-25000"/>
              <a:t>0</a:t>
            </a:r>
            <a:r>
              <a:t> + b</a:t>
            </a:r>
            <a:r>
              <a:rPr baseline="-25000"/>
              <a:t>1</a:t>
            </a:r>
            <a:r>
              <a:t>*x</a:t>
            </a:r>
            <a:r>
              <a:rPr baseline="-25000"/>
              <a:t>1  </a:t>
            </a:r>
            <a:r>
              <a:t>+ b</a:t>
            </a:r>
            <a:r>
              <a:rPr baseline="-25000"/>
              <a:t>2</a:t>
            </a:r>
            <a:r>
              <a:t>*x</a:t>
            </a:r>
            <a:r>
              <a:rPr baseline="-25000"/>
              <a:t>2  </a:t>
            </a:r>
            <a:r>
              <a:t>+ b</a:t>
            </a:r>
            <a:r>
              <a:rPr baseline="-25000"/>
              <a:t>3</a:t>
            </a:r>
            <a:r>
              <a:t>*x</a:t>
            </a:r>
            <a:r>
              <a:rPr baseline="-25000"/>
              <a:t>3  </a:t>
            </a:r>
            <a:r>
              <a:t>+  ???</a:t>
            </a:r>
          </a:p>
        </p:txBody>
      </p:sp>
      <p:sp>
        <p:nvSpPr>
          <p:cNvPr id="102" name="TextBox 4"/>
          <p:cNvSpPr txBox="1"/>
          <p:nvPr/>
        </p:nvSpPr>
        <p:spPr>
          <a:xfrm>
            <a:off x="6629400" y="819150"/>
            <a:ext cx="2819400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Variables Dummy</a:t>
            </a:r>
          </a:p>
        </p:txBody>
      </p:sp>
      <p:sp>
        <p:nvSpPr>
          <p:cNvPr id="103" name="Right Brace 5"/>
          <p:cNvSpPr/>
          <p:nvPr/>
        </p:nvSpPr>
        <p:spPr>
          <a:xfrm rot="16200000">
            <a:off x="7623944" y="253979"/>
            <a:ext cx="168321" cy="1981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68"/>
                  <a:pt x="10800" y="153"/>
                </a:cubicBezTo>
                <a:lnTo>
                  <a:pt x="10800" y="10377"/>
                </a:lnTo>
                <a:cubicBezTo>
                  <a:pt x="10800" y="10462"/>
                  <a:pt x="15635" y="10530"/>
                  <a:pt x="21600" y="10530"/>
                </a:cubicBezTo>
                <a:cubicBezTo>
                  <a:pt x="15635" y="10530"/>
                  <a:pt x="10800" y="10598"/>
                  <a:pt x="10800" y="10683"/>
                </a:cubicBezTo>
                <a:lnTo>
                  <a:pt x="10800" y="21447"/>
                </a:lnTo>
                <a:cubicBezTo>
                  <a:pt x="10800" y="21532"/>
                  <a:pt x="5965" y="21600"/>
                  <a:pt x="0" y="21600"/>
                </a:cubicBezTo>
              </a:path>
            </a:pathLst>
          </a:custGeom>
          <a:ln w="1905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04" name="Title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Variables Dummy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Table 8"/>
          <p:cNvGraphicFramePr/>
          <p:nvPr/>
        </p:nvGraphicFramePr>
        <p:xfrm>
          <a:off x="457201" y="1352549"/>
          <a:ext cx="8229598" cy="175260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05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05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961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Profit</a:t>
                      </a:r>
                    </a:p>
                  </a:txBody>
                  <a:tcPr marL="6484" marR="6484" marT="6484" marB="6484" anchor="ctr" horzOverflow="overflow">
                    <a:lnL w="12700">
                      <a:miter lim="400000"/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R&amp;D Spend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Admin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Marketing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State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12700">
                      <a:miter lim="400000"/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192,261.83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165,349.20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136,897.80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471,784.10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191,792.06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162,597.70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151,377.59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443,898.53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191,050.39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153,441.51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101,145.55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407,934.54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182,901.99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144,372.41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118,671.85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383,199.62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166,187.94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142,107.34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91,391.77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366,168.42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7" name="TextBox 15"/>
          <p:cNvSpPr txBox="1"/>
          <p:nvPr/>
        </p:nvSpPr>
        <p:spPr>
          <a:xfrm>
            <a:off x="457200" y="3486150"/>
            <a:ext cx="8686800" cy="51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 = b</a:t>
            </a:r>
            <a:r>
              <a:rPr baseline="-25000"/>
              <a:t>0</a:t>
            </a:r>
            <a:r>
              <a:t> + b</a:t>
            </a:r>
            <a:r>
              <a:rPr baseline="-25000"/>
              <a:t>1</a:t>
            </a:r>
            <a:r>
              <a:t>*x</a:t>
            </a:r>
            <a:r>
              <a:rPr baseline="-25000"/>
              <a:t>1  </a:t>
            </a:r>
            <a:r>
              <a:t>+ b</a:t>
            </a:r>
            <a:r>
              <a:rPr baseline="-25000"/>
              <a:t>2</a:t>
            </a:r>
            <a:r>
              <a:t>*x</a:t>
            </a:r>
            <a:r>
              <a:rPr baseline="-25000"/>
              <a:t>2  </a:t>
            </a:r>
            <a:r>
              <a:t>+ b</a:t>
            </a:r>
            <a:r>
              <a:rPr baseline="-25000"/>
              <a:t>3</a:t>
            </a:r>
            <a:r>
              <a:t>*x</a:t>
            </a:r>
            <a:r>
              <a:rPr baseline="-25000"/>
              <a:t>3  	</a:t>
            </a:r>
            <a:r>
              <a:t>   + b</a:t>
            </a:r>
            <a:r>
              <a:rPr baseline="-25000"/>
              <a:t>4</a:t>
            </a:r>
            <a:r>
              <a:t>*D</a:t>
            </a:r>
            <a:r>
              <a:rPr baseline="-25000"/>
              <a:t>1</a:t>
            </a:r>
          </a:p>
        </p:txBody>
      </p:sp>
      <p:sp>
        <p:nvSpPr>
          <p:cNvPr id="108" name="TextBox 4"/>
          <p:cNvSpPr txBox="1"/>
          <p:nvPr/>
        </p:nvSpPr>
        <p:spPr>
          <a:xfrm>
            <a:off x="6629400" y="819150"/>
            <a:ext cx="2819400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Variables Dummy</a:t>
            </a:r>
          </a:p>
        </p:txBody>
      </p:sp>
      <p:sp>
        <p:nvSpPr>
          <p:cNvPr id="109" name="Right Brace 5"/>
          <p:cNvSpPr/>
          <p:nvPr/>
        </p:nvSpPr>
        <p:spPr>
          <a:xfrm rot="16200000">
            <a:off x="7623944" y="253979"/>
            <a:ext cx="168321" cy="1981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68"/>
                  <a:pt x="10800" y="153"/>
                </a:cubicBezTo>
                <a:lnTo>
                  <a:pt x="10800" y="10377"/>
                </a:lnTo>
                <a:cubicBezTo>
                  <a:pt x="10800" y="10462"/>
                  <a:pt x="15635" y="10530"/>
                  <a:pt x="21600" y="10530"/>
                </a:cubicBezTo>
                <a:cubicBezTo>
                  <a:pt x="15635" y="10530"/>
                  <a:pt x="10800" y="10598"/>
                  <a:pt x="10800" y="10683"/>
                </a:cubicBezTo>
                <a:lnTo>
                  <a:pt x="10800" y="21447"/>
                </a:lnTo>
                <a:cubicBezTo>
                  <a:pt x="10800" y="21532"/>
                  <a:pt x="5965" y="21600"/>
                  <a:pt x="0" y="21600"/>
                </a:cubicBezTo>
              </a:path>
            </a:pathLst>
          </a:custGeom>
          <a:ln w="1905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10" name="Straight Connector 6"/>
          <p:cNvSpPr/>
          <p:nvPr/>
        </p:nvSpPr>
        <p:spPr>
          <a:xfrm>
            <a:off x="5410199" y="1885950"/>
            <a:ext cx="962027" cy="1228725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Title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Variables Dummy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Table 8"/>
          <p:cNvGraphicFramePr/>
          <p:nvPr/>
        </p:nvGraphicFramePr>
        <p:xfrm>
          <a:off x="457201" y="1352549"/>
          <a:ext cx="8229598" cy="175260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05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05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961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Profit</a:t>
                      </a:r>
                    </a:p>
                  </a:txBody>
                  <a:tcPr marL="6484" marR="6484" marT="6484" marB="6484" anchor="ctr" horzOverflow="overflow">
                    <a:lnL w="12700">
                      <a:miter lim="400000"/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R&amp;D Spend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Admin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Marketing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State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12700">
                      <a:miter lim="400000"/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192,261.83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165,349.20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136,897.80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471,784.10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191,792.06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162,597.70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151,377.59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443,898.53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191,050.39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153,441.51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101,145.55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407,934.54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182,901.99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144,372.41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118,671.85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383,199.62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166,187.94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142,107.34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91,391.77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366,168.42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4" name="TextBox 15"/>
          <p:cNvSpPr txBox="1"/>
          <p:nvPr/>
        </p:nvSpPr>
        <p:spPr>
          <a:xfrm>
            <a:off x="457200" y="3486150"/>
            <a:ext cx="8686800" cy="51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 = b</a:t>
            </a:r>
            <a:r>
              <a:rPr baseline="-25000"/>
              <a:t>0</a:t>
            </a:r>
            <a:r>
              <a:t> + b</a:t>
            </a:r>
            <a:r>
              <a:rPr baseline="-25000"/>
              <a:t>1</a:t>
            </a:r>
            <a:r>
              <a:t>*x</a:t>
            </a:r>
            <a:r>
              <a:rPr baseline="-25000"/>
              <a:t>1  </a:t>
            </a:r>
            <a:r>
              <a:t>+ b</a:t>
            </a:r>
            <a:r>
              <a:rPr baseline="-25000"/>
              <a:t>2</a:t>
            </a:r>
            <a:r>
              <a:t>*x</a:t>
            </a:r>
            <a:r>
              <a:rPr baseline="-25000"/>
              <a:t>2  </a:t>
            </a:r>
            <a:r>
              <a:t>+ b</a:t>
            </a:r>
            <a:r>
              <a:rPr baseline="-25000"/>
              <a:t>3</a:t>
            </a:r>
            <a:r>
              <a:t>*x</a:t>
            </a:r>
            <a:r>
              <a:rPr baseline="-25000"/>
              <a:t>3  	</a:t>
            </a:r>
            <a:r>
              <a:t>   + b</a:t>
            </a:r>
            <a:r>
              <a:rPr baseline="-25000"/>
              <a:t>4</a:t>
            </a:r>
            <a:r>
              <a:t>*D</a:t>
            </a:r>
            <a:r>
              <a:rPr baseline="-25000"/>
              <a:t>1</a:t>
            </a:r>
          </a:p>
        </p:txBody>
      </p:sp>
      <p:sp>
        <p:nvSpPr>
          <p:cNvPr id="115" name="TextBox 4"/>
          <p:cNvSpPr txBox="1"/>
          <p:nvPr/>
        </p:nvSpPr>
        <p:spPr>
          <a:xfrm>
            <a:off x="6629400" y="819150"/>
            <a:ext cx="2819400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Variables Dummy</a:t>
            </a:r>
          </a:p>
        </p:txBody>
      </p:sp>
      <p:sp>
        <p:nvSpPr>
          <p:cNvPr id="116" name="Right Brace 5"/>
          <p:cNvSpPr/>
          <p:nvPr/>
        </p:nvSpPr>
        <p:spPr>
          <a:xfrm rot="16200000">
            <a:off x="7623944" y="253979"/>
            <a:ext cx="168321" cy="1981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68"/>
                  <a:pt x="10800" y="153"/>
                </a:cubicBezTo>
                <a:lnTo>
                  <a:pt x="10800" y="10377"/>
                </a:lnTo>
                <a:cubicBezTo>
                  <a:pt x="10800" y="10462"/>
                  <a:pt x="15635" y="10530"/>
                  <a:pt x="21600" y="10530"/>
                </a:cubicBezTo>
                <a:cubicBezTo>
                  <a:pt x="15635" y="10530"/>
                  <a:pt x="10800" y="10598"/>
                  <a:pt x="10800" y="10683"/>
                </a:cubicBezTo>
                <a:lnTo>
                  <a:pt x="10800" y="21447"/>
                </a:lnTo>
                <a:cubicBezTo>
                  <a:pt x="10800" y="21532"/>
                  <a:pt x="5965" y="21600"/>
                  <a:pt x="0" y="21600"/>
                </a:cubicBezTo>
              </a:path>
            </a:pathLst>
          </a:custGeom>
          <a:ln w="1905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17" name="Straight Connector 12"/>
          <p:cNvSpPr/>
          <p:nvPr/>
        </p:nvSpPr>
        <p:spPr>
          <a:xfrm>
            <a:off x="7729538" y="1885950"/>
            <a:ext cx="962026" cy="1228725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8" name="Straight Connector 19"/>
          <p:cNvSpPr/>
          <p:nvPr/>
        </p:nvSpPr>
        <p:spPr>
          <a:xfrm>
            <a:off x="5410199" y="1885950"/>
            <a:ext cx="962027" cy="1228725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9" name="Down Arrow 9"/>
          <p:cNvSpPr/>
          <p:nvPr/>
        </p:nvSpPr>
        <p:spPr>
          <a:xfrm rot="10800000">
            <a:off x="1066800" y="4171950"/>
            <a:ext cx="4572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4"/>
          </a:solidFill>
          <a:ln w="25400">
            <a:solidFill>
              <a:srgbClr val="5D497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0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190" y="3982739"/>
            <a:ext cx="692151" cy="692151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sp>
        <p:nvSpPr>
          <p:cNvPr id="121" name="Title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Variables Dummy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2" animBg="1" advAuto="0"/>
      <p:bldP spid="120" grpId="1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La trampa de las</a:t>
            </a:r>
          </a:p>
          <a:p>
            <a: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Variables Dummies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Table 8"/>
          <p:cNvGraphicFramePr/>
          <p:nvPr/>
        </p:nvGraphicFramePr>
        <p:xfrm>
          <a:off x="457201" y="1352549"/>
          <a:ext cx="8229598" cy="175260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05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05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961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Profit</a:t>
                      </a:r>
                    </a:p>
                  </a:txBody>
                  <a:tcPr marL="6484" marR="6484" marT="6484" marB="6484" anchor="ctr" horzOverflow="overflow">
                    <a:lnL w="12700">
                      <a:miter lim="400000"/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R&amp;D Spend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Admin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Marketing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State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12700">
                      <a:miter lim="400000"/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192,261.83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165,349.20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136,897.80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471,784.10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191,792.06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162,597.70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151,377.59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443,898.53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191,050.39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153,441.51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101,145.55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407,934.54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182,901.99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144,372.41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118,671.85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383,199.62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166,187.94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142,107.34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91,391.77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366,168.42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8" name="Title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La Trampa de las Variables Dummies</a:t>
            </a:r>
          </a:p>
        </p:txBody>
      </p:sp>
      <p:sp>
        <p:nvSpPr>
          <p:cNvPr id="129" name="TextBox 15"/>
          <p:cNvSpPr txBox="1"/>
          <p:nvPr/>
        </p:nvSpPr>
        <p:spPr>
          <a:xfrm>
            <a:off x="457200" y="3486150"/>
            <a:ext cx="8686800" cy="51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 = b</a:t>
            </a:r>
            <a:r>
              <a:rPr baseline="-25000"/>
              <a:t>0</a:t>
            </a:r>
            <a:r>
              <a:t> + b</a:t>
            </a:r>
            <a:r>
              <a:rPr baseline="-25000"/>
              <a:t>1</a:t>
            </a:r>
            <a:r>
              <a:t>*x</a:t>
            </a:r>
            <a:r>
              <a:rPr baseline="-25000"/>
              <a:t>1  </a:t>
            </a:r>
            <a:r>
              <a:t>+ b</a:t>
            </a:r>
            <a:r>
              <a:rPr baseline="-25000"/>
              <a:t>2</a:t>
            </a:r>
            <a:r>
              <a:t>*x</a:t>
            </a:r>
            <a:r>
              <a:rPr baseline="-25000"/>
              <a:t>2  </a:t>
            </a:r>
            <a:r>
              <a:t>+ b</a:t>
            </a:r>
            <a:r>
              <a:rPr baseline="-25000"/>
              <a:t>3</a:t>
            </a:r>
            <a:r>
              <a:t>*x</a:t>
            </a:r>
            <a:r>
              <a:rPr baseline="-25000"/>
              <a:t>3  	</a:t>
            </a:r>
            <a:r>
              <a:t>   + b</a:t>
            </a:r>
            <a:r>
              <a:rPr baseline="-25000"/>
              <a:t>4</a:t>
            </a:r>
            <a:r>
              <a:t>*D</a:t>
            </a:r>
            <a:r>
              <a:rPr baseline="-25000"/>
              <a:t>1</a:t>
            </a:r>
          </a:p>
        </p:txBody>
      </p:sp>
      <p:sp>
        <p:nvSpPr>
          <p:cNvPr id="130" name="TextBox 4"/>
          <p:cNvSpPr txBox="1"/>
          <p:nvPr/>
        </p:nvSpPr>
        <p:spPr>
          <a:xfrm>
            <a:off x="6629400" y="819150"/>
            <a:ext cx="2819400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Variables Dummy</a:t>
            </a:r>
          </a:p>
        </p:txBody>
      </p:sp>
      <p:sp>
        <p:nvSpPr>
          <p:cNvPr id="131" name="Right Brace 5"/>
          <p:cNvSpPr/>
          <p:nvPr/>
        </p:nvSpPr>
        <p:spPr>
          <a:xfrm rot="16200000">
            <a:off x="7623944" y="253979"/>
            <a:ext cx="168321" cy="1981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68"/>
                  <a:pt x="10800" y="153"/>
                </a:cubicBezTo>
                <a:lnTo>
                  <a:pt x="10800" y="10377"/>
                </a:lnTo>
                <a:cubicBezTo>
                  <a:pt x="10800" y="10462"/>
                  <a:pt x="15635" y="10530"/>
                  <a:pt x="21600" y="10530"/>
                </a:cubicBezTo>
                <a:cubicBezTo>
                  <a:pt x="15635" y="10530"/>
                  <a:pt x="10800" y="10598"/>
                  <a:pt x="10800" y="10683"/>
                </a:cubicBezTo>
                <a:lnTo>
                  <a:pt x="10800" y="21447"/>
                </a:lnTo>
                <a:cubicBezTo>
                  <a:pt x="10800" y="21532"/>
                  <a:pt x="5965" y="21600"/>
                  <a:pt x="0" y="21600"/>
                </a:cubicBezTo>
              </a:path>
            </a:pathLst>
          </a:custGeom>
          <a:ln w="1905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32" name="Rounded Rectangle 6"/>
          <p:cNvSpPr/>
          <p:nvPr/>
        </p:nvSpPr>
        <p:spPr>
          <a:xfrm>
            <a:off x="5303044" y="1352550"/>
            <a:ext cx="1233488" cy="511969"/>
          </a:xfrm>
          <a:prstGeom prst="roundRect">
            <a:avLst>
              <a:gd name="adj" fmla="val 16667"/>
            </a:avLst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Una Advertencia</a:t>
            </a:r>
          </a:p>
        </p:txBody>
      </p:sp>
      <p:sp>
        <p:nvSpPr>
          <p:cNvPr id="39" name="TextBox 10"/>
          <p:cNvSpPr txBox="1"/>
          <p:nvPr/>
        </p:nvSpPr>
        <p:spPr>
          <a:xfrm>
            <a:off x="685800" y="1696580"/>
            <a:ext cx="5486400" cy="2621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68956" indent="-267368">
              <a:spcBef>
                <a:spcPts val="400"/>
              </a:spcBef>
              <a:buSzPct val="100000"/>
              <a:buAutoNum type="arabicPeriod"/>
              <a:tabLst>
                <a:tab pos="3251200" algn="l"/>
                <a:tab pos="3708400" algn="l"/>
                <a:tab pos="4394200" algn="l"/>
              </a:tabLst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Linealidad</a:t>
            </a:r>
          </a:p>
          <a:p>
            <a:pPr marL="268956" indent="-267368">
              <a:spcBef>
                <a:spcPts val="400"/>
              </a:spcBef>
              <a:buSzPct val="100000"/>
              <a:buAutoNum type="arabicPeriod"/>
              <a:tabLst>
                <a:tab pos="3251200" algn="l"/>
                <a:tab pos="3708400" algn="l"/>
                <a:tab pos="4394200" algn="l"/>
              </a:tabLst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Homocedasticidad</a:t>
            </a:r>
          </a:p>
          <a:p>
            <a:pPr marL="268956" indent="-267368">
              <a:spcBef>
                <a:spcPts val="400"/>
              </a:spcBef>
              <a:buSzPct val="100000"/>
              <a:buAutoNum type="arabicPeriod"/>
              <a:tabLst>
                <a:tab pos="3251200" algn="l"/>
                <a:tab pos="3708400" algn="l"/>
                <a:tab pos="4394200" algn="l"/>
              </a:tabLst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Normalidad multivariable</a:t>
            </a:r>
          </a:p>
          <a:p>
            <a:pPr marL="268956" indent="-267368">
              <a:spcBef>
                <a:spcPts val="400"/>
              </a:spcBef>
              <a:buSzPct val="100000"/>
              <a:buAutoNum type="arabicPeriod"/>
              <a:tabLst>
                <a:tab pos="3251200" algn="l"/>
                <a:tab pos="3708400" algn="l"/>
                <a:tab pos="4394200" algn="l"/>
              </a:tabLst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Independencia de los errores</a:t>
            </a:r>
          </a:p>
          <a:p>
            <a:pPr marL="268956" indent="-267368">
              <a:spcBef>
                <a:spcPts val="400"/>
              </a:spcBef>
              <a:buSzPct val="100000"/>
              <a:buAutoNum type="arabicPeriod"/>
              <a:tabLst>
                <a:tab pos="3251200" algn="l"/>
                <a:tab pos="3708400" algn="l"/>
                <a:tab pos="4394200" algn="l"/>
              </a:tabLst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Ausencia de multicolinealidad</a:t>
            </a:r>
          </a:p>
        </p:txBody>
      </p:sp>
      <p:sp>
        <p:nvSpPr>
          <p:cNvPr id="40" name="TextBox 12"/>
          <p:cNvSpPr txBox="1"/>
          <p:nvPr/>
        </p:nvSpPr>
        <p:spPr>
          <a:xfrm>
            <a:off x="228600" y="1047750"/>
            <a:ext cx="8686800" cy="54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indent="1587">
              <a:spcBef>
                <a:spcPts val="400"/>
              </a:spcBef>
              <a:buFont typeface="Arial"/>
              <a:tabLst>
                <a:tab pos="3251200" algn="l"/>
                <a:tab pos="3708400" algn="l"/>
                <a:tab pos="4394200" algn="l"/>
              </a:tabLst>
              <a:defRPr sz="3000" b="1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Restricciones de la Regresión Lineal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1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" name="Table 8"/>
          <p:cNvGraphicFramePr/>
          <p:nvPr/>
        </p:nvGraphicFramePr>
        <p:xfrm>
          <a:off x="457201" y="1352549"/>
          <a:ext cx="8229598" cy="175260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05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05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961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Profit</a:t>
                      </a:r>
                    </a:p>
                  </a:txBody>
                  <a:tcPr marL="6484" marR="6484" marT="6484" marB="6484" anchor="ctr" horzOverflow="overflow">
                    <a:lnL w="12700">
                      <a:miter lim="400000"/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R&amp;D Spend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Admin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Marketing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State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12700">
                      <a:miter lim="400000"/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192,261.83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165,349.20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136,897.80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471,784.10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191,792.06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162,597.70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151,377.59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443,898.53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191,050.39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153,441.51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101,145.55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407,934.54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182,901.99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144,372.41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118,671.85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383,199.62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166,187.94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142,107.34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91,391.77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366,168.42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5" name="Title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La Trampa de las Variables Dummies</a:t>
            </a:r>
          </a:p>
        </p:txBody>
      </p:sp>
      <p:sp>
        <p:nvSpPr>
          <p:cNvPr id="136" name="TextBox 15"/>
          <p:cNvSpPr txBox="1"/>
          <p:nvPr/>
        </p:nvSpPr>
        <p:spPr>
          <a:xfrm>
            <a:off x="457200" y="3486150"/>
            <a:ext cx="8686800" cy="51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 = b</a:t>
            </a:r>
            <a:r>
              <a:rPr baseline="-25000"/>
              <a:t>0</a:t>
            </a:r>
            <a:r>
              <a:t> + b</a:t>
            </a:r>
            <a:r>
              <a:rPr baseline="-25000"/>
              <a:t>1</a:t>
            </a:r>
            <a:r>
              <a:t>*x</a:t>
            </a:r>
            <a:r>
              <a:rPr baseline="-25000"/>
              <a:t>1  </a:t>
            </a:r>
            <a:r>
              <a:t>+ b</a:t>
            </a:r>
            <a:r>
              <a:rPr baseline="-25000"/>
              <a:t>2</a:t>
            </a:r>
            <a:r>
              <a:t>*x</a:t>
            </a:r>
            <a:r>
              <a:rPr baseline="-25000"/>
              <a:t>2  </a:t>
            </a:r>
            <a:r>
              <a:t>+ b</a:t>
            </a:r>
            <a:r>
              <a:rPr baseline="-25000"/>
              <a:t>3</a:t>
            </a:r>
            <a:r>
              <a:t>*x</a:t>
            </a:r>
            <a:r>
              <a:rPr baseline="-25000"/>
              <a:t>3  	</a:t>
            </a:r>
            <a:r>
              <a:t>   + b</a:t>
            </a:r>
            <a:r>
              <a:rPr baseline="-25000"/>
              <a:t>4</a:t>
            </a:r>
            <a:r>
              <a:t>*D</a:t>
            </a:r>
            <a:r>
              <a:rPr baseline="-25000"/>
              <a:t>1</a:t>
            </a:r>
            <a:r>
              <a:t> + b</a:t>
            </a:r>
            <a:r>
              <a:rPr baseline="-25000"/>
              <a:t>5</a:t>
            </a:r>
            <a:r>
              <a:t>*D</a:t>
            </a:r>
            <a:r>
              <a:rPr baseline="-25000"/>
              <a:t>2</a:t>
            </a:r>
          </a:p>
        </p:txBody>
      </p:sp>
      <p:sp>
        <p:nvSpPr>
          <p:cNvPr id="137" name="TextBox 4"/>
          <p:cNvSpPr txBox="1"/>
          <p:nvPr/>
        </p:nvSpPr>
        <p:spPr>
          <a:xfrm>
            <a:off x="6629400" y="819150"/>
            <a:ext cx="2819400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Variables Dummy</a:t>
            </a:r>
          </a:p>
        </p:txBody>
      </p:sp>
      <p:sp>
        <p:nvSpPr>
          <p:cNvPr id="138" name="Right Brace 5"/>
          <p:cNvSpPr/>
          <p:nvPr/>
        </p:nvSpPr>
        <p:spPr>
          <a:xfrm rot="16200000">
            <a:off x="7623944" y="253979"/>
            <a:ext cx="168321" cy="1981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68"/>
                  <a:pt x="10800" y="153"/>
                </a:cubicBezTo>
                <a:lnTo>
                  <a:pt x="10800" y="10377"/>
                </a:lnTo>
                <a:cubicBezTo>
                  <a:pt x="10800" y="10462"/>
                  <a:pt x="15635" y="10530"/>
                  <a:pt x="21600" y="10530"/>
                </a:cubicBezTo>
                <a:cubicBezTo>
                  <a:pt x="15635" y="10530"/>
                  <a:pt x="10800" y="10598"/>
                  <a:pt x="10800" y="10683"/>
                </a:cubicBezTo>
                <a:lnTo>
                  <a:pt x="10800" y="21447"/>
                </a:lnTo>
                <a:cubicBezTo>
                  <a:pt x="10800" y="21532"/>
                  <a:pt x="5965" y="21600"/>
                  <a:pt x="0" y="21600"/>
                </a:cubicBezTo>
              </a:path>
            </a:pathLst>
          </a:custGeom>
          <a:ln w="1905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39" name="Down Arrow 6"/>
          <p:cNvSpPr/>
          <p:nvPr/>
        </p:nvSpPr>
        <p:spPr>
          <a:xfrm rot="10800000">
            <a:off x="6858000" y="4095750"/>
            <a:ext cx="4572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0" name="Down Arrow 7"/>
          <p:cNvSpPr/>
          <p:nvPr/>
        </p:nvSpPr>
        <p:spPr>
          <a:xfrm rot="10800000">
            <a:off x="1066800" y="4095750"/>
            <a:ext cx="4572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1" name="Down Arrow 10"/>
          <p:cNvSpPr/>
          <p:nvPr/>
        </p:nvSpPr>
        <p:spPr>
          <a:xfrm rot="10800000">
            <a:off x="5715000" y="4095750"/>
            <a:ext cx="4572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Straight Connector 14"/>
          <p:cNvSpPr/>
          <p:nvPr/>
        </p:nvSpPr>
        <p:spPr>
          <a:xfrm>
            <a:off x="6553200" y="3943350"/>
            <a:ext cx="1143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5" name="Rectangle 19"/>
          <p:cNvGrpSpPr/>
          <p:nvPr/>
        </p:nvGrpSpPr>
        <p:grpSpPr>
          <a:xfrm>
            <a:off x="3048000" y="2110314"/>
            <a:ext cx="3048000" cy="931336"/>
            <a:chOff x="0" y="0"/>
            <a:chExt cx="3048000" cy="931334"/>
          </a:xfrm>
        </p:grpSpPr>
        <p:sp>
          <p:nvSpPr>
            <p:cNvPr id="143" name="Rectangle"/>
            <p:cNvSpPr/>
            <p:nvPr/>
          </p:nvSpPr>
          <p:spPr>
            <a:xfrm>
              <a:off x="0" y="-1"/>
              <a:ext cx="3048000" cy="931336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C00000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44" name="D2 = 1 - D1"/>
            <p:cNvSpPr txBox="1"/>
            <p:nvPr/>
          </p:nvSpPr>
          <p:spPr>
            <a:xfrm>
              <a:off x="0" y="140039"/>
              <a:ext cx="3048000" cy="651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2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D</a:t>
              </a:r>
              <a:r>
                <a:rPr baseline="-25000"/>
                <a:t>2</a:t>
              </a:r>
              <a:r>
                <a:t> = 1 - D</a:t>
              </a:r>
              <a:r>
                <a:rPr baseline="-25000"/>
                <a:t>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" dur="500" fill="hold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5" animBg="1" advAuto="0"/>
      <p:bldP spid="140" grpId="3" animBg="1" advAuto="0"/>
      <p:bldP spid="141" grpId="4" animBg="1" advAuto="0"/>
      <p:bldP spid="145" grpId="1" animBg="1" advAuto="0"/>
      <p:bldP spid="145" grpId="2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Table 8"/>
          <p:cNvGraphicFramePr/>
          <p:nvPr/>
        </p:nvGraphicFramePr>
        <p:xfrm>
          <a:off x="457201" y="1352549"/>
          <a:ext cx="8229598" cy="175260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05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05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961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Profit</a:t>
                      </a:r>
                    </a:p>
                  </a:txBody>
                  <a:tcPr marL="6484" marR="6484" marT="6484" marB="6484" anchor="ctr" horzOverflow="overflow">
                    <a:lnL w="12700">
                      <a:miter lim="400000"/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R&amp;D Spend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Admin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Marketing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State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12700">
                      <a:miter lim="400000"/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192,261.83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165,349.20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136,897.80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471,784.10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191,792.06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162,597.70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151,377.59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443,898.53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191,050.39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153,441.51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101,145.55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407,934.54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182,901.99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144,372.41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118,671.85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383,199.62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166,187.94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142,107.34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91,391.77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366,168.42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endParaRPr/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8" name="Title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La Trampa de las Variables Dummies</a:t>
            </a:r>
          </a:p>
        </p:txBody>
      </p:sp>
      <p:sp>
        <p:nvSpPr>
          <p:cNvPr id="149" name="TextBox 15"/>
          <p:cNvSpPr txBox="1"/>
          <p:nvPr/>
        </p:nvSpPr>
        <p:spPr>
          <a:xfrm>
            <a:off x="457200" y="3486150"/>
            <a:ext cx="8686800" cy="51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 = b</a:t>
            </a:r>
            <a:r>
              <a:rPr baseline="-25000"/>
              <a:t>0</a:t>
            </a:r>
            <a:r>
              <a:t> + b</a:t>
            </a:r>
            <a:r>
              <a:rPr baseline="-25000"/>
              <a:t>1</a:t>
            </a:r>
            <a:r>
              <a:t>*x</a:t>
            </a:r>
            <a:r>
              <a:rPr baseline="-25000"/>
              <a:t>1  </a:t>
            </a:r>
            <a:r>
              <a:t>+ b</a:t>
            </a:r>
            <a:r>
              <a:rPr baseline="-25000"/>
              <a:t>2</a:t>
            </a:r>
            <a:r>
              <a:t>*x</a:t>
            </a:r>
            <a:r>
              <a:rPr baseline="-25000"/>
              <a:t>2  </a:t>
            </a:r>
            <a:r>
              <a:t>+ b</a:t>
            </a:r>
            <a:r>
              <a:rPr baseline="-25000"/>
              <a:t>3</a:t>
            </a:r>
            <a:r>
              <a:t>*x</a:t>
            </a:r>
            <a:r>
              <a:rPr baseline="-25000"/>
              <a:t>3  	</a:t>
            </a:r>
            <a:r>
              <a:t>   + b</a:t>
            </a:r>
            <a:r>
              <a:rPr baseline="-25000"/>
              <a:t>4</a:t>
            </a:r>
            <a:r>
              <a:t>*D</a:t>
            </a:r>
            <a:r>
              <a:rPr baseline="-25000"/>
              <a:t>1</a:t>
            </a:r>
            <a:r>
              <a:t> + b</a:t>
            </a:r>
            <a:r>
              <a:rPr baseline="-25000"/>
              <a:t>5</a:t>
            </a:r>
            <a:r>
              <a:t>*D</a:t>
            </a:r>
            <a:r>
              <a:rPr baseline="-25000"/>
              <a:t>2</a:t>
            </a:r>
          </a:p>
        </p:txBody>
      </p:sp>
      <p:sp>
        <p:nvSpPr>
          <p:cNvPr id="150" name="TextBox 4"/>
          <p:cNvSpPr txBox="1"/>
          <p:nvPr/>
        </p:nvSpPr>
        <p:spPr>
          <a:xfrm>
            <a:off x="6629400" y="861595"/>
            <a:ext cx="28194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Variables Dummy</a:t>
            </a:r>
          </a:p>
        </p:txBody>
      </p:sp>
      <p:sp>
        <p:nvSpPr>
          <p:cNvPr id="151" name="Right Brace 5"/>
          <p:cNvSpPr/>
          <p:nvPr/>
        </p:nvSpPr>
        <p:spPr>
          <a:xfrm rot="16200000">
            <a:off x="7623944" y="253979"/>
            <a:ext cx="168321" cy="1981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68"/>
                  <a:pt x="10800" y="153"/>
                </a:cubicBezTo>
                <a:lnTo>
                  <a:pt x="10800" y="10377"/>
                </a:lnTo>
                <a:cubicBezTo>
                  <a:pt x="10800" y="10462"/>
                  <a:pt x="15635" y="10530"/>
                  <a:pt x="21600" y="10530"/>
                </a:cubicBezTo>
                <a:cubicBezTo>
                  <a:pt x="15635" y="10530"/>
                  <a:pt x="10800" y="10598"/>
                  <a:pt x="10800" y="10683"/>
                </a:cubicBezTo>
                <a:lnTo>
                  <a:pt x="10800" y="21447"/>
                </a:lnTo>
                <a:cubicBezTo>
                  <a:pt x="10800" y="21532"/>
                  <a:pt x="5965" y="21600"/>
                  <a:pt x="0" y="21600"/>
                </a:cubicBezTo>
              </a:path>
            </a:pathLst>
          </a:custGeom>
          <a:ln w="1905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pic>
        <p:nvPicPr>
          <p:cNvPr id="152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504" y="3295650"/>
            <a:ext cx="838201" cy="838200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TextBox 11"/>
          <p:cNvSpPr txBox="1"/>
          <p:nvPr/>
        </p:nvSpPr>
        <p:spPr>
          <a:xfrm>
            <a:off x="6019800" y="4171950"/>
            <a:ext cx="2743200" cy="65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Siempre debemos omitir una variable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0" y="2114550"/>
            <a:ext cx="9144000" cy="857250"/>
          </a:xfrm>
          <a:prstGeom prst="rect">
            <a:avLst/>
          </a:prstGeom>
        </p:spPr>
        <p:txBody>
          <a:bodyPr/>
          <a:lstStyle/>
          <a:p>
            <a:pPr defTabSz="475487">
              <a:defRPr sz="2496">
                <a:effectLst>
                  <a:outerShdw blurRad="19812" dist="19812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Construir el Modelo</a:t>
            </a:r>
          </a:p>
          <a:p>
            <a:pPr defTabSz="475487">
              <a:defRPr sz="2496">
                <a:effectLst>
                  <a:outerShdw blurRad="19812" dist="19812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(Paso a Paso)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Construir el Modelo</a:t>
            </a:r>
          </a:p>
        </p:txBody>
      </p:sp>
      <p:grpSp>
        <p:nvGrpSpPr>
          <p:cNvPr id="162" name="Rectangle 12"/>
          <p:cNvGrpSpPr/>
          <p:nvPr/>
        </p:nvGrpSpPr>
        <p:grpSpPr>
          <a:xfrm>
            <a:off x="2362200" y="1352550"/>
            <a:ext cx="457200" cy="457200"/>
            <a:chOff x="0" y="0"/>
            <a:chExt cx="457200" cy="457200"/>
          </a:xfrm>
        </p:grpSpPr>
        <p:sp>
          <p:nvSpPr>
            <p:cNvPr id="160" name="Square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hueOff val="-39879"/>
                    <a:satOff val="52282"/>
                    <a:lumOff val="29251"/>
                  </a:schemeClr>
                </a:gs>
                <a:gs pos="35000">
                  <a:srgbClr val="FFBFBE"/>
                </a:gs>
                <a:gs pos="100000">
                  <a:schemeClr val="accent2">
                    <a:hueOff val="-44018"/>
                    <a:satOff val="52282"/>
                    <a:lumOff val="42346"/>
                  </a:schemeClr>
                </a:gs>
              </a:gsLst>
              <a:lin ang="16200000" scaled="0"/>
            </a:gradFill>
            <a:ln w="9525" cap="flat">
              <a:solidFill>
                <a:srgbClr val="BE4B48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61" name="X2"/>
            <p:cNvSpPr txBox="1"/>
            <p:nvPr/>
          </p:nvSpPr>
          <p:spPr>
            <a:xfrm>
              <a:off x="0" y="21462"/>
              <a:ext cx="457200" cy="4142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baseline="-25000"/>
                <a:t>2</a:t>
              </a:r>
            </a:p>
          </p:txBody>
        </p:sp>
      </p:grpSp>
      <p:grpSp>
        <p:nvGrpSpPr>
          <p:cNvPr id="165" name="Rectangle 17"/>
          <p:cNvGrpSpPr/>
          <p:nvPr/>
        </p:nvGrpSpPr>
        <p:grpSpPr>
          <a:xfrm>
            <a:off x="3429000" y="1123950"/>
            <a:ext cx="457200" cy="457200"/>
            <a:chOff x="0" y="0"/>
            <a:chExt cx="457200" cy="457200"/>
          </a:xfrm>
        </p:grpSpPr>
        <p:sp>
          <p:nvSpPr>
            <p:cNvPr id="163" name="Square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hueOff val="263624"/>
                    <a:satOff val="55948"/>
                    <a:lumOff val="27907"/>
                  </a:schemeClr>
                </a:gs>
                <a:gs pos="35000">
                  <a:srgbClr val="E4FDBF"/>
                </a:gs>
                <a:gs pos="100000">
                  <a:schemeClr val="accent3">
                    <a:hueOff val="321486"/>
                    <a:satOff val="58119"/>
                    <a:lumOff val="40966"/>
                  </a:schemeClr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64" name="X3"/>
            <p:cNvSpPr txBox="1"/>
            <p:nvPr/>
          </p:nvSpPr>
          <p:spPr>
            <a:xfrm>
              <a:off x="0" y="21462"/>
              <a:ext cx="457200" cy="4142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baseline="-25000"/>
                <a:t>3</a:t>
              </a:r>
            </a:p>
          </p:txBody>
        </p:sp>
      </p:grpSp>
      <p:grpSp>
        <p:nvGrpSpPr>
          <p:cNvPr id="168" name="Rectangle 18"/>
          <p:cNvGrpSpPr/>
          <p:nvPr/>
        </p:nvGrpSpPr>
        <p:grpSpPr>
          <a:xfrm>
            <a:off x="4572000" y="1047750"/>
            <a:ext cx="485775" cy="457200"/>
            <a:chOff x="0" y="0"/>
            <a:chExt cx="485775" cy="457200"/>
          </a:xfrm>
        </p:grpSpPr>
        <p:sp>
          <p:nvSpPr>
            <p:cNvPr id="166" name="Rectangle"/>
            <p:cNvSpPr/>
            <p:nvPr/>
          </p:nvSpPr>
          <p:spPr>
            <a:xfrm>
              <a:off x="0" y="0"/>
              <a:ext cx="485775" cy="4572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67" name="X4"/>
            <p:cNvSpPr txBox="1"/>
            <p:nvPr/>
          </p:nvSpPr>
          <p:spPr>
            <a:xfrm>
              <a:off x="0" y="21462"/>
              <a:ext cx="485775" cy="4142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baseline="-25000"/>
                <a:t>4</a:t>
              </a:r>
            </a:p>
          </p:txBody>
        </p:sp>
      </p:grpSp>
      <p:grpSp>
        <p:nvGrpSpPr>
          <p:cNvPr id="171" name="Rectangle 20"/>
          <p:cNvGrpSpPr/>
          <p:nvPr/>
        </p:nvGrpSpPr>
        <p:grpSpPr>
          <a:xfrm>
            <a:off x="5638800" y="1123950"/>
            <a:ext cx="457200" cy="457200"/>
            <a:chOff x="0" y="0"/>
            <a:chExt cx="457200" cy="457200"/>
          </a:xfrm>
        </p:grpSpPr>
        <p:sp>
          <p:nvSpPr>
            <p:cNvPr id="169" name="Square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hueOff val="249502"/>
                    <a:satOff val="48101"/>
                    <a:lumOff val="28891"/>
                  </a:schemeClr>
                </a:gs>
                <a:gs pos="35000">
                  <a:srgbClr val="BFEDFF"/>
                </a:gs>
                <a:gs pos="100000">
                  <a:schemeClr val="accent5">
                    <a:hueOff val="308963"/>
                    <a:satOff val="48101"/>
                    <a:lumOff val="41680"/>
                  </a:schemeClr>
                </a:gs>
              </a:gsLst>
              <a:lin ang="16200000" scaled="0"/>
            </a:gradFill>
            <a:ln w="9525" cap="flat">
              <a:solidFill>
                <a:srgbClr val="46AAC4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70" name="X5"/>
            <p:cNvSpPr txBox="1"/>
            <p:nvPr/>
          </p:nvSpPr>
          <p:spPr>
            <a:xfrm>
              <a:off x="0" y="21462"/>
              <a:ext cx="457200" cy="4142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baseline="-25000"/>
                <a:t>5</a:t>
              </a:r>
            </a:p>
          </p:txBody>
        </p:sp>
      </p:grpSp>
      <p:grpSp>
        <p:nvGrpSpPr>
          <p:cNvPr id="174" name="Rectangle 21"/>
          <p:cNvGrpSpPr/>
          <p:nvPr/>
        </p:nvGrpSpPr>
        <p:grpSpPr>
          <a:xfrm>
            <a:off x="6477000" y="1657350"/>
            <a:ext cx="457200" cy="457200"/>
            <a:chOff x="0" y="0"/>
            <a:chExt cx="457200" cy="457200"/>
          </a:xfrm>
        </p:grpSpPr>
        <p:sp>
          <p:nvSpPr>
            <p:cNvPr id="172" name="Square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hueOff val="-456778"/>
                    <a:satOff val="8290"/>
                    <a:lumOff val="24503"/>
                  </a:schemeClr>
                </a:gs>
                <a:gs pos="35000">
                  <a:srgbClr val="FFDECF"/>
                </a:gs>
                <a:gs pos="100000">
                  <a:schemeClr val="accent6">
                    <a:hueOff val="-556026"/>
                    <a:satOff val="8290"/>
                    <a:lumOff val="34267"/>
                  </a:schemeClr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73" name="X6"/>
            <p:cNvSpPr txBox="1"/>
            <p:nvPr/>
          </p:nvSpPr>
          <p:spPr>
            <a:xfrm>
              <a:off x="0" y="21462"/>
              <a:ext cx="457200" cy="4142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baseline="-25000"/>
                <a:t>6</a:t>
              </a:r>
            </a:p>
          </p:txBody>
        </p:sp>
      </p:grpSp>
      <p:grpSp>
        <p:nvGrpSpPr>
          <p:cNvPr id="177" name="Rectangle 22"/>
          <p:cNvGrpSpPr/>
          <p:nvPr/>
        </p:nvGrpSpPr>
        <p:grpSpPr>
          <a:xfrm>
            <a:off x="1752600" y="2419350"/>
            <a:ext cx="457200" cy="457200"/>
            <a:chOff x="0" y="0"/>
            <a:chExt cx="457200" cy="457200"/>
          </a:xfrm>
        </p:grpSpPr>
        <p:sp>
          <p:nvSpPr>
            <p:cNvPr id="175" name="Square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76" name="X1"/>
            <p:cNvSpPr txBox="1"/>
            <p:nvPr/>
          </p:nvSpPr>
          <p:spPr>
            <a:xfrm>
              <a:off x="0" y="21462"/>
              <a:ext cx="457200" cy="4142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baseline="-25000"/>
                <a:t>1</a:t>
              </a:r>
            </a:p>
          </p:txBody>
        </p:sp>
      </p:grpSp>
      <p:grpSp>
        <p:nvGrpSpPr>
          <p:cNvPr id="180" name="Rectangle 24"/>
          <p:cNvGrpSpPr/>
          <p:nvPr/>
        </p:nvGrpSpPr>
        <p:grpSpPr>
          <a:xfrm>
            <a:off x="6934200" y="2419350"/>
            <a:ext cx="457200" cy="457200"/>
            <a:chOff x="0" y="0"/>
            <a:chExt cx="457200" cy="457200"/>
          </a:xfrm>
        </p:grpSpPr>
        <p:sp>
          <p:nvSpPr>
            <p:cNvPr id="178" name="Square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79" name="X7"/>
            <p:cNvSpPr txBox="1"/>
            <p:nvPr/>
          </p:nvSpPr>
          <p:spPr>
            <a:xfrm>
              <a:off x="0" y="21462"/>
              <a:ext cx="457200" cy="4142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baseline="-25000"/>
                <a:t>7</a:t>
              </a:r>
            </a:p>
          </p:txBody>
        </p:sp>
      </p:grpSp>
      <p:sp>
        <p:nvSpPr>
          <p:cNvPr id="181" name="Straight Arrow Connector 26"/>
          <p:cNvSpPr/>
          <p:nvPr/>
        </p:nvSpPr>
        <p:spPr>
          <a:xfrm>
            <a:off x="2667000" y="2647950"/>
            <a:ext cx="1143000" cy="0"/>
          </a:xfrm>
          <a:prstGeom prst="line">
            <a:avLst/>
          </a:prstGeom>
          <a:ln w="5715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2" name="Straight Arrow Connector 27"/>
          <p:cNvSpPr/>
          <p:nvPr/>
        </p:nvSpPr>
        <p:spPr>
          <a:xfrm>
            <a:off x="3048000" y="1962149"/>
            <a:ext cx="990601" cy="457202"/>
          </a:xfrm>
          <a:prstGeom prst="line">
            <a:avLst/>
          </a:prstGeom>
          <a:ln w="57150">
            <a:solidFill>
              <a:srgbClr val="BE4B48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3" name="Straight Arrow Connector 29"/>
          <p:cNvSpPr/>
          <p:nvPr/>
        </p:nvSpPr>
        <p:spPr>
          <a:xfrm>
            <a:off x="3886200" y="1733549"/>
            <a:ext cx="457201" cy="533402"/>
          </a:xfrm>
          <a:prstGeom prst="line">
            <a:avLst/>
          </a:prstGeom>
          <a:ln w="57150">
            <a:solidFill>
              <a:srgbClr val="98B955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4" name="Straight Arrow Connector 31"/>
          <p:cNvSpPr/>
          <p:nvPr/>
        </p:nvSpPr>
        <p:spPr>
          <a:xfrm flipH="1">
            <a:off x="4648199" y="1657350"/>
            <a:ext cx="76202" cy="609600"/>
          </a:xfrm>
          <a:prstGeom prst="line">
            <a:avLst/>
          </a:prstGeom>
          <a:ln w="57150">
            <a:solidFill>
              <a:srgbClr val="7D60A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87" name="Rectangle 34"/>
          <p:cNvGrpSpPr/>
          <p:nvPr/>
        </p:nvGrpSpPr>
        <p:grpSpPr>
          <a:xfrm>
            <a:off x="4343400" y="2419350"/>
            <a:ext cx="457200" cy="457200"/>
            <a:chOff x="0" y="0"/>
            <a:chExt cx="457200" cy="457200"/>
          </a:xfrm>
        </p:grpSpPr>
        <p:sp>
          <p:nvSpPr>
            <p:cNvPr id="185" name="Square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gradFill flip="none" rotWithShape="1">
              <a:gsLst>
                <a:gs pos="0">
                  <a:srgbClr val="000000"/>
                </a:gs>
                <a:gs pos="80000">
                  <a:srgbClr val="000000"/>
                </a:gs>
                <a:gs pos="100000">
                  <a:srgbClr val="000000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6" name="y"/>
            <p:cNvSpPr txBox="1"/>
            <p:nvPr/>
          </p:nvSpPr>
          <p:spPr>
            <a:xfrm>
              <a:off x="0" y="43180"/>
              <a:ext cx="4572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y</a:t>
              </a:r>
            </a:p>
          </p:txBody>
        </p:sp>
      </p:grpSp>
      <p:sp>
        <p:nvSpPr>
          <p:cNvPr id="188" name="Straight Arrow Connector 40"/>
          <p:cNvSpPr/>
          <p:nvPr/>
        </p:nvSpPr>
        <p:spPr>
          <a:xfrm flipH="1">
            <a:off x="5029200" y="1733550"/>
            <a:ext cx="762001" cy="609600"/>
          </a:xfrm>
          <a:prstGeom prst="line">
            <a:avLst/>
          </a:prstGeom>
          <a:ln w="57150">
            <a:solidFill>
              <a:srgbClr val="46AAC4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9" name="Straight Arrow Connector 42"/>
          <p:cNvSpPr/>
          <p:nvPr/>
        </p:nvSpPr>
        <p:spPr>
          <a:xfrm flipH="1">
            <a:off x="5257800" y="2114550"/>
            <a:ext cx="990601" cy="381000"/>
          </a:xfrm>
          <a:prstGeom prst="line">
            <a:avLst/>
          </a:prstGeom>
          <a:ln w="57150">
            <a:solidFill>
              <a:srgbClr val="F6924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0" name="Straight Arrow Connector 44"/>
          <p:cNvSpPr/>
          <p:nvPr/>
        </p:nvSpPr>
        <p:spPr>
          <a:xfrm flipH="1">
            <a:off x="5257800" y="2647950"/>
            <a:ext cx="1219200" cy="0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1" name="TextBox 47"/>
          <p:cNvSpPr txBox="1"/>
          <p:nvPr/>
        </p:nvSpPr>
        <p:spPr>
          <a:xfrm>
            <a:off x="0" y="3486150"/>
            <a:ext cx="9144000" cy="828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4800" b="1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¿Por qué?</a:t>
            </a:r>
          </a:p>
        </p:txBody>
      </p:sp>
      <p:pic>
        <p:nvPicPr>
          <p:cNvPr id="192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200150"/>
            <a:ext cx="838200" cy="838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895350"/>
            <a:ext cx="838200" cy="838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971550"/>
            <a:ext cx="838200" cy="838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2238375"/>
            <a:ext cx="838200" cy="83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822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822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822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22"/>
                            </p:stCondLst>
                            <p:childTnLst>
                              <p:par>
                                <p:cTn id="1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3" presetClass="entr" presetSubtype="16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3" presetClass="entr" presetSubtype="16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3" presetClass="entr" presetSubtype="16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16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4" animBg="1" advAuto="0"/>
      <p:bldP spid="165" grpId="5" animBg="1" advAuto="0"/>
      <p:bldP spid="168" grpId="6" animBg="1" advAuto="0"/>
      <p:bldP spid="171" grpId="7" animBg="1" advAuto="0"/>
      <p:bldP spid="174" grpId="8" animBg="1" advAuto="0"/>
      <p:bldP spid="177" grpId="2" animBg="1" advAuto="0"/>
      <p:bldP spid="180" grpId="9" animBg="1" advAuto="0"/>
      <p:bldP spid="181" grpId="3" animBg="1" advAuto="0"/>
      <p:bldP spid="182" grpId="10" animBg="1" advAuto="0"/>
      <p:bldP spid="183" grpId="11" animBg="1" advAuto="0"/>
      <p:bldP spid="184" grpId="12" animBg="1" advAuto="0"/>
      <p:bldP spid="187" grpId="1" animBg="1" advAuto="0"/>
      <p:bldP spid="188" grpId="13" animBg="1" advAuto="0"/>
      <p:bldP spid="189" grpId="14" animBg="1" advAuto="0"/>
      <p:bldP spid="190" grpId="15" animBg="1" advAuto="0"/>
      <p:bldP spid="191" grpId="20" animBg="1" advAuto="0"/>
      <p:bldP spid="192" grpId="18" animBg="1" advAuto="0"/>
      <p:bldP spid="193" grpId="17" animBg="1" advAuto="0"/>
      <p:bldP spid="194" grpId="16" animBg="1" advAuto="0"/>
      <p:bldP spid="195" grpId="19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Construir el Modelo</a:t>
            </a:r>
          </a:p>
        </p:txBody>
      </p:sp>
      <p:sp>
        <p:nvSpPr>
          <p:cNvPr id="198" name="TextBox 23"/>
          <p:cNvSpPr txBox="1"/>
          <p:nvPr/>
        </p:nvSpPr>
        <p:spPr>
          <a:xfrm>
            <a:off x="381000" y="1267420"/>
            <a:ext cx="2362200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800" b="1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1)</a:t>
            </a:r>
          </a:p>
        </p:txBody>
      </p:sp>
      <p:pic>
        <p:nvPicPr>
          <p:cNvPr id="199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895350"/>
            <a:ext cx="2895600" cy="1659384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extBox 25"/>
          <p:cNvSpPr txBox="1"/>
          <p:nvPr/>
        </p:nvSpPr>
        <p:spPr>
          <a:xfrm>
            <a:off x="381000" y="3257550"/>
            <a:ext cx="2362200" cy="828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800" b="1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2)</a:t>
            </a:r>
          </a:p>
        </p:txBody>
      </p:sp>
      <p:pic>
        <p:nvPicPr>
          <p:cNvPr id="201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800350"/>
            <a:ext cx="3200400" cy="15986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1" animBg="1" advAuto="0"/>
      <p:bldP spid="201" grpId="2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Construir el Modelo</a:t>
            </a:r>
          </a:p>
        </p:txBody>
      </p:sp>
      <p:sp>
        <p:nvSpPr>
          <p:cNvPr id="204" name="TextBox 6"/>
          <p:cNvSpPr txBox="1"/>
          <p:nvPr/>
        </p:nvSpPr>
        <p:spPr>
          <a:xfrm>
            <a:off x="533400" y="1019829"/>
            <a:ext cx="8610600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 b="1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5 métodos para construir modelos:</a:t>
            </a:r>
          </a:p>
        </p:txBody>
      </p:sp>
      <p:sp>
        <p:nvSpPr>
          <p:cNvPr id="205" name="TextBox 7"/>
          <p:cNvSpPr txBox="1"/>
          <p:nvPr/>
        </p:nvSpPr>
        <p:spPr>
          <a:xfrm>
            <a:off x="685800" y="1696580"/>
            <a:ext cx="4343400" cy="193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Exhaustivo (All-in)</a:t>
            </a:r>
          </a:p>
          <a:p>
            <a:pPr marL="342900" indent="-342900">
              <a:buSzPct val="100000"/>
              <a:buAutoNum type="arabicPeriod"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Eliminación hacia atrás</a:t>
            </a:r>
          </a:p>
          <a:p>
            <a:pPr marL="342900" indent="-342900">
              <a:buSzPct val="100000"/>
              <a:buAutoNum type="arabicPeriod"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Selección hacia adelante</a:t>
            </a:r>
          </a:p>
          <a:p>
            <a:pPr marL="342900" indent="-342900">
              <a:buSzPct val="100000"/>
              <a:buAutoNum type="arabicPeriod"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Eliminación Bidireccional</a:t>
            </a:r>
          </a:p>
          <a:p>
            <a:pPr marL="342900" indent="-342900">
              <a:buSzPct val="100000"/>
              <a:buAutoNum type="arabicPeriod"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Comparición de scores</a:t>
            </a:r>
          </a:p>
        </p:txBody>
      </p:sp>
      <p:sp>
        <p:nvSpPr>
          <p:cNvPr id="206" name="Left Brace 8"/>
          <p:cNvSpPr/>
          <p:nvPr/>
        </p:nvSpPr>
        <p:spPr>
          <a:xfrm rot="10800000">
            <a:off x="5181600" y="2238375"/>
            <a:ext cx="304800" cy="1143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385"/>
                  <a:pt x="10800" y="21120"/>
                </a:cubicBezTo>
                <a:lnTo>
                  <a:pt x="10800" y="11280"/>
                </a:lnTo>
                <a:cubicBezTo>
                  <a:pt x="10800" y="11015"/>
                  <a:pt x="5965" y="10800"/>
                  <a:pt x="0" y="10800"/>
                </a:cubicBezTo>
                <a:cubicBezTo>
                  <a:pt x="5965" y="10800"/>
                  <a:pt x="10800" y="10585"/>
                  <a:pt x="10800" y="10320"/>
                </a:cubicBezTo>
                <a:lnTo>
                  <a:pt x="10800" y="480"/>
                </a:lnTo>
                <a:cubicBezTo>
                  <a:pt x="10800" y="215"/>
                  <a:pt x="15635" y="0"/>
                  <a:pt x="21600" y="0"/>
                </a:cubicBezTo>
              </a:path>
            </a:pathLst>
          </a:custGeom>
          <a:ln w="38100">
            <a:solidFill>
              <a:srgbClr val="27BE04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07" name="Rectangle 10"/>
          <p:cNvSpPr txBox="1"/>
          <p:nvPr/>
        </p:nvSpPr>
        <p:spPr>
          <a:xfrm>
            <a:off x="5567007" y="2343150"/>
            <a:ext cx="3119793" cy="828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Regresión paso </a:t>
            </a:r>
          </a:p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a paso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1" build="p" bldLvl="5" animBg="1" advAuto="0"/>
      <p:bldP spid="206" grpId="3" animBg="1" advAuto="0"/>
      <p:bldP spid="207" grpId="2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itle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Construir el Modelo</a:t>
            </a:r>
          </a:p>
        </p:txBody>
      </p:sp>
      <p:sp>
        <p:nvSpPr>
          <p:cNvPr id="210" name="TextBox 6"/>
          <p:cNvSpPr txBox="1"/>
          <p:nvPr/>
        </p:nvSpPr>
        <p:spPr>
          <a:xfrm>
            <a:off x="381000" y="971550"/>
            <a:ext cx="8610600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“All-in”</a:t>
            </a:r>
            <a:r>
              <a:rPr>
                <a:latin typeface="Hurme Geometric Sans 2"/>
                <a:ea typeface="Hurme Geometric Sans 2"/>
                <a:cs typeface="Hurme Geometric Sans 2"/>
                <a:sym typeface="Hurme Geometric Sans 2"/>
              </a:rPr>
              <a:t> – </a:t>
            </a:r>
            <a:r>
              <a:t>cases:</a:t>
            </a:r>
          </a:p>
        </p:txBody>
      </p:sp>
      <p:sp>
        <p:nvSpPr>
          <p:cNvPr id="211" name="TextBox 7"/>
          <p:cNvSpPr txBox="1"/>
          <p:nvPr/>
        </p:nvSpPr>
        <p:spPr>
          <a:xfrm>
            <a:off x="685800" y="1551621"/>
            <a:ext cx="4876800" cy="192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Conocimiento a priori; OR</a:t>
            </a:r>
          </a:p>
          <a:p>
            <a:pPr marL="342900" indent="-342900">
              <a:buSzPct val="100000"/>
              <a:buFont typeface="Arial"/>
              <a:buChar char="•"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Necesidad; OR</a:t>
            </a:r>
          </a:p>
          <a:p>
            <a:pPr marL="342900" indent="-342900">
              <a:buSzPct val="100000"/>
              <a:buFont typeface="Arial"/>
              <a:buChar char="•"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Preparación previa para Eliminación hacia atrás</a:t>
            </a:r>
          </a:p>
          <a:p>
            <a:pPr marL="342900" indent="-342900">
              <a:buSzPct val="100000"/>
              <a:buAutoNum type="arabicPeriod"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pic>
        <p:nvPicPr>
          <p:cNvPr id="212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971550"/>
            <a:ext cx="3353257" cy="22366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1" build="p" bldLvl="5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Construir el Modelo</a:t>
            </a:r>
          </a:p>
        </p:txBody>
      </p:sp>
      <p:sp>
        <p:nvSpPr>
          <p:cNvPr id="215" name="TextBox 6"/>
          <p:cNvSpPr txBox="1"/>
          <p:nvPr/>
        </p:nvSpPr>
        <p:spPr>
          <a:xfrm>
            <a:off x="381000" y="971550"/>
            <a:ext cx="861060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defRPr sz="2400" b="1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Eliminación hacia atrás</a:t>
            </a:r>
          </a:p>
        </p:txBody>
      </p:sp>
      <p:sp>
        <p:nvSpPr>
          <p:cNvPr id="216" name="TextBox 7"/>
          <p:cNvSpPr txBox="1"/>
          <p:nvPr/>
        </p:nvSpPr>
        <p:spPr>
          <a:xfrm>
            <a:off x="381000" y="1504950"/>
            <a:ext cx="8458200" cy="3368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defRPr sz="13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1: </a:t>
            </a:r>
            <a:r>
              <a:rPr b="0"/>
              <a:t>Seleccionar el nivel de significación para permanecer en el modelo (p.e. SL = 0.05)</a:t>
            </a:r>
          </a:p>
          <a:p>
            <a:pPr marL="342900" indent="-342900">
              <a:defRPr sz="13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 marL="342900" indent="-342900">
              <a:defRPr sz="13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 marL="342900" indent="-342900">
              <a:defRPr sz="13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2: </a:t>
            </a:r>
            <a:r>
              <a:rPr b="0"/>
              <a:t>Se calcula el modelo con todas las posibles variables predictoras</a:t>
            </a:r>
          </a:p>
          <a:p>
            <a:pPr marL="342900" indent="-342900">
              <a:defRPr sz="13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 marL="342900" indent="-342900">
              <a:defRPr sz="13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 marL="342900" indent="-342900">
              <a:defRPr sz="13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3: </a:t>
            </a:r>
            <a:r>
              <a:rPr b="0"/>
              <a:t>Considera la variable predictora con el p-valor </a:t>
            </a:r>
            <a:r>
              <a:rPr b="0" u="sng"/>
              <a:t>más grande</a:t>
            </a:r>
            <a:r>
              <a:rPr b="0"/>
              <a:t>. Si P &gt; SL, entonces vamos al PASO 4, si no vamos a FIN</a:t>
            </a:r>
          </a:p>
          <a:p>
            <a:pPr marL="342900" indent="-342900">
              <a:defRPr sz="13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 marL="342900" indent="-342900">
              <a:defRPr sz="13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 marL="342900" indent="-342900">
              <a:defRPr sz="13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4: </a:t>
            </a:r>
            <a:r>
              <a:rPr b="0"/>
              <a:t>Se elimina la variable predictora</a:t>
            </a:r>
          </a:p>
          <a:p>
            <a:pPr marL="342900" indent="-342900">
              <a:defRPr sz="13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 marL="342900" indent="-342900">
              <a:defRPr sz="13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 marL="342900" indent="-342900">
              <a:defRPr sz="13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5: </a:t>
            </a:r>
            <a:r>
              <a:rPr b="0"/>
              <a:t>Ajustar el modelo sin dicha variable*</a:t>
            </a:r>
          </a:p>
          <a:p>
            <a:pPr marL="342900" indent="-342900">
              <a:buSzPct val="100000"/>
              <a:buAutoNum type="arabicPeriod"/>
              <a:defRPr sz="1400"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pPr>
            <a:endParaRPr b="0"/>
          </a:p>
        </p:txBody>
      </p:sp>
      <p:grpSp>
        <p:nvGrpSpPr>
          <p:cNvPr id="222" name="Group 24"/>
          <p:cNvGrpSpPr/>
          <p:nvPr/>
        </p:nvGrpSpPr>
        <p:grpSpPr>
          <a:xfrm>
            <a:off x="5867400" y="57151"/>
            <a:ext cx="2819400" cy="1600199"/>
            <a:chOff x="0" y="0"/>
            <a:chExt cx="2819400" cy="1600198"/>
          </a:xfrm>
        </p:grpSpPr>
        <p:sp>
          <p:nvSpPr>
            <p:cNvPr id="217" name="Rectangle 8"/>
            <p:cNvSpPr/>
            <p:nvPr/>
          </p:nvSpPr>
          <p:spPr>
            <a:xfrm>
              <a:off x="838200" y="838198"/>
              <a:ext cx="609600" cy="609601"/>
            </a:xfrm>
            <a:prstGeom prst="rect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8" name="Rectangle 9"/>
            <p:cNvSpPr/>
            <p:nvPr/>
          </p:nvSpPr>
          <p:spPr>
            <a:xfrm>
              <a:off x="0" y="990598"/>
              <a:ext cx="304800" cy="304801"/>
            </a:xfrm>
            <a:prstGeom prst="rect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9" name="Rectangle 5"/>
            <p:cNvSpPr/>
            <p:nvPr/>
          </p:nvSpPr>
          <p:spPr>
            <a:xfrm>
              <a:off x="1905000" y="685798"/>
              <a:ext cx="914400" cy="914401"/>
            </a:xfrm>
            <a:prstGeom prst="rect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20" name="Picture 2" descr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041428" flipH="1">
              <a:off x="1185990" y="116429"/>
              <a:ext cx="1492637" cy="653029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221" name="Picture 2" descr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41428" flipH="1">
              <a:off x="179068" y="529426"/>
              <a:ext cx="925966" cy="40511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223" name="Right Arrow 22"/>
          <p:cNvSpPr/>
          <p:nvPr/>
        </p:nvSpPr>
        <p:spPr>
          <a:xfrm rot="5400000">
            <a:off x="6972300" y="3408819"/>
            <a:ext cx="685800" cy="30480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25400">
            <a:solidFill>
              <a:srgbClr val="00703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4" name="U-Turn Arrow 23"/>
          <p:cNvSpPr/>
          <p:nvPr/>
        </p:nvSpPr>
        <p:spPr>
          <a:xfrm rot="16200000">
            <a:off x="-481271" y="3445626"/>
            <a:ext cx="1429379" cy="289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10350"/>
                </a:lnTo>
                <a:cubicBezTo>
                  <a:pt x="0" y="4634"/>
                  <a:pt x="1159" y="0"/>
                  <a:pt x="2589" y="0"/>
                </a:cubicBezTo>
                <a:lnTo>
                  <a:pt x="18336" y="0"/>
                </a:lnTo>
                <a:cubicBezTo>
                  <a:pt x="19766" y="0"/>
                  <a:pt x="20925" y="4634"/>
                  <a:pt x="20925" y="10350"/>
                </a:cubicBezTo>
                <a:lnTo>
                  <a:pt x="20925" y="16200"/>
                </a:lnTo>
                <a:lnTo>
                  <a:pt x="21600" y="16200"/>
                </a:lnTo>
                <a:lnTo>
                  <a:pt x="20249" y="21600"/>
                </a:lnTo>
                <a:lnTo>
                  <a:pt x="18899" y="16200"/>
                </a:lnTo>
                <a:lnTo>
                  <a:pt x="19574" y="16200"/>
                </a:lnTo>
                <a:lnTo>
                  <a:pt x="19574" y="10350"/>
                </a:lnTo>
                <a:cubicBezTo>
                  <a:pt x="19574" y="7616"/>
                  <a:pt x="19020" y="5400"/>
                  <a:pt x="18336" y="5400"/>
                </a:cubicBezTo>
                <a:lnTo>
                  <a:pt x="2589" y="5400"/>
                </a:lnTo>
                <a:cubicBezTo>
                  <a:pt x="1905" y="5400"/>
                  <a:pt x="1351" y="7616"/>
                  <a:pt x="1351" y="10350"/>
                </a:cubicBezTo>
                <a:lnTo>
                  <a:pt x="1351" y="216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007033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25" name="TextBox 25"/>
          <p:cNvSpPr txBox="1"/>
          <p:nvPr/>
        </p:nvSpPr>
        <p:spPr>
          <a:xfrm>
            <a:off x="5943600" y="4056519"/>
            <a:ext cx="2667000" cy="316866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FIN: </a:t>
            </a:r>
            <a:r>
              <a:rPr b="0"/>
              <a:t>El modelo está listo</a:t>
            </a:r>
          </a:p>
        </p:txBody>
      </p:sp>
      <p:sp>
        <p:nvSpPr>
          <p:cNvPr id="226" name="Right Arrow 29"/>
          <p:cNvSpPr/>
          <p:nvPr/>
        </p:nvSpPr>
        <p:spPr>
          <a:xfrm rot="5400000">
            <a:off x="680215" y="1804166"/>
            <a:ext cx="300203" cy="32056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25400">
            <a:solidFill>
              <a:srgbClr val="00703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7" name="Right Arrow 29"/>
          <p:cNvSpPr/>
          <p:nvPr/>
        </p:nvSpPr>
        <p:spPr>
          <a:xfrm rot="5400000">
            <a:off x="680215" y="2337566"/>
            <a:ext cx="300203" cy="32056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25400">
            <a:solidFill>
              <a:srgbClr val="00703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8" name="Right Arrow 29"/>
          <p:cNvSpPr/>
          <p:nvPr/>
        </p:nvSpPr>
        <p:spPr>
          <a:xfrm rot="5400000">
            <a:off x="680215" y="3172273"/>
            <a:ext cx="300203" cy="32056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25400">
            <a:solidFill>
              <a:srgbClr val="00703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9" name="Right Arrow 29"/>
          <p:cNvSpPr/>
          <p:nvPr/>
        </p:nvSpPr>
        <p:spPr>
          <a:xfrm rot="5400000">
            <a:off x="680215" y="3841308"/>
            <a:ext cx="300203" cy="32056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25400">
            <a:solidFill>
              <a:srgbClr val="00703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2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2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1" build="p" bldLvl="5" animBg="1" advAuto="0"/>
      <p:bldP spid="223" grpId="7" animBg="1" advAuto="0"/>
      <p:bldP spid="224" grpId="6" animBg="1" advAuto="0"/>
      <p:bldP spid="225" grpId="8" animBg="1" advAuto="0"/>
      <p:bldP spid="226" grpId="2" animBg="1" advAuto="0"/>
      <p:bldP spid="227" grpId="3" animBg="1" advAuto="0"/>
      <p:bldP spid="228" grpId="4" animBg="1" advAuto="0"/>
      <p:bldP spid="229" grpId="5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tle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Construir el Modelo</a:t>
            </a:r>
          </a:p>
        </p:txBody>
      </p:sp>
      <p:sp>
        <p:nvSpPr>
          <p:cNvPr id="232" name="TextBox 6"/>
          <p:cNvSpPr txBox="1"/>
          <p:nvPr/>
        </p:nvSpPr>
        <p:spPr>
          <a:xfrm>
            <a:off x="381000" y="971550"/>
            <a:ext cx="861060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defRPr sz="2400" b="1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Selección hacia adelante</a:t>
            </a:r>
          </a:p>
        </p:txBody>
      </p:sp>
      <p:sp>
        <p:nvSpPr>
          <p:cNvPr id="233" name="TextBox 7"/>
          <p:cNvSpPr txBox="1"/>
          <p:nvPr/>
        </p:nvSpPr>
        <p:spPr>
          <a:xfrm>
            <a:off x="381000" y="1504950"/>
            <a:ext cx="8458200" cy="2358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defRPr sz="13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1: </a:t>
            </a:r>
            <a:r>
              <a:rPr b="0"/>
              <a:t>Elegimos un nivel de significación para entrar en el modelo (p.e. SL = 0.05)</a:t>
            </a:r>
          </a:p>
          <a:p>
            <a:pPr marL="342900" indent="-342900">
              <a:defRPr sz="13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 marL="342900" indent="-342900">
              <a:defRPr sz="13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 marL="342900" indent="-342900">
              <a:defRPr sz="13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2: </a:t>
            </a:r>
            <a:r>
              <a:rPr b="0"/>
              <a:t>Ajustamos todos los modelos de regresión lineal simple </a:t>
            </a:r>
            <a:r>
              <a:t>y ~ x</a:t>
            </a:r>
            <a:r>
              <a:rPr baseline="-25000"/>
              <a:t>n</a:t>
            </a:r>
            <a:r>
              <a:rPr b="0"/>
              <a:t> Elegimos el que tiene </a:t>
            </a:r>
            <a:r>
              <a:t>menor</a:t>
            </a:r>
            <a:r>
              <a:rPr b="0"/>
              <a:t> p-valor.</a:t>
            </a:r>
          </a:p>
          <a:p>
            <a:pPr marL="342900" indent="-342900">
              <a:defRPr sz="13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 marL="342900" indent="-342900">
              <a:defRPr sz="13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 marL="342900" indent="-342900">
              <a:defRPr sz="13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3: </a:t>
            </a:r>
            <a:r>
              <a:rPr b="0"/>
              <a:t>Conservamos esta variable, y ajustamos todos los posibles modelos con una variable extra</a:t>
            </a:r>
          </a:p>
          <a:p>
            <a:pPr marL="342900" lvl="1" indent="114300">
              <a:defRPr sz="13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b="0"/>
              <a:t>     añadida a la(s) que ya tenga(s) el modelo hasta el momento</a:t>
            </a:r>
          </a:p>
          <a:p>
            <a:pPr marL="342900" indent="-342900">
              <a:defRPr sz="13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 marL="342900" indent="-342900">
              <a:defRPr sz="13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</p:txBody>
      </p:sp>
      <p:grpSp>
        <p:nvGrpSpPr>
          <p:cNvPr id="239" name="Group 24"/>
          <p:cNvGrpSpPr/>
          <p:nvPr/>
        </p:nvGrpSpPr>
        <p:grpSpPr>
          <a:xfrm>
            <a:off x="5867400" y="96691"/>
            <a:ext cx="2819400" cy="1560659"/>
            <a:chOff x="0" y="0"/>
            <a:chExt cx="2819400" cy="1560658"/>
          </a:xfrm>
        </p:grpSpPr>
        <p:sp>
          <p:nvSpPr>
            <p:cNvPr id="234" name="Rectangle 8"/>
            <p:cNvSpPr/>
            <p:nvPr/>
          </p:nvSpPr>
          <p:spPr>
            <a:xfrm>
              <a:off x="838200" y="798658"/>
              <a:ext cx="609600" cy="609601"/>
            </a:xfrm>
            <a:prstGeom prst="rect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5" name="Rectangle 9"/>
            <p:cNvSpPr/>
            <p:nvPr/>
          </p:nvSpPr>
          <p:spPr>
            <a:xfrm>
              <a:off x="0" y="951058"/>
              <a:ext cx="304800" cy="304801"/>
            </a:xfrm>
            <a:prstGeom prst="rect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6" name="Rectangle 5"/>
            <p:cNvSpPr/>
            <p:nvPr/>
          </p:nvSpPr>
          <p:spPr>
            <a:xfrm>
              <a:off x="1905000" y="646258"/>
              <a:ext cx="914400" cy="914401"/>
            </a:xfrm>
            <a:prstGeom prst="rect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37" name="Picture 2" descr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640815">
              <a:off x="114079" y="461135"/>
              <a:ext cx="925966" cy="40511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238" name="Picture 2" descr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640815">
              <a:off x="1235461" y="154784"/>
              <a:ext cx="1197606" cy="523953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240" name="U-Turn Arrow 23"/>
          <p:cNvSpPr/>
          <p:nvPr/>
        </p:nvSpPr>
        <p:spPr>
          <a:xfrm rot="16200000">
            <a:off x="-152400" y="3105150"/>
            <a:ext cx="8382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9450"/>
                </a:lnTo>
                <a:cubicBezTo>
                  <a:pt x="0" y="4231"/>
                  <a:pt x="1154" y="0"/>
                  <a:pt x="2577" y="0"/>
                </a:cubicBezTo>
                <a:lnTo>
                  <a:pt x="18286" y="0"/>
                </a:lnTo>
                <a:cubicBezTo>
                  <a:pt x="19710" y="0"/>
                  <a:pt x="20864" y="4231"/>
                  <a:pt x="20864" y="9450"/>
                </a:cubicBezTo>
                <a:lnTo>
                  <a:pt x="20864" y="16200"/>
                </a:lnTo>
                <a:lnTo>
                  <a:pt x="21600" y="16200"/>
                </a:lnTo>
                <a:lnTo>
                  <a:pt x="20127" y="21600"/>
                </a:lnTo>
                <a:lnTo>
                  <a:pt x="18655" y="16200"/>
                </a:lnTo>
                <a:lnTo>
                  <a:pt x="19391" y="16200"/>
                </a:lnTo>
                <a:lnTo>
                  <a:pt x="19391" y="9450"/>
                </a:lnTo>
                <a:cubicBezTo>
                  <a:pt x="19391" y="7213"/>
                  <a:pt x="18896" y="5400"/>
                  <a:pt x="18286" y="5400"/>
                </a:cubicBezTo>
                <a:lnTo>
                  <a:pt x="2577" y="5400"/>
                </a:lnTo>
                <a:cubicBezTo>
                  <a:pt x="1967" y="5400"/>
                  <a:pt x="1473" y="7213"/>
                  <a:pt x="1473" y="9450"/>
                </a:cubicBezTo>
                <a:lnTo>
                  <a:pt x="1473" y="216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007033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41" name="TextBox 25"/>
          <p:cNvSpPr txBox="1"/>
          <p:nvPr/>
        </p:nvSpPr>
        <p:spPr>
          <a:xfrm>
            <a:off x="5715000" y="4324350"/>
            <a:ext cx="3124200" cy="316865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FIN: </a:t>
            </a:r>
            <a:r>
              <a:rPr b="0"/>
              <a:t>Conservamos el modelo anterior</a:t>
            </a:r>
          </a:p>
        </p:txBody>
      </p:sp>
      <p:sp>
        <p:nvSpPr>
          <p:cNvPr id="242" name="Right Arrow 26"/>
          <p:cNvSpPr/>
          <p:nvPr/>
        </p:nvSpPr>
        <p:spPr>
          <a:xfrm rot="5400000">
            <a:off x="8077200" y="3943350"/>
            <a:ext cx="304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25400">
            <a:solidFill>
              <a:srgbClr val="00703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3" name="Right Arrow 27"/>
          <p:cNvSpPr/>
          <p:nvPr/>
        </p:nvSpPr>
        <p:spPr>
          <a:xfrm rot="5400000">
            <a:off x="609600" y="3105150"/>
            <a:ext cx="304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25400">
            <a:solidFill>
              <a:srgbClr val="00703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4" name="Right Arrow 28"/>
          <p:cNvSpPr/>
          <p:nvPr/>
        </p:nvSpPr>
        <p:spPr>
          <a:xfrm rot="5400000">
            <a:off x="609600" y="2419350"/>
            <a:ext cx="304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25400">
            <a:solidFill>
              <a:srgbClr val="00703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5" name="Right Arrow 29"/>
          <p:cNvSpPr/>
          <p:nvPr/>
        </p:nvSpPr>
        <p:spPr>
          <a:xfrm rot="5400000">
            <a:off x="609600" y="1809750"/>
            <a:ext cx="304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25400">
            <a:solidFill>
              <a:srgbClr val="00703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6" name="PASO 4: Consideramos la variable predictora con el menor p.valor. Si P &lt; SL, vamos al PASO 3, si no a FIN"/>
          <p:cNvSpPr txBox="1"/>
          <p:nvPr/>
        </p:nvSpPr>
        <p:spPr>
          <a:xfrm>
            <a:off x="407448" y="3472695"/>
            <a:ext cx="8119955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342900" indent="-342900">
              <a:defRPr sz="13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4: </a:t>
            </a:r>
            <a:r>
              <a:rPr b="0"/>
              <a:t>Consideramos la variable predictora con el </a:t>
            </a:r>
            <a:r>
              <a:rPr b="0" u="sng"/>
              <a:t>menor</a:t>
            </a:r>
            <a:r>
              <a:rPr b="0"/>
              <a:t> p.valor. Si P &lt; SL, vamos al PASO 3, si no a FIN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1" build="p" bldLvl="5" animBg="1" advAuto="0"/>
      <p:bldP spid="240" grpId="6" animBg="1" advAuto="0"/>
      <p:bldP spid="241" grpId="8" animBg="1" advAuto="0"/>
      <p:bldP spid="242" grpId="7" animBg="1" advAuto="0"/>
      <p:bldP spid="243" grpId="4" animBg="1" advAuto="0"/>
      <p:bldP spid="244" grpId="3" animBg="1" advAuto="0"/>
      <p:bldP spid="245" grpId="2" animBg="1" advAuto="0"/>
      <p:bldP spid="246" grpId="5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itle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Construir el Modelo</a:t>
            </a:r>
          </a:p>
        </p:txBody>
      </p:sp>
      <p:sp>
        <p:nvSpPr>
          <p:cNvPr id="249" name="TextBox 6"/>
          <p:cNvSpPr txBox="1"/>
          <p:nvPr/>
        </p:nvSpPr>
        <p:spPr>
          <a:xfrm>
            <a:off x="381000" y="971550"/>
            <a:ext cx="861060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defRPr sz="2400" b="1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Eliminación Bidireccional</a:t>
            </a:r>
          </a:p>
        </p:txBody>
      </p:sp>
      <p:sp>
        <p:nvSpPr>
          <p:cNvPr id="250" name="TextBox 7"/>
          <p:cNvSpPr txBox="1"/>
          <p:nvPr/>
        </p:nvSpPr>
        <p:spPr>
          <a:xfrm>
            <a:off x="381000" y="1504949"/>
            <a:ext cx="8458200" cy="313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defRPr sz="13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1: </a:t>
            </a:r>
            <a:r>
              <a:rPr b="0"/>
              <a:t>Seleccionar un nivel de significación para entrar y salir del modelo</a:t>
            </a:r>
          </a:p>
          <a:p>
            <a:pPr marL="342900" indent="-342900">
              <a:defRPr sz="13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	         </a:t>
            </a:r>
            <a:r>
              <a:rPr b="0"/>
              <a:t>p.e.: SLENTER = 0.05, SLSTAY = 0.05</a:t>
            </a:r>
          </a:p>
          <a:p>
            <a:pPr marL="342900" indent="-342900">
              <a:defRPr sz="13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 marL="342900" indent="-342900">
              <a:defRPr sz="13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 marL="342900" indent="-342900">
              <a:defRPr sz="13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2: </a:t>
            </a:r>
            <a:r>
              <a:rPr b="0"/>
              <a:t>Llevar a cabo el siguiente Paso de Selección hacia adelante (con las nuevas variables con: </a:t>
            </a:r>
            <a:br>
              <a:rPr b="0"/>
            </a:br>
            <a:r>
              <a:rPr b="0"/>
              <a:t>        P &lt; SLENTER para entrar)</a:t>
            </a:r>
          </a:p>
          <a:p>
            <a:pPr marL="342900" indent="-342900">
              <a:defRPr sz="13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 marL="342900" indent="-342900">
              <a:defRPr sz="13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 marL="342900" indent="-342900">
              <a:defRPr sz="13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3: </a:t>
            </a:r>
            <a:r>
              <a:rPr b="0"/>
              <a:t>Llevar a cabo TODOS los pasos de la Eliminación hacia atrás (las variables antiguas deben tener</a:t>
            </a:r>
            <a:br>
              <a:rPr b="0"/>
            </a:br>
            <a:r>
              <a:rPr b="0"/>
              <a:t>        P &lt; SLSTAY para quedarse)</a:t>
            </a:r>
          </a:p>
          <a:p>
            <a:pPr marL="342900" indent="-342900">
              <a:defRPr sz="13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 marL="342900" indent="-342900">
              <a:defRPr sz="13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 marL="342900" indent="-342900">
              <a:defRPr sz="13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4: </a:t>
            </a:r>
            <a:r>
              <a:rPr b="0"/>
              <a:t>No hay nuevas variables para entrar ni antiguas para salir </a:t>
            </a:r>
          </a:p>
          <a:p>
            <a:pPr marL="342900" indent="-342900">
              <a:defRPr sz="13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</p:txBody>
      </p:sp>
      <p:sp>
        <p:nvSpPr>
          <p:cNvPr id="251" name="U-Turn Arrow 23"/>
          <p:cNvSpPr/>
          <p:nvPr/>
        </p:nvSpPr>
        <p:spPr>
          <a:xfrm rot="16200000">
            <a:off x="-204044" y="2767480"/>
            <a:ext cx="924862" cy="228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10350"/>
                </a:lnTo>
                <a:cubicBezTo>
                  <a:pt x="0" y="4634"/>
                  <a:pt x="1545" y="0"/>
                  <a:pt x="3450" y="0"/>
                </a:cubicBezTo>
                <a:lnTo>
                  <a:pt x="17250" y="0"/>
                </a:lnTo>
                <a:cubicBezTo>
                  <a:pt x="19155" y="0"/>
                  <a:pt x="20700" y="4634"/>
                  <a:pt x="20700" y="10350"/>
                </a:cubicBezTo>
                <a:lnTo>
                  <a:pt x="20700" y="16200"/>
                </a:lnTo>
                <a:lnTo>
                  <a:pt x="21600" y="16200"/>
                </a:lnTo>
                <a:lnTo>
                  <a:pt x="19800" y="21600"/>
                </a:lnTo>
                <a:lnTo>
                  <a:pt x="18000" y="16200"/>
                </a:lnTo>
                <a:lnTo>
                  <a:pt x="18900" y="16200"/>
                </a:lnTo>
                <a:lnTo>
                  <a:pt x="18900" y="10350"/>
                </a:lnTo>
                <a:cubicBezTo>
                  <a:pt x="18900" y="7616"/>
                  <a:pt x="18161" y="5400"/>
                  <a:pt x="17250" y="5400"/>
                </a:cubicBezTo>
                <a:lnTo>
                  <a:pt x="3450" y="5400"/>
                </a:lnTo>
                <a:cubicBezTo>
                  <a:pt x="2539" y="5400"/>
                  <a:pt x="1800" y="7616"/>
                  <a:pt x="1800" y="10350"/>
                </a:cubicBezTo>
                <a:lnTo>
                  <a:pt x="1800" y="216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007033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52" name="TextBox 25"/>
          <p:cNvSpPr txBox="1"/>
          <p:nvPr/>
        </p:nvSpPr>
        <p:spPr>
          <a:xfrm>
            <a:off x="4151857" y="4478056"/>
            <a:ext cx="2667001" cy="316866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FIN: </a:t>
            </a:r>
            <a:r>
              <a:rPr b="0"/>
              <a:t>El modelo está listo</a:t>
            </a:r>
          </a:p>
        </p:txBody>
      </p:sp>
      <p:sp>
        <p:nvSpPr>
          <p:cNvPr id="253" name="Right Arrow 26"/>
          <p:cNvSpPr/>
          <p:nvPr/>
        </p:nvSpPr>
        <p:spPr>
          <a:xfrm rot="5400000">
            <a:off x="5485654" y="4103193"/>
            <a:ext cx="304801" cy="30480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25400">
            <a:solidFill>
              <a:srgbClr val="00703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4" name="Right Arrow 27"/>
          <p:cNvSpPr/>
          <p:nvPr/>
        </p:nvSpPr>
        <p:spPr>
          <a:xfrm rot="5400000">
            <a:off x="609600" y="3585469"/>
            <a:ext cx="304800" cy="30480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25400">
            <a:solidFill>
              <a:srgbClr val="00703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5" name="Right Arrow 28"/>
          <p:cNvSpPr/>
          <p:nvPr/>
        </p:nvSpPr>
        <p:spPr>
          <a:xfrm rot="5400000">
            <a:off x="609600" y="2820670"/>
            <a:ext cx="304800" cy="30480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25400">
            <a:solidFill>
              <a:srgbClr val="00703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6" name="Right Arrow 29"/>
          <p:cNvSpPr/>
          <p:nvPr/>
        </p:nvSpPr>
        <p:spPr>
          <a:xfrm rot="5400000">
            <a:off x="578068" y="1885950"/>
            <a:ext cx="304801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25400">
            <a:solidFill>
              <a:srgbClr val="00703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62" name="Group 24"/>
          <p:cNvGrpSpPr/>
          <p:nvPr/>
        </p:nvGrpSpPr>
        <p:grpSpPr>
          <a:xfrm>
            <a:off x="5867400" y="96691"/>
            <a:ext cx="2819400" cy="1560659"/>
            <a:chOff x="0" y="0"/>
            <a:chExt cx="2819400" cy="1560658"/>
          </a:xfrm>
        </p:grpSpPr>
        <p:sp>
          <p:nvSpPr>
            <p:cNvPr id="257" name="Rectangle 24"/>
            <p:cNvSpPr/>
            <p:nvPr/>
          </p:nvSpPr>
          <p:spPr>
            <a:xfrm>
              <a:off x="838200" y="798658"/>
              <a:ext cx="609600" cy="609601"/>
            </a:xfrm>
            <a:prstGeom prst="rect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8" name="Rectangle 30"/>
            <p:cNvSpPr/>
            <p:nvPr/>
          </p:nvSpPr>
          <p:spPr>
            <a:xfrm>
              <a:off x="0" y="951058"/>
              <a:ext cx="304800" cy="304801"/>
            </a:xfrm>
            <a:prstGeom prst="rect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9" name="Rectangle 31"/>
            <p:cNvSpPr/>
            <p:nvPr/>
          </p:nvSpPr>
          <p:spPr>
            <a:xfrm>
              <a:off x="1905000" y="646258"/>
              <a:ext cx="914400" cy="914401"/>
            </a:xfrm>
            <a:prstGeom prst="rect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60" name="Picture 2" descr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640815">
              <a:off x="114079" y="461135"/>
              <a:ext cx="925966" cy="40511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261" name="Picture 2" descr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640815">
              <a:off x="1235461" y="154784"/>
              <a:ext cx="1197606" cy="523953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</p:pic>
      </p:grpSp>
      <p:pic>
        <p:nvPicPr>
          <p:cNvPr id="263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700000">
            <a:off x="6132648" y="1389277"/>
            <a:ext cx="925965" cy="40511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pic>
        <p:nvPicPr>
          <p:cNvPr id="264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22762">
            <a:off x="7276400" y="1532346"/>
            <a:ext cx="1197606" cy="523952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1" build="p" bldLvl="5" animBg="1" advAuto="0"/>
      <p:bldP spid="251" grpId="4" animBg="1" advAuto="0"/>
      <p:bldP spid="252" grpId="7" animBg="1" advAuto="0"/>
      <p:bldP spid="253" grpId="6" animBg="1" advAuto="0"/>
      <p:bldP spid="254" grpId="5" animBg="1" advAuto="0"/>
      <p:bldP spid="255" grpId="3" animBg="1" advAuto="0"/>
      <p:bldP spid="256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Variables Dummy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itle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Construir el Modelo</a:t>
            </a:r>
          </a:p>
        </p:txBody>
      </p:sp>
      <p:sp>
        <p:nvSpPr>
          <p:cNvPr id="267" name="TextBox 6"/>
          <p:cNvSpPr txBox="1"/>
          <p:nvPr/>
        </p:nvSpPr>
        <p:spPr>
          <a:xfrm>
            <a:off x="381000" y="971550"/>
            <a:ext cx="861060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defRPr sz="2400" b="1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Todos los modelos posibles</a:t>
            </a:r>
          </a:p>
        </p:txBody>
      </p:sp>
      <p:sp>
        <p:nvSpPr>
          <p:cNvPr id="268" name="TextBox 7"/>
          <p:cNvSpPr txBox="1"/>
          <p:nvPr/>
        </p:nvSpPr>
        <p:spPr>
          <a:xfrm>
            <a:off x="381000" y="1504950"/>
            <a:ext cx="8458200" cy="151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defRPr sz="13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1:</a:t>
            </a:r>
            <a:r>
              <a:rPr b="0"/>
              <a:t> Seleccionar un criterio de bondad de ajuste  (p.e. criterio de Akaike)</a:t>
            </a:r>
          </a:p>
          <a:p>
            <a:pPr marL="342900" indent="-342900">
              <a:defRPr sz="13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 marL="342900" indent="-342900">
              <a:defRPr sz="13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 marL="342900" indent="-342900">
              <a:defRPr sz="13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2: </a:t>
            </a:r>
            <a:r>
              <a:rPr b="0"/>
              <a:t>Construir todos los posibles modelos de regresión: 2</a:t>
            </a:r>
            <a:r>
              <a:rPr b="0" baseline="30000"/>
              <a:t>N</a:t>
            </a:r>
            <a:r>
              <a:rPr b="0"/>
              <a:t>-1 combinaciones en total</a:t>
            </a:r>
          </a:p>
          <a:p>
            <a:pPr marL="342900" indent="-342900">
              <a:defRPr sz="13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 marL="342900" indent="-342900">
              <a:defRPr sz="13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 marL="342900" indent="-342900">
              <a:defRPr sz="13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3: </a:t>
            </a:r>
            <a:r>
              <a:rPr b="0"/>
              <a:t>Seleccionar el modelo con el mejor criterio elegido</a:t>
            </a:r>
          </a:p>
        </p:txBody>
      </p:sp>
      <p:sp>
        <p:nvSpPr>
          <p:cNvPr id="269" name="TextBox 25"/>
          <p:cNvSpPr txBox="1"/>
          <p:nvPr/>
        </p:nvSpPr>
        <p:spPr>
          <a:xfrm>
            <a:off x="381000" y="3562350"/>
            <a:ext cx="2667000" cy="316865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FIN: </a:t>
            </a:r>
            <a:r>
              <a:rPr b="0"/>
              <a:t>El modelo está listo</a:t>
            </a:r>
          </a:p>
        </p:txBody>
      </p:sp>
      <p:sp>
        <p:nvSpPr>
          <p:cNvPr id="270" name="Right Arrow 26"/>
          <p:cNvSpPr/>
          <p:nvPr/>
        </p:nvSpPr>
        <p:spPr>
          <a:xfrm rot="5400000">
            <a:off x="609600" y="3028950"/>
            <a:ext cx="304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25400">
            <a:solidFill>
              <a:srgbClr val="00703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1" name="Right Arrow 28"/>
          <p:cNvSpPr/>
          <p:nvPr/>
        </p:nvSpPr>
        <p:spPr>
          <a:xfrm rot="5400000">
            <a:off x="578068" y="2419350"/>
            <a:ext cx="304801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25400">
            <a:solidFill>
              <a:srgbClr val="00703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2" name="Right Arrow 29"/>
          <p:cNvSpPr/>
          <p:nvPr/>
        </p:nvSpPr>
        <p:spPr>
          <a:xfrm rot="5400000">
            <a:off x="609600" y="1809750"/>
            <a:ext cx="304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25400">
            <a:solidFill>
              <a:srgbClr val="00703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73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819150"/>
            <a:ext cx="2334359" cy="129134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6" name="Rectangle 19"/>
          <p:cNvGrpSpPr/>
          <p:nvPr/>
        </p:nvGrpSpPr>
        <p:grpSpPr>
          <a:xfrm>
            <a:off x="4691269" y="2952750"/>
            <a:ext cx="4104861" cy="1600200"/>
            <a:chOff x="0" y="0"/>
            <a:chExt cx="4104859" cy="1600200"/>
          </a:xfrm>
        </p:grpSpPr>
        <p:sp>
          <p:nvSpPr>
            <p:cNvPr id="274" name="Rectangle"/>
            <p:cNvSpPr/>
            <p:nvPr/>
          </p:nvSpPr>
          <p:spPr>
            <a:xfrm>
              <a:off x="0" y="0"/>
              <a:ext cx="4104860" cy="1600200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C00000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5" name="Por ejemplo:…"/>
            <p:cNvSpPr txBox="1"/>
            <p:nvPr/>
          </p:nvSpPr>
          <p:spPr>
            <a:xfrm>
              <a:off x="0" y="201930"/>
              <a:ext cx="4104860" cy="1196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Por ejemplo:</a:t>
              </a:r>
            </a:p>
            <a:p>
              <a:pPr algn="ctr">
                <a:defRPr sz="24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10 columnas significan</a:t>
              </a:r>
            </a:p>
            <a:p>
              <a:pPr algn="ctr">
                <a:defRPr sz="24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1,023 modelos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1" build="p" bldLvl="5" animBg="1" advAuto="0"/>
      <p:bldP spid="269" grpId="5" animBg="1" advAuto="0"/>
      <p:bldP spid="270" grpId="4" animBg="1" advAuto="0"/>
      <p:bldP spid="271" grpId="3" animBg="1" advAuto="0"/>
      <p:bldP spid="272" grpId="2" animBg="1" advAuto="0"/>
      <p:bldP spid="276" grpId="6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itle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Construir el Modelo</a:t>
            </a:r>
          </a:p>
        </p:txBody>
      </p:sp>
      <p:sp>
        <p:nvSpPr>
          <p:cNvPr id="279" name="TextBox 6"/>
          <p:cNvSpPr txBox="1"/>
          <p:nvPr/>
        </p:nvSpPr>
        <p:spPr>
          <a:xfrm>
            <a:off x="533400" y="1195684"/>
            <a:ext cx="861060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5 métodos para construir modelos:</a:t>
            </a:r>
          </a:p>
        </p:txBody>
      </p:sp>
      <p:sp>
        <p:nvSpPr>
          <p:cNvPr id="280" name="TextBox 7"/>
          <p:cNvSpPr txBox="1"/>
          <p:nvPr/>
        </p:nvSpPr>
        <p:spPr>
          <a:xfrm>
            <a:off x="685800" y="1696580"/>
            <a:ext cx="5486400" cy="193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Exhaustivo (All-in)</a:t>
            </a:r>
          </a:p>
          <a:p>
            <a:pPr marL="342900" indent="-342900">
              <a:buSzPct val="100000"/>
              <a:buAutoNum type="arabicPeriod"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Eliminación hacia atrás</a:t>
            </a:r>
          </a:p>
          <a:p>
            <a:pPr marL="342900" indent="-342900">
              <a:buSzPct val="100000"/>
              <a:buAutoNum type="arabicPeriod"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Selección hacia adelante</a:t>
            </a:r>
          </a:p>
          <a:p>
            <a:pPr marL="342900" indent="-342900">
              <a:buSzPct val="100000"/>
              <a:buAutoNum type="arabicPeriod"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Eliminación Bidireccional</a:t>
            </a:r>
          </a:p>
          <a:p>
            <a:pPr marL="342900" indent="-342900">
              <a:buSzPct val="100000"/>
              <a:buAutoNum type="arabicPeriod"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Comparición de scores</a:t>
            </a:r>
          </a:p>
        </p:txBody>
      </p:sp>
      <p:sp>
        <p:nvSpPr>
          <p:cNvPr id="281" name="Straight Connector 8"/>
          <p:cNvSpPr/>
          <p:nvPr/>
        </p:nvSpPr>
        <p:spPr>
          <a:xfrm>
            <a:off x="762000" y="2419350"/>
            <a:ext cx="3752850" cy="0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1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1"/>
          <p:cNvSpPr txBox="1">
            <a:spLocks noGrp="1"/>
          </p:cNvSpPr>
          <p:nvPr>
            <p:ph type="title"/>
          </p:nvPr>
        </p:nvSpPr>
        <p:spPr>
          <a:xfrm>
            <a:off x="152400" y="2266950"/>
            <a:ext cx="9144000" cy="85725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Recapitulando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Recapitulación</a:t>
            </a:r>
          </a:p>
        </p:txBody>
      </p:sp>
      <p:sp>
        <p:nvSpPr>
          <p:cNvPr id="288" name="TextBox 6"/>
          <p:cNvSpPr txBox="1"/>
          <p:nvPr/>
        </p:nvSpPr>
        <p:spPr>
          <a:xfrm>
            <a:off x="457200" y="1134129"/>
            <a:ext cx="8610600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 b="1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En esta sección hemos visto</a:t>
            </a:r>
          </a:p>
        </p:txBody>
      </p:sp>
      <p:sp>
        <p:nvSpPr>
          <p:cNvPr id="289" name="TextBox 7"/>
          <p:cNvSpPr txBox="1"/>
          <p:nvPr/>
        </p:nvSpPr>
        <p:spPr>
          <a:xfrm>
            <a:off x="685800" y="1696580"/>
            <a:ext cx="8077200" cy="2669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Como crear variables dummies para las categorías de variables independientes</a:t>
            </a:r>
          </a:p>
          <a:p>
            <a:pPr marL="342900" indent="-342900">
              <a:buSzPct val="100000"/>
              <a:buAutoNum type="arabicPeriod"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Como evitar la trampa de las variables dummies</a:t>
            </a:r>
          </a:p>
          <a:p>
            <a:pPr marL="342900" indent="-342900">
              <a:buSzPct val="100000"/>
              <a:buAutoNum type="arabicPeriod"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Hacia atrás, hacia adelante, Bidireccional, Todos…</a:t>
            </a:r>
          </a:p>
          <a:p>
            <a:pPr marL="342900" indent="-342900">
              <a:buSzPct val="100000"/>
              <a:buAutoNum type="arabicPeriod"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Construir un modelo paso a paso!!</a:t>
            </a:r>
          </a:p>
          <a:p>
            <a:pPr marL="342900" indent="-342900">
              <a:buSzPct val="100000"/>
              <a:buAutoNum type="arabicPeriod"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Como usar el R2 Ajustado en modelización</a:t>
            </a:r>
          </a:p>
          <a:p>
            <a:pPr marL="342900" indent="-342900">
              <a:buSzPct val="100000"/>
              <a:buAutoNum type="arabicPeriod"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Como interpretar los coeficientes de una RLM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Variables Dummy</a:t>
            </a:r>
          </a:p>
        </p:txBody>
      </p:sp>
      <p:graphicFrame>
        <p:nvGraphicFramePr>
          <p:cNvPr id="47" name="Table 17"/>
          <p:cNvGraphicFramePr/>
          <p:nvPr/>
        </p:nvGraphicFramePr>
        <p:xfrm>
          <a:off x="457201" y="1352549"/>
          <a:ext cx="6070056" cy="175260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61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Profit</a:t>
                      </a:r>
                    </a:p>
                  </a:txBody>
                  <a:tcPr marL="6484" marR="6484" marT="6484" marB="6484" anchor="ctr" horzOverflow="overflow">
                    <a:lnL w="12700">
                      <a:miter lim="400000"/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R&amp;D Spend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Admin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Marketing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State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192,261.83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165,349.20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136,897.80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471,784.10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191,792.06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162,597.70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151,377.59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443,898.53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191,050.39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153,441.51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101,145.55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407,934.54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182,901.99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144,372.41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118,671.85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383,199.62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166,187.94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142,107.34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91,391.77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366,168.42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15"/>
          <p:cNvSpPr txBox="1"/>
          <p:nvPr/>
        </p:nvSpPr>
        <p:spPr>
          <a:xfrm>
            <a:off x="457200" y="3486150"/>
            <a:ext cx="792480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y =</a:t>
            </a:r>
          </a:p>
        </p:txBody>
      </p:sp>
      <p:graphicFrame>
        <p:nvGraphicFramePr>
          <p:cNvPr id="50" name="Table 4"/>
          <p:cNvGraphicFramePr/>
          <p:nvPr/>
        </p:nvGraphicFramePr>
        <p:xfrm>
          <a:off x="457201" y="1352549"/>
          <a:ext cx="6070056" cy="175260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61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Profit</a:t>
                      </a:r>
                    </a:p>
                  </a:txBody>
                  <a:tcPr marL="6484" marR="6484" marT="6484" marB="6484" anchor="ctr" horzOverflow="overflow">
                    <a:lnL w="12700">
                      <a:miter lim="400000"/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R&amp;D Spend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Admin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Marketing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State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192,261.83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165,349.20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136,897.80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471,784.10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191,792.06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162,597.70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151,377.59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443,898.53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191,050.39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153,441.51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101,145.55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407,934.54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182,901.99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144,372.41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118,671.85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383,199.62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166,187.94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142,107.34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91,391.77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366,168.42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Title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Variables Dummy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5"/>
          <p:cNvSpPr txBox="1"/>
          <p:nvPr/>
        </p:nvSpPr>
        <p:spPr>
          <a:xfrm>
            <a:off x="457200" y="3486150"/>
            <a:ext cx="7924800" cy="51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 = b</a:t>
            </a:r>
            <a:r>
              <a:rPr baseline="-25000"/>
              <a:t>0</a:t>
            </a:r>
          </a:p>
        </p:txBody>
      </p:sp>
      <p:graphicFrame>
        <p:nvGraphicFramePr>
          <p:cNvPr id="54" name="Table 4"/>
          <p:cNvGraphicFramePr/>
          <p:nvPr/>
        </p:nvGraphicFramePr>
        <p:xfrm>
          <a:off x="457201" y="1352549"/>
          <a:ext cx="6070056" cy="175260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61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Profit</a:t>
                      </a:r>
                    </a:p>
                  </a:txBody>
                  <a:tcPr marL="6484" marR="6484" marT="6484" marB="6484" anchor="ctr" horzOverflow="overflow">
                    <a:lnL w="12700">
                      <a:miter lim="400000"/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R&amp;D Spend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Admin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Marketing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State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192,261.83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165,349.20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136,897.80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471,784.10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191,792.06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162,597.70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151,377.59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443,898.53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191,050.39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153,441.51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101,145.55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407,934.54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182,901.99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144,372.41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118,671.85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383,199.62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166,187.94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142,107.34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91,391.77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366,168.42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" name="Title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Variables Dummy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15"/>
          <p:cNvSpPr txBox="1"/>
          <p:nvPr/>
        </p:nvSpPr>
        <p:spPr>
          <a:xfrm>
            <a:off x="457200" y="3486150"/>
            <a:ext cx="7924800" cy="51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 = b</a:t>
            </a:r>
            <a:r>
              <a:rPr baseline="-25000"/>
              <a:t>0</a:t>
            </a:r>
            <a:r>
              <a:t> + b</a:t>
            </a:r>
            <a:r>
              <a:rPr baseline="-25000"/>
              <a:t>1</a:t>
            </a:r>
            <a:r>
              <a:t>*x</a:t>
            </a:r>
            <a:r>
              <a:rPr baseline="-25000"/>
              <a:t>1</a:t>
            </a:r>
          </a:p>
        </p:txBody>
      </p:sp>
      <p:graphicFrame>
        <p:nvGraphicFramePr>
          <p:cNvPr id="58" name="Table 4"/>
          <p:cNvGraphicFramePr/>
          <p:nvPr/>
        </p:nvGraphicFramePr>
        <p:xfrm>
          <a:off x="457201" y="1352549"/>
          <a:ext cx="6070056" cy="175260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61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Profit</a:t>
                      </a:r>
                    </a:p>
                  </a:txBody>
                  <a:tcPr marL="6484" marR="6484" marT="6484" marB="6484" anchor="ctr" horzOverflow="overflow">
                    <a:lnL w="12700">
                      <a:miter lim="400000"/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R&amp;D Spend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Admin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Marketing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State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192,261.83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165,349.20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136,897.80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471,784.10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191,792.06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162,597.70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151,377.59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443,898.53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191,050.39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153,441.51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101,145.55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407,934.54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182,901.99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144,372.41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118,671.85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383,199.62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166,187.94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142,107.34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91,391.77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366,168.42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9" name="Title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Variables Dummy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15"/>
          <p:cNvSpPr txBox="1"/>
          <p:nvPr/>
        </p:nvSpPr>
        <p:spPr>
          <a:xfrm>
            <a:off x="457200" y="3486150"/>
            <a:ext cx="7924800" cy="51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 = b</a:t>
            </a:r>
            <a:r>
              <a:rPr baseline="-25000"/>
              <a:t>0</a:t>
            </a:r>
            <a:r>
              <a:t> + b</a:t>
            </a:r>
            <a:r>
              <a:rPr baseline="-25000"/>
              <a:t>1</a:t>
            </a:r>
            <a:r>
              <a:t>*x</a:t>
            </a:r>
            <a:r>
              <a:rPr baseline="-25000"/>
              <a:t>1  </a:t>
            </a:r>
            <a:r>
              <a:t>+ b</a:t>
            </a:r>
            <a:r>
              <a:rPr baseline="-25000"/>
              <a:t>2</a:t>
            </a:r>
            <a:r>
              <a:t>*x</a:t>
            </a:r>
            <a:r>
              <a:rPr baseline="-25000"/>
              <a:t>2</a:t>
            </a:r>
          </a:p>
        </p:txBody>
      </p:sp>
      <p:graphicFrame>
        <p:nvGraphicFramePr>
          <p:cNvPr id="62" name="Table 4"/>
          <p:cNvGraphicFramePr/>
          <p:nvPr/>
        </p:nvGraphicFramePr>
        <p:xfrm>
          <a:off x="457201" y="1352549"/>
          <a:ext cx="6070056" cy="175260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61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Profit</a:t>
                      </a:r>
                    </a:p>
                  </a:txBody>
                  <a:tcPr marL="6484" marR="6484" marT="6484" marB="6484" anchor="ctr" horzOverflow="overflow">
                    <a:lnL w="12700">
                      <a:miter lim="400000"/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R&amp;D Spend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Admin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Marketing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State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192,261.83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165,349.20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136,897.80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471,784.10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191,792.06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162,597.70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151,377.59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443,898.53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191,050.39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153,441.51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101,145.55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407,934.54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182,901.99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144,372.41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118,671.85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383,199.62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166,187.94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142,107.34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91,391.77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366,168.42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" name="Title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Variables Dummy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15"/>
          <p:cNvSpPr txBox="1"/>
          <p:nvPr/>
        </p:nvSpPr>
        <p:spPr>
          <a:xfrm>
            <a:off x="457200" y="3486150"/>
            <a:ext cx="7924800" cy="51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 = b</a:t>
            </a:r>
            <a:r>
              <a:rPr baseline="-25000"/>
              <a:t>0</a:t>
            </a:r>
            <a:r>
              <a:t> + b</a:t>
            </a:r>
            <a:r>
              <a:rPr baseline="-25000"/>
              <a:t>1</a:t>
            </a:r>
            <a:r>
              <a:t>*x</a:t>
            </a:r>
            <a:r>
              <a:rPr baseline="-25000"/>
              <a:t>1  </a:t>
            </a:r>
            <a:r>
              <a:t>+ b</a:t>
            </a:r>
            <a:r>
              <a:rPr baseline="-25000"/>
              <a:t>2</a:t>
            </a:r>
            <a:r>
              <a:t>*x</a:t>
            </a:r>
            <a:r>
              <a:rPr baseline="-25000"/>
              <a:t>2  </a:t>
            </a:r>
            <a:r>
              <a:t>+ b</a:t>
            </a:r>
            <a:r>
              <a:rPr baseline="-25000"/>
              <a:t>3</a:t>
            </a:r>
            <a:r>
              <a:t>*x</a:t>
            </a:r>
            <a:r>
              <a:rPr baseline="-25000"/>
              <a:t>3</a:t>
            </a:r>
          </a:p>
        </p:txBody>
      </p:sp>
      <p:graphicFrame>
        <p:nvGraphicFramePr>
          <p:cNvPr id="66" name="Table 4"/>
          <p:cNvGraphicFramePr/>
          <p:nvPr/>
        </p:nvGraphicFramePr>
        <p:xfrm>
          <a:off x="457201" y="1352549"/>
          <a:ext cx="6070056" cy="175260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0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61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Profit</a:t>
                      </a:r>
                    </a:p>
                  </a:txBody>
                  <a:tcPr marL="6484" marR="6484" marT="6484" marB="6484" anchor="ctr" horzOverflow="overflow">
                    <a:lnL w="12700">
                      <a:miter lim="400000"/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R&amp;D Spend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Admin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Marketing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State</a:t>
                      </a:r>
                    </a:p>
                  </a:txBody>
                  <a:tcPr marL="6484" marR="6484" marT="6484" marB="6484" anchor="ctr" horzOverflow="overflow">
                    <a:lnL w="6350"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192,261.83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165,349.20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136,897.80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471,784.10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191,792.06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162,597.70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151,377.59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443,898.53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191,050.39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153,441.51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101,145.55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407,934.54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182,901.99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144,372.41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118,671.85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383,199.62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59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166,187.94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142,107.34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91,391.77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366,168.42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b" horzOverflow="overflow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7" name="Title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Variables Dummy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1715</Words>
  <Application>Microsoft Office PowerPoint</Application>
  <PresentationFormat>Presentación en pantalla (16:9)</PresentationFormat>
  <Paragraphs>762</Paragraphs>
  <Slides>33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9" baseType="lpstr">
      <vt:lpstr>Arial</vt:lpstr>
      <vt:lpstr>Calibri</vt:lpstr>
      <vt:lpstr>Hurme Geometric Sans 2</vt:lpstr>
      <vt:lpstr>Montserrat Light</vt:lpstr>
      <vt:lpstr>Montserrat SemiBold</vt:lpstr>
      <vt:lpstr>1_Office Theme</vt:lpstr>
      <vt:lpstr>Una Advertencia</vt:lpstr>
      <vt:lpstr>Una Advertencia</vt:lpstr>
      <vt:lpstr>Variables Dummy</vt:lpstr>
      <vt:lpstr>Variables Dummy</vt:lpstr>
      <vt:lpstr>Variables Dummy</vt:lpstr>
      <vt:lpstr>Variables Dummy</vt:lpstr>
      <vt:lpstr>Variables Dummy</vt:lpstr>
      <vt:lpstr>Variables Dummy</vt:lpstr>
      <vt:lpstr>Variables Dummy</vt:lpstr>
      <vt:lpstr>Variables Dummy</vt:lpstr>
      <vt:lpstr>Variables Dummy</vt:lpstr>
      <vt:lpstr>Variables Dummy</vt:lpstr>
      <vt:lpstr>Variables Dummy</vt:lpstr>
      <vt:lpstr>Variables Dummy</vt:lpstr>
      <vt:lpstr>Variables Dummy</vt:lpstr>
      <vt:lpstr>Variables Dummy</vt:lpstr>
      <vt:lpstr>Variables Dummy</vt:lpstr>
      <vt:lpstr>La trampa de las Variables Dummies</vt:lpstr>
      <vt:lpstr>La Trampa de las Variables Dummies</vt:lpstr>
      <vt:lpstr>La Trampa de las Variables Dummies</vt:lpstr>
      <vt:lpstr>La Trampa de las Variables Dummies</vt:lpstr>
      <vt:lpstr>Construir el Modelo (Paso a Paso)</vt:lpstr>
      <vt:lpstr>Construir el Modelo</vt:lpstr>
      <vt:lpstr>Construir el Modelo</vt:lpstr>
      <vt:lpstr>Construir el Modelo</vt:lpstr>
      <vt:lpstr>Construir el Modelo</vt:lpstr>
      <vt:lpstr>Construir el Modelo</vt:lpstr>
      <vt:lpstr>Construir el Modelo</vt:lpstr>
      <vt:lpstr>Construir el Modelo</vt:lpstr>
      <vt:lpstr>Construir el Modelo</vt:lpstr>
      <vt:lpstr>Construir el Modelo</vt:lpstr>
      <vt:lpstr>Recapitulando</vt:lpstr>
      <vt:lpstr>Recapitulación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Una Advertencia</dc:title>
  <cp:lastModifiedBy>Jorge Alberto Espinoza Alegria</cp:lastModifiedBy>
  <cp:revision>1</cp:revision>
  <dcterms:modified xsi:type="dcterms:W3CDTF">2020-06-01T03:13:50Z</dcterms:modified>
</cp:coreProperties>
</file>