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After this tutorial you are going to be at the same time 1) sick of and 2) an expert in Microsoft Acronyms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/>
          <p:nvPr/>
        </p:nvSpPr>
        <p:spPr>
          <a:xfrm>
            <a:off x="-35719" y="708661"/>
            <a:ext cx="9215236" cy="45720"/>
          </a:xfrm>
          <a:prstGeom prst="rect">
            <a:avLst/>
          </a:prstGeom>
          <a:solidFill>
            <a:srgbClr val="558ED5"/>
          </a:solidFill>
          <a:ln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742950"/>
          </a:xfrm>
          <a:prstGeom prst="rect">
            <a:avLst/>
          </a:prstGeom>
        </p:spPr>
        <p:txBody>
          <a:bodyPr/>
          <a:lstStyle>
            <a:lvl1pPr algn="l">
              <a:defRPr sz="3600">
                <a:effectLst>
                  <a:outerShdw blurRad="38100" dist="20320" dir="18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idx="1"/>
          </p:nvPr>
        </p:nvSpPr>
        <p:spPr>
          <a:xfrm>
            <a:off x="228600" y="895350"/>
            <a:ext cx="8686800" cy="3657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9"/>
          <p:cNvSpPr/>
          <p:nvPr/>
        </p:nvSpPr>
        <p:spPr>
          <a:xfrm>
            <a:off x="0" y="4861809"/>
            <a:ext cx="9144000" cy="1"/>
          </a:xfrm>
          <a:prstGeom prst="line">
            <a:avLst/>
          </a:prstGeom>
          <a:ln w="19050">
            <a:solidFill>
              <a:srgbClr val="1F497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Slide Number Placeholder 5"/>
          <p:cNvSpPr txBox="1"/>
          <p:nvPr/>
        </p:nvSpPr>
        <p:spPr>
          <a:xfrm>
            <a:off x="6477000" y="4873842"/>
            <a:ext cx="2667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 err="1"/>
              <a:t>DataScience</a:t>
            </a:r>
            <a:r>
              <a:rPr lang="es-MX" dirty="0"/>
              <a:t> - </a:t>
            </a:r>
            <a:r>
              <a:rPr lang="es-MX" dirty="0" err="1"/>
              <a:t>Axity</a:t>
            </a:r>
            <a:endParaRPr lang="es-MX" dirty="0"/>
          </a:p>
        </p:txBody>
      </p:sp>
      <p:sp>
        <p:nvSpPr>
          <p:cNvPr id="4" name="Slide Number Placeholder 5"/>
          <p:cNvSpPr txBox="1"/>
          <p:nvPr/>
        </p:nvSpPr>
        <p:spPr>
          <a:xfrm>
            <a:off x="0" y="4873842"/>
            <a:ext cx="29718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dirty="0"/>
              <a:t>Machine Learning</a:t>
            </a:r>
            <a:endParaRPr lang="es-MX" dirty="0"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857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220200" cy="485775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Regresión Polinómica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Rectangle 12"/>
          <p:cNvGrpSpPr/>
          <p:nvPr/>
        </p:nvGrpSpPr>
        <p:grpSpPr>
          <a:xfrm>
            <a:off x="914400" y="1030855"/>
            <a:ext cx="1524000" cy="990601"/>
            <a:chOff x="0" y="0"/>
            <a:chExt cx="1524000" cy="990600"/>
          </a:xfrm>
        </p:grpSpPr>
        <p:sp>
          <p:nvSpPr>
            <p:cNvPr id="38" name="Rectangle"/>
            <p:cNvSpPr/>
            <p:nvPr/>
          </p:nvSpPr>
          <p:spPr>
            <a:xfrm>
              <a:off x="0" y="0"/>
              <a:ext cx="1524000" cy="990600"/>
            </a:xfrm>
            <a:prstGeom prst="rect">
              <a:avLst/>
            </a:prstGeom>
            <a:solidFill>
              <a:schemeClr val="accent5"/>
            </a:solidFill>
            <a:ln w="25400" cap="flat">
              <a:solidFill>
                <a:srgbClr val="377E9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" name="Regresión Lineal Simple"/>
            <p:cNvSpPr txBox="1"/>
            <p:nvPr/>
          </p:nvSpPr>
          <p:spPr>
            <a:xfrm>
              <a:off x="0" y="208279"/>
              <a:ext cx="1524000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Regresión Lineal Simple</a:t>
              </a:r>
            </a:p>
          </p:txBody>
        </p:sp>
      </p:grpSp>
      <p:pic>
        <p:nvPicPr>
          <p:cNvPr id="41" name="Image 1" descr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211" y="1313910"/>
            <a:ext cx="2430853" cy="420598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Title 3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929417" cy="74295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Regresiones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Rectangle 12"/>
          <p:cNvGrpSpPr/>
          <p:nvPr/>
        </p:nvGrpSpPr>
        <p:grpSpPr>
          <a:xfrm>
            <a:off x="914400" y="1030855"/>
            <a:ext cx="1524000" cy="990601"/>
            <a:chOff x="0" y="0"/>
            <a:chExt cx="1524000" cy="990600"/>
          </a:xfrm>
        </p:grpSpPr>
        <p:sp>
          <p:nvSpPr>
            <p:cNvPr id="44" name="Rectangle"/>
            <p:cNvSpPr/>
            <p:nvPr/>
          </p:nvSpPr>
          <p:spPr>
            <a:xfrm>
              <a:off x="0" y="0"/>
              <a:ext cx="1524000" cy="990600"/>
            </a:xfrm>
            <a:prstGeom prst="rect">
              <a:avLst/>
            </a:prstGeom>
            <a:solidFill>
              <a:schemeClr val="accent5"/>
            </a:solidFill>
            <a:ln w="25400" cap="flat">
              <a:solidFill>
                <a:srgbClr val="377E9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" name="Regresión Lineal Simple"/>
            <p:cNvSpPr txBox="1"/>
            <p:nvPr/>
          </p:nvSpPr>
          <p:spPr>
            <a:xfrm>
              <a:off x="0" y="208279"/>
              <a:ext cx="1524000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Regresión Lineal Simple</a:t>
              </a:r>
            </a:p>
          </p:txBody>
        </p:sp>
      </p:grpSp>
      <p:grpSp>
        <p:nvGrpSpPr>
          <p:cNvPr id="49" name="Rectangle 13"/>
          <p:cNvGrpSpPr/>
          <p:nvPr/>
        </p:nvGrpSpPr>
        <p:grpSpPr>
          <a:xfrm>
            <a:off x="914400" y="2307745"/>
            <a:ext cx="1524000" cy="990601"/>
            <a:chOff x="0" y="0"/>
            <a:chExt cx="1524000" cy="990600"/>
          </a:xfrm>
        </p:grpSpPr>
        <p:sp>
          <p:nvSpPr>
            <p:cNvPr id="47" name="Rectangle"/>
            <p:cNvSpPr/>
            <p:nvPr/>
          </p:nvSpPr>
          <p:spPr>
            <a:xfrm>
              <a:off x="0" y="0"/>
              <a:ext cx="1524000" cy="990600"/>
            </a:xfrm>
            <a:prstGeom prst="rect">
              <a:avLst/>
            </a:prstGeom>
            <a:solidFill>
              <a:schemeClr val="accent5"/>
            </a:solidFill>
            <a:ln w="25400" cap="flat">
              <a:solidFill>
                <a:srgbClr val="377E9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" name="Regresión Lineal Múltiple"/>
            <p:cNvSpPr txBox="1"/>
            <p:nvPr/>
          </p:nvSpPr>
          <p:spPr>
            <a:xfrm>
              <a:off x="0" y="208279"/>
              <a:ext cx="1524000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Regresión Lineal Múltiple</a:t>
              </a:r>
            </a:p>
          </p:txBody>
        </p:sp>
      </p:grpSp>
      <p:pic>
        <p:nvPicPr>
          <p:cNvPr id="50" name="Image 1" descr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211" y="1313910"/>
            <a:ext cx="2430853" cy="420598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Image 2" descr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211" y="2569234"/>
            <a:ext cx="6040438" cy="463852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Title 3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929417" cy="74295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Regresiones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3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929417" cy="74295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Regresiones</a:t>
            </a:r>
          </a:p>
        </p:txBody>
      </p:sp>
      <p:grpSp>
        <p:nvGrpSpPr>
          <p:cNvPr id="57" name="Rectangle 26"/>
          <p:cNvGrpSpPr/>
          <p:nvPr/>
        </p:nvGrpSpPr>
        <p:grpSpPr>
          <a:xfrm>
            <a:off x="914400" y="3585743"/>
            <a:ext cx="1524000" cy="990601"/>
            <a:chOff x="0" y="0"/>
            <a:chExt cx="1524000" cy="990600"/>
          </a:xfrm>
        </p:grpSpPr>
        <p:sp>
          <p:nvSpPr>
            <p:cNvPr id="55" name="Rectangle"/>
            <p:cNvSpPr/>
            <p:nvPr/>
          </p:nvSpPr>
          <p:spPr>
            <a:xfrm>
              <a:off x="0" y="0"/>
              <a:ext cx="1524000" cy="990600"/>
            </a:xfrm>
            <a:prstGeom prst="rect">
              <a:avLst/>
            </a:prstGeom>
            <a:solidFill>
              <a:schemeClr val="accent5"/>
            </a:solidFill>
            <a:ln w="25400" cap="flat">
              <a:solidFill>
                <a:srgbClr val="377E9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56" name="Regresión Lineal Polinómica"/>
            <p:cNvSpPr txBox="1"/>
            <p:nvPr/>
          </p:nvSpPr>
          <p:spPr>
            <a:xfrm>
              <a:off x="0" y="87630"/>
              <a:ext cx="1524000" cy="815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Regresión Lineal Polinómica</a:t>
              </a:r>
            </a:p>
          </p:txBody>
        </p:sp>
      </p:grpSp>
      <p:pic>
        <p:nvPicPr>
          <p:cNvPr id="58" name="Image 1" descr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211" y="1313910"/>
            <a:ext cx="2430853" cy="420598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Image 2" descr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211" y="2569234"/>
            <a:ext cx="6040438" cy="463852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Image 4" descr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211" y="3785229"/>
            <a:ext cx="6097873" cy="58734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3" name="Rectangle 12"/>
          <p:cNvGrpSpPr/>
          <p:nvPr/>
        </p:nvGrpSpPr>
        <p:grpSpPr>
          <a:xfrm>
            <a:off x="914400" y="1030855"/>
            <a:ext cx="1524000" cy="990601"/>
            <a:chOff x="0" y="0"/>
            <a:chExt cx="1524000" cy="990600"/>
          </a:xfrm>
        </p:grpSpPr>
        <p:sp>
          <p:nvSpPr>
            <p:cNvPr id="61" name="Rectangle"/>
            <p:cNvSpPr/>
            <p:nvPr/>
          </p:nvSpPr>
          <p:spPr>
            <a:xfrm>
              <a:off x="0" y="0"/>
              <a:ext cx="1524000" cy="990600"/>
            </a:xfrm>
            <a:prstGeom prst="rect">
              <a:avLst/>
            </a:prstGeom>
            <a:solidFill>
              <a:schemeClr val="accent5"/>
            </a:solidFill>
            <a:ln w="25400" cap="flat">
              <a:solidFill>
                <a:srgbClr val="377E9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2" name="Regresión Lineal Simple"/>
            <p:cNvSpPr txBox="1"/>
            <p:nvPr/>
          </p:nvSpPr>
          <p:spPr>
            <a:xfrm>
              <a:off x="0" y="208279"/>
              <a:ext cx="1524000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Regresión Lineal Simple</a:t>
              </a:r>
            </a:p>
          </p:txBody>
        </p:sp>
      </p:grpSp>
      <p:grpSp>
        <p:nvGrpSpPr>
          <p:cNvPr id="66" name="Rectangle 13"/>
          <p:cNvGrpSpPr/>
          <p:nvPr/>
        </p:nvGrpSpPr>
        <p:grpSpPr>
          <a:xfrm>
            <a:off x="914400" y="2307745"/>
            <a:ext cx="1524000" cy="990601"/>
            <a:chOff x="0" y="0"/>
            <a:chExt cx="1524000" cy="990600"/>
          </a:xfrm>
        </p:grpSpPr>
        <p:sp>
          <p:nvSpPr>
            <p:cNvPr id="64" name="Rectangle"/>
            <p:cNvSpPr/>
            <p:nvPr/>
          </p:nvSpPr>
          <p:spPr>
            <a:xfrm>
              <a:off x="0" y="0"/>
              <a:ext cx="1524000" cy="990600"/>
            </a:xfrm>
            <a:prstGeom prst="rect">
              <a:avLst/>
            </a:prstGeom>
            <a:solidFill>
              <a:schemeClr val="accent5"/>
            </a:solidFill>
            <a:ln w="25400" cap="flat">
              <a:solidFill>
                <a:srgbClr val="377E9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Regresión Lineal Múltiple"/>
            <p:cNvSpPr txBox="1"/>
            <p:nvPr/>
          </p:nvSpPr>
          <p:spPr>
            <a:xfrm>
              <a:off x="0" y="208279"/>
              <a:ext cx="1524000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Regresión Lineal Múltiple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3"/>
          <p:cNvSpPr txBox="1">
            <a:spLocks noGrp="1"/>
          </p:cNvSpPr>
          <p:nvPr>
            <p:ph type="title"/>
          </p:nvPr>
        </p:nvSpPr>
        <p:spPr>
          <a:xfrm>
            <a:off x="228600" y="76200"/>
            <a:ext cx="8918634" cy="742950"/>
          </a:xfrm>
          <a:prstGeom prst="rect">
            <a:avLst/>
          </a:prstGeom>
        </p:spPr>
        <p:txBody>
          <a:bodyPr anchor="t"/>
          <a:lstStyle/>
          <a:p>
            <a:r>
              <a:t>Regresión Lineal Simple</a:t>
            </a:r>
          </a:p>
        </p:txBody>
      </p:sp>
      <p:sp>
        <p:nvSpPr>
          <p:cNvPr id="69" name="Connecteur droit avec flèche 4"/>
          <p:cNvSpPr/>
          <p:nvPr/>
        </p:nvSpPr>
        <p:spPr>
          <a:xfrm flipH="1" flipV="1">
            <a:off x="1551676" y="1303667"/>
            <a:ext cx="2159" cy="3204712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0" name="Connecteur droit avec flèche 5"/>
          <p:cNvSpPr/>
          <p:nvPr/>
        </p:nvSpPr>
        <p:spPr>
          <a:xfrm flipV="1">
            <a:off x="1300432" y="4269001"/>
            <a:ext cx="4602192" cy="2158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1" name="Signe Plus 2"/>
          <p:cNvSpPr/>
          <p:nvPr/>
        </p:nvSpPr>
        <p:spPr>
          <a:xfrm>
            <a:off x="2074666" y="3831727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chemeClr val="accent4"/>
          </a:solidFill>
          <a:ln w="25400">
            <a:solidFill>
              <a:srgbClr val="5D497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" name="Signe Plus 6"/>
          <p:cNvSpPr/>
          <p:nvPr/>
        </p:nvSpPr>
        <p:spPr>
          <a:xfrm>
            <a:off x="2462343" y="3178365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chemeClr val="accent4"/>
          </a:solidFill>
          <a:ln w="25400">
            <a:solidFill>
              <a:srgbClr val="5D497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5" name="Rectangle 7"/>
          <p:cNvGrpSpPr/>
          <p:nvPr/>
        </p:nvGrpSpPr>
        <p:grpSpPr>
          <a:xfrm>
            <a:off x="5899422" y="4297368"/>
            <a:ext cx="360333" cy="358141"/>
            <a:chOff x="0" y="0"/>
            <a:chExt cx="360332" cy="358140"/>
          </a:xfrm>
        </p:grpSpPr>
        <p:sp>
          <p:nvSpPr>
            <p:cNvPr id="73" name="Square"/>
            <p:cNvSpPr/>
            <p:nvPr/>
          </p:nvSpPr>
          <p:spPr>
            <a:xfrm>
              <a:off x="0" y="3981"/>
              <a:ext cx="360333" cy="350178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4" name="x1"/>
            <p:cNvSpPr txBox="1"/>
            <p:nvPr/>
          </p:nvSpPr>
          <p:spPr>
            <a:xfrm>
              <a:off x="0" y="0"/>
              <a:ext cx="36033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78" name="Rectangle 8"/>
          <p:cNvGrpSpPr/>
          <p:nvPr/>
        </p:nvGrpSpPr>
        <p:grpSpPr>
          <a:xfrm>
            <a:off x="1163487" y="954585"/>
            <a:ext cx="360333" cy="358141"/>
            <a:chOff x="0" y="0"/>
            <a:chExt cx="360332" cy="358140"/>
          </a:xfrm>
        </p:grpSpPr>
        <p:sp>
          <p:nvSpPr>
            <p:cNvPr id="76" name="Square"/>
            <p:cNvSpPr/>
            <p:nvPr/>
          </p:nvSpPr>
          <p:spPr>
            <a:xfrm>
              <a:off x="0" y="3981"/>
              <a:ext cx="360333" cy="350178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y"/>
            <p:cNvSpPr txBox="1"/>
            <p:nvPr/>
          </p:nvSpPr>
          <p:spPr>
            <a:xfrm>
              <a:off x="0" y="0"/>
              <a:ext cx="36033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y</a:t>
              </a:r>
            </a:p>
          </p:txBody>
        </p:sp>
      </p:grpSp>
      <p:sp>
        <p:nvSpPr>
          <p:cNvPr id="79" name="Signe Plus 9"/>
          <p:cNvSpPr/>
          <p:nvPr/>
        </p:nvSpPr>
        <p:spPr>
          <a:xfrm>
            <a:off x="3468939" y="2811743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chemeClr val="accent4"/>
          </a:solidFill>
          <a:ln w="25400">
            <a:solidFill>
              <a:srgbClr val="5D497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" name="Signe Plus 10"/>
          <p:cNvSpPr/>
          <p:nvPr/>
        </p:nvSpPr>
        <p:spPr>
          <a:xfrm>
            <a:off x="4020489" y="2035366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chemeClr val="accent4"/>
          </a:solidFill>
          <a:ln w="25400">
            <a:solidFill>
              <a:srgbClr val="5D497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1" name="Signe Plus 11"/>
          <p:cNvSpPr/>
          <p:nvPr/>
        </p:nvSpPr>
        <p:spPr>
          <a:xfrm>
            <a:off x="4953219" y="1755007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chemeClr val="accent4"/>
          </a:solidFill>
          <a:ln w="25400">
            <a:solidFill>
              <a:srgbClr val="5D497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2" name="Signe Plus 12"/>
          <p:cNvSpPr/>
          <p:nvPr/>
        </p:nvSpPr>
        <p:spPr>
          <a:xfrm>
            <a:off x="5438456" y="1269772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chemeClr val="accent4"/>
          </a:solidFill>
          <a:ln w="25400">
            <a:solidFill>
              <a:srgbClr val="5D497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3" name="Connecteur droit avec flèche 13"/>
          <p:cNvSpPr/>
          <p:nvPr/>
        </p:nvSpPr>
        <p:spPr>
          <a:xfrm flipV="1">
            <a:off x="1774885" y="1077223"/>
            <a:ext cx="3949820" cy="2945921"/>
          </a:xfrm>
          <a:prstGeom prst="line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4" name="Image 14" descr="Imag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710" y="2753984"/>
            <a:ext cx="2430853" cy="420598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Connecteur droit avec flèche 16"/>
          <p:cNvSpPr/>
          <p:nvPr/>
        </p:nvSpPr>
        <p:spPr>
          <a:xfrm flipH="1" flipV="1">
            <a:off x="3988639" y="2421519"/>
            <a:ext cx="1004978" cy="498177"/>
          </a:xfrm>
          <a:prstGeom prst="line">
            <a:avLst/>
          </a:prstGeom>
          <a:ln w="12700">
            <a:solidFill>
              <a:srgbClr val="262626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3"/>
          <p:cNvSpPr txBox="1">
            <a:spLocks noGrp="1"/>
          </p:cNvSpPr>
          <p:nvPr>
            <p:ph type="title"/>
          </p:nvPr>
        </p:nvSpPr>
        <p:spPr>
          <a:xfrm>
            <a:off x="228600" y="76200"/>
            <a:ext cx="8918634" cy="742950"/>
          </a:xfrm>
          <a:prstGeom prst="rect">
            <a:avLst/>
          </a:prstGeom>
        </p:spPr>
        <p:txBody>
          <a:bodyPr anchor="t"/>
          <a:lstStyle/>
          <a:p>
            <a:r>
              <a:t>Regresión Lineal Simple</a:t>
            </a:r>
          </a:p>
        </p:txBody>
      </p:sp>
      <p:sp>
        <p:nvSpPr>
          <p:cNvPr id="88" name="Connecteur droit avec flèche 4"/>
          <p:cNvSpPr/>
          <p:nvPr/>
        </p:nvSpPr>
        <p:spPr>
          <a:xfrm flipH="1" flipV="1">
            <a:off x="1551676" y="1303667"/>
            <a:ext cx="2159" cy="3204712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9" name="Connecteur droit avec flèche 5"/>
          <p:cNvSpPr/>
          <p:nvPr/>
        </p:nvSpPr>
        <p:spPr>
          <a:xfrm flipV="1">
            <a:off x="1300432" y="4269001"/>
            <a:ext cx="4602192" cy="2158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0" name="Signe Plus 2"/>
          <p:cNvSpPr/>
          <p:nvPr/>
        </p:nvSpPr>
        <p:spPr>
          <a:xfrm>
            <a:off x="2074666" y="3831727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1" name="Signe Plus 6"/>
          <p:cNvSpPr/>
          <p:nvPr/>
        </p:nvSpPr>
        <p:spPr>
          <a:xfrm>
            <a:off x="2909838" y="3539595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4" name="Rectangle 7"/>
          <p:cNvGrpSpPr/>
          <p:nvPr/>
        </p:nvGrpSpPr>
        <p:grpSpPr>
          <a:xfrm>
            <a:off x="5899422" y="4297368"/>
            <a:ext cx="360333" cy="358141"/>
            <a:chOff x="0" y="0"/>
            <a:chExt cx="360332" cy="358140"/>
          </a:xfrm>
        </p:grpSpPr>
        <p:sp>
          <p:nvSpPr>
            <p:cNvPr id="92" name="Square"/>
            <p:cNvSpPr/>
            <p:nvPr/>
          </p:nvSpPr>
          <p:spPr>
            <a:xfrm>
              <a:off x="0" y="3981"/>
              <a:ext cx="360333" cy="350178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3" name="x1"/>
            <p:cNvSpPr txBox="1"/>
            <p:nvPr/>
          </p:nvSpPr>
          <p:spPr>
            <a:xfrm>
              <a:off x="0" y="0"/>
              <a:ext cx="36033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97" name="Rectangle 8"/>
          <p:cNvGrpSpPr/>
          <p:nvPr/>
        </p:nvGrpSpPr>
        <p:grpSpPr>
          <a:xfrm>
            <a:off x="1163487" y="954585"/>
            <a:ext cx="360333" cy="358141"/>
            <a:chOff x="0" y="0"/>
            <a:chExt cx="360332" cy="358140"/>
          </a:xfrm>
        </p:grpSpPr>
        <p:sp>
          <p:nvSpPr>
            <p:cNvPr id="95" name="Square"/>
            <p:cNvSpPr/>
            <p:nvPr/>
          </p:nvSpPr>
          <p:spPr>
            <a:xfrm>
              <a:off x="0" y="3981"/>
              <a:ext cx="360333" cy="350178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6" name="y"/>
            <p:cNvSpPr txBox="1"/>
            <p:nvPr/>
          </p:nvSpPr>
          <p:spPr>
            <a:xfrm>
              <a:off x="0" y="0"/>
              <a:ext cx="36033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y</a:t>
              </a:r>
            </a:p>
          </p:txBody>
        </p:sp>
      </p:grpSp>
      <p:sp>
        <p:nvSpPr>
          <p:cNvPr id="98" name="Signe Plus 9"/>
          <p:cNvSpPr/>
          <p:nvPr/>
        </p:nvSpPr>
        <p:spPr>
          <a:xfrm>
            <a:off x="3799437" y="3010153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" name="Signe Plus 10"/>
          <p:cNvSpPr/>
          <p:nvPr/>
        </p:nvSpPr>
        <p:spPr>
          <a:xfrm>
            <a:off x="4556405" y="2283376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Signe Plus 11"/>
          <p:cNvSpPr/>
          <p:nvPr/>
        </p:nvSpPr>
        <p:spPr>
          <a:xfrm>
            <a:off x="5136532" y="1613705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1" name="Connecteur droit avec flèche 13"/>
          <p:cNvSpPr/>
          <p:nvPr/>
        </p:nvSpPr>
        <p:spPr>
          <a:xfrm flipV="1">
            <a:off x="1828800" y="1300946"/>
            <a:ext cx="3949820" cy="2945921"/>
          </a:xfrm>
          <a:prstGeom prst="line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Signe Plus 15"/>
          <p:cNvSpPr/>
          <p:nvPr/>
        </p:nvSpPr>
        <p:spPr>
          <a:xfrm>
            <a:off x="5546287" y="865407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3" name="Image 16" descr="Imag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989" y="2907642"/>
            <a:ext cx="2430853" cy="420598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Connecteur droit avec flèche 17"/>
          <p:cNvSpPr/>
          <p:nvPr/>
        </p:nvSpPr>
        <p:spPr>
          <a:xfrm flipH="1" flipV="1">
            <a:off x="4169112" y="2555574"/>
            <a:ext cx="1004978" cy="498177"/>
          </a:xfrm>
          <a:prstGeom prst="line">
            <a:avLst/>
          </a:prstGeom>
          <a:ln w="12700">
            <a:solidFill>
              <a:srgbClr val="262626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1" animBg="1" advAuto="0"/>
      <p:bldP spid="103" grpId="3" animBg="1" advAuto="0"/>
      <p:bldP spid="104" grpId="2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3"/>
          <p:cNvSpPr txBox="1">
            <a:spLocks noGrp="1"/>
          </p:cNvSpPr>
          <p:nvPr>
            <p:ph type="title"/>
          </p:nvPr>
        </p:nvSpPr>
        <p:spPr>
          <a:xfrm>
            <a:off x="228600" y="76200"/>
            <a:ext cx="8918634" cy="742950"/>
          </a:xfrm>
          <a:prstGeom prst="rect">
            <a:avLst/>
          </a:prstGeom>
        </p:spPr>
        <p:txBody>
          <a:bodyPr anchor="t"/>
          <a:lstStyle/>
          <a:p>
            <a:r>
              <a:t>Regresión Polinómica</a:t>
            </a:r>
          </a:p>
        </p:txBody>
      </p:sp>
      <p:sp>
        <p:nvSpPr>
          <p:cNvPr id="107" name="Connecteur droit avec flèche 4"/>
          <p:cNvSpPr/>
          <p:nvPr/>
        </p:nvSpPr>
        <p:spPr>
          <a:xfrm flipH="1" flipV="1">
            <a:off x="1551676" y="1303667"/>
            <a:ext cx="2159" cy="3204712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8" name="Connecteur droit avec flèche 5"/>
          <p:cNvSpPr/>
          <p:nvPr/>
        </p:nvSpPr>
        <p:spPr>
          <a:xfrm flipV="1">
            <a:off x="1300432" y="4269001"/>
            <a:ext cx="4602192" cy="2158"/>
          </a:xfrm>
          <a:prstGeom prst="line">
            <a:avLst/>
          </a:prstGeom>
          <a:ln w="25400">
            <a:solidFill>
              <a:srgbClr val="3A5E8A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9" name="Signe Plus 2"/>
          <p:cNvSpPr/>
          <p:nvPr/>
        </p:nvSpPr>
        <p:spPr>
          <a:xfrm>
            <a:off x="2074666" y="3831727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Signe Plus 6"/>
          <p:cNvSpPr/>
          <p:nvPr/>
        </p:nvSpPr>
        <p:spPr>
          <a:xfrm>
            <a:off x="2909838" y="3539595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3" name="Rectangle 7"/>
          <p:cNvGrpSpPr/>
          <p:nvPr/>
        </p:nvGrpSpPr>
        <p:grpSpPr>
          <a:xfrm>
            <a:off x="5899422" y="4297368"/>
            <a:ext cx="360333" cy="358141"/>
            <a:chOff x="0" y="0"/>
            <a:chExt cx="360332" cy="358140"/>
          </a:xfrm>
        </p:grpSpPr>
        <p:sp>
          <p:nvSpPr>
            <p:cNvPr id="111" name="Square"/>
            <p:cNvSpPr/>
            <p:nvPr/>
          </p:nvSpPr>
          <p:spPr>
            <a:xfrm>
              <a:off x="0" y="3981"/>
              <a:ext cx="360333" cy="350178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2" name="x1"/>
            <p:cNvSpPr txBox="1"/>
            <p:nvPr/>
          </p:nvSpPr>
          <p:spPr>
            <a:xfrm>
              <a:off x="0" y="0"/>
              <a:ext cx="36033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116" name="Rectangle 8"/>
          <p:cNvGrpSpPr/>
          <p:nvPr/>
        </p:nvGrpSpPr>
        <p:grpSpPr>
          <a:xfrm>
            <a:off x="1163487" y="954585"/>
            <a:ext cx="360333" cy="358141"/>
            <a:chOff x="0" y="0"/>
            <a:chExt cx="360332" cy="358140"/>
          </a:xfrm>
        </p:grpSpPr>
        <p:sp>
          <p:nvSpPr>
            <p:cNvPr id="114" name="Square"/>
            <p:cNvSpPr/>
            <p:nvPr/>
          </p:nvSpPr>
          <p:spPr>
            <a:xfrm>
              <a:off x="0" y="3981"/>
              <a:ext cx="360333" cy="350178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5" name="y"/>
            <p:cNvSpPr txBox="1"/>
            <p:nvPr/>
          </p:nvSpPr>
          <p:spPr>
            <a:xfrm>
              <a:off x="0" y="0"/>
              <a:ext cx="36033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y</a:t>
              </a:r>
            </a:p>
          </p:txBody>
        </p:sp>
      </p:grpSp>
      <p:sp>
        <p:nvSpPr>
          <p:cNvPr id="117" name="Signe Plus 9"/>
          <p:cNvSpPr/>
          <p:nvPr/>
        </p:nvSpPr>
        <p:spPr>
          <a:xfrm>
            <a:off x="3799437" y="3010153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Signe Plus 10"/>
          <p:cNvSpPr/>
          <p:nvPr/>
        </p:nvSpPr>
        <p:spPr>
          <a:xfrm>
            <a:off x="4556405" y="2283376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" name="Signe Plus 11"/>
          <p:cNvSpPr/>
          <p:nvPr/>
        </p:nvSpPr>
        <p:spPr>
          <a:xfrm>
            <a:off x="5136532" y="1613705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Signe Plus 15"/>
          <p:cNvSpPr/>
          <p:nvPr/>
        </p:nvSpPr>
        <p:spPr>
          <a:xfrm>
            <a:off x="5546287" y="865407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4" name="Group 1"/>
          <p:cNvGrpSpPr/>
          <p:nvPr/>
        </p:nvGrpSpPr>
        <p:grpSpPr>
          <a:xfrm>
            <a:off x="5471097" y="2729382"/>
            <a:ext cx="3618390" cy="946750"/>
            <a:chOff x="0" y="0"/>
            <a:chExt cx="3618388" cy="946748"/>
          </a:xfrm>
        </p:grpSpPr>
        <p:pic>
          <p:nvPicPr>
            <p:cNvPr id="121" name="Image 21" descr="Imag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07316"/>
              <a:ext cx="3440112" cy="3315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2" name="Rectangle 21"/>
            <p:cNvSpPr/>
            <p:nvPr/>
          </p:nvSpPr>
          <p:spPr>
            <a:xfrm>
              <a:off x="2245710" y="0"/>
              <a:ext cx="1372679" cy="94674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3" name="Rectangle 22"/>
            <p:cNvSpPr/>
            <p:nvPr/>
          </p:nvSpPr>
          <p:spPr>
            <a:xfrm>
              <a:off x="1480295" y="280357"/>
              <a:ext cx="715542" cy="387382"/>
            </a:xfrm>
            <a:prstGeom prst="rect">
              <a:avLst/>
            </a:prstGeom>
            <a:noFill/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25" name="Freeform: Shape 14"/>
          <p:cNvSpPr/>
          <p:nvPr/>
        </p:nvSpPr>
        <p:spPr>
          <a:xfrm>
            <a:off x="2142308" y="888273"/>
            <a:ext cx="3500846" cy="302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693" y="20988"/>
                  <a:pt x="3385" y="20376"/>
                  <a:pt x="5158" y="19359"/>
                </a:cubicBezTo>
                <a:cubicBezTo>
                  <a:pt x="6931" y="18342"/>
                  <a:pt x="8928" y="16973"/>
                  <a:pt x="10639" y="15500"/>
                </a:cubicBezTo>
                <a:cubicBezTo>
                  <a:pt x="12349" y="14027"/>
                  <a:pt x="14024" y="12211"/>
                  <a:pt x="15421" y="10520"/>
                </a:cubicBezTo>
                <a:cubicBezTo>
                  <a:pt x="16818" y="8829"/>
                  <a:pt x="17991" y="7107"/>
                  <a:pt x="19021" y="5353"/>
                </a:cubicBezTo>
                <a:cubicBezTo>
                  <a:pt x="20051" y="3600"/>
                  <a:pt x="21251" y="519"/>
                  <a:pt x="21600" y="0"/>
                </a:cubicBezTo>
              </a:path>
            </a:pathLst>
          </a:cu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Connecteur droit avec flèche 17"/>
          <p:cNvSpPr/>
          <p:nvPr/>
        </p:nvSpPr>
        <p:spPr>
          <a:xfrm flipH="1" flipV="1">
            <a:off x="4583747" y="2634039"/>
            <a:ext cx="843535" cy="451024"/>
          </a:xfrm>
          <a:prstGeom prst="line">
            <a:avLst/>
          </a:prstGeom>
          <a:ln w="12700">
            <a:solidFill>
              <a:srgbClr val="262626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3" animBg="1" advAuto="0"/>
      <p:bldP spid="125" grpId="1" animBg="1" advAuto="0"/>
      <p:bldP spid="126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3"/>
          <p:cNvSpPr txBox="1">
            <a:spLocks noGrp="1"/>
          </p:cNvSpPr>
          <p:nvPr>
            <p:ph type="title"/>
          </p:nvPr>
        </p:nvSpPr>
        <p:spPr>
          <a:xfrm>
            <a:off x="228600" y="76200"/>
            <a:ext cx="8918634" cy="742950"/>
          </a:xfrm>
          <a:prstGeom prst="rect">
            <a:avLst/>
          </a:prstGeom>
        </p:spPr>
        <p:txBody>
          <a:bodyPr anchor="t"/>
          <a:lstStyle/>
          <a:p>
            <a:r>
              <a:t>Regresión Polinómica</a:t>
            </a:r>
          </a:p>
        </p:txBody>
      </p:sp>
      <p:sp>
        <p:nvSpPr>
          <p:cNvPr id="129" name="Title 3"/>
          <p:cNvSpPr txBox="1"/>
          <p:nvPr/>
        </p:nvSpPr>
        <p:spPr>
          <a:xfrm>
            <a:off x="456486" y="1479034"/>
            <a:ext cx="3810001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600" b="1">
                <a:solidFill>
                  <a:schemeClr val="accent1"/>
                </a:solidFill>
                <a:effectLst>
                  <a:outerShdw blurRad="38100" dist="20320" dir="1800000" rotWithShape="0">
                    <a:srgbClr val="000000">
                      <a:alpha val="40000"/>
                    </a:srgbClr>
                  </a:outerShdw>
                </a:effectLst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Y dirás…</a:t>
            </a:r>
          </a:p>
        </p:txBody>
      </p:sp>
      <p:sp>
        <p:nvSpPr>
          <p:cNvPr id="130" name="Title 3"/>
          <p:cNvSpPr txBox="1"/>
          <p:nvPr/>
        </p:nvSpPr>
        <p:spPr>
          <a:xfrm>
            <a:off x="2305501" y="2252979"/>
            <a:ext cx="476483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600" b="1">
                <a:solidFill>
                  <a:schemeClr val="accent1"/>
                </a:solidFill>
                <a:effectLst>
                  <a:outerShdw blurRad="38100" dist="20320" dir="1800000" rotWithShape="0">
                    <a:srgbClr val="000000">
                      <a:alpha val="40000"/>
                    </a:srgbClr>
                  </a:outerShdw>
                </a:effectLst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¿Por qué “Lineal”?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3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929417" cy="742950"/>
          </a:xfrm>
          <a:prstGeom prst="rect">
            <a:avLst/>
          </a:prstGeom>
        </p:spPr>
        <p:txBody>
          <a:bodyPr/>
          <a:lstStyle/>
          <a:p>
            <a:r>
              <a:t>Regresión Polinómica</a:t>
            </a:r>
          </a:p>
        </p:txBody>
      </p:sp>
      <p:grpSp>
        <p:nvGrpSpPr>
          <p:cNvPr id="135" name="Rectangle 26"/>
          <p:cNvGrpSpPr/>
          <p:nvPr/>
        </p:nvGrpSpPr>
        <p:grpSpPr>
          <a:xfrm>
            <a:off x="914400" y="2067463"/>
            <a:ext cx="1524000" cy="990601"/>
            <a:chOff x="0" y="0"/>
            <a:chExt cx="1524000" cy="990600"/>
          </a:xfrm>
        </p:grpSpPr>
        <p:sp>
          <p:nvSpPr>
            <p:cNvPr id="133" name="Rectangle"/>
            <p:cNvSpPr/>
            <p:nvPr/>
          </p:nvSpPr>
          <p:spPr>
            <a:xfrm>
              <a:off x="0" y="0"/>
              <a:ext cx="1524000" cy="990600"/>
            </a:xfrm>
            <a:prstGeom prst="rect">
              <a:avLst/>
            </a:prstGeom>
            <a:solidFill>
              <a:schemeClr val="accent5"/>
            </a:solidFill>
            <a:ln w="25400" cap="flat">
              <a:solidFill>
                <a:srgbClr val="377E9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4" name="Regresión Lineal Polinómica"/>
            <p:cNvSpPr txBox="1"/>
            <p:nvPr/>
          </p:nvSpPr>
          <p:spPr>
            <a:xfrm>
              <a:off x="0" y="87630"/>
              <a:ext cx="1524000" cy="815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Regresión Lineal Polinómica</a:t>
              </a:r>
            </a:p>
          </p:txBody>
        </p:sp>
      </p:grpSp>
      <p:pic>
        <p:nvPicPr>
          <p:cNvPr id="136" name="Image 4" descr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211" y="2266950"/>
            <a:ext cx="6097873" cy="5873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Presentación en pantalla (16:9)</PresentationFormat>
  <Paragraphs>25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Montserrat Light</vt:lpstr>
      <vt:lpstr>Montserrat SemiBold</vt:lpstr>
      <vt:lpstr>1_Office Theme</vt:lpstr>
      <vt:lpstr>Regresión Polinómica</vt:lpstr>
      <vt:lpstr>Regresiones</vt:lpstr>
      <vt:lpstr>Regresiones</vt:lpstr>
      <vt:lpstr>Regresiones</vt:lpstr>
      <vt:lpstr>Regresión Lineal Simple</vt:lpstr>
      <vt:lpstr>Regresión Lineal Simple</vt:lpstr>
      <vt:lpstr>Regresión Polinómica</vt:lpstr>
      <vt:lpstr>Regresión Polinómica</vt:lpstr>
      <vt:lpstr>Regresión Polinómica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Regresión Polinómica</dc:title>
  <cp:lastModifiedBy>Jorge Alberto Espinoza Alegria</cp:lastModifiedBy>
  <cp:revision>1</cp:revision>
  <dcterms:modified xsi:type="dcterms:W3CDTF">2020-06-01T03:15:26Z</dcterms:modified>
</cp:coreProperties>
</file>