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090" autoAdjust="0"/>
  </p:normalViewPr>
  <p:slideViewPr>
    <p:cSldViewPr snapToGrid="0">
      <p:cViewPr varScale="1">
        <p:scale>
          <a:sx n="107" d="100"/>
          <a:sy n="107" d="100"/>
        </p:scale>
        <p:origin x="17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 name="Shape 31"/>
          <p:cNvSpPr>
            <a:spLocks noGrp="1" noRot="1" noChangeAspect="1"/>
          </p:cNvSpPr>
          <p:nvPr>
            <p:ph type="sldImg"/>
          </p:nvPr>
        </p:nvSpPr>
        <p:spPr>
          <a:xfrm>
            <a:off x="1143000" y="685800"/>
            <a:ext cx="4572000" cy="3429000"/>
          </a:xfrm>
          <a:prstGeom prst="rect">
            <a:avLst/>
          </a:prstGeom>
        </p:spPr>
        <p:txBody>
          <a:bodyPr/>
          <a:lstStyle/>
          <a:p>
            <a:endParaRPr/>
          </a:p>
        </p:txBody>
      </p:sp>
      <p:sp>
        <p:nvSpPr>
          <p:cNvPr id="32" name="Shape 3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381000" y="685800"/>
            <a:ext cx="6096000" cy="3429000"/>
          </a:xfrm>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r>
              <a:t>If X2ou want X2ou can saX2 a few words about EntropX2 and Information Gain to eXplain how splits are made. </a:t>
            </a:r>
          </a:p>
          <a:p>
            <a:r>
              <a:t>X2ou can saX2 we are making splits such that each one of the two resulting children subset is most homogeneous, that is contains the most data points of the same categorX2. </a:t>
            </a:r>
          </a:p>
          <a:p>
            <a:r>
              <a:t>The more homogeneous is a subset, the closer to 0 is the entropX2. </a:t>
            </a:r>
          </a:p>
          <a:p>
            <a:r>
              <a:t>The goal is to end up with leaf subsets, each one having data points of the same categorX2 (red or green), that is each one being fullX2 homogeneous,  that is each one having 0 entropX2.</a:t>
            </a:r>
          </a:p>
          <a:p>
            <a:br/>
            <a:endParaRPr/>
          </a:p>
          <a:p>
            <a:r>
              <a:t>X2ou can also saX2 that each split is based on one condition of onlX2 one independant variable at a time (for eXample here Split 1 is based on the condition X_2 &lt; 60) so the splits can onlX2 be horizontal or vertical.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Shape 457"/>
          <p:cNvSpPr>
            <a:spLocks noGrp="1" noRot="1" noChangeAspect="1"/>
          </p:cNvSpPr>
          <p:nvPr>
            <p:ph type="sldImg"/>
          </p:nvPr>
        </p:nvSpPr>
        <p:spPr>
          <a:xfrm>
            <a:off x="381000" y="685800"/>
            <a:ext cx="6096000" cy="3429000"/>
          </a:xfrm>
          <a:prstGeom prst="rect">
            <a:avLst/>
          </a:prstGeom>
        </p:spPr>
        <p:txBody>
          <a:bodyPr/>
          <a:lstStyle/>
          <a:p>
            <a:endParaRPr/>
          </a:p>
        </p:txBody>
      </p:sp>
      <p:sp>
        <p:nvSpPr>
          <p:cNvPr id="458" name="Shape 458"/>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Shape 539"/>
          <p:cNvSpPr>
            <a:spLocks noGrp="1" noRot="1" noChangeAspect="1"/>
          </p:cNvSpPr>
          <p:nvPr>
            <p:ph type="sldImg"/>
          </p:nvPr>
        </p:nvSpPr>
        <p:spPr>
          <a:xfrm>
            <a:off x="381000" y="685800"/>
            <a:ext cx="6096000" cy="3429000"/>
          </a:xfrm>
          <a:prstGeom prst="rect">
            <a:avLst/>
          </a:prstGeom>
        </p:spPr>
        <p:txBody>
          <a:bodyPr/>
          <a:lstStyle/>
          <a:p>
            <a:endParaRPr/>
          </a:p>
        </p:txBody>
      </p:sp>
      <p:sp>
        <p:nvSpPr>
          <p:cNvPr id="540" name="Shape 540"/>
          <p:cNvSpPr>
            <a:spLocks noGrp="1"/>
          </p:cNvSpPr>
          <p:nvPr>
            <p:ph type="body" sz="quarter" idx="1"/>
          </p:nvPr>
        </p:nvSpPr>
        <p:spPr>
          <a:prstGeom prst="rect">
            <a:avLst/>
          </a:prstGeom>
        </p:spPr>
        <p:txBody>
          <a:bodyPr/>
          <a:lstStyle/>
          <a:p>
            <a:r>
              <a:t>If X2ou want X2ou can saX2 a few words about EntropX2 and Information Gain to eXplain how splits are made. </a:t>
            </a:r>
          </a:p>
          <a:p>
            <a:r>
              <a:t>X2ou can saX2 we are making splits such that each one of the two resulting children subset is most homogeneous, that is contains the most data points of the same categorX2. </a:t>
            </a:r>
          </a:p>
          <a:p>
            <a:r>
              <a:t>The more homogeneous is a subset, the closer to 0 is the entropX2. </a:t>
            </a:r>
          </a:p>
          <a:p>
            <a:r>
              <a:t>The goal is to end up with leaf subsets, each one having data points of the same categorX2 (red or green), that is each one being fullX2 homogeneous,  that is each one having 0 entropX2.</a:t>
            </a:r>
          </a:p>
          <a:p>
            <a:br/>
            <a:endParaRPr/>
          </a:p>
          <a:p>
            <a:r>
              <a:t>X2ou can also saX2 that each split is based on one condition of onlX2 one independant variable at a time (for eXample here Split 1 is based on the condition X_2 &lt; 60) so the splits can onlX2 be horizontal or vertical.</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xfrm>
            <a:off x="381000" y="685800"/>
            <a:ext cx="6096000" cy="3429000"/>
          </a:xfrm>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xfrm>
            <a:off x="381000" y="685800"/>
            <a:ext cx="6096000" cy="3429000"/>
          </a:xfrm>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Shape 696"/>
          <p:cNvSpPr>
            <a:spLocks noGrp="1" noRot="1" noChangeAspect="1"/>
          </p:cNvSpPr>
          <p:nvPr>
            <p:ph type="sldImg"/>
          </p:nvPr>
        </p:nvSpPr>
        <p:spPr>
          <a:xfrm>
            <a:off x="381000" y="685800"/>
            <a:ext cx="6096000" cy="3429000"/>
          </a:xfrm>
          <a:prstGeom prst="rect">
            <a:avLst/>
          </a:prstGeom>
        </p:spPr>
        <p:txBody>
          <a:bodyPr/>
          <a:lstStyle/>
          <a:p>
            <a:endParaRPr/>
          </a:p>
        </p:txBody>
      </p:sp>
      <p:sp>
        <p:nvSpPr>
          <p:cNvPr id="697" name="Shape 697"/>
          <p:cNvSpPr>
            <a:spLocks noGrp="1"/>
          </p:cNvSpPr>
          <p:nvPr>
            <p:ph type="body" sz="quarter" idx="1"/>
          </p:nvPr>
        </p:nvSpPr>
        <p:spPr>
          <a:prstGeom prst="rect">
            <a:avLst/>
          </a:prstGeom>
        </p:spPr>
        <p:txBody>
          <a:bodyPr/>
          <a:lstStyle/>
          <a:p>
            <a:r>
              <a:t>If X2ou want X2ou can saX2 a few words about EntropX2 and Information Gain to eXplain how splits are made. </a:t>
            </a:r>
          </a:p>
          <a:p>
            <a:r>
              <a:t>X2ou can saX2 we are making splits such that each one of the two resulting children subset is most homogeneous, that is contains the most data points of the same categorX2. </a:t>
            </a:r>
          </a:p>
          <a:p>
            <a:r>
              <a:t>The more homogeneous is a subset, the closer to 0 is the entropX2. </a:t>
            </a:r>
          </a:p>
          <a:p>
            <a:r>
              <a:t>The goal is to end up with leaf subsets, each one having data points of the same categorX2 (red or green), that is each one being fullX2 homogeneous,  that is each one having 0 entropX2.</a:t>
            </a:r>
          </a:p>
          <a:p>
            <a:br/>
            <a:endParaRPr/>
          </a:p>
          <a:p>
            <a:r>
              <a:t>X2ou can also saX2 that each split is based on one condition of onlX2 one independant variable at a time (for eXample here Split 1 is based on the condition X_2 &lt; 60) so the splits can onlX2 be horizontal or vertical.</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hape 733"/>
          <p:cNvSpPr>
            <a:spLocks noGrp="1" noRot="1" noChangeAspect="1"/>
          </p:cNvSpPr>
          <p:nvPr>
            <p:ph type="sldImg"/>
          </p:nvPr>
        </p:nvSpPr>
        <p:spPr>
          <a:xfrm>
            <a:off x="381000" y="685800"/>
            <a:ext cx="6096000" cy="3429000"/>
          </a:xfrm>
          <a:prstGeom prst="rect">
            <a:avLst/>
          </a:prstGeom>
        </p:spPr>
        <p:txBody>
          <a:bodyPr/>
          <a:lstStyle/>
          <a:p>
            <a:endParaRPr/>
          </a:p>
        </p:txBody>
      </p:sp>
      <p:sp>
        <p:nvSpPr>
          <p:cNvPr id="734" name="Shape 734"/>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Shape 780"/>
          <p:cNvSpPr>
            <a:spLocks noGrp="1" noRot="1" noChangeAspect="1"/>
          </p:cNvSpPr>
          <p:nvPr>
            <p:ph type="sldImg"/>
          </p:nvPr>
        </p:nvSpPr>
        <p:spPr>
          <a:xfrm>
            <a:off x="381000" y="685800"/>
            <a:ext cx="6096000" cy="3429000"/>
          </a:xfrm>
          <a:prstGeom prst="rect">
            <a:avLst/>
          </a:prstGeom>
        </p:spPr>
        <p:txBody>
          <a:bodyPr/>
          <a:lstStyle/>
          <a:p>
            <a:endParaRPr/>
          </a:p>
        </p:txBody>
      </p:sp>
      <p:sp>
        <p:nvSpPr>
          <p:cNvPr id="781" name="Shape 781"/>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381000" y="685800"/>
            <a:ext cx="6096000" cy="3429000"/>
          </a:xfrm>
          <a:prstGeom prst="rect">
            <a:avLst/>
          </a:prstGeom>
        </p:spPr>
        <p:txBody>
          <a:bodyPr/>
          <a:lstStyle/>
          <a:p>
            <a:endParaRPr/>
          </a:p>
        </p:txBody>
      </p:sp>
      <p:sp>
        <p:nvSpPr>
          <p:cNvPr id="133" name="Shape 133"/>
          <p:cNvSpPr>
            <a:spLocks noGrp="1"/>
          </p:cNvSpPr>
          <p:nvPr>
            <p:ph type="body" sz="quarter" idx="1"/>
          </p:nvPr>
        </p:nvSpPr>
        <p:spPr>
          <a:prstGeom prst="rect">
            <a:avLst/>
          </a:prstGeom>
        </p:spPr>
        <p:txBody>
          <a:bodyPr/>
          <a:lstStyle/>
          <a:p>
            <a:r>
              <a:t>Precise that: </a:t>
            </a:r>
          </a:p>
          <a:p>
            <a:r>
              <a:t>X_1 and X_2 are the two independant variables.</a:t>
            </a:r>
          </a:p>
          <a:p>
            <a:r>
              <a:t>Red and Green are the two categories of the dependant variable.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a:spLocks noGrp="1" noRot="1" noChangeAspect="1"/>
          </p:cNvSpPr>
          <p:nvPr>
            <p:ph type="sldImg"/>
          </p:nvPr>
        </p:nvSpPr>
        <p:spPr>
          <a:xfrm>
            <a:off x="381000" y="685800"/>
            <a:ext cx="6096000" cy="3429000"/>
          </a:xfrm>
          <a:prstGeom prst="rect">
            <a:avLst/>
          </a:prstGeom>
        </p:spPr>
        <p:txBody>
          <a:bodyPr/>
          <a:lstStyle/>
          <a:p>
            <a:endParaRPr/>
          </a:p>
        </p:txBody>
      </p:sp>
      <p:sp>
        <p:nvSpPr>
          <p:cNvPr id="206" name="Shape 206"/>
          <p:cNvSpPr>
            <a:spLocks noGrp="1"/>
          </p:cNvSpPr>
          <p:nvPr>
            <p:ph type="body" sz="quarter" idx="1"/>
          </p:nvPr>
        </p:nvSpPr>
        <p:spPr>
          <a:prstGeom prst="rect">
            <a:avLst/>
          </a:prstGeom>
        </p:spPr>
        <p:txBody>
          <a:bodyPr/>
          <a:lstStyle/>
          <a:p>
            <a:r>
              <a:t>If X2ou want X2ou can saX2 a few words about EntropX2 and Information Gain to eXplain how splits are made. </a:t>
            </a:r>
          </a:p>
          <a:p>
            <a:r>
              <a:t>X2ou can saX2 we are making splits such that each one of the two resulting children subset is most homogeneous, that is contains the most data points of the same categorX2. </a:t>
            </a:r>
          </a:p>
          <a:p>
            <a:r>
              <a:t>The more homogeneous is a subset, the closer to 0 is the entropX2. </a:t>
            </a:r>
          </a:p>
          <a:p>
            <a:r>
              <a:t>The goal is to end up with leaf subsets, each one having data points of the same categorX2 (red or green), that is each one being fullX2 homogeneous,  that is each one having 0 entropX2.</a:t>
            </a:r>
          </a:p>
          <a:p>
            <a:br/>
            <a:endParaRPr/>
          </a:p>
          <a:p>
            <a:r>
              <a:t>X2ou can also saX2 that each split is based on one condition of onlX2 one independant variable at a time (for eXample here Split 1 is based on the condition X_2 &lt; 60) so the splits can onlX2 be horizontal or vertical.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xfrm>
            <a:off x="381000" y="685800"/>
            <a:ext cx="6096000" cy="3429000"/>
          </a:xfrm>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a:spLocks noGrp="1" noRot="1" noChangeAspect="1"/>
          </p:cNvSpPr>
          <p:nvPr>
            <p:ph type="sldImg"/>
          </p:nvPr>
        </p:nvSpPr>
        <p:spPr>
          <a:xfrm>
            <a:off x="381000" y="685800"/>
            <a:ext cx="6096000" cy="3429000"/>
          </a:xfrm>
          <a:prstGeom prst="rect">
            <a:avLst/>
          </a:prstGeom>
        </p:spPr>
        <p:txBody>
          <a:bodyPr/>
          <a:lstStyle/>
          <a:p>
            <a:endParaRPr/>
          </a:p>
        </p:txBody>
      </p:sp>
      <p:sp>
        <p:nvSpPr>
          <p:cNvPr id="295" name="Shape 295"/>
          <p:cNvSpPr>
            <a:spLocks noGrp="1"/>
          </p:cNvSpPr>
          <p:nvPr>
            <p:ph type="body" sz="quarter" idx="1"/>
          </p:nvPr>
        </p:nvSpPr>
        <p:spPr>
          <a:prstGeom prst="rect">
            <a:avLst/>
          </a:prstGeom>
        </p:spPr>
        <p:txBody>
          <a:bodyPr/>
          <a:lstStyle/>
          <a:p>
            <a:r>
              <a:t>If X2ou want X2ou can saX2 a few words about EntropX2 and Information Gain to eXplain how splits are made. </a:t>
            </a:r>
          </a:p>
          <a:p>
            <a:r>
              <a:t>X2ou can saX2 we are making splits such that each one of the two resulting children subset is most homogeneous, that is contains the most data points of the same categorX2. </a:t>
            </a:r>
          </a:p>
          <a:p>
            <a:r>
              <a:t>The more homogeneous is a subset, the closer to 0 is the entropX2. </a:t>
            </a:r>
          </a:p>
          <a:p>
            <a:r>
              <a:t>The goal is to end up with leaf subsets, each one having data points of the same categorX2 (red or green), that is each one being fullX2 homogeneous,  that is each one having 0 entropX2.</a:t>
            </a:r>
          </a:p>
          <a:p>
            <a:br/>
            <a:endParaRPr/>
          </a:p>
          <a:p>
            <a:r>
              <a:t>X2ou can also saX2 that each split is based on one condition of onlX2 one independant variable at a time (for eXample here Split 1 is based on the condition X_2 &lt; 60) so the splits can onlX2 be horizontal or vertical.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81000" y="685800"/>
            <a:ext cx="609600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hape 328"/>
          <p:cNvSpPr>
            <a:spLocks noGrp="1" noRot="1" noChangeAspect="1"/>
          </p:cNvSpPr>
          <p:nvPr>
            <p:ph type="sldImg"/>
          </p:nvPr>
        </p:nvSpPr>
        <p:spPr>
          <a:xfrm>
            <a:off x="381000" y="685800"/>
            <a:ext cx="6096000" cy="3429000"/>
          </a:xfrm>
          <a:prstGeom prst="rect">
            <a:avLst/>
          </a:prstGeom>
        </p:spPr>
        <p:txBody>
          <a:bodyPr/>
          <a:lstStyle/>
          <a:p>
            <a:endParaRPr/>
          </a:p>
        </p:txBody>
      </p:sp>
      <p:sp>
        <p:nvSpPr>
          <p:cNvPr id="329" name="Shape 329"/>
          <p:cNvSpPr>
            <a:spLocks noGrp="1"/>
          </p:cNvSpPr>
          <p:nvPr>
            <p:ph type="body" sz="quarter" idx="1"/>
          </p:nvPr>
        </p:nvSpPr>
        <p:spPr>
          <a:prstGeom prst="rect">
            <a:avLst/>
          </a:prstGeom>
        </p:spPr>
        <p:txBody>
          <a:bodyPr/>
          <a:lstStyle/>
          <a:p>
            <a:b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If X2ou want X2ou can saX2 a few words about EntropX2 and Information Gain to eXplain how splits are made. </a:t>
            </a:r>
          </a:p>
          <a:p>
            <a:r>
              <a:t>X2ou can saX2 we are making splits such that each one of the two resulting children subset is most homogeneous, that is contains the most data points of the same categorX2. </a:t>
            </a:r>
          </a:p>
          <a:p>
            <a:r>
              <a:t>The more homogeneous is a subset, the closer to 0 is the entropX2. </a:t>
            </a:r>
          </a:p>
          <a:p>
            <a:r>
              <a:t>The goal is to end up with leaf subsets, each one having data points of the same categorX2 (red or green), that is each one being fullX2 homogeneous,  that is each one having 0 entropX2.</a:t>
            </a:r>
          </a:p>
          <a:p>
            <a:br/>
            <a:endParaRPr/>
          </a:p>
          <a:p>
            <a:r>
              <a:t>X2ou can also saX2 that each split is based on one condition of onlX2 one independant variable at a time (for eXample here Split 1 is based on the condition X_2 &lt; 60) so the splits can onlX2 be horizontal or vertical.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a:spLocks noGrp="1" noRot="1" noChangeAspect="1"/>
          </p:cNvSpPr>
          <p:nvPr>
            <p:ph type="sldImg"/>
          </p:nvPr>
        </p:nvSpPr>
        <p:spPr>
          <a:xfrm>
            <a:off x="381000" y="685800"/>
            <a:ext cx="6096000" cy="3429000"/>
          </a:xfrm>
          <a:prstGeom prst="rect">
            <a:avLst/>
          </a:prstGeom>
        </p:spPr>
        <p:txBody>
          <a:bodyPr/>
          <a:lstStyle/>
          <a:p>
            <a:endParaRPr/>
          </a:p>
        </p:txBody>
      </p:sp>
      <p:sp>
        <p:nvSpPr>
          <p:cNvPr id="429" name="Shape 429"/>
          <p:cNvSpPr>
            <a:spLocks noGrp="1"/>
          </p:cNvSpPr>
          <p:nvPr>
            <p:ph type="body" sz="quarter" idx="1"/>
          </p:nvPr>
        </p:nvSpPr>
        <p:spPr>
          <a:prstGeom prst="rect">
            <a:avLst/>
          </a:prstGeom>
        </p:spPr>
        <p:txBody>
          <a:bodyPr/>
          <a:lstStyle/>
          <a:p>
            <a:b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14" name="Title Text"/>
          <p:cNvSpPr txBox="1">
            <a:spLocks noGrp="1"/>
          </p:cNvSpPr>
          <p:nvPr>
            <p:ph type="title"/>
          </p:nvPr>
        </p:nvSpPr>
        <p:spPr>
          <a:prstGeom prst="rect">
            <a:avLst/>
          </a:prstGeom>
        </p:spPr>
        <p:txBody>
          <a:bodyPr/>
          <a:lstStyle/>
          <a:p>
            <a:r>
              <a:t>Title Text</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2" name="Rectangle 7"/>
          <p:cNvSpPr/>
          <p:nvPr/>
        </p:nvSpPr>
        <p:spPr>
          <a:xfrm>
            <a:off x="-35719" y="708661"/>
            <a:ext cx="9215236" cy="45720"/>
          </a:xfrm>
          <a:prstGeom prst="rect">
            <a:avLst/>
          </a:prstGeom>
          <a:solidFill>
            <a:srgbClr val="558ED5"/>
          </a:solidFill>
          <a:ln>
            <a:solidFill>
              <a:srgbClr val="1F497D"/>
            </a:solidFill>
          </a:ln>
        </p:spPr>
        <p:txBody>
          <a:bodyPr lIns="45719" rIns="45719" anchor="ctr"/>
          <a:lstStyle/>
          <a:p>
            <a:pPr algn="ctr">
              <a:defRPr>
                <a:solidFill>
                  <a:srgbClr val="FFFFFF"/>
                </a:solidFill>
              </a:defRPr>
            </a:pPr>
            <a:endParaRPr/>
          </a:p>
        </p:txBody>
      </p:sp>
      <p:sp>
        <p:nvSpPr>
          <p:cNvPr id="23" name="Title Text"/>
          <p:cNvSpPr txBox="1">
            <a:spLocks noGrp="1"/>
          </p:cNvSpPr>
          <p:nvPr>
            <p:ph type="title"/>
          </p:nvPr>
        </p:nvSpPr>
        <p:spPr>
          <a:xfrm>
            <a:off x="228600" y="0"/>
            <a:ext cx="8686800" cy="742950"/>
          </a:xfrm>
          <a:prstGeom prst="rect">
            <a:avLst/>
          </a:prstGeom>
        </p:spPr>
        <p:txBody>
          <a:bodyPr/>
          <a:lstStyle>
            <a:lvl1pPr algn="l">
              <a:defRPr sz="3600">
                <a:effectLst>
                  <a:outerShdw blurRad="38100" dist="20320" dir="1800000" rotWithShape="0">
                    <a:srgbClr val="000000">
                      <a:alpha val="40000"/>
                    </a:srgbClr>
                  </a:outerShdw>
                </a:effectLst>
              </a:defRPr>
            </a:lvl1pPr>
          </a:lstStyle>
          <a:p>
            <a:r>
              <a:t>Title Text</a:t>
            </a:r>
          </a:p>
        </p:txBody>
      </p:sp>
      <p:sp>
        <p:nvSpPr>
          <p:cNvPr id="24" name="Body Level One…"/>
          <p:cNvSpPr txBox="1">
            <a:spLocks noGrp="1"/>
          </p:cNvSpPr>
          <p:nvPr>
            <p:ph type="body" idx="1"/>
          </p:nvPr>
        </p:nvSpPr>
        <p:spPr>
          <a:xfrm>
            <a:off x="228600" y="895350"/>
            <a:ext cx="8686800" cy="3657600"/>
          </a:xfrm>
          <a:prstGeom prst="rect">
            <a:avLst/>
          </a:prstGeom>
        </p:spPr>
        <p:txBody>
          <a:bodyPr>
            <a:normAutofit/>
          </a:bodyPr>
          <a:lstStyle>
            <a:lvl1pPr>
              <a:defRPr>
                <a:latin typeface="Montserrat Light"/>
                <a:ea typeface="Montserrat Light"/>
                <a:cs typeface="Montserrat Light"/>
                <a:sym typeface="Montserrat Light"/>
              </a:defRPr>
            </a:lvl1pPr>
            <a:lvl2pPr>
              <a:defRPr>
                <a:latin typeface="Montserrat Light"/>
                <a:ea typeface="Montserrat Light"/>
                <a:cs typeface="Montserrat Light"/>
                <a:sym typeface="Montserrat Light"/>
              </a:defRPr>
            </a:lvl2pPr>
            <a:lvl3pPr>
              <a:defRPr>
                <a:latin typeface="Montserrat Light"/>
                <a:ea typeface="Montserrat Light"/>
                <a:cs typeface="Montserrat Light"/>
                <a:sym typeface="Montserrat Light"/>
              </a:defRPr>
            </a:lvl3pPr>
            <a:lvl4pPr>
              <a:defRPr>
                <a:latin typeface="Montserrat Light"/>
                <a:ea typeface="Montserrat Light"/>
                <a:cs typeface="Montserrat Light"/>
                <a:sym typeface="Montserrat Light"/>
              </a:defRPr>
            </a:lvl4pPr>
            <a:lvl5pPr>
              <a:defRPr>
                <a:latin typeface="Montserrat Light"/>
                <a:ea typeface="Montserrat Light"/>
                <a:cs typeface="Montserrat Light"/>
                <a:sym typeface="Montserrat Light"/>
              </a:defRPr>
            </a:lvl5pPr>
          </a:lstStyle>
          <a:p>
            <a:r>
              <a:t>Body Level One</a:t>
            </a:r>
          </a:p>
          <a:p>
            <a:pPr lvl="1"/>
            <a:r>
              <a:t>Body Level Two</a:t>
            </a:r>
          </a:p>
          <a:p>
            <a:pPr lvl="2"/>
            <a:r>
              <a:t>Body Level Three</a:t>
            </a:r>
          </a:p>
          <a:p>
            <a:pPr lvl="3"/>
            <a:r>
              <a:t>Body Level Four</a:t>
            </a:r>
          </a:p>
          <a:p>
            <a:pPr lvl="4"/>
            <a:r>
              <a:t>Body Level Five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9"/>
          <p:cNvSpPr/>
          <p:nvPr/>
        </p:nvSpPr>
        <p:spPr>
          <a:xfrm>
            <a:off x="0" y="4861809"/>
            <a:ext cx="9144000" cy="1"/>
          </a:xfrm>
          <a:prstGeom prst="line">
            <a:avLst/>
          </a:prstGeom>
          <a:ln w="19050">
            <a:solidFill>
              <a:srgbClr val="1F497D"/>
            </a:solidFill>
          </a:ln>
        </p:spPr>
        <p:txBody>
          <a:bodyPr lIns="45719" rIns="45719"/>
          <a:lstStyle/>
          <a:p>
            <a:endParaRPr/>
          </a:p>
        </p:txBody>
      </p:sp>
      <p:sp>
        <p:nvSpPr>
          <p:cNvPr id="3" name="Slide Number Placeholder 5"/>
          <p:cNvSpPr txBox="1"/>
          <p:nvPr/>
        </p:nvSpPr>
        <p:spPr>
          <a:xfrm>
            <a:off x="6477000" y="4873842"/>
            <a:ext cx="266700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400">
                <a:latin typeface="Montserrat Light"/>
                <a:ea typeface="Montserrat Light"/>
                <a:cs typeface="Montserrat Light"/>
                <a:sym typeface="Montserrat Light"/>
              </a:defRPr>
            </a:lvl1pPr>
          </a:lstStyle>
          <a:p>
            <a:r>
              <a:rPr lang="es-MX" dirty="0" err="1"/>
              <a:t>DataScience</a:t>
            </a:r>
            <a:r>
              <a:rPr lang="es-MX" dirty="0"/>
              <a:t> - </a:t>
            </a:r>
            <a:r>
              <a:rPr lang="es-MX" dirty="0" err="1"/>
              <a:t>Axity</a:t>
            </a:r>
            <a:endParaRPr lang="es-MX" dirty="0"/>
          </a:p>
        </p:txBody>
      </p:sp>
      <p:sp>
        <p:nvSpPr>
          <p:cNvPr id="4" name="Slide Number Placeholder 5"/>
          <p:cNvSpPr txBox="1"/>
          <p:nvPr/>
        </p:nvSpPr>
        <p:spPr>
          <a:xfrm>
            <a:off x="0" y="4873842"/>
            <a:ext cx="2971800"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400">
                <a:latin typeface="Montserrat Light"/>
                <a:ea typeface="Montserrat Light"/>
                <a:cs typeface="Montserrat Light"/>
                <a:sym typeface="Montserrat Light"/>
              </a:defRPr>
            </a:lvl1pPr>
          </a:lstStyle>
          <a:p>
            <a:r>
              <a:rPr dirty="0"/>
              <a:t>Machine </a:t>
            </a:r>
            <a:r>
              <a:rPr dirty="0" err="1"/>
              <a:t>Learnin</a:t>
            </a:r>
            <a:r>
              <a:rPr lang="es-MX" dirty="0"/>
              <a:t>g</a:t>
            </a:r>
            <a:endParaRPr dirty="0"/>
          </a:p>
        </p:txBody>
      </p:sp>
      <p:sp>
        <p:nvSpPr>
          <p:cNvPr id="5" name="Title Text"/>
          <p:cNvSpPr txBox="1">
            <a:spLocks noGrp="1"/>
          </p:cNvSpPr>
          <p:nvPr>
            <p:ph type="title"/>
          </p:nvPr>
        </p:nvSpPr>
        <p:spPr>
          <a:xfrm>
            <a:off x="0" y="0"/>
            <a:ext cx="9144000" cy="48577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6" name="Body Level One…"/>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4419600" y="4627562"/>
            <a:ext cx="2133600" cy="279401"/>
          </a:xfrm>
          <a:prstGeom prst="rect">
            <a:avLst/>
          </a:prstGeom>
          <a:ln w="12700">
            <a:miter lim="400000"/>
          </a:ln>
        </p:spPr>
        <p:txBody>
          <a:bodyPr wrap="none" lIns="45719" rIns="45719" anchor="ctr">
            <a:spAutoFit/>
          </a:bodyPr>
          <a:lstStyle>
            <a:lvl1pPr algn="r">
              <a:defRPr sz="12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1pPr>
      <a:lvl2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2pPr>
      <a:lvl3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3pPr>
      <a:lvl4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4pPr>
      <a:lvl5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5pPr>
      <a:lvl6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6pPr>
      <a:lvl7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7pPr>
      <a:lvl8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8pPr>
      <a:lvl9pPr marL="0" marR="0" indent="0" algn="ctr" defTabSz="914400" rtl="0" latinLnBrk="0">
        <a:lnSpc>
          <a:spcPct val="100000"/>
        </a:lnSpc>
        <a:spcBef>
          <a:spcPts val="0"/>
        </a:spcBef>
        <a:spcAft>
          <a:spcPts val="0"/>
        </a:spcAft>
        <a:buClrTx/>
        <a:buSzTx/>
        <a:buFontTx/>
        <a:buNone/>
        <a:tabLst/>
        <a:defRPr sz="4800" b="1" i="0" u="none" strike="noStrike" cap="none" spc="0" baseline="0">
          <a:solidFill>
            <a:schemeClr val="accent1"/>
          </a:solidFill>
          <a:uFillTx/>
          <a:latin typeface="Montserrat SemiBold"/>
          <a:ea typeface="Montserrat SemiBold"/>
          <a:cs typeface="Montserrat SemiBold"/>
          <a:sym typeface="Montserrat SemiBold"/>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a:spLocks noGrp="1"/>
          </p:cNvSpPr>
          <p:nvPr>
            <p:ph type="title"/>
          </p:nvPr>
        </p:nvSpPr>
        <p:spPr>
          <a:xfrm>
            <a:off x="152400" y="1809750"/>
            <a:ext cx="8991600" cy="3048000"/>
          </a:xfrm>
          <a:prstGeom prst="rect">
            <a:avLst/>
          </a:prstGeom>
        </p:spPr>
        <p:txBody>
          <a:bodyPr anchor="t"/>
          <a:lstStyle>
            <a:lvl1pPr>
              <a:defRPr>
                <a:effectLst>
                  <a:outerShdw blurRad="38100" dist="38100" dir="2700000" rotWithShape="0">
                    <a:srgbClr val="000000">
                      <a:alpha val="43137"/>
                    </a:srgbClr>
                  </a:outerShdw>
                </a:effectLst>
              </a:defRPr>
            </a:lvl1pPr>
          </a:lstStyle>
          <a:p>
            <a:r>
              <a:t>Idea de los Árboles de Decisión para Regresión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332"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endParaRPr/>
          </a:p>
        </p:txBody>
      </p:sp>
      <p:sp>
        <p:nvSpPr>
          <p:cNvPr id="333"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endParaRPr/>
          </a:p>
        </p:txBody>
      </p:sp>
      <p:sp>
        <p:nvSpPr>
          <p:cNvPr id="334" name="Multiply 84"/>
          <p:cNvSpPr/>
          <p:nvPr/>
        </p:nvSpPr>
        <p:spPr>
          <a:xfrm rot="18900000">
            <a:off x="4205808" y="319476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35" name="Multiply 84"/>
          <p:cNvSpPr/>
          <p:nvPr/>
        </p:nvSpPr>
        <p:spPr>
          <a:xfrm rot="18900000">
            <a:off x="4432020" y="32447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36" name="Multiply 84"/>
          <p:cNvSpPr/>
          <p:nvPr/>
        </p:nvSpPr>
        <p:spPr>
          <a:xfrm rot="18900000">
            <a:off x="3975533" y="296609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37" name="Multiply 84"/>
          <p:cNvSpPr/>
          <p:nvPr/>
        </p:nvSpPr>
        <p:spPr>
          <a:xfrm rot="18900000">
            <a:off x="4569241" y="286458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38" name="Multiply 84"/>
          <p:cNvSpPr/>
          <p:nvPr/>
        </p:nvSpPr>
        <p:spPr>
          <a:xfrm rot="18900000">
            <a:off x="4206238" y="3018738"/>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39"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0" name="Multiply 84"/>
          <p:cNvSpPr/>
          <p:nvPr/>
        </p:nvSpPr>
        <p:spPr>
          <a:xfrm rot="18900000">
            <a:off x="4271991" y="28819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1"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2"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3" name="Multiply 84"/>
          <p:cNvSpPr/>
          <p:nvPr/>
        </p:nvSpPr>
        <p:spPr>
          <a:xfrm rot="18900000">
            <a:off x="5703067" y="226774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4" name="Multiply 84"/>
          <p:cNvSpPr/>
          <p:nvPr/>
        </p:nvSpPr>
        <p:spPr>
          <a:xfrm rot="18900000">
            <a:off x="4565937" y="33580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5"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6" name="Multiply 84"/>
          <p:cNvSpPr/>
          <p:nvPr/>
        </p:nvSpPr>
        <p:spPr>
          <a:xfrm rot="18900000">
            <a:off x="2761620" y="322941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7" name="Multiply 84"/>
          <p:cNvSpPr/>
          <p:nvPr/>
        </p:nvSpPr>
        <p:spPr>
          <a:xfrm rot="18900000">
            <a:off x="3854089" y="231197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8" name="Multiply 84"/>
          <p:cNvSpPr/>
          <p:nvPr/>
        </p:nvSpPr>
        <p:spPr>
          <a:xfrm rot="18900000">
            <a:off x="3872346" y="320871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49" name="Multiply 84"/>
          <p:cNvSpPr/>
          <p:nvPr/>
        </p:nvSpPr>
        <p:spPr>
          <a:xfrm rot="18900000">
            <a:off x="4779374" y="297872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0" name="Multiply 84"/>
          <p:cNvSpPr/>
          <p:nvPr/>
        </p:nvSpPr>
        <p:spPr>
          <a:xfrm rot="18900000">
            <a:off x="5028894" y="24139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1" name="Multiply 84"/>
          <p:cNvSpPr/>
          <p:nvPr/>
        </p:nvSpPr>
        <p:spPr>
          <a:xfrm rot="18900000">
            <a:off x="3188168" y="256415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2" name="Multiply 84"/>
          <p:cNvSpPr/>
          <p:nvPr/>
        </p:nvSpPr>
        <p:spPr>
          <a:xfrm rot="18900000">
            <a:off x="4704408" y="327480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3" name="Multiply 84"/>
          <p:cNvSpPr/>
          <p:nvPr/>
        </p:nvSpPr>
        <p:spPr>
          <a:xfrm rot="18900000">
            <a:off x="2687512" y="264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4" name="Multiply 84"/>
          <p:cNvSpPr/>
          <p:nvPr/>
        </p:nvSpPr>
        <p:spPr>
          <a:xfrm rot="18900000">
            <a:off x="3104825" y="351111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5" name="Multiply 84"/>
          <p:cNvSpPr/>
          <p:nvPr/>
        </p:nvSpPr>
        <p:spPr>
          <a:xfrm rot="18900000">
            <a:off x="3243327" y="3144136"/>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6" name="Multiply 84"/>
          <p:cNvSpPr/>
          <p:nvPr/>
        </p:nvSpPr>
        <p:spPr>
          <a:xfrm rot="18900000">
            <a:off x="5642067" y="200526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7" name="Multiply 84"/>
          <p:cNvSpPr/>
          <p:nvPr/>
        </p:nvSpPr>
        <p:spPr>
          <a:xfrm rot="18900000">
            <a:off x="4433036" y="354942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8"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59" name="Multiply 84"/>
          <p:cNvSpPr/>
          <p:nvPr/>
        </p:nvSpPr>
        <p:spPr>
          <a:xfrm rot="18900000">
            <a:off x="3353611" y="194826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0"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1" name="Multiply 84"/>
          <p:cNvSpPr/>
          <p:nvPr/>
        </p:nvSpPr>
        <p:spPr>
          <a:xfrm rot="18900000">
            <a:off x="5391899"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2" name="Multiply 84"/>
          <p:cNvSpPr/>
          <p:nvPr/>
        </p:nvSpPr>
        <p:spPr>
          <a:xfrm rot="18900000">
            <a:off x="5478179" y="317104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3" name="Multiply 84"/>
          <p:cNvSpPr/>
          <p:nvPr/>
        </p:nvSpPr>
        <p:spPr>
          <a:xfrm rot="18900000">
            <a:off x="6040604" y="338086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4" name="Multiply 84"/>
          <p:cNvSpPr/>
          <p:nvPr/>
        </p:nvSpPr>
        <p:spPr>
          <a:xfrm rot="18900000">
            <a:off x="5934073" y="298415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5"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6"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7" name="Multiply 84"/>
          <p:cNvSpPr/>
          <p:nvPr/>
        </p:nvSpPr>
        <p:spPr>
          <a:xfrm rot="18900000">
            <a:off x="3520323" y="264365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8" name="Multiply 84"/>
          <p:cNvSpPr/>
          <p:nvPr/>
        </p:nvSpPr>
        <p:spPr>
          <a:xfrm rot="18900000">
            <a:off x="6108916" y="38153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69" name="Multiply 84"/>
          <p:cNvSpPr/>
          <p:nvPr/>
        </p:nvSpPr>
        <p:spPr>
          <a:xfrm rot="18900000">
            <a:off x="4548107" y="24010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0" name="Multiply 84"/>
          <p:cNvSpPr/>
          <p:nvPr/>
        </p:nvSpPr>
        <p:spPr>
          <a:xfrm rot="18900000">
            <a:off x="4313997" y="227119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1" name="Multiply 84"/>
          <p:cNvSpPr/>
          <p:nvPr/>
        </p:nvSpPr>
        <p:spPr>
          <a:xfrm rot="18900000">
            <a:off x="4137014"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2" name="Multiply 84"/>
          <p:cNvSpPr/>
          <p:nvPr/>
        </p:nvSpPr>
        <p:spPr>
          <a:xfrm rot="18900000">
            <a:off x="4895973" y="221165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3" name="Multiply 84"/>
          <p:cNvSpPr/>
          <p:nvPr/>
        </p:nvSpPr>
        <p:spPr>
          <a:xfrm rot="18900000">
            <a:off x="4108737" y="205344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4" name="Multiply 84"/>
          <p:cNvSpPr/>
          <p:nvPr/>
        </p:nvSpPr>
        <p:spPr>
          <a:xfrm rot="18900000">
            <a:off x="4469750" y="250759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5" name="Multiply 84"/>
          <p:cNvSpPr/>
          <p:nvPr/>
        </p:nvSpPr>
        <p:spPr>
          <a:xfrm rot="18900000">
            <a:off x="5184344" y="198482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6" name="Multiply 84"/>
          <p:cNvSpPr/>
          <p:nvPr/>
        </p:nvSpPr>
        <p:spPr>
          <a:xfrm rot="18900000">
            <a:off x="4568750" y="20470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7" name="Multiply 84"/>
          <p:cNvSpPr/>
          <p:nvPr/>
        </p:nvSpPr>
        <p:spPr>
          <a:xfrm rot="18900000">
            <a:off x="4764614" y="245155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8" name="Multiply 84"/>
          <p:cNvSpPr/>
          <p:nvPr/>
        </p:nvSpPr>
        <p:spPr>
          <a:xfrm rot="18900000">
            <a:off x="5872150" y="164491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79" name="Multiply 84"/>
          <p:cNvSpPr/>
          <p:nvPr/>
        </p:nvSpPr>
        <p:spPr>
          <a:xfrm rot="18900000">
            <a:off x="3555042" y="181848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0" name="Multiply 84"/>
          <p:cNvSpPr/>
          <p:nvPr/>
        </p:nvSpPr>
        <p:spPr>
          <a:xfrm rot="18900000">
            <a:off x="5617100" y="380634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1" name="Multiply 84"/>
          <p:cNvSpPr/>
          <p:nvPr/>
        </p:nvSpPr>
        <p:spPr>
          <a:xfrm rot="18900000">
            <a:off x="5617098" y="2793095"/>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2" name="Multiply 84"/>
          <p:cNvSpPr/>
          <p:nvPr/>
        </p:nvSpPr>
        <p:spPr>
          <a:xfrm rot="18900000">
            <a:off x="3221629" y="214116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3" name="Multiply 84"/>
          <p:cNvSpPr/>
          <p:nvPr/>
        </p:nvSpPr>
        <p:spPr>
          <a:xfrm rot="18900000">
            <a:off x="3130484" y="197778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4" name="Multiply 84"/>
          <p:cNvSpPr/>
          <p:nvPr/>
        </p:nvSpPr>
        <p:spPr>
          <a:xfrm rot="18900000">
            <a:off x="3276055" y="17783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5" name="Multiply 84"/>
          <p:cNvSpPr/>
          <p:nvPr/>
        </p:nvSpPr>
        <p:spPr>
          <a:xfrm rot="18900000">
            <a:off x="3577133" y="208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86" name="ZoneTexte 125"/>
          <p:cNvSpPr txBox="1"/>
          <p:nvPr/>
        </p:nvSpPr>
        <p:spPr>
          <a:xfrm>
            <a:off x="3616059"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a:t>
            </a:r>
          </a:p>
        </p:txBody>
      </p:sp>
      <p:sp>
        <p:nvSpPr>
          <p:cNvPr id="387" name="Connecteur droit avec flèche 125"/>
          <p:cNvSpPr/>
          <p:nvPr/>
        </p:nvSpPr>
        <p:spPr>
          <a:xfrm flipH="1" flipV="1">
            <a:off x="3813563" y="1685387"/>
            <a:ext cx="2160" cy="2552341"/>
          </a:xfrm>
          <a:prstGeom prst="line">
            <a:avLst/>
          </a:prstGeom>
          <a:ln w="12700">
            <a:solidFill>
              <a:srgbClr val="3A5E8A"/>
            </a:solidFill>
            <a:prstDash val="dash"/>
          </a:ln>
        </p:spPr>
        <p:txBody>
          <a:bodyPr lIns="45719" rIns="45719"/>
          <a:lstStyle/>
          <a:p>
            <a:endParaRPr/>
          </a:p>
        </p:txBody>
      </p:sp>
      <p:sp>
        <p:nvSpPr>
          <p:cNvPr id="388" name="Connecteur droit avec flèche 2"/>
          <p:cNvSpPr/>
          <p:nvPr/>
        </p:nvSpPr>
        <p:spPr>
          <a:xfrm>
            <a:off x="3817437" y="2718623"/>
            <a:ext cx="3040563" cy="1"/>
          </a:xfrm>
          <a:prstGeom prst="line">
            <a:avLst/>
          </a:prstGeom>
          <a:ln w="12700">
            <a:solidFill>
              <a:srgbClr val="3A5E8A"/>
            </a:solidFill>
            <a:prstDash val="dash"/>
          </a:ln>
        </p:spPr>
        <p:txBody>
          <a:bodyPr lIns="45719" rIns="45719"/>
          <a:lstStyle/>
          <a:p>
            <a:endParaRPr/>
          </a:p>
        </p:txBody>
      </p:sp>
      <p:sp>
        <p:nvSpPr>
          <p:cNvPr id="389" name="Connecteur droit avec flèche 2"/>
          <p:cNvSpPr/>
          <p:nvPr/>
        </p:nvSpPr>
        <p:spPr>
          <a:xfrm>
            <a:off x="2490337" y="2312011"/>
            <a:ext cx="1315939" cy="1"/>
          </a:xfrm>
          <a:prstGeom prst="line">
            <a:avLst/>
          </a:prstGeom>
          <a:ln w="12700">
            <a:solidFill>
              <a:srgbClr val="3A5E8A"/>
            </a:solidFill>
            <a:prstDash val="dash"/>
          </a:ln>
        </p:spPr>
        <p:txBody>
          <a:bodyPr lIns="45719" rIns="45719"/>
          <a:lstStyle/>
          <a:p>
            <a:endParaRPr/>
          </a:p>
        </p:txBody>
      </p:sp>
      <p:sp>
        <p:nvSpPr>
          <p:cNvPr id="390" name="ZoneTexte 125"/>
          <p:cNvSpPr txBox="1"/>
          <p:nvPr/>
        </p:nvSpPr>
        <p:spPr>
          <a:xfrm>
            <a:off x="1818289" y="2173511"/>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200</a:t>
            </a:r>
          </a:p>
        </p:txBody>
      </p:sp>
      <p:sp>
        <p:nvSpPr>
          <p:cNvPr id="391" name="ZoneTexte 125"/>
          <p:cNvSpPr txBox="1"/>
          <p:nvPr/>
        </p:nvSpPr>
        <p:spPr>
          <a:xfrm>
            <a:off x="1818289" y="2577836"/>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170</a:t>
            </a:r>
          </a:p>
        </p:txBody>
      </p:sp>
      <p:sp>
        <p:nvSpPr>
          <p:cNvPr id="392" name="ZoneTexte 3"/>
          <p:cNvSpPr txBox="1"/>
          <p:nvPr/>
        </p:nvSpPr>
        <p:spPr>
          <a:xfrm>
            <a:off x="3503133" y="1416006"/>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Split 1</a:t>
            </a:r>
          </a:p>
        </p:txBody>
      </p:sp>
      <p:sp>
        <p:nvSpPr>
          <p:cNvPr id="393" name="ZoneTexte 3"/>
          <p:cNvSpPr txBox="1"/>
          <p:nvPr/>
        </p:nvSpPr>
        <p:spPr>
          <a:xfrm>
            <a:off x="6357589" y="2435559"/>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2</a:t>
            </a:r>
          </a:p>
        </p:txBody>
      </p:sp>
      <p:sp>
        <p:nvSpPr>
          <p:cNvPr id="394" name="ZoneTexte 3"/>
          <p:cNvSpPr txBox="1"/>
          <p:nvPr/>
        </p:nvSpPr>
        <p:spPr>
          <a:xfrm>
            <a:off x="2428911" y="2063542"/>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3</a:t>
            </a:r>
          </a:p>
        </p:txBody>
      </p:sp>
      <p:sp>
        <p:nvSpPr>
          <p:cNvPr id="395" name="Multiply 84"/>
          <p:cNvSpPr/>
          <p:nvPr/>
        </p:nvSpPr>
        <p:spPr>
          <a:xfrm rot="18900000">
            <a:off x="5252854" y="236203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96" name="Multiply 84"/>
          <p:cNvSpPr/>
          <p:nvPr/>
        </p:nvSpPr>
        <p:spPr>
          <a:xfrm rot="18900000">
            <a:off x="4391985" y="3029941"/>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97" name="Multiply 84"/>
          <p:cNvSpPr/>
          <p:nvPr/>
        </p:nvSpPr>
        <p:spPr>
          <a:xfrm rot="18900000">
            <a:off x="5198188" y="254507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98" name="Multiply 84"/>
          <p:cNvSpPr/>
          <p:nvPr/>
        </p:nvSpPr>
        <p:spPr>
          <a:xfrm rot="18900000">
            <a:off x="5642068" y="247500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399" name="Multiply 84"/>
          <p:cNvSpPr/>
          <p:nvPr/>
        </p:nvSpPr>
        <p:spPr>
          <a:xfrm rot="18900000">
            <a:off x="6060881" y="204135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00" name="Multiply 84"/>
          <p:cNvSpPr/>
          <p:nvPr/>
        </p:nvSpPr>
        <p:spPr>
          <a:xfrm rot="18900000">
            <a:off x="5391899" y="218382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grpSp>
        <p:nvGrpSpPr>
          <p:cNvPr id="403" name="Rectangle 79"/>
          <p:cNvGrpSpPr/>
          <p:nvPr/>
        </p:nvGrpSpPr>
        <p:grpSpPr>
          <a:xfrm>
            <a:off x="7003995" y="4264685"/>
            <a:ext cx="417531" cy="380642"/>
            <a:chOff x="0" y="0"/>
            <a:chExt cx="417529" cy="380641"/>
          </a:xfrm>
        </p:grpSpPr>
        <p:sp>
          <p:nvSpPr>
            <p:cNvPr id="401" name="Rectangle"/>
            <p:cNvSpPr/>
            <p:nvPr/>
          </p:nvSpPr>
          <p:spPr>
            <a:xfrm>
              <a:off x="0" y="-1"/>
              <a:ext cx="417530"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402" name="X1"/>
            <p:cNvSpPr txBox="1"/>
            <p:nvPr/>
          </p:nvSpPr>
          <p:spPr>
            <a:xfrm>
              <a:off x="0" y="4900"/>
              <a:ext cx="417530"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1</a:t>
              </a:r>
            </a:p>
          </p:txBody>
        </p:sp>
      </p:grpSp>
      <p:grpSp>
        <p:nvGrpSpPr>
          <p:cNvPr id="406" name="Rectangle 80"/>
          <p:cNvGrpSpPr/>
          <p:nvPr/>
        </p:nvGrpSpPr>
        <p:grpSpPr>
          <a:xfrm>
            <a:off x="2066833" y="1364052"/>
            <a:ext cx="413532" cy="380642"/>
            <a:chOff x="0" y="0"/>
            <a:chExt cx="413531" cy="380641"/>
          </a:xfrm>
        </p:grpSpPr>
        <p:sp>
          <p:nvSpPr>
            <p:cNvPr id="404" name="Rectangle"/>
            <p:cNvSpPr/>
            <p:nvPr/>
          </p:nvSpPr>
          <p:spPr>
            <a:xfrm>
              <a:off x="-1" y="-1"/>
              <a:ext cx="413533"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405" name="X2"/>
            <p:cNvSpPr txBox="1"/>
            <p:nvPr/>
          </p:nvSpPr>
          <p:spPr>
            <a:xfrm>
              <a:off x="-1" y="4900"/>
              <a:ext cx="413533"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2</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90"/>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2" nodeType="afterEffect">
                                  <p:stCondLst>
                                    <p:cond delay="0"/>
                                  </p:stCondLst>
                                  <p:iterate>
                                    <p:tmAbs val="0"/>
                                  </p:iterate>
                                  <p:childTnLst>
                                    <p:set>
                                      <p:cBhvr>
                                        <p:cTn id="9" fill="hold"/>
                                        <p:tgtEl>
                                          <p:spTgt spid="389"/>
                                        </p:tgtEl>
                                        <p:attrNameLst>
                                          <p:attrName>style.visibility</p:attrName>
                                        </p:attrNameLst>
                                      </p:cBhvr>
                                      <p:to>
                                        <p:strVal val="visible"/>
                                      </p:to>
                                    </p:set>
                                    <p:animEffect transition="in" filter="wipe(left)">
                                      <p:cBhvr>
                                        <p:cTn id="10" dur="500"/>
                                        <p:tgtEl>
                                          <p:spTgt spid="389"/>
                                        </p:tgtEl>
                                      </p:cBhvr>
                                    </p:animEffect>
                                  </p:childTnLst>
                                </p:cTn>
                              </p:par>
                            </p:childTnLst>
                          </p:cTn>
                        </p:par>
                        <p:par>
                          <p:cTn id="11" fill="hold">
                            <p:stCondLst>
                              <p:cond delay="500"/>
                            </p:stCondLst>
                            <p:childTnLst>
                              <p:par>
                                <p:cTn id="12" presetID="1" presetClass="entr" presetSubtype="0" fill="hold" grpId="3" nodeType="afterEffect">
                                  <p:stCondLst>
                                    <p:cond delay="0"/>
                                  </p:stCondLst>
                                  <p:iterate>
                                    <p:tmAbs val="0"/>
                                  </p:iterate>
                                  <p:childTnLst>
                                    <p:set>
                                      <p:cBhvr>
                                        <p:cTn id="13" fill="hold"/>
                                        <p:tgtEl>
                                          <p:spTgt spid="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 grpId="2" animBg="1" advAuto="0"/>
      <p:bldP spid="390" grpId="1" animBg="1" advAuto="0"/>
      <p:bldP spid="394"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411"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412"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413"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414"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415" name="Rectangle : coins arrondis 217"/>
          <p:cNvSpPr/>
          <p:nvPr/>
        </p:nvSpPr>
        <p:spPr>
          <a:xfrm>
            <a:off x="2614700" y="234530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416"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417"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418"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419"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420" name="Rectangle : coins arrondis 232"/>
          <p:cNvSpPr/>
          <p:nvPr/>
        </p:nvSpPr>
        <p:spPr>
          <a:xfrm>
            <a:off x="4884525"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421" name="Rectangle : coins arrondis 233"/>
          <p:cNvSpPr/>
          <p:nvPr/>
        </p:nvSpPr>
        <p:spPr>
          <a:xfrm>
            <a:off x="6415713"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grpSp>
        <p:nvGrpSpPr>
          <p:cNvPr id="424" name="Rectangle : coins arrondis 4"/>
          <p:cNvGrpSpPr/>
          <p:nvPr/>
        </p:nvGrpSpPr>
        <p:grpSpPr>
          <a:xfrm>
            <a:off x="4156133" y="1110560"/>
            <a:ext cx="827903" cy="301686"/>
            <a:chOff x="0" y="0"/>
            <a:chExt cx="827901" cy="301685"/>
          </a:xfrm>
        </p:grpSpPr>
        <p:sp>
          <p:nvSpPr>
            <p:cNvPr id="422"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423"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grpSp>
        <p:nvGrpSpPr>
          <p:cNvPr id="427" name="Rectangle : coins arrondis 227"/>
          <p:cNvGrpSpPr/>
          <p:nvPr/>
        </p:nvGrpSpPr>
        <p:grpSpPr>
          <a:xfrm>
            <a:off x="5627799" y="2345306"/>
            <a:ext cx="850973" cy="301686"/>
            <a:chOff x="0" y="0"/>
            <a:chExt cx="850971" cy="301685"/>
          </a:xfrm>
        </p:grpSpPr>
        <p:sp>
          <p:nvSpPr>
            <p:cNvPr id="425"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426"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432"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433"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434"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435"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436"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437"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438"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439"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440" name="Rectangle : coins arrondis 232"/>
          <p:cNvSpPr/>
          <p:nvPr/>
        </p:nvSpPr>
        <p:spPr>
          <a:xfrm>
            <a:off x="4884525"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441" name="Rectangle : coins arrondis 233"/>
          <p:cNvSpPr/>
          <p:nvPr/>
        </p:nvSpPr>
        <p:spPr>
          <a:xfrm>
            <a:off x="6415713"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442"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endParaRPr/>
          </a:p>
        </p:txBody>
      </p:sp>
      <p:sp>
        <p:nvSpPr>
          <p:cNvPr id="443" name="Connecteur droit avec flèche 229"/>
          <p:cNvSpPr/>
          <p:nvPr/>
        </p:nvSpPr>
        <p:spPr>
          <a:xfrm>
            <a:off x="3013853" y="2658012"/>
            <a:ext cx="795787" cy="763439"/>
          </a:xfrm>
          <a:prstGeom prst="line">
            <a:avLst/>
          </a:prstGeom>
          <a:ln w="25400">
            <a:solidFill>
              <a:srgbClr val="3A5E8A"/>
            </a:solidFill>
          </a:ln>
        </p:spPr>
        <p:txBody>
          <a:bodyPr lIns="45719" rIns="45719"/>
          <a:lstStyle/>
          <a:p>
            <a:endParaRPr/>
          </a:p>
        </p:txBody>
      </p:sp>
      <p:sp>
        <p:nvSpPr>
          <p:cNvPr id="444"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445"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446" name="Rectangle : coins arrondis 234"/>
          <p:cNvSpPr/>
          <p:nvPr/>
        </p:nvSpPr>
        <p:spPr>
          <a:xfrm>
            <a:off x="1838322"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447" name="Rectangle : coins arrondis 241"/>
          <p:cNvSpPr/>
          <p:nvPr/>
        </p:nvSpPr>
        <p:spPr>
          <a:xfrm>
            <a:off x="3418034" y="3418216"/>
            <a:ext cx="827902"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grpSp>
        <p:nvGrpSpPr>
          <p:cNvPr id="450" name="Rectangle : coins arrondis 4"/>
          <p:cNvGrpSpPr/>
          <p:nvPr/>
        </p:nvGrpSpPr>
        <p:grpSpPr>
          <a:xfrm>
            <a:off x="4156133" y="1110560"/>
            <a:ext cx="827903" cy="301686"/>
            <a:chOff x="0" y="0"/>
            <a:chExt cx="827901" cy="301685"/>
          </a:xfrm>
        </p:grpSpPr>
        <p:sp>
          <p:nvSpPr>
            <p:cNvPr id="448"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449"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grpSp>
        <p:nvGrpSpPr>
          <p:cNvPr id="453" name="Rectangle : coins arrondis 217"/>
          <p:cNvGrpSpPr/>
          <p:nvPr/>
        </p:nvGrpSpPr>
        <p:grpSpPr>
          <a:xfrm>
            <a:off x="2614700" y="2345306"/>
            <a:ext cx="827903" cy="301686"/>
            <a:chOff x="0" y="0"/>
            <a:chExt cx="827901" cy="301685"/>
          </a:xfrm>
        </p:grpSpPr>
        <p:sp>
          <p:nvSpPr>
            <p:cNvPr id="451"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452" name="X2 &lt; 20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200</a:t>
              </a:r>
            </a:p>
          </p:txBody>
        </p:sp>
      </p:grpSp>
      <p:grpSp>
        <p:nvGrpSpPr>
          <p:cNvPr id="456" name="Rectangle : coins arrondis 227"/>
          <p:cNvGrpSpPr/>
          <p:nvPr/>
        </p:nvGrpSpPr>
        <p:grpSpPr>
          <a:xfrm>
            <a:off x="5627799" y="2345306"/>
            <a:ext cx="850973" cy="301686"/>
            <a:chOff x="0" y="0"/>
            <a:chExt cx="850971" cy="301685"/>
          </a:xfrm>
        </p:grpSpPr>
        <p:sp>
          <p:nvSpPr>
            <p:cNvPr id="454"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455"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461"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endParaRPr/>
          </a:p>
        </p:txBody>
      </p:sp>
      <p:sp>
        <p:nvSpPr>
          <p:cNvPr id="462"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endParaRPr/>
          </a:p>
        </p:txBody>
      </p:sp>
      <p:sp>
        <p:nvSpPr>
          <p:cNvPr id="463" name="Multiply 84"/>
          <p:cNvSpPr/>
          <p:nvPr/>
        </p:nvSpPr>
        <p:spPr>
          <a:xfrm rot="18900000">
            <a:off x="4205808" y="319476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64" name="Multiply 84"/>
          <p:cNvSpPr/>
          <p:nvPr/>
        </p:nvSpPr>
        <p:spPr>
          <a:xfrm rot="18900000">
            <a:off x="4432020" y="32447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65" name="Multiply 84"/>
          <p:cNvSpPr/>
          <p:nvPr/>
        </p:nvSpPr>
        <p:spPr>
          <a:xfrm rot="18900000">
            <a:off x="3975533" y="296609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66" name="Multiply 84"/>
          <p:cNvSpPr/>
          <p:nvPr/>
        </p:nvSpPr>
        <p:spPr>
          <a:xfrm rot="18900000">
            <a:off x="4569241" y="286458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67" name="Multiply 84"/>
          <p:cNvSpPr/>
          <p:nvPr/>
        </p:nvSpPr>
        <p:spPr>
          <a:xfrm rot="18900000">
            <a:off x="4206238" y="3018738"/>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68"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69" name="Multiply 84"/>
          <p:cNvSpPr/>
          <p:nvPr/>
        </p:nvSpPr>
        <p:spPr>
          <a:xfrm rot="18900000">
            <a:off x="4271991" y="28819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0"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1"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2" name="Multiply 84"/>
          <p:cNvSpPr/>
          <p:nvPr/>
        </p:nvSpPr>
        <p:spPr>
          <a:xfrm rot="18900000">
            <a:off x="5703067" y="226774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3" name="Multiply 84"/>
          <p:cNvSpPr/>
          <p:nvPr/>
        </p:nvSpPr>
        <p:spPr>
          <a:xfrm rot="18900000">
            <a:off x="4565937" y="33580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4"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5" name="Multiply 84"/>
          <p:cNvSpPr/>
          <p:nvPr/>
        </p:nvSpPr>
        <p:spPr>
          <a:xfrm rot="18900000">
            <a:off x="2761620" y="322941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6" name="Multiply 84"/>
          <p:cNvSpPr/>
          <p:nvPr/>
        </p:nvSpPr>
        <p:spPr>
          <a:xfrm rot="18900000">
            <a:off x="3854089" y="231197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7" name="Multiply 84"/>
          <p:cNvSpPr/>
          <p:nvPr/>
        </p:nvSpPr>
        <p:spPr>
          <a:xfrm rot="18900000">
            <a:off x="3872346" y="320871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8" name="Multiply 84"/>
          <p:cNvSpPr/>
          <p:nvPr/>
        </p:nvSpPr>
        <p:spPr>
          <a:xfrm rot="18900000">
            <a:off x="4779374" y="297872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79" name="Multiply 84"/>
          <p:cNvSpPr/>
          <p:nvPr/>
        </p:nvSpPr>
        <p:spPr>
          <a:xfrm rot="18900000">
            <a:off x="5028894" y="24139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0" name="Multiply 84"/>
          <p:cNvSpPr/>
          <p:nvPr/>
        </p:nvSpPr>
        <p:spPr>
          <a:xfrm rot="18900000">
            <a:off x="3188168" y="256415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1" name="Multiply 84"/>
          <p:cNvSpPr/>
          <p:nvPr/>
        </p:nvSpPr>
        <p:spPr>
          <a:xfrm rot="18900000">
            <a:off x="4704408" y="327480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2" name="Multiply 84"/>
          <p:cNvSpPr/>
          <p:nvPr/>
        </p:nvSpPr>
        <p:spPr>
          <a:xfrm rot="18900000">
            <a:off x="2687512" y="264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3" name="Multiply 84"/>
          <p:cNvSpPr/>
          <p:nvPr/>
        </p:nvSpPr>
        <p:spPr>
          <a:xfrm rot="18900000">
            <a:off x="3104825" y="351111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4" name="Multiply 84"/>
          <p:cNvSpPr/>
          <p:nvPr/>
        </p:nvSpPr>
        <p:spPr>
          <a:xfrm rot="18900000">
            <a:off x="3243327" y="3144136"/>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5" name="Multiply 84"/>
          <p:cNvSpPr/>
          <p:nvPr/>
        </p:nvSpPr>
        <p:spPr>
          <a:xfrm rot="18900000">
            <a:off x="5642067" y="200526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6" name="Multiply 84"/>
          <p:cNvSpPr/>
          <p:nvPr/>
        </p:nvSpPr>
        <p:spPr>
          <a:xfrm rot="18900000">
            <a:off x="4433036" y="354942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7"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8" name="Multiply 84"/>
          <p:cNvSpPr/>
          <p:nvPr/>
        </p:nvSpPr>
        <p:spPr>
          <a:xfrm rot="18900000">
            <a:off x="3353611" y="194826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89"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0" name="Multiply 84"/>
          <p:cNvSpPr/>
          <p:nvPr/>
        </p:nvSpPr>
        <p:spPr>
          <a:xfrm rot="18900000">
            <a:off x="5391899"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1" name="Multiply 84"/>
          <p:cNvSpPr/>
          <p:nvPr/>
        </p:nvSpPr>
        <p:spPr>
          <a:xfrm rot="18900000">
            <a:off x="5478179" y="317104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2" name="Multiply 84"/>
          <p:cNvSpPr/>
          <p:nvPr/>
        </p:nvSpPr>
        <p:spPr>
          <a:xfrm rot="18900000">
            <a:off x="6040604" y="338086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3" name="Multiply 84"/>
          <p:cNvSpPr/>
          <p:nvPr/>
        </p:nvSpPr>
        <p:spPr>
          <a:xfrm rot="18900000">
            <a:off x="5934073" y="298415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4"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5"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6" name="Multiply 84"/>
          <p:cNvSpPr/>
          <p:nvPr/>
        </p:nvSpPr>
        <p:spPr>
          <a:xfrm rot="18900000">
            <a:off x="3520323" y="264365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7" name="Multiply 84"/>
          <p:cNvSpPr/>
          <p:nvPr/>
        </p:nvSpPr>
        <p:spPr>
          <a:xfrm rot="18900000">
            <a:off x="6108916" y="38153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8" name="Multiply 84"/>
          <p:cNvSpPr/>
          <p:nvPr/>
        </p:nvSpPr>
        <p:spPr>
          <a:xfrm rot="18900000">
            <a:off x="4548107" y="24010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499" name="Multiply 84"/>
          <p:cNvSpPr/>
          <p:nvPr/>
        </p:nvSpPr>
        <p:spPr>
          <a:xfrm rot="18900000">
            <a:off x="4313997" y="227119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0" name="Multiply 84"/>
          <p:cNvSpPr/>
          <p:nvPr/>
        </p:nvSpPr>
        <p:spPr>
          <a:xfrm rot="18900000">
            <a:off x="4137014"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1" name="Multiply 84"/>
          <p:cNvSpPr/>
          <p:nvPr/>
        </p:nvSpPr>
        <p:spPr>
          <a:xfrm rot="18900000">
            <a:off x="4895973" y="221165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2" name="Multiply 84"/>
          <p:cNvSpPr/>
          <p:nvPr/>
        </p:nvSpPr>
        <p:spPr>
          <a:xfrm rot="18900000">
            <a:off x="4108737" y="205344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3" name="Multiply 84"/>
          <p:cNvSpPr/>
          <p:nvPr/>
        </p:nvSpPr>
        <p:spPr>
          <a:xfrm rot="18900000">
            <a:off x="4469750" y="250759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4" name="Multiply 84"/>
          <p:cNvSpPr/>
          <p:nvPr/>
        </p:nvSpPr>
        <p:spPr>
          <a:xfrm rot="18900000">
            <a:off x="5184344" y="198482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5" name="Multiply 84"/>
          <p:cNvSpPr/>
          <p:nvPr/>
        </p:nvSpPr>
        <p:spPr>
          <a:xfrm rot="18900000">
            <a:off x="4568750" y="20470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6" name="Multiply 84"/>
          <p:cNvSpPr/>
          <p:nvPr/>
        </p:nvSpPr>
        <p:spPr>
          <a:xfrm rot="18900000">
            <a:off x="4764614" y="245155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7" name="Multiply 84"/>
          <p:cNvSpPr/>
          <p:nvPr/>
        </p:nvSpPr>
        <p:spPr>
          <a:xfrm rot="18900000">
            <a:off x="5872150" y="164491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8" name="Multiply 84"/>
          <p:cNvSpPr/>
          <p:nvPr/>
        </p:nvSpPr>
        <p:spPr>
          <a:xfrm rot="18900000">
            <a:off x="3555042" y="181848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09" name="Multiply 84"/>
          <p:cNvSpPr/>
          <p:nvPr/>
        </p:nvSpPr>
        <p:spPr>
          <a:xfrm rot="18900000">
            <a:off x="5617100" y="380634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10" name="Multiply 84"/>
          <p:cNvSpPr/>
          <p:nvPr/>
        </p:nvSpPr>
        <p:spPr>
          <a:xfrm rot="18900000">
            <a:off x="5617098" y="2793095"/>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11" name="Multiply 84"/>
          <p:cNvSpPr/>
          <p:nvPr/>
        </p:nvSpPr>
        <p:spPr>
          <a:xfrm rot="18900000">
            <a:off x="3221629" y="214116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12" name="Multiply 84"/>
          <p:cNvSpPr/>
          <p:nvPr/>
        </p:nvSpPr>
        <p:spPr>
          <a:xfrm rot="18900000">
            <a:off x="3130484" y="197778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13" name="Multiply 84"/>
          <p:cNvSpPr/>
          <p:nvPr/>
        </p:nvSpPr>
        <p:spPr>
          <a:xfrm rot="18900000">
            <a:off x="3276055" y="17783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14" name="Multiply 84"/>
          <p:cNvSpPr/>
          <p:nvPr/>
        </p:nvSpPr>
        <p:spPr>
          <a:xfrm rot="18900000">
            <a:off x="3577133" y="208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15" name="ZoneTexte 125"/>
          <p:cNvSpPr txBox="1"/>
          <p:nvPr/>
        </p:nvSpPr>
        <p:spPr>
          <a:xfrm>
            <a:off x="3616059"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a:t>
            </a:r>
          </a:p>
        </p:txBody>
      </p:sp>
      <p:sp>
        <p:nvSpPr>
          <p:cNvPr id="516" name="Connecteur droit avec flèche 125"/>
          <p:cNvSpPr/>
          <p:nvPr/>
        </p:nvSpPr>
        <p:spPr>
          <a:xfrm flipH="1" flipV="1">
            <a:off x="3813563" y="1685387"/>
            <a:ext cx="2160" cy="2552341"/>
          </a:xfrm>
          <a:prstGeom prst="line">
            <a:avLst/>
          </a:prstGeom>
          <a:ln w="12700">
            <a:solidFill>
              <a:srgbClr val="3A5E8A"/>
            </a:solidFill>
            <a:prstDash val="dash"/>
          </a:ln>
        </p:spPr>
        <p:txBody>
          <a:bodyPr lIns="45719" rIns="45719"/>
          <a:lstStyle/>
          <a:p>
            <a:endParaRPr/>
          </a:p>
        </p:txBody>
      </p:sp>
      <p:sp>
        <p:nvSpPr>
          <p:cNvPr id="517" name="Connecteur droit avec flèche 125"/>
          <p:cNvSpPr/>
          <p:nvPr/>
        </p:nvSpPr>
        <p:spPr>
          <a:xfrm flipV="1">
            <a:off x="5039038" y="2734997"/>
            <a:ext cx="1" cy="1523111"/>
          </a:xfrm>
          <a:prstGeom prst="line">
            <a:avLst/>
          </a:prstGeom>
          <a:ln w="12700">
            <a:solidFill>
              <a:srgbClr val="3A5E8A"/>
            </a:solidFill>
            <a:prstDash val="dash"/>
          </a:ln>
        </p:spPr>
        <p:txBody>
          <a:bodyPr lIns="45719" rIns="45719"/>
          <a:lstStyle/>
          <a:p>
            <a:endParaRPr/>
          </a:p>
        </p:txBody>
      </p:sp>
      <p:sp>
        <p:nvSpPr>
          <p:cNvPr id="518" name="Connecteur droit avec flèche 2"/>
          <p:cNvSpPr/>
          <p:nvPr/>
        </p:nvSpPr>
        <p:spPr>
          <a:xfrm>
            <a:off x="3817437" y="2718623"/>
            <a:ext cx="3040563" cy="1"/>
          </a:xfrm>
          <a:prstGeom prst="line">
            <a:avLst/>
          </a:prstGeom>
          <a:ln w="12700">
            <a:solidFill>
              <a:srgbClr val="3A5E8A"/>
            </a:solidFill>
            <a:prstDash val="dash"/>
          </a:ln>
        </p:spPr>
        <p:txBody>
          <a:bodyPr lIns="45719" rIns="45719"/>
          <a:lstStyle/>
          <a:p>
            <a:endParaRPr/>
          </a:p>
        </p:txBody>
      </p:sp>
      <p:sp>
        <p:nvSpPr>
          <p:cNvPr id="519" name="Connecteur droit avec flèche 2"/>
          <p:cNvSpPr/>
          <p:nvPr/>
        </p:nvSpPr>
        <p:spPr>
          <a:xfrm>
            <a:off x="2490337" y="2312011"/>
            <a:ext cx="1315939" cy="1"/>
          </a:xfrm>
          <a:prstGeom prst="line">
            <a:avLst/>
          </a:prstGeom>
          <a:ln w="12700">
            <a:solidFill>
              <a:srgbClr val="3A5E8A"/>
            </a:solidFill>
            <a:prstDash val="dash"/>
          </a:ln>
        </p:spPr>
        <p:txBody>
          <a:bodyPr lIns="45719" rIns="45719"/>
          <a:lstStyle/>
          <a:p>
            <a:endParaRPr/>
          </a:p>
        </p:txBody>
      </p:sp>
      <p:sp>
        <p:nvSpPr>
          <p:cNvPr id="520" name="ZoneTexte 125"/>
          <p:cNvSpPr txBox="1"/>
          <p:nvPr/>
        </p:nvSpPr>
        <p:spPr>
          <a:xfrm>
            <a:off x="4839834"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40</a:t>
            </a:r>
          </a:p>
        </p:txBody>
      </p:sp>
      <p:sp>
        <p:nvSpPr>
          <p:cNvPr id="521" name="ZoneTexte 125"/>
          <p:cNvSpPr txBox="1"/>
          <p:nvPr/>
        </p:nvSpPr>
        <p:spPr>
          <a:xfrm>
            <a:off x="1818289" y="2173511"/>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200</a:t>
            </a:r>
          </a:p>
        </p:txBody>
      </p:sp>
      <p:sp>
        <p:nvSpPr>
          <p:cNvPr id="522" name="ZoneTexte 125"/>
          <p:cNvSpPr txBox="1"/>
          <p:nvPr/>
        </p:nvSpPr>
        <p:spPr>
          <a:xfrm>
            <a:off x="1818289" y="2577836"/>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170</a:t>
            </a:r>
          </a:p>
        </p:txBody>
      </p:sp>
      <p:sp>
        <p:nvSpPr>
          <p:cNvPr id="523" name="ZoneTexte 3"/>
          <p:cNvSpPr txBox="1"/>
          <p:nvPr/>
        </p:nvSpPr>
        <p:spPr>
          <a:xfrm>
            <a:off x="3503133" y="1416006"/>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Split 1</a:t>
            </a:r>
          </a:p>
        </p:txBody>
      </p:sp>
      <p:sp>
        <p:nvSpPr>
          <p:cNvPr id="524" name="ZoneTexte 3"/>
          <p:cNvSpPr txBox="1"/>
          <p:nvPr/>
        </p:nvSpPr>
        <p:spPr>
          <a:xfrm>
            <a:off x="6357589" y="2435559"/>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2</a:t>
            </a:r>
          </a:p>
        </p:txBody>
      </p:sp>
      <p:sp>
        <p:nvSpPr>
          <p:cNvPr id="525" name="ZoneTexte 3"/>
          <p:cNvSpPr txBox="1"/>
          <p:nvPr/>
        </p:nvSpPr>
        <p:spPr>
          <a:xfrm>
            <a:off x="2428911" y="2063542"/>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3</a:t>
            </a:r>
          </a:p>
        </p:txBody>
      </p:sp>
      <p:sp>
        <p:nvSpPr>
          <p:cNvPr id="526" name="Multiply 84"/>
          <p:cNvSpPr/>
          <p:nvPr/>
        </p:nvSpPr>
        <p:spPr>
          <a:xfrm rot="18900000">
            <a:off x="5252854" y="236203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27" name="Multiply 84"/>
          <p:cNvSpPr/>
          <p:nvPr/>
        </p:nvSpPr>
        <p:spPr>
          <a:xfrm rot="18900000">
            <a:off x="4391985" y="3029941"/>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28" name="Multiply 84"/>
          <p:cNvSpPr/>
          <p:nvPr/>
        </p:nvSpPr>
        <p:spPr>
          <a:xfrm rot="18900000">
            <a:off x="5198188" y="254507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29" name="Multiply 84"/>
          <p:cNvSpPr/>
          <p:nvPr/>
        </p:nvSpPr>
        <p:spPr>
          <a:xfrm rot="18900000">
            <a:off x="5642068" y="247500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30" name="Multiply 84"/>
          <p:cNvSpPr/>
          <p:nvPr/>
        </p:nvSpPr>
        <p:spPr>
          <a:xfrm rot="18900000">
            <a:off x="6060881" y="204135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31" name="Multiply 84"/>
          <p:cNvSpPr/>
          <p:nvPr/>
        </p:nvSpPr>
        <p:spPr>
          <a:xfrm rot="18900000">
            <a:off x="5391899" y="218382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532" name="ZoneTexte 3"/>
          <p:cNvSpPr txBox="1"/>
          <p:nvPr/>
        </p:nvSpPr>
        <p:spPr>
          <a:xfrm>
            <a:off x="4965703" y="3856887"/>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4</a:t>
            </a:r>
          </a:p>
        </p:txBody>
      </p:sp>
      <p:grpSp>
        <p:nvGrpSpPr>
          <p:cNvPr id="535" name="Rectangle 80"/>
          <p:cNvGrpSpPr/>
          <p:nvPr/>
        </p:nvGrpSpPr>
        <p:grpSpPr>
          <a:xfrm>
            <a:off x="7003995" y="4264685"/>
            <a:ext cx="417531" cy="380642"/>
            <a:chOff x="0" y="0"/>
            <a:chExt cx="417529" cy="380641"/>
          </a:xfrm>
        </p:grpSpPr>
        <p:sp>
          <p:nvSpPr>
            <p:cNvPr id="533" name="Rectangle"/>
            <p:cNvSpPr/>
            <p:nvPr/>
          </p:nvSpPr>
          <p:spPr>
            <a:xfrm>
              <a:off x="0" y="-1"/>
              <a:ext cx="417530"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534" name="X1"/>
            <p:cNvSpPr txBox="1"/>
            <p:nvPr/>
          </p:nvSpPr>
          <p:spPr>
            <a:xfrm>
              <a:off x="0" y="4900"/>
              <a:ext cx="417530"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1</a:t>
              </a:r>
            </a:p>
          </p:txBody>
        </p:sp>
      </p:grpSp>
      <p:grpSp>
        <p:nvGrpSpPr>
          <p:cNvPr id="538" name="Rectangle 82"/>
          <p:cNvGrpSpPr/>
          <p:nvPr/>
        </p:nvGrpSpPr>
        <p:grpSpPr>
          <a:xfrm>
            <a:off x="2066833" y="1364052"/>
            <a:ext cx="413532" cy="380642"/>
            <a:chOff x="0" y="0"/>
            <a:chExt cx="413531" cy="380641"/>
          </a:xfrm>
        </p:grpSpPr>
        <p:sp>
          <p:nvSpPr>
            <p:cNvPr id="536" name="Rectangle"/>
            <p:cNvSpPr/>
            <p:nvPr/>
          </p:nvSpPr>
          <p:spPr>
            <a:xfrm>
              <a:off x="-1" y="-1"/>
              <a:ext cx="413533"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537" name="X2"/>
            <p:cNvSpPr txBox="1"/>
            <p:nvPr/>
          </p:nvSpPr>
          <p:spPr>
            <a:xfrm>
              <a:off x="-1" y="4900"/>
              <a:ext cx="413533"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2</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520"/>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2" nodeType="afterEffect">
                                  <p:stCondLst>
                                    <p:cond delay="0"/>
                                  </p:stCondLst>
                                  <p:iterate>
                                    <p:tmAbs val="0"/>
                                  </p:iterate>
                                  <p:childTnLst>
                                    <p:set>
                                      <p:cBhvr>
                                        <p:cTn id="9" fill="hold"/>
                                        <p:tgtEl>
                                          <p:spTgt spid="517"/>
                                        </p:tgtEl>
                                        <p:attrNameLst>
                                          <p:attrName>style.visibility</p:attrName>
                                        </p:attrNameLst>
                                      </p:cBhvr>
                                      <p:to>
                                        <p:strVal val="visible"/>
                                      </p:to>
                                    </p:set>
                                    <p:animEffect transition="in" filter="wipe(down)">
                                      <p:cBhvr>
                                        <p:cTn id="10" dur="500"/>
                                        <p:tgtEl>
                                          <p:spTgt spid="517"/>
                                        </p:tgtEl>
                                      </p:cBhvr>
                                    </p:animEffect>
                                  </p:childTnLst>
                                </p:cTn>
                              </p:par>
                            </p:childTnLst>
                          </p:cTn>
                        </p:par>
                        <p:par>
                          <p:cTn id="11" fill="hold">
                            <p:stCondLst>
                              <p:cond delay="500"/>
                            </p:stCondLst>
                            <p:childTnLst>
                              <p:par>
                                <p:cTn id="12" presetID="1" presetClass="entr" presetSubtype="0" fill="hold" grpId="3" nodeType="afterEffect">
                                  <p:stCondLst>
                                    <p:cond delay="0"/>
                                  </p:stCondLst>
                                  <p:iterate>
                                    <p:tmAbs val="0"/>
                                  </p:iterate>
                                  <p:childTnLst>
                                    <p:set>
                                      <p:cBhvr>
                                        <p:cTn id="13" fill="hold"/>
                                        <p:tgtEl>
                                          <p:spTgt spid="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2" animBg="1" advAuto="0"/>
      <p:bldP spid="520" grpId="1" animBg="1" advAuto="0"/>
      <p:bldP spid="532"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543"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544"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545"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546"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547"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548"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549"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550"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551" name="Rectangle : coins arrondis 232"/>
          <p:cNvSpPr/>
          <p:nvPr/>
        </p:nvSpPr>
        <p:spPr>
          <a:xfrm>
            <a:off x="4884525"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552" name="Rectangle : coins arrondis 233"/>
          <p:cNvSpPr/>
          <p:nvPr/>
        </p:nvSpPr>
        <p:spPr>
          <a:xfrm>
            <a:off x="6415713"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553"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endParaRPr/>
          </a:p>
        </p:txBody>
      </p:sp>
      <p:sp>
        <p:nvSpPr>
          <p:cNvPr id="554" name="Connecteur droit avec flèche 229"/>
          <p:cNvSpPr/>
          <p:nvPr/>
        </p:nvSpPr>
        <p:spPr>
          <a:xfrm>
            <a:off x="3013853" y="2658012"/>
            <a:ext cx="795787" cy="763439"/>
          </a:xfrm>
          <a:prstGeom prst="line">
            <a:avLst/>
          </a:prstGeom>
          <a:ln w="25400">
            <a:solidFill>
              <a:srgbClr val="3A5E8A"/>
            </a:solidFill>
          </a:ln>
        </p:spPr>
        <p:txBody>
          <a:bodyPr lIns="45719" rIns="45719"/>
          <a:lstStyle/>
          <a:p>
            <a:endParaRPr/>
          </a:p>
        </p:txBody>
      </p:sp>
      <p:sp>
        <p:nvSpPr>
          <p:cNvPr id="555"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556"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557" name="Rectangle : coins arrondis 234"/>
          <p:cNvSpPr/>
          <p:nvPr/>
        </p:nvSpPr>
        <p:spPr>
          <a:xfrm>
            <a:off x="1838322"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558" name="Rectangle : coins arrondis 241"/>
          <p:cNvSpPr/>
          <p:nvPr/>
        </p:nvSpPr>
        <p:spPr>
          <a:xfrm>
            <a:off x="3418034" y="3418216"/>
            <a:ext cx="827902"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grpSp>
        <p:nvGrpSpPr>
          <p:cNvPr id="561" name="Rectangle : coins arrondis 4"/>
          <p:cNvGrpSpPr/>
          <p:nvPr/>
        </p:nvGrpSpPr>
        <p:grpSpPr>
          <a:xfrm>
            <a:off x="4156133" y="1110560"/>
            <a:ext cx="827903" cy="301686"/>
            <a:chOff x="0" y="0"/>
            <a:chExt cx="827901" cy="301685"/>
          </a:xfrm>
        </p:grpSpPr>
        <p:sp>
          <p:nvSpPr>
            <p:cNvPr id="559"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560"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grpSp>
        <p:nvGrpSpPr>
          <p:cNvPr id="564" name="Rectangle : coins arrondis 217"/>
          <p:cNvGrpSpPr/>
          <p:nvPr/>
        </p:nvGrpSpPr>
        <p:grpSpPr>
          <a:xfrm>
            <a:off x="2614700" y="2345306"/>
            <a:ext cx="827903" cy="301686"/>
            <a:chOff x="0" y="0"/>
            <a:chExt cx="827901" cy="301685"/>
          </a:xfrm>
        </p:grpSpPr>
        <p:sp>
          <p:nvSpPr>
            <p:cNvPr id="562"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563" name="X2 &lt; 20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200</a:t>
              </a:r>
            </a:p>
          </p:txBody>
        </p:sp>
      </p:grpSp>
      <p:grpSp>
        <p:nvGrpSpPr>
          <p:cNvPr id="567" name="Rectangle : coins arrondis 227"/>
          <p:cNvGrpSpPr/>
          <p:nvPr/>
        </p:nvGrpSpPr>
        <p:grpSpPr>
          <a:xfrm>
            <a:off x="5627799" y="2345306"/>
            <a:ext cx="850973" cy="301686"/>
            <a:chOff x="0" y="0"/>
            <a:chExt cx="850971" cy="301685"/>
          </a:xfrm>
        </p:grpSpPr>
        <p:sp>
          <p:nvSpPr>
            <p:cNvPr id="565"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566"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grpSp>
        <p:nvGrpSpPr>
          <p:cNvPr id="574" name="Rectangle : coins arrondis 4"/>
          <p:cNvGrpSpPr/>
          <p:nvPr/>
        </p:nvGrpSpPr>
        <p:grpSpPr>
          <a:xfrm>
            <a:off x="4156133" y="1110560"/>
            <a:ext cx="827903" cy="301686"/>
            <a:chOff x="0" y="0"/>
            <a:chExt cx="827901" cy="301685"/>
          </a:xfrm>
        </p:grpSpPr>
        <p:sp>
          <p:nvSpPr>
            <p:cNvPr id="572"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573"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sp>
        <p:nvSpPr>
          <p:cNvPr id="575"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576"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577"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578"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grpSp>
        <p:nvGrpSpPr>
          <p:cNvPr id="581" name="Rectangle : coins arrondis 217"/>
          <p:cNvGrpSpPr/>
          <p:nvPr/>
        </p:nvGrpSpPr>
        <p:grpSpPr>
          <a:xfrm>
            <a:off x="2614700" y="2345306"/>
            <a:ext cx="827903" cy="301686"/>
            <a:chOff x="0" y="0"/>
            <a:chExt cx="827901" cy="301685"/>
          </a:xfrm>
        </p:grpSpPr>
        <p:sp>
          <p:nvSpPr>
            <p:cNvPr id="579"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580" name="X2 &lt; 20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200</a:t>
              </a:r>
            </a:p>
          </p:txBody>
        </p:sp>
      </p:grpSp>
      <p:sp>
        <p:nvSpPr>
          <p:cNvPr id="582"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583"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584"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585"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grpSp>
        <p:nvGrpSpPr>
          <p:cNvPr id="588" name="Rectangle : coins arrondis 227"/>
          <p:cNvGrpSpPr/>
          <p:nvPr/>
        </p:nvGrpSpPr>
        <p:grpSpPr>
          <a:xfrm>
            <a:off x="5627799" y="2345306"/>
            <a:ext cx="850973" cy="301686"/>
            <a:chOff x="0" y="0"/>
            <a:chExt cx="850971" cy="301685"/>
          </a:xfrm>
        </p:grpSpPr>
        <p:sp>
          <p:nvSpPr>
            <p:cNvPr id="586"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587"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sp>
        <p:nvSpPr>
          <p:cNvPr id="589"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endParaRPr/>
          </a:p>
        </p:txBody>
      </p:sp>
      <p:sp>
        <p:nvSpPr>
          <p:cNvPr id="590" name="Connecteur droit avec flèche 229"/>
          <p:cNvSpPr/>
          <p:nvPr/>
        </p:nvSpPr>
        <p:spPr>
          <a:xfrm>
            <a:off x="3013853" y="2658012"/>
            <a:ext cx="795787" cy="763439"/>
          </a:xfrm>
          <a:prstGeom prst="line">
            <a:avLst/>
          </a:prstGeom>
          <a:ln w="25400">
            <a:solidFill>
              <a:srgbClr val="3A5E8A"/>
            </a:solidFill>
          </a:ln>
        </p:spPr>
        <p:txBody>
          <a:bodyPr lIns="45719" rIns="45719"/>
          <a:lstStyle/>
          <a:p>
            <a:endParaRPr/>
          </a:p>
        </p:txBody>
      </p:sp>
      <p:sp>
        <p:nvSpPr>
          <p:cNvPr id="591"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592"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grpSp>
        <p:nvGrpSpPr>
          <p:cNvPr id="595" name="Rectangle : coins arrondis 232"/>
          <p:cNvGrpSpPr/>
          <p:nvPr/>
        </p:nvGrpSpPr>
        <p:grpSpPr>
          <a:xfrm>
            <a:off x="4884525" y="3418216"/>
            <a:ext cx="827903" cy="301686"/>
            <a:chOff x="0" y="0"/>
            <a:chExt cx="827901" cy="301685"/>
          </a:xfrm>
        </p:grpSpPr>
        <p:sp>
          <p:nvSpPr>
            <p:cNvPr id="593"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594" name="X1 &lt; 4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t> &lt; 40</a:t>
              </a:r>
            </a:p>
          </p:txBody>
        </p:sp>
      </p:grpSp>
      <p:sp>
        <p:nvSpPr>
          <p:cNvPr id="596" name="Rectangle : coins arrondis 233"/>
          <p:cNvSpPr/>
          <p:nvPr/>
        </p:nvSpPr>
        <p:spPr>
          <a:xfrm>
            <a:off x="6415713"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597" name="Rectangle : coins arrondis 234"/>
          <p:cNvSpPr/>
          <p:nvPr/>
        </p:nvSpPr>
        <p:spPr>
          <a:xfrm>
            <a:off x="1838322"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598" name="Rectangle : coins arrondis 241"/>
          <p:cNvSpPr/>
          <p:nvPr/>
        </p:nvSpPr>
        <p:spPr>
          <a:xfrm>
            <a:off x="3418034" y="3418216"/>
            <a:ext cx="827902"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599" name="Connecteur droit avec flèche 242"/>
          <p:cNvSpPr/>
          <p:nvPr/>
        </p:nvSpPr>
        <p:spPr>
          <a:xfrm flipV="1">
            <a:off x="4886859" y="3725532"/>
            <a:ext cx="407602" cy="606007"/>
          </a:xfrm>
          <a:prstGeom prst="line">
            <a:avLst/>
          </a:prstGeom>
          <a:ln w="25400">
            <a:solidFill>
              <a:srgbClr val="3A5E8A"/>
            </a:solidFill>
          </a:ln>
        </p:spPr>
        <p:txBody>
          <a:bodyPr lIns="45719" rIns="45719"/>
          <a:lstStyle/>
          <a:p>
            <a:endParaRPr/>
          </a:p>
        </p:txBody>
      </p:sp>
      <p:sp>
        <p:nvSpPr>
          <p:cNvPr id="600" name="Connecteur droit avec flèche 243"/>
          <p:cNvSpPr/>
          <p:nvPr/>
        </p:nvSpPr>
        <p:spPr>
          <a:xfrm>
            <a:off x="5296616" y="3725532"/>
            <a:ext cx="477689" cy="607086"/>
          </a:xfrm>
          <a:prstGeom prst="line">
            <a:avLst/>
          </a:prstGeom>
          <a:ln w="25400">
            <a:solidFill>
              <a:srgbClr val="3A5E8A"/>
            </a:solidFill>
          </a:ln>
        </p:spPr>
        <p:txBody>
          <a:bodyPr lIns="45719" rIns="45719"/>
          <a:lstStyle/>
          <a:p>
            <a:endParaRPr/>
          </a:p>
        </p:txBody>
      </p:sp>
      <p:sp>
        <p:nvSpPr>
          <p:cNvPr id="601" name="ZoneTexte 244"/>
          <p:cNvSpPr txBox="1"/>
          <p:nvPr/>
        </p:nvSpPr>
        <p:spPr>
          <a:xfrm>
            <a:off x="5425473" y="3841451"/>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602" name="ZoneTexte 245"/>
          <p:cNvSpPr txBox="1"/>
          <p:nvPr/>
        </p:nvSpPr>
        <p:spPr>
          <a:xfrm>
            <a:off x="4576848" y="3841451"/>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603" name="Rectangle : coins arrondis 247"/>
          <p:cNvSpPr/>
          <p:nvPr/>
        </p:nvSpPr>
        <p:spPr>
          <a:xfrm>
            <a:off x="4471532" y="4329381"/>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604" name="Rectangle : coins arrondis 248"/>
          <p:cNvSpPr/>
          <p:nvPr/>
        </p:nvSpPr>
        <p:spPr>
          <a:xfrm>
            <a:off x="5377007" y="4329381"/>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609"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endParaRPr/>
          </a:p>
        </p:txBody>
      </p:sp>
      <p:sp>
        <p:nvSpPr>
          <p:cNvPr id="610"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endParaRPr/>
          </a:p>
        </p:txBody>
      </p:sp>
      <p:sp>
        <p:nvSpPr>
          <p:cNvPr id="611" name="Multiply 84"/>
          <p:cNvSpPr/>
          <p:nvPr/>
        </p:nvSpPr>
        <p:spPr>
          <a:xfrm rot="18900000">
            <a:off x="4205808" y="319476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2" name="Multiply 84"/>
          <p:cNvSpPr/>
          <p:nvPr/>
        </p:nvSpPr>
        <p:spPr>
          <a:xfrm rot="18900000">
            <a:off x="4432020" y="32447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3" name="Multiply 84"/>
          <p:cNvSpPr/>
          <p:nvPr/>
        </p:nvSpPr>
        <p:spPr>
          <a:xfrm rot="18900000">
            <a:off x="3975533" y="296609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4" name="Multiply 84"/>
          <p:cNvSpPr/>
          <p:nvPr/>
        </p:nvSpPr>
        <p:spPr>
          <a:xfrm rot="18900000">
            <a:off x="4569241" y="286458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5" name="Multiply 84"/>
          <p:cNvSpPr/>
          <p:nvPr/>
        </p:nvSpPr>
        <p:spPr>
          <a:xfrm rot="18900000">
            <a:off x="4206238" y="3018738"/>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6"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7" name="Multiply 84"/>
          <p:cNvSpPr/>
          <p:nvPr/>
        </p:nvSpPr>
        <p:spPr>
          <a:xfrm rot="18900000">
            <a:off x="4271991" y="28819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8"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19"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0" name="Multiply 84"/>
          <p:cNvSpPr/>
          <p:nvPr/>
        </p:nvSpPr>
        <p:spPr>
          <a:xfrm rot="18900000">
            <a:off x="5703067" y="226774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1" name="Multiply 84"/>
          <p:cNvSpPr/>
          <p:nvPr/>
        </p:nvSpPr>
        <p:spPr>
          <a:xfrm rot="18900000">
            <a:off x="4565937" y="33580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2"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3" name="Multiply 84"/>
          <p:cNvSpPr/>
          <p:nvPr/>
        </p:nvSpPr>
        <p:spPr>
          <a:xfrm rot="18900000">
            <a:off x="2761620" y="322941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4" name="Multiply 84"/>
          <p:cNvSpPr/>
          <p:nvPr/>
        </p:nvSpPr>
        <p:spPr>
          <a:xfrm rot="18900000">
            <a:off x="3854089" y="231197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5" name="Multiply 84"/>
          <p:cNvSpPr/>
          <p:nvPr/>
        </p:nvSpPr>
        <p:spPr>
          <a:xfrm rot="18900000">
            <a:off x="3872346" y="320871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6" name="Multiply 84"/>
          <p:cNvSpPr/>
          <p:nvPr/>
        </p:nvSpPr>
        <p:spPr>
          <a:xfrm rot="18900000">
            <a:off x="4779374" y="297872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7" name="Multiply 84"/>
          <p:cNvSpPr/>
          <p:nvPr/>
        </p:nvSpPr>
        <p:spPr>
          <a:xfrm rot="18900000">
            <a:off x="5028894" y="24139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8" name="Multiply 84"/>
          <p:cNvSpPr/>
          <p:nvPr/>
        </p:nvSpPr>
        <p:spPr>
          <a:xfrm rot="18900000">
            <a:off x="3188168" y="256415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29" name="Multiply 84"/>
          <p:cNvSpPr/>
          <p:nvPr/>
        </p:nvSpPr>
        <p:spPr>
          <a:xfrm rot="18900000">
            <a:off x="4704408" y="327480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0" name="Multiply 84"/>
          <p:cNvSpPr/>
          <p:nvPr/>
        </p:nvSpPr>
        <p:spPr>
          <a:xfrm rot="18900000">
            <a:off x="2687512" y="264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1" name="Multiply 84"/>
          <p:cNvSpPr/>
          <p:nvPr/>
        </p:nvSpPr>
        <p:spPr>
          <a:xfrm rot="18900000">
            <a:off x="3104825" y="351111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2" name="Multiply 84"/>
          <p:cNvSpPr/>
          <p:nvPr/>
        </p:nvSpPr>
        <p:spPr>
          <a:xfrm rot="18900000">
            <a:off x="3243327" y="3144136"/>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3" name="Multiply 84"/>
          <p:cNvSpPr/>
          <p:nvPr/>
        </p:nvSpPr>
        <p:spPr>
          <a:xfrm rot="18900000">
            <a:off x="5642067" y="200526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4" name="Multiply 84"/>
          <p:cNvSpPr/>
          <p:nvPr/>
        </p:nvSpPr>
        <p:spPr>
          <a:xfrm rot="18900000">
            <a:off x="4433036" y="354942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5"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6" name="Multiply 84"/>
          <p:cNvSpPr/>
          <p:nvPr/>
        </p:nvSpPr>
        <p:spPr>
          <a:xfrm rot="18900000">
            <a:off x="3353611" y="194826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7"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8" name="Multiply 84"/>
          <p:cNvSpPr/>
          <p:nvPr/>
        </p:nvSpPr>
        <p:spPr>
          <a:xfrm rot="18900000">
            <a:off x="5391899"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39" name="Multiply 84"/>
          <p:cNvSpPr/>
          <p:nvPr/>
        </p:nvSpPr>
        <p:spPr>
          <a:xfrm rot="18900000">
            <a:off x="5478179" y="317104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0" name="Multiply 84"/>
          <p:cNvSpPr/>
          <p:nvPr/>
        </p:nvSpPr>
        <p:spPr>
          <a:xfrm rot="18900000">
            <a:off x="6040604" y="338086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1" name="Multiply 84"/>
          <p:cNvSpPr/>
          <p:nvPr/>
        </p:nvSpPr>
        <p:spPr>
          <a:xfrm rot="18900000">
            <a:off x="5934073" y="298415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2"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3"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4" name="Multiply 84"/>
          <p:cNvSpPr/>
          <p:nvPr/>
        </p:nvSpPr>
        <p:spPr>
          <a:xfrm rot="18900000">
            <a:off x="3520323" y="264365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5" name="Multiply 84"/>
          <p:cNvSpPr/>
          <p:nvPr/>
        </p:nvSpPr>
        <p:spPr>
          <a:xfrm rot="18900000">
            <a:off x="6108916" y="38153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6" name="Multiply 84"/>
          <p:cNvSpPr/>
          <p:nvPr/>
        </p:nvSpPr>
        <p:spPr>
          <a:xfrm rot="18900000">
            <a:off x="4548107" y="24010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7" name="Multiply 84"/>
          <p:cNvSpPr/>
          <p:nvPr/>
        </p:nvSpPr>
        <p:spPr>
          <a:xfrm rot="18900000">
            <a:off x="4313997" y="227119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8" name="Multiply 84"/>
          <p:cNvSpPr/>
          <p:nvPr/>
        </p:nvSpPr>
        <p:spPr>
          <a:xfrm rot="18900000">
            <a:off x="4137014"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49" name="Multiply 84"/>
          <p:cNvSpPr/>
          <p:nvPr/>
        </p:nvSpPr>
        <p:spPr>
          <a:xfrm rot="18900000">
            <a:off x="4895973" y="221165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0" name="Multiply 84"/>
          <p:cNvSpPr/>
          <p:nvPr/>
        </p:nvSpPr>
        <p:spPr>
          <a:xfrm rot="18900000">
            <a:off x="4108737" y="205344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1" name="Multiply 84"/>
          <p:cNvSpPr/>
          <p:nvPr/>
        </p:nvSpPr>
        <p:spPr>
          <a:xfrm rot="18900000">
            <a:off x="4469750" y="250759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2" name="Multiply 84"/>
          <p:cNvSpPr/>
          <p:nvPr/>
        </p:nvSpPr>
        <p:spPr>
          <a:xfrm rot="18900000">
            <a:off x="5184344" y="198482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3" name="Multiply 84"/>
          <p:cNvSpPr/>
          <p:nvPr/>
        </p:nvSpPr>
        <p:spPr>
          <a:xfrm rot="18900000">
            <a:off x="4568750" y="20470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4" name="Multiply 84"/>
          <p:cNvSpPr/>
          <p:nvPr/>
        </p:nvSpPr>
        <p:spPr>
          <a:xfrm rot="18900000">
            <a:off x="4764614" y="245155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5" name="Multiply 84"/>
          <p:cNvSpPr/>
          <p:nvPr/>
        </p:nvSpPr>
        <p:spPr>
          <a:xfrm rot="18900000">
            <a:off x="5872150" y="164491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6" name="Multiply 84"/>
          <p:cNvSpPr/>
          <p:nvPr/>
        </p:nvSpPr>
        <p:spPr>
          <a:xfrm rot="18900000">
            <a:off x="3555042" y="181848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7" name="Multiply 84"/>
          <p:cNvSpPr/>
          <p:nvPr/>
        </p:nvSpPr>
        <p:spPr>
          <a:xfrm rot="18900000">
            <a:off x="5617100" y="380634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8" name="Multiply 84"/>
          <p:cNvSpPr/>
          <p:nvPr/>
        </p:nvSpPr>
        <p:spPr>
          <a:xfrm rot="18900000">
            <a:off x="5617098" y="2793095"/>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59" name="Multiply 84"/>
          <p:cNvSpPr/>
          <p:nvPr/>
        </p:nvSpPr>
        <p:spPr>
          <a:xfrm rot="18900000">
            <a:off x="3221629" y="214116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60" name="Multiply 84"/>
          <p:cNvSpPr/>
          <p:nvPr/>
        </p:nvSpPr>
        <p:spPr>
          <a:xfrm rot="18900000">
            <a:off x="3130484" y="197778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61" name="Multiply 84"/>
          <p:cNvSpPr/>
          <p:nvPr/>
        </p:nvSpPr>
        <p:spPr>
          <a:xfrm rot="18900000">
            <a:off x="3276055" y="17783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62" name="Multiply 84"/>
          <p:cNvSpPr/>
          <p:nvPr/>
        </p:nvSpPr>
        <p:spPr>
          <a:xfrm rot="18900000">
            <a:off x="3577133" y="208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63" name="ZoneTexte 125"/>
          <p:cNvSpPr txBox="1"/>
          <p:nvPr/>
        </p:nvSpPr>
        <p:spPr>
          <a:xfrm>
            <a:off x="3616059"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a:t>
            </a:r>
          </a:p>
        </p:txBody>
      </p:sp>
      <p:sp>
        <p:nvSpPr>
          <p:cNvPr id="664" name="Connecteur droit avec flèche 125"/>
          <p:cNvSpPr/>
          <p:nvPr/>
        </p:nvSpPr>
        <p:spPr>
          <a:xfrm flipH="1" flipV="1">
            <a:off x="3813563" y="1685387"/>
            <a:ext cx="2160" cy="2552341"/>
          </a:xfrm>
          <a:prstGeom prst="line">
            <a:avLst/>
          </a:prstGeom>
          <a:ln w="12700">
            <a:solidFill>
              <a:srgbClr val="3A5E8A"/>
            </a:solidFill>
            <a:prstDash val="dash"/>
          </a:ln>
        </p:spPr>
        <p:txBody>
          <a:bodyPr lIns="45719" rIns="45719"/>
          <a:lstStyle/>
          <a:p>
            <a:endParaRPr/>
          </a:p>
        </p:txBody>
      </p:sp>
      <p:sp>
        <p:nvSpPr>
          <p:cNvPr id="665" name="Connecteur droit avec flèche 125"/>
          <p:cNvSpPr/>
          <p:nvPr/>
        </p:nvSpPr>
        <p:spPr>
          <a:xfrm flipV="1">
            <a:off x="5039038" y="2734997"/>
            <a:ext cx="1" cy="1523111"/>
          </a:xfrm>
          <a:prstGeom prst="line">
            <a:avLst/>
          </a:prstGeom>
          <a:ln w="12700">
            <a:solidFill>
              <a:srgbClr val="3A5E8A"/>
            </a:solidFill>
            <a:prstDash val="dash"/>
          </a:ln>
        </p:spPr>
        <p:txBody>
          <a:bodyPr lIns="45719" rIns="45719"/>
          <a:lstStyle/>
          <a:p>
            <a:endParaRPr/>
          </a:p>
        </p:txBody>
      </p:sp>
      <p:sp>
        <p:nvSpPr>
          <p:cNvPr id="666" name="Connecteur droit avec flèche 2"/>
          <p:cNvSpPr/>
          <p:nvPr/>
        </p:nvSpPr>
        <p:spPr>
          <a:xfrm>
            <a:off x="3817437" y="2718623"/>
            <a:ext cx="3040563" cy="1"/>
          </a:xfrm>
          <a:prstGeom prst="line">
            <a:avLst/>
          </a:prstGeom>
          <a:ln w="12700">
            <a:solidFill>
              <a:srgbClr val="3A5E8A"/>
            </a:solidFill>
            <a:prstDash val="dash"/>
          </a:ln>
        </p:spPr>
        <p:txBody>
          <a:bodyPr lIns="45719" rIns="45719"/>
          <a:lstStyle/>
          <a:p>
            <a:endParaRPr/>
          </a:p>
        </p:txBody>
      </p:sp>
      <p:sp>
        <p:nvSpPr>
          <p:cNvPr id="667" name="Connecteur droit avec flèche 2"/>
          <p:cNvSpPr/>
          <p:nvPr/>
        </p:nvSpPr>
        <p:spPr>
          <a:xfrm>
            <a:off x="2490337" y="2312011"/>
            <a:ext cx="1315939" cy="1"/>
          </a:xfrm>
          <a:prstGeom prst="line">
            <a:avLst/>
          </a:prstGeom>
          <a:ln w="12700">
            <a:solidFill>
              <a:srgbClr val="3A5E8A"/>
            </a:solidFill>
            <a:prstDash val="dash"/>
          </a:ln>
        </p:spPr>
        <p:txBody>
          <a:bodyPr lIns="45719" rIns="45719"/>
          <a:lstStyle/>
          <a:p>
            <a:endParaRPr/>
          </a:p>
        </p:txBody>
      </p:sp>
      <p:sp>
        <p:nvSpPr>
          <p:cNvPr id="668" name="ZoneTexte 125"/>
          <p:cNvSpPr txBox="1"/>
          <p:nvPr/>
        </p:nvSpPr>
        <p:spPr>
          <a:xfrm>
            <a:off x="4839834"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40</a:t>
            </a:r>
          </a:p>
        </p:txBody>
      </p:sp>
      <p:sp>
        <p:nvSpPr>
          <p:cNvPr id="669" name="ZoneTexte 125"/>
          <p:cNvSpPr txBox="1"/>
          <p:nvPr/>
        </p:nvSpPr>
        <p:spPr>
          <a:xfrm>
            <a:off x="1818289" y="2173511"/>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200</a:t>
            </a:r>
          </a:p>
        </p:txBody>
      </p:sp>
      <p:sp>
        <p:nvSpPr>
          <p:cNvPr id="670" name="ZoneTexte 125"/>
          <p:cNvSpPr txBox="1"/>
          <p:nvPr/>
        </p:nvSpPr>
        <p:spPr>
          <a:xfrm>
            <a:off x="1818289" y="2577836"/>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170</a:t>
            </a:r>
          </a:p>
        </p:txBody>
      </p:sp>
      <p:sp>
        <p:nvSpPr>
          <p:cNvPr id="671" name="ZoneTexte 3"/>
          <p:cNvSpPr txBox="1"/>
          <p:nvPr/>
        </p:nvSpPr>
        <p:spPr>
          <a:xfrm>
            <a:off x="3503133" y="1416006"/>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Split 1</a:t>
            </a:r>
          </a:p>
        </p:txBody>
      </p:sp>
      <p:sp>
        <p:nvSpPr>
          <p:cNvPr id="672" name="ZoneTexte 3"/>
          <p:cNvSpPr txBox="1"/>
          <p:nvPr/>
        </p:nvSpPr>
        <p:spPr>
          <a:xfrm>
            <a:off x="6357589" y="2435559"/>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2</a:t>
            </a:r>
          </a:p>
        </p:txBody>
      </p:sp>
      <p:sp>
        <p:nvSpPr>
          <p:cNvPr id="673" name="ZoneTexte 3"/>
          <p:cNvSpPr txBox="1"/>
          <p:nvPr/>
        </p:nvSpPr>
        <p:spPr>
          <a:xfrm>
            <a:off x="2428911" y="2063542"/>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3</a:t>
            </a:r>
          </a:p>
        </p:txBody>
      </p:sp>
      <p:sp>
        <p:nvSpPr>
          <p:cNvPr id="674" name="Multiply 84"/>
          <p:cNvSpPr/>
          <p:nvPr/>
        </p:nvSpPr>
        <p:spPr>
          <a:xfrm rot="18900000">
            <a:off x="5252854" y="236203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75" name="Multiply 84"/>
          <p:cNvSpPr/>
          <p:nvPr/>
        </p:nvSpPr>
        <p:spPr>
          <a:xfrm rot="18900000">
            <a:off x="4391985" y="3029941"/>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76" name="Multiply 84"/>
          <p:cNvSpPr/>
          <p:nvPr/>
        </p:nvSpPr>
        <p:spPr>
          <a:xfrm rot="18900000">
            <a:off x="5198188" y="254507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77" name="Multiply 84"/>
          <p:cNvSpPr/>
          <p:nvPr/>
        </p:nvSpPr>
        <p:spPr>
          <a:xfrm rot="18900000">
            <a:off x="5642068" y="247500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78" name="Multiply 84"/>
          <p:cNvSpPr/>
          <p:nvPr/>
        </p:nvSpPr>
        <p:spPr>
          <a:xfrm rot="18900000">
            <a:off x="6060881" y="204135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79" name="Multiply 84"/>
          <p:cNvSpPr/>
          <p:nvPr/>
        </p:nvSpPr>
        <p:spPr>
          <a:xfrm rot="18900000">
            <a:off x="5391899" y="218382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80" name="ZoneTexte 3"/>
          <p:cNvSpPr txBox="1"/>
          <p:nvPr/>
        </p:nvSpPr>
        <p:spPr>
          <a:xfrm>
            <a:off x="4965703" y="3856887"/>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4</a:t>
            </a:r>
          </a:p>
        </p:txBody>
      </p:sp>
      <p:grpSp>
        <p:nvGrpSpPr>
          <p:cNvPr id="683" name="Rectangle 86"/>
          <p:cNvGrpSpPr/>
          <p:nvPr/>
        </p:nvGrpSpPr>
        <p:grpSpPr>
          <a:xfrm>
            <a:off x="7003995" y="4264685"/>
            <a:ext cx="417531" cy="380642"/>
            <a:chOff x="0" y="0"/>
            <a:chExt cx="417529" cy="380641"/>
          </a:xfrm>
        </p:grpSpPr>
        <p:sp>
          <p:nvSpPr>
            <p:cNvPr id="681" name="Rectangle"/>
            <p:cNvSpPr/>
            <p:nvPr/>
          </p:nvSpPr>
          <p:spPr>
            <a:xfrm>
              <a:off x="0" y="-1"/>
              <a:ext cx="417530"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682" name="X1"/>
            <p:cNvSpPr txBox="1"/>
            <p:nvPr/>
          </p:nvSpPr>
          <p:spPr>
            <a:xfrm>
              <a:off x="0" y="4900"/>
              <a:ext cx="417530"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1</a:t>
              </a:r>
            </a:p>
          </p:txBody>
        </p:sp>
      </p:grpSp>
      <p:sp>
        <p:nvSpPr>
          <p:cNvPr id="684" name="ZoneTexte 125"/>
          <p:cNvSpPr txBox="1"/>
          <p:nvPr/>
        </p:nvSpPr>
        <p:spPr>
          <a:xfrm>
            <a:off x="2777176" y="1837551"/>
            <a:ext cx="762915" cy="294641"/>
          </a:xfrm>
          <a:prstGeom prst="rect">
            <a:avLst/>
          </a:prstGeom>
          <a:solidFill>
            <a:srgbClr val="00B050"/>
          </a:solidFill>
          <a:ln w="25400">
            <a:solidFill>
              <a:srgbClr val="007033">
                <a:alpha val="50195"/>
              </a:srgb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b="1">
                <a:solidFill>
                  <a:srgbClr val="FFFFFF"/>
                </a:solidFill>
                <a:latin typeface="Montserrat Light"/>
                <a:ea typeface="Montserrat Light"/>
                <a:cs typeface="Montserrat Light"/>
                <a:sym typeface="Montserrat Light"/>
              </a:defRPr>
            </a:lvl1pPr>
          </a:lstStyle>
          <a:p>
            <a:r>
              <a:t>65.7</a:t>
            </a:r>
          </a:p>
        </p:txBody>
      </p:sp>
      <p:sp>
        <p:nvSpPr>
          <p:cNvPr id="685" name="ZoneTexte 125"/>
          <p:cNvSpPr txBox="1"/>
          <p:nvPr/>
        </p:nvSpPr>
        <p:spPr>
          <a:xfrm>
            <a:off x="2794659" y="3012283"/>
            <a:ext cx="727951" cy="294641"/>
          </a:xfrm>
          <a:prstGeom prst="rect">
            <a:avLst/>
          </a:prstGeom>
          <a:solidFill>
            <a:srgbClr val="00B050"/>
          </a:solidFill>
          <a:ln w="25400">
            <a:solidFill>
              <a:srgbClr val="007033">
                <a:alpha val="50195"/>
              </a:srgb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b="1">
                <a:solidFill>
                  <a:srgbClr val="FFFFFF"/>
                </a:solidFill>
                <a:latin typeface="Montserrat Light"/>
                <a:ea typeface="Montserrat Light"/>
                <a:cs typeface="Montserrat Light"/>
                <a:sym typeface="Montserrat Light"/>
              </a:defRPr>
            </a:lvl1pPr>
          </a:lstStyle>
          <a:p>
            <a:r>
              <a:t>300.5</a:t>
            </a:r>
          </a:p>
        </p:txBody>
      </p:sp>
      <p:sp>
        <p:nvSpPr>
          <p:cNvPr id="686" name="ZoneTexte 125"/>
          <p:cNvSpPr txBox="1"/>
          <p:nvPr/>
        </p:nvSpPr>
        <p:spPr>
          <a:xfrm>
            <a:off x="4155794" y="3007384"/>
            <a:ext cx="599295" cy="294641"/>
          </a:xfrm>
          <a:prstGeom prst="rect">
            <a:avLst/>
          </a:prstGeom>
          <a:solidFill>
            <a:srgbClr val="00B050"/>
          </a:solidFill>
          <a:ln w="25400">
            <a:solidFill>
              <a:srgbClr val="007033">
                <a:alpha val="50195"/>
              </a:srgb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b="1">
                <a:solidFill>
                  <a:srgbClr val="FFFFFF"/>
                </a:solidFill>
                <a:latin typeface="Montserrat Light"/>
                <a:ea typeface="Montserrat Light"/>
                <a:cs typeface="Montserrat Light"/>
                <a:sym typeface="Montserrat Light"/>
              </a:defRPr>
            </a:lvl1pPr>
          </a:lstStyle>
          <a:p>
            <a:r>
              <a:t>-64.1</a:t>
            </a:r>
          </a:p>
        </p:txBody>
      </p:sp>
      <p:sp>
        <p:nvSpPr>
          <p:cNvPr id="687" name="ZoneTexte 125"/>
          <p:cNvSpPr txBox="1"/>
          <p:nvPr/>
        </p:nvSpPr>
        <p:spPr>
          <a:xfrm>
            <a:off x="4628707" y="2105306"/>
            <a:ext cx="718113" cy="294641"/>
          </a:xfrm>
          <a:prstGeom prst="rect">
            <a:avLst/>
          </a:prstGeom>
          <a:solidFill>
            <a:srgbClr val="00B050"/>
          </a:solidFill>
          <a:ln w="25400">
            <a:solidFill>
              <a:srgbClr val="007033">
                <a:alpha val="50195"/>
              </a:srgb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b="1">
                <a:solidFill>
                  <a:srgbClr val="FFFFFF"/>
                </a:solidFill>
                <a:latin typeface="Montserrat Light"/>
                <a:ea typeface="Montserrat Light"/>
                <a:cs typeface="Montserrat Light"/>
                <a:sym typeface="Montserrat Light"/>
              </a:defRPr>
            </a:lvl1pPr>
          </a:lstStyle>
          <a:p>
            <a:r>
              <a:t>1023</a:t>
            </a:r>
          </a:p>
        </p:txBody>
      </p:sp>
      <p:sp>
        <p:nvSpPr>
          <p:cNvPr id="688" name="ZoneTexte 125"/>
          <p:cNvSpPr txBox="1"/>
          <p:nvPr/>
        </p:nvSpPr>
        <p:spPr>
          <a:xfrm>
            <a:off x="5374797" y="3012140"/>
            <a:ext cx="599295" cy="294641"/>
          </a:xfrm>
          <a:prstGeom prst="rect">
            <a:avLst/>
          </a:prstGeom>
          <a:solidFill>
            <a:srgbClr val="00B050"/>
          </a:solidFill>
          <a:ln w="25400">
            <a:solidFill>
              <a:srgbClr val="007033">
                <a:alpha val="50195"/>
              </a:srgb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b="1">
                <a:solidFill>
                  <a:srgbClr val="FFFFFF"/>
                </a:solidFill>
                <a:latin typeface="Montserrat Light"/>
                <a:ea typeface="Montserrat Light"/>
                <a:cs typeface="Montserrat Light"/>
                <a:sym typeface="Montserrat Light"/>
              </a:defRPr>
            </a:lvl1pPr>
          </a:lstStyle>
          <a:p>
            <a:r>
              <a:t>0.7</a:t>
            </a:r>
          </a:p>
        </p:txBody>
      </p:sp>
      <p:pic>
        <p:nvPicPr>
          <p:cNvPr id="689" name="Picture 85" descr="Picture 85"/>
          <p:cNvPicPr>
            <a:picLocks noChangeAspect="1"/>
          </p:cNvPicPr>
          <p:nvPr/>
        </p:nvPicPr>
        <p:blipFill>
          <a:blip r:embed="rId3"/>
          <a:stretch>
            <a:fillRect/>
          </a:stretch>
        </p:blipFill>
        <p:spPr>
          <a:xfrm>
            <a:off x="6960512" y="963316"/>
            <a:ext cx="1821168" cy="1519502"/>
          </a:xfrm>
          <a:prstGeom prst="rect">
            <a:avLst/>
          </a:prstGeom>
          <a:ln w="12700">
            <a:miter lim="400000"/>
          </a:ln>
        </p:spPr>
      </p:pic>
      <p:grpSp>
        <p:nvGrpSpPr>
          <p:cNvPr id="692" name="Rectangle 87"/>
          <p:cNvGrpSpPr/>
          <p:nvPr/>
        </p:nvGrpSpPr>
        <p:grpSpPr>
          <a:xfrm>
            <a:off x="6923298" y="983410"/>
            <a:ext cx="413532" cy="380643"/>
            <a:chOff x="0" y="0"/>
            <a:chExt cx="413531" cy="380641"/>
          </a:xfrm>
        </p:grpSpPr>
        <p:sp>
          <p:nvSpPr>
            <p:cNvPr id="690" name="Rectangle"/>
            <p:cNvSpPr/>
            <p:nvPr/>
          </p:nvSpPr>
          <p:spPr>
            <a:xfrm>
              <a:off x="-1" y="-1"/>
              <a:ext cx="413533" cy="380643"/>
            </a:xfrm>
            <a:prstGeom prst="rect">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sz="1600">
                  <a:solidFill>
                    <a:srgbClr val="FFFFFF"/>
                  </a:solidFill>
                  <a:latin typeface="Montserrat Light"/>
                  <a:ea typeface="Montserrat Light"/>
                  <a:cs typeface="Montserrat Light"/>
                  <a:sym typeface="Montserrat Light"/>
                </a:defRPr>
              </a:pPr>
              <a:endParaRPr/>
            </a:p>
          </p:txBody>
        </p:sp>
        <p:sp>
          <p:nvSpPr>
            <p:cNvPr id="691" name="Y"/>
            <p:cNvSpPr txBox="1"/>
            <p:nvPr/>
          </p:nvSpPr>
          <p:spPr>
            <a:xfrm>
              <a:off x="-1" y="23950"/>
              <a:ext cx="413533" cy="33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solidFill>
                    <a:srgbClr val="FFFFFF"/>
                  </a:solidFill>
                  <a:latin typeface="Montserrat Light"/>
                  <a:ea typeface="Montserrat Light"/>
                  <a:cs typeface="Montserrat Light"/>
                  <a:sym typeface="Montserrat Light"/>
                </a:defRPr>
              </a:lvl1pPr>
            </a:lstStyle>
            <a:p>
              <a:r>
                <a:t>Y</a:t>
              </a:r>
            </a:p>
          </p:txBody>
        </p:sp>
      </p:grpSp>
      <p:grpSp>
        <p:nvGrpSpPr>
          <p:cNvPr id="695" name="Rectangle 92"/>
          <p:cNvGrpSpPr/>
          <p:nvPr/>
        </p:nvGrpSpPr>
        <p:grpSpPr>
          <a:xfrm>
            <a:off x="2066833" y="1364052"/>
            <a:ext cx="413532" cy="380642"/>
            <a:chOff x="0" y="0"/>
            <a:chExt cx="413531" cy="380641"/>
          </a:xfrm>
        </p:grpSpPr>
        <p:sp>
          <p:nvSpPr>
            <p:cNvPr id="693" name="Rectangle"/>
            <p:cNvSpPr/>
            <p:nvPr/>
          </p:nvSpPr>
          <p:spPr>
            <a:xfrm>
              <a:off x="-1" y="-1"/>
              <a:ext cx="413533"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694" name="X2"/>
            <p:cNvSpPr txBox="1"/>
            <p:nvPr/>
          </p:nvSpPr>
          <p:spPr>
            <a:xfrm>
              <a:off x="-1" y="4900"/>
              <a:ext cx="413533"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2</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92"/>
                                        </p:tgtEl>
                                        <p:attrNameLst>
                                          <p:attrName>style.visibility</p:attrName>
                                        </p:attrNameLst>
                                      </p:cBhvr>
                                      <p:to>
                                        <p:strVal val="visible"/>
                                      </p:to>
                                    </p:set>
                                    <p:animEffect transition="in" filter="fade">
                                      <p:cBhvr>
                                        <p:cTn id="7" dur="500"/>
                                        <p:tgtEl>
                                          <p:spTgt spid="692"/>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689"/>
                                        </p:tgtEl>
                                        <p:attrNameLst>
                                          <p:attrName>style.visibility</p:attrName>
                                        </p:attrNameLst>
                                      </p:cBhvr>
                                      <p:to>
                                        <p:strVal val="visible"/>
                                      </p:to>
                                    </p:set>
                                    <p:animEffect transition="in" filter="fade">
                                      <p:cBhvr>
                                        <p:cTn id="11" dur="500"/>
                                        <p:tgtEl>
                                          <p:spTgt spid="68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fill="hold" grpId="3" nodeType="clickEffect">
                                  <p:stCondLst>
                                    <p:cond delay="0"/>
                                  </p:stCondLst>
                                  <p:iterate>
                                    <p:tmAbs val="0"/>
                                  </p:iterate>
                                  <p:childTnLst>
                                    <p:set>
                                      <p:cBhvr>
                                        <p:cTn id="15" fill="hold"/>
                                        <p:tgtEl>
                                          <p:spTgt spid="684"/>
                                        </p:tgtEl>
                                        <p:attrNameLst>
                                          <p:attrName>style.visibility</p:attrName>
                                        </p:attrNameLst>
                                      </p:cBhvr>
                                      <p:to>
                                        <p:strVal val="visible"/>
                                      </p:to>
                                    </p:set>
                                    <p:animEffect transition="in" filter="fade">
                                      <p:cBhvr>
                                        <p:cTn id="16" dur="500"/>
                                        <p:tgtEl>
                                          <p:spTgt spid="6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grpId="4" nodeType="clickEffect">
                                  <p:stCondLst>
                                    <p:cond delay="0"/>
                                  </p:stCondLst>
                                  <p:iterate>
                                    <p:tmAbs val="0"/>
                                  </p:iterate>
                                  <p:childTnLst>
                                    <p:set>
                                      <p:cBhvr>
                                        <p:cTn id="20" fill="hold"/>
                                        <p:tgtEl>
                                          <p:spTgt spid="685"/>
                                        </p:tgtEl>
                                        <p:attrNameLst>
                                          <p:attrName>style.visibility</p:attrName>
                                        </p:attrNameLst>
                                      </p:cBhvr>
                                      <p:to>
                                        <p:strVal val="visible"/>
                                      </p:to>
                                    </p:set>
                                    <p:animEffect transition="in" filter="fade">
                                      <p:cBhvr>
                                        <p:cTn id="21" dur="500"/>
                                        <p:tgtEl>
                                          <p:spTgt spid="68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grpId="5" nodeType="clickEffect">
                                  <p:stCondLst>
                                    <p:cond delay="0"/>
                                  </p:stCondLst>
                                  <p:iterate>
                                    <p:tmAbs val="0"/>
                                  </p:iterate>
                                  <p:childTnLst>
                                    <p:set>
                                      <p:cBhvr>
                                        <p:cTn id="25" fill="hold"/>
                                        <p:tgtEl>
                                          <p:spTgt spid="687"/>
                                        </p:tgtEl>
                                        <p:attrNameLst>
                                          <p:attrName>style.visibility</p:attrName>
                                        </p:attrNameLst>
                                      </p:cBhvr>
                                      <p:to>
                                        <p:strVal val="visible"/>
                                      </p:to>
                                    </p:set>
                                    <p:animEffect transition="in" filter="fade">
                                      <p:cBhvr>
                                        <p:cTn id="26" dur="500"/>
                                        <p:tgtEl>
                                          <p:spTgt spid="68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6" nodeType="clickEffect">
                                  <p:stCondLst>
                                    <p:cond delay="0"/>
                                  </p:stCondLst>
                                  <p:iterate>
                                    <p:tmAbs val="0"/>
                                  </p:iterate>
                                  <p:childTnLst>
                                    <p:set>
                                      <p:cBhvr>
                                        <p:cTn id="30" fill="hold"/>
                                        <p:tgtEl>
                                          <p:spTgt spid="686"/>
                                        </p:tgtEl>
                                        <p:attrNameLst>
                                          <p:attrName>style.visibility</p:attrName>
                                        </p:attrNameLst>
                                      </p:cBhvr>
                                      <p:to>
                                        <p:strVal val="visible"/>
                                      </p:to>
                                    </p:set>
                                    <p:animEffect transition="in" filter="fade">
                                      <p:cBhvr>
                                        <p:cTn id="31" dur="500"/>
                                        <p:tgtEl>
                                          <p:spTgt spid="68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grpId="7" nodeType="clickEffect">
                                  <p:stCondLst>
                                    <p:cond delay="0"/>
                                  </p:stCondLst>
                                  <p:iterate>
                                    <p:tmAbs val="0"/>
                                  </p:iterate>
                                  <p:childTnLst>
                                    <p:set>
                                      <p:cBhvr>
                                        <p:cTn id="35" fill="hold"/>
                                        <p:tgtEl>
                                          <p:spTgt spid="688"/>
                                        </p:tgtEl>
                                        <p:attrNameLst>
                                          <p:attrName>style.visibility</p:attrName>
                                        </p:attrNameLst>
                                      </p:cBhvr>
                                      <p:to>
                                        <p:strVal val="visible"/>
                                      </p:to>
                                    </p:set>
                                    <p:animEffect transition="in" filter="fade">
                                      <p:cBhvr>
                                        <p:cTn id="36" dur="500"/>
                                        <p:tgtEl>
                                          <p:spTgt spid="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4" grpId="3" animBg="1" advAuto="0"/>
      <p:bldP spid="685" grpId="4" animBg="1" advAuto="0"/>
      <p:bldP spid="686" grpId="6" animBg="1" advAuto="0"/>
      <p:bldP spid="687" grpId="5" animBg="1" advAuto="0"/>
      <p:bldP spid="688" grpId="7" animBg="1" advAuto="0"/>
      <p:bldP spid="689" grpId="2" animBg="1" advAuto="0"/>
      <p:bldP spid="692"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grpSp>
        <p:nvGrpSpPr>
          <p:cNvPr id="702" name="Rectangle : coins arrondis 4"/>
          <p:cNvGrpSpPr/>
          <p:nvPr/>
        </p:nvGrpSpPr>
        <p:grpSpPr>
          <a:xfrm>
            <a:off x="4156133" y="1110560"/>
            <a:ext cx="827903" cy="301686"/>
            <a:chOff x="0" y="0"/>
            <a:chExt cx="827901" cy="301685"/>
          </a:xfrm>
        </p:grpSpPr>
        <p:sp>
          <p:nvSpPr>
            <p:cNvPr id="700"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01"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sp>
        <p:nvSpPr>
          <p:cNvPr id="703"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704"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705"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706"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grpSp>
        <p:nvGrpSpPr>
          <p:cNvPr id="709" name="Rectangle : coins arrondis 217"/>
          <p:cNvGrpSpPr/>
          <p:nvPr/>
        </p:nvGrpSpPr>
        <p:grpSpPr>
          <a:xfrm>
            <a:off x="2614700" y="2345306"/>
            <a:ext cx="827903" cy="301686"/>
            <a:chOff x="0" y="0"/>
            <a:chExt cx="827901" cy="301685"/>
          </a:xfrm>
        </p:grpSpPr>
        <p:sp>
          <p:nvSpPr>
            <p:cNvPr id="707"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08" name="X2 &lt; 20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200</a:t>
              </a:r>
            </a:p>
          </p:txBody>
        </p:sp>
      </p:grpSp>
      <p:sp>
        <p:nvSpPr>
          <p:cNvPr id="710"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711"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712"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713"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grpSp>
        <p:nvGrpSpPr>
          <p:cNvPr id="716" name="Rectangle : coins arrondis 227"/>
          <p:cNvGrpSpPr/>
          <p:nvPr/>
        </p:nvGrpSpPr>
        <p:grpSpPr>
          <a:xfrm>
            <a:off x="5627799" y="2345306"/>
            <a:ext cx="850973" cy="301686"/>
            <a:chOff x="0" y="0"/>
            <a:chExt cx="850971" cy="301685"/>
          </a:xfrm>
        </p:grpSpPr>
        <p:sp>
          <p:nvSpPr>
            <p:cNvPr id="714"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715"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sp>
        <p:nvSpPr>
          <p:cNvPr id="717"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endParaRPr/>
          </a:p>
        </p:txBody>
      </p:sp>
      <p:sp>
        <p:nvSpPr>
          <p:cNvPr id="718" name="Connecteur droit avec flèche 229"/>
          <p:cNvSpPr/>
          <p:nvPr/>
        </p:nvSpPr>
        <p:spPr>
          <a:xfrm>
            <a:off x="3013853" y="2658012"/>
            <a:ext cx="795787" cy="763439"/>
          </a:xfrm>
          <a:prstGeom prst="line">
            <a:avLst/>
          </a:prstGeom>
          <a:ln w="25400">
            <a:solidFill>
              <a:srgbClr val="3A5E8A"/>
            </a:solidFill>
          </a:ln>
        </p:spPr>
        <p:txBody>
          <a:bodyPr lIns="45719" rIns="45719"/>
          <a:lstStyle/>
          <a:p>
            <a:endParaRPr/>
          </a:p>
        </p:txBody>
      </p:sp>
      <p:sp>
        <p:nvSpPr>
          <p:cNvPr id="719"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720"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grpSp>
        <p:nvGrpSpPr>
          <p:cNvPr id="723" name="Rectangle : coins arrondis 232"/>
          <p:cNvGrpSpPr/>
          <p:nvPr/>
        </p:nvGrpSpPr>
        <p:grpSpPr>
          <a:xfrm>
            <a:off x="4884525" y="3418216"/>
            <a:ext cx="827903" cy="301686"/>
            <a:chOff x="0" y="0"/>
            <a:chExt cx="827901" cy="301685"/>
          </a:xfrm>
        </p:grpSpPr>
        <p:sp>
          <p:nvSpPr>
            <p:cNvPr id="721"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722" name="X1 &lt; 4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t> &lt; 40</a:t>
              </a:r>
            </a:p>
          </p:txBody>
        </p:sp>
      </p:grpSp>
      <p:sp>
        <p:nvSpPr>
          <p:cNvPr id="724" name="Rectangle : coins arrondis 233"/>
          <p:cNvSpPr/>
          <p:nvPr/>
        </p:nvSpPr>
        <p:spPr>
          <a:xfrm>
            <a:off x="6415713"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725" name="Rectangle : coins arrondis 234"/>
          <p:cNvSpPr/>
          <p:nvPr/>
        </p:nvSpPr>
        <p:spPr>
          <a:xfrm>
            <a:off x="1838322"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726" name="Rectangle : coins arrondis 241"/>
          <p:cNvSpPr/>
          <p:nvPr/>
        </p:nvSpPr>
        <p:spPr>
          <a:xfrm>
            <a:off x="3418034" y="3418216"/>
            <a:ext cx="827902"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727" name="Connecteur droit avec flèche 242"/>
          <p:cNvSpPr/>
          <p:nvPr/>
        </p:nvSpPr>
        <p:spPr>
          <a:xfrm flipV="1">
            <a:off x="4886859" y="3725532"/>
            <a:ext cx="407602" cy="606007"/>
          </a:xfrm>
          <a:prstGeom prst="line">
            <a:avLst/>
          </a:prstGeom>
          <a:ln w="25400">
            <a:solidFill>
              <a:srgbClr val="3A5E8A"/>
            </a:solidFill>
          </a:ln>
        </p:spPr>
        <p:txBody>
          <a:bodyPr lIns="45719" rIns="45719"/>
          <a:lstStyle/>
          <a:p>
            <a:endParaRPr/>
          </a:p>
        </p:txBody>
      </p:sp>
      <p:sp>
        <p:nvSpPr>
          <p:cNvPr id="728" name="Connecteur droit avec flèche 243"/>
          <p:cNvSpPr/>
          <p:nvPr/>
        </p:nvSpPr>
        <p:spPr>
          <a:xfrm>
            <a:off x="5296616" y="3725532"/>
            <a:ext cx="477689" cy="607086"/>
          </a:xfrm>
          <a:prstGeom prst="line">
            <a:avLst/>
          </a:prstGeom>
          <a:ln w="25400">
            <a:solidFill>
              <a:srgbClr val="3A5E8A"/>
            </a:solidFill>
          </a:ln>
        </p:spPr>
        <p:txBody>
          <a:bodyPr lIns="45719" rIns="45719"/>
          <a:lstStyle/>
          <a:p>
            <a:endParaRPr/>
          </a:p>
        </p:txBody>
      </p:sp>
      <p:sp>
        <p:nvSpPr>
          <p:cNvPr id="729" name="ZoneTexte 244"/>
          <p:cNvSpPr txBox="1"/>
          <p:nvPr/>
        </p:nvSpPr>
        <p:spPr>
          <a:xfrm>
            <a:off x="5425473" y="3841451"/>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730" name="ZoneTexte 245"/>
          <p:cNvSpPr txBox="1"/>
          <p:nvPr/>
        </p:nvSpPr>
        <p:spPr>
          <a:xfrm>
            <a:off x="4576848" y="3841451"/>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731" name="Rectangle : coins arrondis 247"/>
          <p:cNvSpPr/>
          <p:nvPr/>
        </p:nvSpPr>
        <p:spPr>
          <a:xfrm>
            <a:off x="4471532" y="4329381"/>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732" name="Rectangle : coins arrondis 248"/>
          <p:cNvSpPr/>
          <p:nvPr/>
        </p:nvSpPr>
        <p:spPr>
          <a:xfrm>
            <a:off x="5377007" y="4329381"/>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737"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738"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739"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740"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741" name="Connecteur droit avec flèche 228"/>
          <p:cNvSpPr/>
          <p:nvPr/>
        </p:nvSpPr>
        <p:spPr>
          <a:xfrm flipV="1">
            <a:off x="2248257" y="2658013"/>
            <a:ext cx="763441" cy="762359"/>
          </a:xfrm>
          <a:prstGeom prst="line">
            <a:avLst/>
          </a:prstGeom>
          <a:ln w="25400">
            <a:solidFill>
              <a:srgbClr val="3A5E8A"/>
            </a:solidFill>
          </a:ln>
        </p:spPr>
        <p:txBody>
          <a:bodyPr lIns="45719" rIns="45719"/>
          <a:lstStyle/>
          <a:p>
            <a:endParaRPr/>
          </a:p>
        </p:txBody>
      </p:sp>
      <p:sp>
        <p:nvSpPr>
          <p:cNvPr id="742" name="Connecteur droit avec flèche 229"/>
          <p:cNvSpPr/>
          <p:nvPr/>
        </p:nvSpPr>
        <p:spPr>
          <a:xfrm>
            <a:off x="3013853" y="2658012"/>
            <a:ext cx="795787" cy="763439"/>
          </a:xfrm>
          <a:prstGeom prst="line">
            <a:avLst/>
          </a:prstGeom>
          <a:ln w="25400">
            <a:solidFill>
              <a:srgbClr val="3A5E8A"/>
            </a:solidFill>
          </a:ln>
        </p:spPr>
        <p:txBody>
          <a:bodyPr lIns="45719" rIns="45719"/>
          <a:lstStyle/>
          <a:p>
            <a:endParaRPr/>
          </a:p>
        </p:txBody>
      </p:sp>
      <p:sp>
        <p:nvSpPr>
          <p:cNvPr id="743" name="ZoneTexte 230"/>
          <p:cNvSpPr txBox="1"/>
          <p:nvPr/>
        </p:nvSpPr>
        <p:spPr>
          <a:xfrm>
            <a:off x="3278035"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744" name="ZoneTexte 231"/>
          <p:cNvSpPr txBox="1"/>
          <p:nvPr/>
        </p:nvSpPr>
        <p:spPr>
          <a:xfrm>
            <a:off x="2135034" y="2803585"/>
            <a:ext cx="625267"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grpSp>
        <p:nvGrpSpPr>
          <p:cNvPr id="747" name="Rectangle : coins arrondis 233"/>
          <p:cNvGrpSpPr/>
          <p:nvPr/>
        </p:nvGrpSpPr>
        <p:grpSpPr>
          <a:xfrm>
            <a:off x="6415713" y="3418216"/>
            <a:ext cx="827903" cy="301686"/>
            <a:chOff x="0" y="0"/>
            <a:chExt cx="827901" cy="301685"/>
          </a:xfrm>
        </p:grpSpPr>
        <p:sp>
          <p:nvSpPr>
            <p:cNvPr id="745" name="Rounded Rectangle"/>
            <p:cNvSpPr/>
            <p:nvPr/>
          </p:nvSpPr>
          <p:spPr>
            <a:xfrm>
              <a:off x="0" y="0"/>
              <a:ext cx="827902" cy="301686"/>
            </a:xfrm>
            <a:prstGeom prst="roundRect">
              <a:avLst>
                <a:gd name="adj" fmla="val 16667"/>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46" name="1023"/>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Montserrat Light"/>
                  <a:ea typeface="Montserrat Light"/>
                  <a:cs typeface="Montserrat Light"/>
                  <a:sym typeface="Montserrat Light"/>
                </a:defRPr>
              </a:lvl1pPr>
            </a:lstStyle>
            <a:p>
              <a:r>
                <a:t>1023</a:t>
              </a:r>
            </a:p>
          </p:txBody>
        </p:sp>
      </p:grpSp>
      <p:grpSp>
        <p:nvGrpSpPr>
          <p:cNvPr id="750" name="Rectangle : coins arrondis 234"/>
          <p:cNvGrpSpPr/>
          <p:nvPr/>
        </p:nvGrpSpPr>
        <p:grpSpPr>
          <a:xfrm>
            <a:off x="1838322" y="3418216"/>
            <a:ext cx="827903" cy="301686"/>
            <a:chOff x="0" y="0"/>
            <a:chExt cx="827901" cy="301685"/>
          </a:xfrm>
        </p:grpSpPr>
        <p:sp>
          <p:nvSpPr>
            <p:cNvPr id="748" name="Rounded Rectangle"/>
            <p:cNvSpPr/>
            <p:nvPr/>
          </p:nvSpPr>
          <p:spPr>
            <a:xfrm>
              <a:off x="0" y="0"/>
              <a:ext cx="827902" cy="301686"/>
            </a:xfrm>
            <a:prstGeom prst="roundRect">
              <a:avLst>
                <a:gd name="adj" fmla="val 16667"/>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749" name="300.5"/>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Montserrat Light"/>
                  <a:ea typeface="Montserrat Light"/>
                  <a:cs typeface="Montserrat Light"/>
                  <a:sym typeface="Montserrat Light"/>
                </a:defRPr>
              </a:lvl1pPr>
            </a:lstStyle>
            <a:p>
              <a:r>
                <a:t>300.5</a:t>
              </a:r>
            </a:p>
          </p:txBody>
        </p:sp>
      </p:grpSp>
      <p:grpSp>
        <p:nvGrpSpPr>
          <p:cNvPr id="753" name="Rectangle : coins arrondis 241"/>
          <p:cNvGrpSpPr/>
          <p:nvPr/>
        </p:nvGrpSpPr>
        <p:grpSpPr>
          <a:xfrm>
            <a:off x="3418034" y="3418216"/>
            <a:ext cx="827902" cy="301686"/>
            <a:chOff x="0" y="0"/>
            <a:chExt cx="827901" cy="301685"/>
          </a:xfrm>
        </p:grpSpPr>
        <p:sp>
          <p:nvSpPr>
            <p:cNvPr id="751" name="Rounded Rectangle"/>
            <p:cNvSpPr/>
            <p:nvPr/>
          </p:nvSpPr>
          <p:spPr>
            <a:xfrm>
              <a:off x="0" y="0"/>
              <a:ext cx="827902" cy="301686"/>
            </a:xfrm>
            <a:prstGeom prst="roundRect">
              <a:avLst>
                <a:gd name="adj" fmla="val 16667"/>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52" name="65.7"/>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Montserrat Light"/>
                  <a:ea typeface="Montserrat Light"/>
                  <a:cs typeface="Montserrat Light"/>
                  <a:sym typeface="Montserrat Light"/>
                </a:defRPr>
              </a:lvl1pPr>
            </a:lstStyle>
            <a:p>
              <a:r>
                <a:t>65.7</a:t>
              </a:r>
            </a:p>
          </p:txBody>
        </p:sp>
      </p:grpSp>
      <p:sp>
        <p:nvSpPr>
          <p:cNvPr id="754" name="Connecteur droit avec flèche 242"/>
          <p:cNvSpPr/>
          <p:nvPr/>
        </p:nvSpPr>
        <p:spPr>
          <a:xfrm flipV="1">
            <a:off x="4886859" y="3725532"/>
            <a:ext cx="407602" cy="606007"/>
          </a:xfrm>
          <a:prstGeom prst="line">
            <a:avLst/>
          </a:prstGeom>
          <a:ln w="25400">
            <a:solidFill>
              <a:srgbClr val="3A5E8A"/>
            </a:solidFill>
          </a:ln>
        </p:spPr>
        <p:txBody>
          <a:bodyPr lIns="45719" rIns="45719"/>
          <a:lstStyle/>
          <a:p>
            <a:endParaRPr/>
          </a:p>
        </p:txBody>
      </p:sp>
      <p:sp>
        <p:nvSpPr>
          <p:cNvPr id="755" name="Connecteur droit avec flèche 243"/>
          <p:cNvSpPr/>
          <p:nvPr/>
        </p:nvSpPr>
        <p:spPr>
          <a:xfrm>
            <a:off x="5296616" y="3725532"/>
            <a:ext cx="477689" cy="607086"/>
          </a:xfrm>
          <a:prstGeom prst="line">
            <a:avLst/>
          </a:prstGeom>
          <a:ln w="25400">
            <a:solidFill>
              <a:srgbClr val="3A5E8A"/>
            </a:solidFill>
          </a:ln>
        </p:spPr>
        <p:txBody>
          <a:bodyPr lIns="45719" rIns="45719"/>
          <a:lstStyle/>
          <a:p>
            <a:endParaRPr/>
          </a:p>
        </p:txBody>
      </p:sp>
      <p:sp>
        <p:nvSpPr>
          <p:cNvPr id="756" name="ZoneTexte 244"/>
          <p:cNvSpPr txBox="1"/>
          <p:nvPr/>
        </p:nvSpPr>
        <p:spPr>
          <a:xfrm>
            <a:off x="5425473" y="3841451"/>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757" name="ZoneTexte 245"/>
          <p:cNvSpPr txBox="1"/>
          <p:nvPr/>
        </p:nvSpPr>
        <p:spPr>
          <a:xfrm>
            <a:off x="4576848" y="3841451"/>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grpSp>
        <p:nvGrpSpPr>
          <p:cNvPr id="760" name="Rectangle : coins arrondis 247"/>
          <p:cNvGrpSpPr/>
          <p:nvPr/>
        </p:nvGrpSpPr>
        <p:grpSpPr>
          <a:xfrm>
            <a:off x="4471532" y="4329381"/>
            <a:ext cx="827903" cy="301686"/>
            <a:chOff x="0" y="0"/>
            <a:chExt cx="827901" cy="301685"/>
          </a:xfrm>
        </p:grpSpPr>
        <p:sp>
          <p:nvSpPr>
            <p:cNvPr id="758" name="Rounded Rectangle"/>
            <p:cNvSpPr/>
            <p:nvPr/>
          </p:nvSpPr>
          <p:spPr>
            <a:xfrm>
              <a:off x="0" y="0"/>
              <a:ext cx="827902" cy="301686"/>
            </a:xfrm>
            <a:prstGeom prst="roundRect">
              <a:avLst>
                <a:gd name="adj" fmla="val 16667"/>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59" name="-64.1"/>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Montserrat Light"/>
                  <a:ea typeface="Montserrat Light"/>
                  <a:cs typeface="Montserrat Light"/>
                  <a:sym typeface="Montserrat Light"/>
                </a:defRPr>
              </a:lvl1pPr>
            </a:lstStyle>
            <a:p>
              <a:r>
                <a:t>-64.1</a:t>
              </a:r>
            </a:p>
          </p:txBody>
        </p:sp>
      </p:grpSp>
      <p:grpSp>
        <p:nvGrpSpPr>
          <p:cNvPr id="763" name="Rectangle : coins arrondis 248"/>
          <p:cNvGrpSpPr/>
          <p:nvPr/>
        </p:nvGrpSpPr>
        <p:grpSpPr>
          <a:xfrm>
            <a:off x="5377007" y="4329381"/>
            <a:ext cx="827903" cy="301686"/>
            <a:chOff x="0" y="0"/>
            <a:chExt cx="827901" cy="301685"/>
          </a:xfrm>
        </p:grpSpPr>
        <p:sp>
          <p:nvSpPr>
            <p:cNvPr id="761" name="Rounded Rectangle"/>
            <p:cNvSpPr/>
            <p:nvPr/>
          </p:nvSpPr>
          <p:spPr>
            <a:xfrm>
              <a:off x="0" y="0"/>
              <a:ext cx="827902" cy="301686"/>
            </a:xfrm>
            <a:prstGeom prst="roundRect">
              <a:avLst>
                <a:gd name="adj" fmla="val 16667"/>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62" name="0.7"/>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200">
                  <a:solidFill>
                    <a:srgbClr val="FFFFFF"/>
                  </a:solidFill>
                  <a:latin typeface="Montserrat Light"/>
                  <a:ea typeface="Montserrat Light"/>
                  <a:cs typeface="Montserrat Light"/>
                  <a:sym typeface="Montserrat Light"/>
                </a:defRPr>
              </a:lvl1pPr>
            </a:lstStyle>
            <a:p>
              <a:r>
                <a:t>0.7</a:t>
              </a:r>
            </a:p>
          </p:txBody>
        </p:sp>
      </p:grpSp>
      <p:grpSp>
        <p:nvGrpSpPr>
          <p:cNvPr id="766" name="Rectangle : coins arrondis 4"/>
          <p:cNvGrpSpPr/>
          <p:nvPr/>
        </p:nvGrpSpPr>
        <p:grpSpPr>
          <a:xfrm>
            <a:off x="4156133" y="1110560"/>
            <a:ext cx="827903" cy="301686"/>
            <a:chOff x="0" y="0"/>
            <a:chExt cx="827901" cy="301685"/>
          </a:xfrm>
        </p:grpSpPr>
        <p:sp>
          <p:nvSpPr>
            <p:cNvPr id="764"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65"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sp>
        <p:nvSpPr>
          <p:cNvPr id="767"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768"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769"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770"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grpSp>
        <p:nvGrpSpPr>
          <p:cNvPr id="773" name="Rectangle : coins arrondis 217"/>
          <p:cNvGrpSpPr/>
          <p:nvPr/>
        </p:nvGrpSpPr>
        <p:grpSpPr>
          <a:xfrm>
            <a:off x="2614700" y="2345306"/>
            <a:ext cx="827903" cy="301686"/>
            <a:chOff x="0" y="0"/>
            <a:chExt cx="827901" cy="301685"/>
          </a:xfrm>
        </p:grpSpPr>
        <p:sp>
          <p:nvSpPr>
            <p:cNvPr id="771"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772" name="X2 &lt; 20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200</a:t>
              </a:r>
            </a:p>
          </p:txBody>
        </p:sp>
      </p:grpSp>
      <p:grpSp>
        <p:nvGrpSpPr>
          <p:cNvPr id="776" name="Rectangle : coins arrondis 227"/>
          <p:cNvGrpSpPr/>
          <p:nvPr/>
        </p:nvGrpSpPr>
        <p:grpSpPr>
          <a:xfrm>
            <a:off x="5627799" y="2345306"/>
            <a:ext cx="850973" cy="301686"/>
            <a:chOff x="0" y="0"/>
            <a:chExt cx="850971" cy="301685"/>
          </a:xfrm>
        </p:grpSpPr>
        <p:sp>
          <p:nvSpPr>
            <p:cNvPr id="774"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775"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grpSp>
        <p:nvGrpSpPr>
          <p:cNvPr id="779" name="Rectangle : coins arrondis 232"/>
          <p:cNvGrpSpPr/>
          <p:nvPr/>
        </p:nvGrpSpPr>
        <p:grpSpPr>
          <a:xfrm>
            <a:off x="4884525" y="3418216"/>
            <a:ext cx="827903" cy="301686"/>
            <a:chOff x="0" y="0"/>
            <a:chExt cx="827901" cy="301685"/>
          </a:xfrm>
        </p:grpSpPr>
        <p:sp>
          <p:nvSpPr>
            <p:cNvPr id="777"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778" name="X1 &lt; 4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t> &lt; 40</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37" name="Title 16"/>
          <p:cNvSpPr txBox="1"/>
          <p:nvPr/>
        </p:nvSpPr>
        <p:spPr>
          <a:xfrm>
            <a:off x="0" y="1428750"/>
            <a:ext cx="9144000" cy="637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600" b="1">
                <a:solidFill>
                  <a:schemeClr val="accent1"/>
                </a:solidFill>
                <a:effectLst>
                  <a:outerShdw blurRad="38100" dist="20320" dir="1800000" rotWithShape="0">
                    <a:srgbClr val="000000">
                      <a:alpha val="40000"/>
                    </a:srgbClr>
                  </a:outerShdw>
                </a:effectLst>
                <a:latin typeface="Montserrat SemiBold"/>
                <a:ea typeface="Montserrat SemiBold"/>
                <a:cs typeface="Montserrat SemiBold"/>
                <a:sym typeface="Montserrat SemiBold"/>
              </a:defRPr>
            </a:lvl1pPr>
          </a:lstStyle>
          <a:p>
            <a:r>
              <a:t>CART</a:t>
            </a:r>
          </a:p>
        </p:txBody>
      </p:sp>
      <p:sp>
        <p:nvSpPr>
          <p:cNvPr id="38" name="Title 16"/>
          <p:cNvSpPr txBox="1"/>
          <p:nvPr/>
        </p:nvSpPr>
        <p:spPr>
          <a:xfrm>
            <a:off x="0" y="2514600"/>
            <a:ext cx="4572000" cy="1183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600" b="1">
                <a:solidFill>
                  <a:srgbClr val="27BE04"/>
                </a:solidFill>
                <a:effectLst>
                  <a:outerShdw blurRad="38100" dist="20320" dir="1800000" rotWithShape="0">
                    <a:srgbClr val="000000">
                      <a:alpha val="40000"/>
                    </a:srgbClr>
                  </a:outerShdw>
                </a:effectLst>
                <a:latin typeface="Montserrat SemiBold"/>
                <a:ea typeface="Montserrat SemiBold"/>
                <a:cs typeface="Montserrat SemiBold"/>
                <a:sym typeface="Montserrat SemiBold"/>
              </a:defRPr>
            </a:lvl1pPr>
          </a:lstStyle>
          <a:p>
            <a:r>
              <a:t>Árboles de Clasificación</a:t>
            </a:r>
          </a:p>
        </p:txBody>
      </p:sp>
      <p:sp>
        <p:nvSpPr>
          <p:cNvPr id="39" name="Title 16"/>
          <p:cNvSpPr txBox="1"/>
          <p:nvPr/>
        </p:nvSpPr>
        <p:spPr>
          <a:xfrm>
            <a:off x="4572000" y="2514600"/>
            <a:ext cx="4572000" cy="11836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3600" b="1">
                <a:solidFill>
                  <a:srgbClr val="984807"/>
                </a:solidFill>
                <a:effectLst>
                  <a:outerShdw blurRad="38100" dist="20320" dir="1800000" rotWithShape="0">
                    <a:srgbClr val="000000">
                      <a:alpha val="40000"/>
                    </a:srgbClr>
                  </a:outerShdw>
                </a:effectLst>
                <a:latin typeface="Montserrat SemiBold"/>
                <a:ea typeface="Montserrat SemiBold"/>
                <a:cs typeface="Montserrat SemiBold"/>
                <a:sym typeface="Montserrat SemiBold"/>
              </a:defRPr>
            </a:lvl1pPr>
          </a:lstStyle>
          <a:p>
            <a:r>
              <a:t>Árboles de Regresión</a:t>
            </a:r>
          </a:p>
        </p:txBody>
      </p:sp>
      <p:sp>
        <p:nvSpPr>
          <p:cNvPr id="40" name="Arrow: Down 2"/>
          <p:cNvSpPr/>
          <p:nvPr/>
        </p:nvSpPr>
        <p:spPr>
          <a:xfrm rot="2959653">
            <a:off x="3685988" y="2057398"/>
            <a:ext cx="304801" cy="466726"/>
          </a:xfrm>
          <a:custGeom>
            <a:avLst/>
            <a:gdLst/>
            <a:ahLst/>
            <a:cxnLst>
              <a:cxn ang="0">
                <a:pos x="wd2" y="hd2"/>
              </a:cxn>
              <a:cxn ang="5400000">
                <a:pos x="wd2" y="hd2"/>
              </a:cxn>
              <a:cxn ang="10800000">
                <a:pos x="wd2" y="hd2"/>
              </a:cxn>
              <a:cxn ang="16200000">
                <a:pos x="wd2" y="hd2"/>
              </a:cxn>
            </a:cxnLst>
            <a:rect l="0" t="0" r="r" b="b"/>
            <a:pathLst>
              <a:path w="21600" h="21600" extrusionOk="0">
                <a:moveTo>
                  <a:pt x="0" y="14547"/>
                </a:moveTo>
                <a:lnTo>
                  <a:pt x="5400" y="14547"/>
                </a:lnTo>
                <a:lnTo>
                  <a:pt x="5400" y="0"/>
                </a:lnTo>
                <a:lnTo>
                  <a:pt x="16200" y="0"/>
                </a:lnTo>
                <a:lnTo>
                  <a:pt x="16200" y="14547"/>
                </a:lnTo>
                <a:lnTo>
                  <a:pt x="21600" y="14547"/>
                </a:lnTo>
                <a:lnTo>
                  <a:pt x="10800" y="21600"/>
                </a:lnTo>
                <a:close/>
              </a:path>
            </a:pathLst>
          </a:custGeom>
          <a:solidFill>
            <a:srgbClr val="00B050"/>
          </a:solidFill>
          <a:ln w="25400">
            <a:solidFill>
              <a:srgbClr val="1A7B03"/>
            </a:solidFill>
          </a:ln>
        </p:spPr>
        <p:txBody>
          <a:bodyPr lIns="45719" rIns="45719" anchor="ctr"/>
          <a:lstStyle/>
          <a:p>
            <a:pPr algn="ctr">
              <a:defRPr>
                <a:solidFill>
                  <a:srgbClr val="FFFFFF"/>
                </a:solidFill>
              </a:defRPr>
            </a:pPr>
            <a:endParaRPr/>
          </a:p>
        </p:txBody>
      </p:sp>
      <p:sp>
        <p:nvSpPr>
          <p:cNvPr id="41" name="Arrow: Down 134"/>
          <p:cNvSpPr/>
          <p:nvPr/>
        </p:nvSpPr>
        <p:spPr>
          <a:xfrm rot="18640347" flipH="1">
            <a:off x="5153211" y="2057398"/>
            <a:ext cx="304801" cy="466726"/>
          </a:xfrm>
          <a:custGeom>
            <a:avLst/>
            <a:gdLst/>
            <a:ahLst/>
            <a:cxnLst>
              <a:cxn ang="0">
                <a:pos x="wd2" y="hd2"/>
              </a:cxn>
              <a:cxn ang="5400000">
                <a:pos x="wd2" y="hd2"/>
              </a:cxn>
              <a:cxn ang="10800000">
                <a:pos x="wd2" y="hd2"/>
              </a:cxn>
              <a:cxn ang="16200000">
                <a:pos x="wd2" y="hd2"/>
              </a:cxn>
            </a:cxnLst>
            <a:rect l="0" t="0" r="r" b="b"/>
            <a:pathLst>
              <a:path w="21600" h="21600" extrusionOk="0">
                <a:moveTo>
                  <a:pt x="0" y="14547"/>
                </a:moveTo>
                <a:lnTo>
                  <a:pt x="5400" y="14547"/>
                </a:lnTo>
                <a:lnTo>
                  <a:pt x="5400" y="0"/>
                </a:lnTo>
                <a:lnTo>
                  <a:pt x="16200" y="0"/>
                </a:lnTo>
                <a:lnTo>
                  <a:pt x="16200" y="14547"/>
                </a:lnTo>
                <a:lnTo>
                  <a:pt x="21600" y="14547"/>
                </a:lnTo>
                <a:lnTo>
                  <a:pt x="10800" y="21600"/>
                </a:lnTo>
                <a:close/>
              </a:path>
            </a:pathLst>
          </a:custGeom>
          <a:solidFill>
            <a:srgbClr val="984807"/>
          </a:solidFill>
          <a:ln w="25400">
            <a:solidFill>
              <a:srgbClr val="673D1B"/>
            </a:solidFill>
          </a:ln>
        </p:spPr>
        <p:txBody>
          <a:bodyPr lIns="45719" rIns="45719" anchor="ctr"/>
          <a:lstStyle/>
          <a:p>
            <a:pPr algn="ctr">
              <a:defRPr>
                <a:solidFill>
                  <a:srgbClr val="FFFFFF"/>
                </a:solidFill>
              </a:defRPr>
            </a:pPr>
            <a:endParaRPr/>
          </a:p>
        </p:txBody>
      </p:sp>
      <p:sp>
        <p:nvSpPr>
          <p:cNvPr id="42" name="Rectangle 8"/>
          <p:cNvSpPr/>
          <p:nvPr/>
        </p:nvSpPr>
        <p:spPr>
          <a:xfrm>
            <a:off x="5138885" y="2524125"/>
            <a:ext cx="3505106" cy="1114425"/>
          </a:xfrm>
          <a:prstGeom prst="rect">
            <a:avLst/>
          </a:prstGeom>
          <a:ln w="38100">
            <a:solidFill>
              <a:srgbClr val="FF0000"/>
            </a:solidFill>
            <a:prstDash val="sysDash"/>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1" nodeType="clickEffect">
                                  <p:stCondLst>
                                    <p:cond delay="0"/>
                                  </p:stCondLst>
                                  <p:iterate>
                                    <p:tmAbs val="0"/>
                                  </p:iterate>
                                  <p:childTnLst>
                                    <p:set>
                                      <p:cBhvr>
                                        <p:cTn id="6" fill="hold"/>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2" nodeType="afterEffect">
                                  <p:stCondLst>
                                    <p:cond delay="0"/>
                                  </p:stCondLst>
                                  <p:iterate>
                                    <p:tmAbs val="0"/>
                                  </p:iterate>
                                  <p:childTnLst>
                                    <p:set>
                                      <p:cBhvr>
                                        <p:cTn id="11" fill="hold"/>
                                        <p:tgtEl>
                                          <p:spTgt spid="41"/>
                                        </p:tgtEl>
                                        <p:attrNameLst>
                                          <p:attrName>style.visibility</p:attrName>
                                        </p:attrNameLst>
                                      </p:cBhvr>
                                      <p:to>
                                        <p:strVal val="visible"/>
                                      </p:to>
                                    </p:set>
                                    <p:anim calcmode="lin" valueType="num">
                                      <p:cBhvr>
                                        <p:cTn id="12" dur="500" fill="hold"/>
                                        <p:tgtEl>
                                          <p:spTgt spid="41"/>
                                        </p:tgtEl>
                                        <p:attrNameLst>
                                          <p:attrName>ppt_w</p:attrName>
                                        </p:attrNameLst>
                                      </p:cBhvr>
                                      <p:tavLst>
                                        <p:tav tm="0">
                                          <p:val>
                                            <p:fltVal val="0"/>
                                          </p:val>
                                        </p:tav>
                                        <p:tav tm="100000">
                                          <p:val>
                                            <p:strVal val="#ppt_w"/>
                                          </p:val>
                                        </p:tav>
                                      </p:tavLst>
                                    </p:anim>
                                    <p:anim calcmode="lin" valueType="num">
                                      <p:cBhvr>
                                        <p:cTn id="13"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3" nodeType="clickEffect">
                                  <p:stCondLst>
                                    <p:cond delay="0"/>
                                  </p:stCondLst>
                                  <p:iterate>
                                    <p:tmAbs val="0"/>
                                  </p:iterate>
                                  <p:childTnLst>
                                    <p:set>
                                      <p:cBhvr>
                                        <p:cTn id="17" fill="hold"/>
                                        <p:tgtEl>
                                          <p:spTgt spid="38"/>
                                        </p:tgtEl>
                                        <p:attrNameLst>
                                          <p:attrName>style.visibility</p:attrName>
                                        </p:attrNameLst>
                                      </p:cBhvr>
                                      <p:to>
                                        <p:strVal val="visible"/>
                                      </p:to>
                                    </p:set>
                                    <p:anim calcmode="lin" valueType="num">
                                      <p:cBhvr>
                                        <p:cTn id="18" dur="500" fill="hold"/>
                                        <p:tgtEl>
                                          <p:spTgt spid="38"/>
                                        </p:tgtEl>
                                        <p:attrNameLst>
                                          <p:attrName>ppt_w</p:attrName>
                                        </p:attrNameLst>
                                      </p:cBhvr>
                                      <p:tavLst>
                                        <p:tav tm="0">
                                          <p:val>
                                            <p:fltVal val="0"/>
                                          </p:val>
                                        </p:tav>
                                        <p:tav tm="100000">
                                          <p:val>
                                            <p:strVal val="#ppt_w"/>
                                          </p:val>
                                        </p:tav>
                                      </p:tavLst>
                                    </p:anim>
                                    <p:anim calcmode="lin" valueType="num">
                                      <p:cBhvr>
                                        <p:cTn id="19"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4" nodeType="clickEffect">
                                  <p:stCondLst>
                                    <p:cond delay="0"/>
                                  </p:stCondLst>
                                  <p:iterate>
                                    <p:tmAbs val="0"/>
                                  </p:iterate>
                                  <p:childTnLst>
                                    <p:set>
                                      <p:cBhvr>
                                        <p:cTn id="23" fill="hold"/>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5" nodeType="clickEffect">
                                  <p:stCondLst>
                                    <p:cond delay="0"/>
                                  </p:stCondLst>
                                  <p:iterate>
                                    <p:tmAbs val="0"/>
                                  </p:iterate>
                                  <p:childTnLst>
                                    <p:set>
                                      <p:cBhvr>
                                        <p:cTn id="29" fill="hold"/>
                                        <p:tgtEl>
                                          <p:spTgt spid="42"/>
                                        </p:tgtEl>
                                        <p:attrNameLst>
                                          <p:attrName>style.visibility</p:attrName>
                                        </p:attrNameLst>
                                      </p:cBhvr>
                                      <p:to>
                                        <p:strVal val="visible"/>
                                      </p:to>
                                    </p:set>
                                    <p:animEffect transition="in" filter="wipe(left)">
                                      <p:cBhvr>
                                        <p:cTn id="3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3" animBg="1" advAuto="0"/>
      <p:bldP spid="39" grpId="4" animBg="1" advAuto="0"/>
      <p:bldP spid="40" grpId="1" animBg="1" advAuto="0"/>
      <p:bldP spid="41" grpId="2" animBg="1" advAuto="0"/>
      <p:bldP spid="42" grpId="5"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2" descr="Picture 2"/>
          <p:cNvPicPr>
            <a:picLocks noChangeAspect="1"/>
          </p:cNvPicPr>
          <p:nvPr/>
        </p:nvPicPr>
        <p:blipFill>
          <a:blip r:embed="rId3"/>
          <a:stretch>
            <a:fillRect/>
          </a:stretch>
        </p:blipFill>
        <p:spPr>
          <a:xfrm>
            <a:off x="6960512" y="963316"/>
            <a:ext cx="1821168" cy="1519502"/>
          </a:xfrm>
          <a:prstGeom prst="rect">
            <a:avLst/>
          </a:prstGeom>
          <a:ln w="12700">
            <a:miter lim="400000"/>
          </a:ln>
        </p:spPr>
      </p:pic>
      <p:sp>
        <p:nvSpPr>
          <p:cNvPr id="45"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4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endParaRPr/>
          </a:p>
        </p:txBody>
      </p:sp>
      <p:sp>
        <p:nvSpPr>
          <p:cNvPr id="4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endParaRPr/>
          </a:p>
        </p:txBody>
      </p:sp>
      <p:grpSp>
        <p:nvGrpSpPr>
          <p:cNvPr id="50" name="Rectangle 1"/>
          <p:cNvGrpSpPr/>
          <p:nvPr/>
        </p:nvGrpSpPr>
        <p:grpSpPr>
          <a:xfrm>
            <a:off x="7003995" y="4264685"/>
            <a:ext cx="417531" cy="380642"/>
            <a:chOff x="0" y="0"/>
            <a:chExt cx="417529" cy="380641"/>
          </a:xfrm>
        </p:grpSpPr>
        <p:sp>
          <p:nvSpPr>
            <p:cNvPr id="48" name="Rectangle"/>
            <p:cNvSpPr/>
            <p:nvPr/>
          </p:nvSpPr>
          <p:spPr>
            <a:xfrm>
              <a:off x="0" y="-1"/>
              <a:ext cx="417530"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49" name="X1"/>
            <p:cNvSpPr txBox="1"/>
            <p:nvPr/>
          </p:nvSpPr>
          <p:spPr>
            <a:xfrm>
              <a:off x="0" y="4900"/>
              <a:ext cx="417530"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1</a:t>
              </a:r>
            </a:p>
          </p:txBody>
        </p:sp>
      </p:grpSp>
      <p:grpSp>
        <p:nvGrpSpPr>
          <p:cNvPr id="53" name="Rectangle 32"/>
          <p:cNvGrpSpPr/>
          <p:nvPr/>
        </p:nvGrpSpPr>
        <p:grpSpPr>
          <a:xfrm>
            <a:off x="2066833" y="1364052"/>
            <a:ext cx="413532" cy="380642"/>
            <a:chOff x="0" y="0"/>
            <a:chExt cx="413531" cy="380641"/>
          </a:xfrm>
        </p:grpSpPr>
        <p:sp>
          <p:nvSpPr>
            <p:cNvPr id="51" name="Rectangle"/>
            <p:cNvSpPr/>
            <p:nvPr/>
          </p:nvSpPr>
          <p:spPr>
            <a:xfrm>
              <a:off x="-1" y="-1"/>
              <a:ext cx="413533"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52" name="X2"/>
            <p:cNvSpPr txBox="1"/>
            <p:nvPr/>
          </p:nvSpPr>
          <p:spPr>
            <a:xfrm>
              <a:off x="-1" y="4900"/>
              <a:ext cx="413533"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2</a:t>
              </a:r>
            </a:p>
          </p:txBody>
        </p:sp>
      </p:grpSp>
      <p:sp>
        <p:nvSpPr>
          <p:cNvPr id="54" name="ZoneTexte 125"/>
          <p:cNvSpPr txBox="1"/>
          <p:nvPr/>
        </p:nvSpPr>
        <p:spPr>
          <a:xfrm>
            <a:off x="3616059"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a:t>
            </a:r>
          </a:p>
        </p:txBody>
      </p:sp>
      <p:sp>
        <p:nvSpPr>
          <p:cNvPr id="55" name="Connecteur droit avec flèche 125"/>
          <p:cNvSpPr/>
          <p:nvPr/>
        </p:nvSpPr>
        <p:spPr>
          <a:xfrm flipH="1" flipV="1">
            <a:off x="3813563" y="1685387"/>
            <a:ext cx="2160" cy="2552341"/>
          </a:xfrm>
          <a:prstGeom prst="line">
            <a:avLst/>
          </a:prstGeom>
          <a:ln w="12700">
            <a:solidFill>
              <a:srgbClr val="3A5E8A"/>
            </a:solidFill>
            <a:prstDash val="dash"/>
          </a:ln>
        </p:spPr>
        <p:txBody>
          <a:bodyPr lIns="45719" rIns="45719"/>
          <a:lstStyle/>
          <a:p>
            <a:endParaRPr/>
          </a:p>
        </p:txBody>
      </p:sp>
      <p:sp>
        <p:nvSpPr>
          <p:cNvPr id="56" name="Connecteur droit avec flèche 125"/>
          <p:cNvSpPr/>
          <p:nvPr/>
        </p:nvSpPr>
        <p:spPr>
          <a:xfrm flipV="1">
            <a:off x="5039038" y="2734997"/>
            <a:ext cx="1" cy="1523111"/>
          </a:xfrm>
          <a:prstGeom prst="line">
            <a:avLst/>
          </a:prstGeom>
          <a:ln w="12700">
            <a:solidFill>
              <a:srgbClr val="3A5E8A"/>
            </a:solidFill>
            <a:prstDash val="dash"/>
          </a:ln>
        </p:spPr>
        <p:txBody>
          <a:bodyPr lIns="45719" rIns="45719"/>
          <a:lstStyle/>
          <a:p>
            <a:endParaRPr/>
          </a:p>
        </p:txBody>
      </p:sp>
      <p:sp>
        <p:nvSpPr>
          <p:cNvPr id="57" name="Connecteur droit avec flèche 2"/>
          <p:cNvSpPr/>
          <p:nvPr/>
        </p:nvSpPr>
        <p:spPr>
          <a:xfrm>
            <a:off x="3817437" y="2718623"/>
            <a:ext cx="3040563" cy="1"/>
          </a:xfrm>
          <a:prstGeom prst="line">
            <a:avLst/>
          </a:prstGeom>
          <a:ln w="12700">
            <a:solidFill>
              <a:srgbClr val="3A5E8A"/>
            </a:solidFill>
            <a:prstDash val="dash"/>
          </a:ln>
        </p:spPr>
        <p:txBody>
          <a:bodyPr lIns="45719" rIns="45719"/>
          <a:lstStyle/>
          <a:p>
            <a:endParaRPr/>
          </a:p>
        </p:txBody>
      </p:sp>
      <p:sp>
        <p:nvSpPr>
          <p:cNvPr id="58" name="Connecteur droit avec flèche 2"/>
          <p:cNvSpPr/>
          <p:nvPr/>
        </p:nvSpPr>
        <p:spPr>
          <a:xfrm>
            <a:off x="2490337" y="2312011"/>
            <a:ext cx="1315939" cy="1"/>
          </a:xfrm>
          <a:prstGeom prst="line">
            <a:avLst/>
          </a:prstGeom>
          <a:ln w="12700">
            <a:solidFill>
              <a:srgbClr val="3A5E8A"/>
            </a:solidFill>
            <a:prstDash val="dash"/>
          </a:ln>
        </p:spPr>
        <p:txBody>
          <a:bodyPr lIns="45719" rIns="45719"/>
          <a:lstStyle/>
          <a:p>
            <a:endParaRPr/>
          </a:p>
        </p:txBody>
      </p:sp>
      <p:sp>
        <p:nvSpPr>
          <p:cNvPr id="59" name="ZoneTexte 125"/>
          <p:cNvSpPr txBox="1"/>
          <p:nvPr/>
        </p:nvSpPr>
        <p:spPr>
          <a:xfrm>
            <a:off x="4839834"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40</a:t>
            </a:r>
          </a:p>
        </p:txBody>
      </p:sp>
      <p:sp>
        <p:nvSpPr>
          <p:cNvPr id="60" name="ZoneTexte 125"/>
          <p:cNvSpPr txBox="1"/>
          <p:nvPr/>
        </p:nvSpPr>
        <p:spPr>
          <a:xfrm>
            <a:off x="1818289" y="2173511"/>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200</a:t>
            </a:r>
          </a:p>
        </p:txBody>
      </p:sp>
      <p:sp>
        <p:nvSpPr>
          <p:cNvPr id="61" name="ZoneTexte 125"/>
          <p:cNvSpPr txBox="1"/>
          <p:nvPr/>
        </p:nvSpPr>
        <p:spPr>
          <a:xfrm>
            <a:off x="1818289" y="2577836"/>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170</a:t>
            </a:r>
          </a:p>
        </p:txBody>
      </p:sp>
      <p:sp>
        <p:nvSpPr>
          <p:cNvPr id="62" name="ZoneTexte 3"/>
          <p:cNvSpPr txBox="1"/>
          <p:nvPr/>
        </p:nvSpPr>
        <p:spPr>
          <a:xfrm>
            <a:off x="3503133" y="1416006"/>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Split 1</a:t>
            </a:r>
          </a:p>
        </p:txBody>
      </p:sp>
      <p:sp>
        <p:nvSpPr>
          <p:cNvPr id="63" name="ZoneTexte 3"/>
          <p:cNvSpPr txBox="1"/>
          <p:nvPr/>
        </p:nvSpPr>
        <p:spPr>
          <a:xfrm>
            <a:off x="6357589" y="2435559"/>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2</a:t>
            </a:r>
          </a:p>
        </p:txBody>
      </p:sp>
      <p:sp>
        <p:nvSpPr>
          <p:cNvPr id="64" name="ZoneTexte 3"/>
          <p:cNvSpPr txBox="1"/>
          <p:nvPr/>
        </p:nvSpPr>
        <p:spPr>
          <a:xfrm>
            <a:off x="2428911" y="2063542"/>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3</a:t>
            </a:r>
          </a:p>
        </p:txBody>
      </p:sp>
      <p:sp>
        <p:nvSpPr>
          <p:cNvPr id="65" name="ZoneTexte 3"/>
          <p:cNvSpPr txBox="1"/>
          <p:nvPr/>
        </p:nvSpPr>
        <p:spPr>
          <a:xfrm>
            <a:off x="4965703" y="3856887"/>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4</a:t>
            </a:r>
          </a:p>
        </p:txBody>
      </p:sp>
      <p:sp>
        <p:nvSpPr>
          <p:cNvPr id="66" name="Multiply 84"/>
          <p:cNvSpPr/>
          <p:nvPr/>
        </p:nvSpPr>
        <p:spPr>
          <a:xfrm rot="18900000">
            <a:off x="4205808" y="319476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7" name="Multiply 84"/>
          <p:cNvSpPr/>
          <p:nvPr/>
        </p:nvSpPr>
        <p:spPr>
          <a:xfrm rot="18900000">
            <a:off x="4432020" y="32447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8" name="Multiply 84"/>
          <p:cNvSpPr/>
          <p:nvPr/>
        </p:nvSpPr>
        <p:spPr>
          <a:xfrm rot="18900000">
            <a:off x="3975533" y="296609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69" name="Multiply 84"/>
          <p:cNvSpPr/>
          <p:nvPr/>
        </p:nvSpPr>
        <p:spPr>
          <a:xfrm rot="18900000">
            <a:off x="4569241" y="286458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0" name="Multiply 84"/>
          <p:cNvSpPr/>
          <p:nvPr/>
        </p:nvSpPr>
        <p:spPr>
          <a:xfrm rot="18900000">
            <a:off x="4206238" y="3018738"/>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1"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2" name="Multiply 84"/>
          <p:cNvSpPr/>
          <p:nvPr/>
        </p:nvSpPr>
        <p:spPr>
          <a:xfrm rot="18900000">
            <a:off x="4271991" y="28819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3"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4"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5" name="Multiply 84"/>
          <p:cNvSpPr/>
          <p:nvPr/>
        </p:nvSpPr>
        <p:spPr>
          <a:xfrm rot="18900000">
            <a:off x="5703067" y="226774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6" name="Multiply 84"/>
          <p:cNvSpPr/>
          <p:nvPr/>
        </p:nvSpPr>
        <p:spPr>
          <a:xfrm rot="18900000">
            <a:off x="4565937" y="33580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7"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8" name="Multiply 84"/>
          <p:cNvSpPr/>
          <p:nvPr/>
        </p:nvSpPr>
        <p:spPr>
          <a:xfrm rot="18900000">
            <a:off x="2761620" y="322941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79" name="Multiply 84"/>
          <p:cNvSpPr/>
          <p:nvPr/>
        </p:nvSpPr>
        <p:spPr>
          <a:xfrm rot="18900000">
            <a:off x="3854089" y="231197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0" name="Multiply 84"/>
          <p:cNvSpPr/>
          <p:nvPr/>
        </p:nvSpPr>
        <p:spPr>
          <a:xfrm rot="18900000">
            <a:off x="3872346" y="320871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1" name="Multiply 84"/>
          <p:cNvSpPr/>
          <p:nvPr/>
        </p:nvSpPr>
        <p:spPr>
          <a:xfrm rot="18900000">
            <a:off x="4779374" y="297872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2" name="Multiply 84"/>
          <p:cNvSpPr/>
          <p:nvPr/>
        </p:nvSpPr>
        <p:spPr>
          <a:xfrm rot="18900000">
            <a:off x="5028894" y="24139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3" name="Multiply 84"/>
          <p:cNvSpPr/>
          <p:nvPr/>
        </p:nvSpPr>
        <p:spPr>
          <a:xfrm rot="18900000">
            <a:off x="3188168" y="256415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4" name="Multiply 84"/>
          <p:cNvSpPr/>
          <p:nvPr/>
        </p:nvSpPr>
        <p:spPr>
          <a:xfrm rot="18900000">
            <a:off x="4704408" y="327480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5" name="Multiply 84"/>
          <p:cNvSpPr/>
          <p:nvPr/>
        </p:nvSpPr>
        <p:spPr>
          <a:xfrm rot="18900000">
            <a:off x="2687512" y="264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6" name="Multiply 84"/>
          <p:cNvSpPr/>
          <p:nvPr/>
        </p:nvSpPr>
        <p:spPr>
          <a:xfrm rot="18900000">
            <a:off x="3104825" y="351111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7" name="Multiply 84"/>
          <p:cNvSpPr/>
          <p:nvPr/>
        </p:nvSpPr>
        <p:spPr>
          <a:xfrm rot="18900000">
            <a:off x="3243327" y="3144136"/>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8" name="Multiply 84"/>
          <p:cNvSpPr/>
          <p:nvPr/>
        </p:nvSpPr>
        <p:spPr>
          <a:xfrm rot="18900000">
            <a:off x="5642067" y="200526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89" name="Multiply 84"/>
          <p:cNvSpPr/>
          <p:nvPr/>
        </p:nvSpPr>
        <p:spPr>
          <a:xfrm rot="18900000">
            <a:off x="4433036" y="354942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0"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1" name="Multiply 84"/>
          <p:cNvSpPr/>
          <p:nvPr/>
        </p:nvSpPr>
        <p:spPr>
          <a:xfrm rot="18900000">
            <a:off x="3353611" y="194826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2"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3" name="Multiply 84"/>
          <p:cNvSpPr/>
          <p:nvPr/>
        </p:nvSpPr>
        <p:spPr>
          <a:xfrm rot="18900000">
            <a:off x="5391899"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4" name="Multiply 84"/>
          <p:cNvSpPr/>
          <p:nvPr/>
        </p:nvSpPr>
        <p:spPr>
          <a:xfrm rot="18900000">
            <a:off x="5478179" y="317104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5" name="Multiply 84"/>
          <p:cNvSpPr/>
          <p:nvPr/>
        </p:nvSpPr>
        <p:spPr>
          <a:xfrm rot="18900000">
            <a:off x="6040604" y="338086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6" name="Multiply 84"/>
          <p:cNvSpPr/>
          <p:nvPr/>
        </p:nvSpPr>
        <p:spPr>
          <a:xfrm rot="18900000">
            <a:off x="5934073" y="298415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7"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8"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99" name="Multiply 84"/>
          <p:cNvSpPr/>
          <p:nvPr/>
        </p:nvSpPr>
        <p:spPr>
          <a:xfrm rot="18900000">
            <a:off x="3520323" y="264365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0" name="Multiply 84"/>
          <p:cNvSpPr/>
          <p:nvPr/>
        </p:nvSpPr>
        <p:spPr>
          <a:xfrm rot="18900000">
            <a:off x="6108916" y="38153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1" name="Multiply 84"/>
          <p:cNvSpPr/>
          <p:nvPr/>
        </p:nvSpPr>
        <p:spPr>
          <a:xfrm rot="18900000">
            <a:off x="4548107" y="24010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2" name="Multiply 84"/>
          <p:cNvSpPr/>
          <p:nvPr/>
        </p:nvSpPr>
        <p:spPr>
          <a:xfrm rot="18900000">
            <a:off x="4313997" y="227119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3" name="Multiply 84"/>
          <p:cNvSpPr/>
          <p:nvPr/>
        </p:nvSpPr>
        <p:spPr>
          <a:xfrm rot="18900000">
            <a:off x="4137014"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4" name="Multiply 84"/>
          <p:cNvSpPr/>
          <p:nvPr/>
        </p:nvSpPr>
        <p:spPr>
          <a:xfrm rot="18900000">
            <a:off x="4895973" y="221165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5" name="Multiply 84"/>
          <p:cNvSpPr/>
          <p:nvPr/>
        </p:nvSpPr>
        <p:spPr>
          <a:xfrm rot="18900000">
            <a:off x="4108737" y="205344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6" name="Multiply 84"/>
          <p:cNvSpPr/>
          <p:nvPr/>
        </p:nvSpPr>
        <p:spPr>
          <a:xfrm rot="18900000">
            <a:off x="4469750" y="250759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7" name="Multiply 84"/>
          <p:cNvSpPr/>
          <p:nvPr/>
        </p:nvSpPr>
        <p:spPr>
          <a:xfrm rot="18900000">
            <a:off x="5184344" y="198482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8" name="Multiply 84"/>
          <p:cNvSpPr/>
          <p:nvPr/>
        </p:nvSpPr>
        <p:spPr>
          <a:xfrm rot="18900000">
            <a:off x="4568750" y="20470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09" name="Multiply 84"/>
          <p:cNvSpPr/>
          <p:nvPr/>
        </p:nvSpPr>
        <p:spPr>
          <a:xfrm rot="18900000">
            <a:off x="4764614" y="245155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0" name="Multiply 84"/>
          <p:cNvSpPr/>
          <p:nvPr/>
        </p:nvSpPr>
        <p:spPr>
          <a:xfrm rot="18900000">
            <a:off x="5872150" y="164491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1" name="Multiply 84"/>
          <p:cNvSpPr/>
          <p:nvPr/>
        </p:nvSpPr>
        <p:spPr>
          <a:xfrm rot="18900000">
            <a:off x="3555042" y="181848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2" name="Multiply 84"/>
          <p:cNvSpPr/>
          <p:nvPr/>
        </p:nvSpPr>
        <p:spPr>
          <a:xfrm rot="18900000">
            <a:off x="5617100" y="380634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3" name="Multiply 84"/>
          <p:cNvSpPr/>
          <p:nvPr/>
        </p:nvSpPr>
        <p:spPr>
          <a:xfrm rot="18900000">
            <a:off x="5617098" y="2793095"/>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4" name="Multiply 84"/>
          <p:cNvSpPr/>
          <p:nvPr/>
        </p:nvSpPr>
        <p:spPr>
          <a:xfrm rot="18900000">
            <a:off x="3221629" y="214116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5" name="Multiply 84"/>
          <p:cNvSpPr/>
          <p:nvPr/>
        </p:nvSpPr>
        <p:spPr>
          <a:xfrm rot="18900000">
            <a:off x="3130484" y="197778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6" name="Multiply 84"/>
          <p:cNvSpPr/>
          <p:nvPr/>
        </p:nvSpPr>
        <p:spPr>
          <a:xfrm rot="18900000">
            <a:off x="3276055" y="17783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7" name="Multiply 84"/>
          <p:cNvSpPr/>
          <p:nvPr/>
        </p:nvSpPr>
        <p:spPr>
          <a:xfrm rot="18900000">
            <a:off x="3577133" y="208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8" name="Multiply 84"/>
          <p:cNvSpPr/>
          <p:nvPr/>
        </p:nvSpPr>
        <p:spPr>
          <a:xfrm rot="18900000">
            <a:off x="5252854" y="236203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19" name="Multiply 84"/>
          <p:cNvSpPr/>
          <p:nvPr/>
        </p:nvSpPr>
        <p:spPr>
          <a:xfrm rot="18900000">
            <a:off x="4391985" y="3029941"/>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20" name="Multiply 84"/>
          <p:cNvSpPr/>
          <p:nvPr/>
        </p:nvSpPr>
        <p:spPr>
          <a:xfrm rot="18900000">
            <a:off x="5198188" y="254507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21" name="Multiply 84"/>
          <p:cNvSpPr/>
          <p:nvPr/>
        </p:nvSpPr>
        <p:spPr>
          <a:xfrm rot="18900000">
            <a:off x="5642068" y="247500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22" name="Multiply 84"/>
          <p:cNvSpPr/>
          <p:nvPr/>
        </p:nvSpPr>
        <p:spPr>
          <a:xfrm rot="18900000">
            <a:off x="6060881" y="204135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23" name="Multiply 84"/>
          <p:cNvSpPr/>
          <p:nvPr/>
        </p:nvSpPr>
        <p:spPr>
          <a:xfrm rot="18900000">
            <a:off x="5391899" y="218382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grpSp>
        <p:nvGrpSpPr>
          <p:cNvPr id="126" name="Rectangle 83"/>
          <p:cNvGrpSpPr/>
          <p:nvPr/>
        </p:nvGrpSpPr>
        <p:grpSpPr>
          <a:xfrm>
            <a:off x="6923298" y="983410"/>
            <a:ext cx="413532" cy="380643"/>
            <a:chOff x="0" y="0"/>
            <a:chExt cx="413531" cy="380641"/>
          </a:xfrm>
        </p:grpSpPr>
        <p:sp>
          <p:nvSpPr>
            <p:cNvPr id="124" name="Rectangle"/>
            <p:cNvSpPr/>
            <p:nvPr/>
          </p:nvSpPr>
          <p:spPr>
            <a:xfrm>
              <a:off x="-1" y="-1"/>
              <a:ext cx="413533" cy="380643"/>
            </a:xfrm>
            <a:prstGeom prst="rect">
              <a:avLst/>
            </a:prstGeom>
            <a:solidFill>
              <a:srgbClr val="00B050"/>
            </a:solidFill>
            <a:ln w="25400" cap="flat">
              <a:solidFill>
                <a:srgbClr val="007033"/>
              </a:solidFill>
              <a:prstDash val="solid"/>
              <a:round/>
            </a:ln>
            <a:effectLst/>
          </p:spPr>
          <p:txBody>
            <a:bodyPr wrap="square" lIns="45719" tIns="45719" rIns="45719" bIns="45719" numCol="1" anchor="ctr">
              <a:noAutofit/>
            </a:bodyPr>
            <a:lstStyle/>
            <a:p>
              <a:pPr algn="ctr">
                <a:defRPr sz="1600">
                  <a:solidFill>
                    <a:srgbClr val="FFFFFF"/>
                  </a:solidFill>
                  <a:latin typeface="Montserrat Light"/>
                  <a:ea typeface="Montserrat Light"/>
                  <a:cs typeface="Montserrat Light"/>
                  <a:sym typeface="Montserrat Light"/>
                </a:defRPr>
              </a:pPr>
              <a:endParaRPr/>
            </a:p>
          </p:txBody>
        </p:sp>
        <p:sp>
          <p:nvSpPr>
            <p:cNvPr id="125" name="Y"/>
            <p:cNvSpPr txBox="1"/>
            <p:nvPr/>
          </p:nvSpPr>
          <p:spPr>
            <a:xfrm>
              <a:off x="-1" y="23950"/>
              <a:ext cx="413533" cy="332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solidFill>
                    <a:srgbClr val="FFFFFF"/>
                  </a:solidFill>
                  <a:latin typeface="Montserrat Light"/>
                  <a:ea typeface="Montserrat Light"/>
                  <a:cs typeface="Montserrat Light"/>
                  <a:sym typeface="Montserrat Light"/>
                </a:defRPr>
              </a:lvl1pPr>
            </a:lstStyle>
            <a:p>
              <a:r>
                <a:t>Y</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6"/>
                                        </p:tgtEl>
                                        <p:attrNameLst>
                                          <p:attrName>style.visibility</p:attrName>
                                        </p:attrNameLst>
                                      </p:cBhvr>
                                      <p:to>
                                        <p:strVal val="visible"/>
                                      </p:to>
                                    </p:set>
                                    <p:animEffect transition="in" filter="fade">
                                      <p:cBhvr>
                                        <p:cTn id="7" dur="500"/>
                                        <p:tgtEl>
                                          <p:spTgt spid="126"/>
                                        </p:tgtEl>
                                      </p:cBhvr>
                                    </p:animEffect>
                                  </p:childTnLst>
                                </p:cTn>
                              </p:par>
                            </p:childTnLst>
                          </p:cTn>
                        </p:par>
                        <p:par>
                          <p:cTn id="8" fill="hold">
                            <p:stCondLst>
                              <p:cond delay="500"/>
                            </p:stCondLst>
                            <p:childTnLst>
                              <p:par>
                                <p:cTn id="9" presetID="10" presetClass="entr" fill="hold" grpId="2" nodeType="afterEffect">
                                  <p:stCondLst>
                                    <p:cond delay="0"/>
                                  </p:stCondLst>
                                  <p:iterate>
                                    <p:tmAbs val="0"/>
                                  </p:iterate>
                                  <p:childTnLst>
                                    <p:set>
                                      <p:cBhvr>
                                        <p:cTn id="10" fill="hold"/>
                                        <p:tgtEl>
                                          <p:spTgt spid="44"/>
                                        </p:tgtEl>
                                        <p:attrNameLst>
                                          <p:attrName>style.visibility</p:attrName>
                                        </p:attrNameLst>
                                      </p:cBhvr>
                                      <p:to>
                                        <p:strVal val="visible"/>
                                      </p:to>
                                    </p:set>
                                    <p:animEffect transition="in" filter="fade">
                                      <p:cBhvr>
                                        <p:cTn id="11" dur="500"/>
                                        <p:tgtEl>
                                          <p:spTgt spid="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fill="hold" grpId="3" nodeType="clickEffect">
                                  <p:stCondLst>
                                    <p:cond delay="0"/>
                                  </p:stCondLst>
                                  <p:iterate>
                                    <p:tmAbs val="0"/>
                                  </p:iterate>
                                  <p:childTnLst>
                                    <p:animEffect transition="out" filter="fade">
                                      <p:cBhvr>
                                        <p:cTn id="15" dur="500" fill="hold"/>
                                        <p:tgtEl>
                                          <p:spTgt spid="126"/>
                                        </p:tgtEl>
                                      </p:cBhvr>
                                    </p:animEffect>
                                    <p:set>
                                      <p:cBhvr>
                                        <p:cTn id="16" fill="hold">
                                          <p:stCondLst>
                                            <p:cond delay="499"/>
                                          </p:stCondLst>
                                        </p:cTn>
                                        <p:tgtEl>
                                          <p:spTgt spid="126"/>
                                        </p:tgtEl>
                                        <p:attrNameLst>
                                          <p:attrName>style.visibility</p:attrName>
                                        </p:attrNameLst>
                                      </p:cBhvr>
                                      <p:to>
                                        <p:strVal val="hidden"/>
                                      </p:to>
                                    </p:set>
                                  </p:childTnLst>
                                </p:cTn>
                              </p:par>
                            </p:childTnLst>
                          </p:cTn>
                        </p:par>
                        <p:par>
                          <p:cTn id="17" fill="hold">
                            <p:stCondLst>
                              <p:cond delay="500"/>
                            </p:stCondLst>
                            <p:childTnLst>
                              <p:par>
                                <p:cTn id="18" presetID="10" presetClass="exit" fill="hold" grpId="4" nodeType="afterEffect">
                                  <p:stCondLst>
                                    <p:cond delay="0"/>
                                  </p:stCondLst>
                                  <p:iterate>
                                    <p:tmAbs val="0"/>
                                  </p:iterate>
                                  <p:childTnLst>
                                    <p:animEffect transition="out" filter="fade">
                                      <p:cBhvr>
                                        <p:cTn id="19" dur="500" fill="hold"/>
                                        <p:tgtEl>
                                          <p:spTgt spid="44"/>
                                        </p:tgtEl>
                                      </p:cBhvr>
                                    </p:animEffect>
                                    <p:set>
                                      <p:cBhvr>
                                        <p:cTn id="20" fill="hold">
                                          <p:stCondLst>
                                            <p:cond delay="499"/>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p:tmAbs val="0"/>
                                  </p:iterate>
                                  <p:childTnLst>
                                    <p:set>
                                      <p:cBhvr>
                                        <p:cTn id="24" fill="hold"/>
                                        <p:tgtEl>
                                          <p:spTgt spid="54"/>
                                        </p:tgtEl>
                                        <p:attrNameLst>
                                          <p:attrName>style.visibility</p:attrName>
                                        </p:attrNameLst>
                                      </p:cBhvr>
                                      <p:to>
                                        <p:strVal val="visible"/>
                                      </p:to>
                                    </p:set>
                                  </p:childTnLst>
                                </p:cTn>
                              </p:par>
                            </p:childTnLst>
                          </p:cTn>
                        </p:par>
                        <p:par>
                          <p:cTn id="25" fill="hold">
                            <p:stCondLst>
                              <p:cond delay="0"/>
                            </p:stCondLst>
                            <p:childTnLst>
                              <p:par>
                                <p:cTn id="26" presetID="22" presetClass="entr" presetSubtype="4" fill="hold" grpId="6" nodeType="afterEffect">
                                  <p:stCondLst>
                                    <p:cond delay="0"/>
                                  </p:stCondLst>
                                  <p:iterate>
                                    <p:tmAbs val="0"/>
                                  </p:iterate>
                                  <p:childTnLst>
                                    <p:set>
                                      <p:cBhvr>
                                        <p:cTn id="27" fill="hold"/>
                                        <p:tgtEl>
                                          <p:spTgt spid="55"/>
                                        </p:tgtEl>
                                        <p:attrNameLst>
                                          <p:attrName>style.visibility</p:attrName>
                                        </p:attrNameLst>
                                      </p:cBhvr>
                                      <p:to>
                                        <p:strVal val="visible"/>
                                      </p:to>
                                    </p:set>
                                    <p:animEffect transition="in" filter="wipe(down)">
                                      <p:cBhvr>
                                        <p:cTn id="28" dur="500"/>
                                        <p:tgtEl>
                                          <p:spTgt spid="55"/>
                                        </p:tgtEl>
                                      </p:cBhvr>
                                    </p:animEffect>
                                  </p:childTnLst>
                                </p:cTn>
                              </p:par>
                            </p:childTnLst>
                          </p:cTn>
                        </p:par>
                        <p:par>
                          <p:cTn id="29" fill="hold">
                            <p:stCondLst>
                              <p:cond delay="500"/>
                            </p:stCondLst>
                            <p:childTnLst>
                              <p:par>
                                <p:cTn id="30" presetID="1" presetClass="entr" presetSubtype="0" fill="hold" grpId="7" nodeType="afterEffect">
                                  <p:stCondLst>
                                    <p:cond delay="0"/>
                                  </p:stCondLst>
                                  <p:iterate>
                                    <p:tmAbs val="0"/>
                                  </p:iterate>
                                  <p:childTnLst>
                                    <p:set>
                                      <p:cBhvr>
                                        <p:cTn id="31" fill="hold"/>
                                        <p:tgtEl>
                                          <p:spTgt spid="6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8" nodeType="clickEffect">
                                  <p:stCondLst>
                                    <p:cond delay="0"/>
                                  </p:stCondLst>
                                  <p:iterate>
                                    <p:tmAbs val="0"/>
                                  </p:iterate>
                                  <p:childTnLst>
                                    <p:set>
                                      <p:cBhvr>
                                        <p:cTn id="35" fill="hold"/>
                                        <p:tgtEl>
                                          <p:spTgt spid="61"/>
                                        </p:tgtEl>
                                        <p:attrNameLst>
                                          <p:attrName>style.visibility</p:attrName>
                                        </p:attrNameLst>
                                      </p:cBhvr>
                                      <p:to>
                                        <p:strVal val="visible"/>
                                      </p:to>
                                    </p:set>
                                  </p:childTnLst>
                                </p:cTn>
                              </p:par>
                            </p:childTnLst>
                          </p:cTn>
                        </p:par>
                        <p:par>
                          <p:cTn id="36" fill="hold">
                            <p:stCondLst>
                              <p:cond delay="0"/>
                            </p:stCondLst>
                            <p:childTnLst>
                              <p:par>
                                <p:cTn id="37" presetID="22" presetClass="entr" presetSubtype="8" fill="hold" grpId="9" nodeType="afterEffect">
                                  <p:stCondLst>
                                    <p:cond delay="0"/>
                                  </p:stCondLst>
                                  <p:iterate>
                                    <p:tmAbs val="0"/>
                                  </p:iterate>
                                  <p:childTnLst>
                                    <p:set>
                                      <p:cBhvr>
                                        <p:cTn id="38" fill="hold"/>
                                        <p:tgtEl>
                                          <p:spTgt spid="57"/>
                                        </p:tgtEl>
                                        <p:attrNameLst>
                                          <p:attrName>style.visibility</p:attrName>
                                        </p:attrNameLst>
                                      </p:cBhvr>
                                      <p:to>
                                        <p:strVal val="visible"/>
                                      </p:to>
                                    </p:set>
                                    <p:animEffect transition="in" filter="wipe(left)">
                                      <p:cBhvr>
                                        <p:cTn id="39" dur="500"/>
                                        <p:tgtEl>
                                          <p:spTgt spid="57"/>
                                        </p:tgtEl>
                                      </p:cBhvr>
                                    </p:animEffect>
                                  </p:childTnLst>
                                </p:cTn>
                              </p:par>
                            </p:childTnLst>
                          </p:cTn>
                        </p:par>
                        <p:par>
                          <p:cTn id="40" fill="hold">
                            <p:stCondLst>
                              <p:cond delay="500"/>
                            </p:stCondLst>
                            <p:childTnLst>
                              <p:par>
                                <p:cTn id="41" presetID="1" presetClass="entr" presetSubtype="0" fill="hold" grpId="10" nodeType="afterEffect">
                                  <p:stCondLst>
                                    <p:cond delay="0"/>
                                  </p:stCondLst>
                                  <p:iterate>
                                    <p:tmAbs val="0"/>
                                  </p:iterate>
                                  <p:childTnLst>
                                    <p:set>
                                      <p:cBhvr>
                                        <p:cTn id="42" fill="hold"/>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1" nodeType="clickEffect">
                                  <p:stCondLst>
                                    <p:cond delay="0"/>
                                  </p:stCondLst>
                                  <p:iterate>
                                    <p:tmAbs val="0"/>
                                  </p:iterate>
                                  <p:childTnLst>
                                    <p:set>
                                      <p:cBhvr>
                                        <p:cTn id="46" fill="hold"/>
                                        <p:tgtEl>
                                          <p:spTgt spid="60"/>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grpId="12" nodeType="afterEffect">
                                  <p:stCondLst>
                                    <p:cond delay="0"/>
                                  </p:stCondLst>
                                  <p:iterate>
                                    <p:tmAbs val="0"/>
                                  </p:iterate>
                                  <p:childTnLst>
                                    <p:set>
                                      <p:cBhvr>
                                        <p:cTn id="49" fill="hold"/>
                                        <p:tgtEl>
                                          <p:spTgt spid="58"/>
                                        </p:tgtEl>
                                        <p:attrNameLst>
                                          <p:attrName>style.visibility</p:attrName>
                                        </p:attrNameLst>
                                      </p:cBhvr>
                                      <p:to>
                                        <p:strVal val="visible"/>
                                      </p:to>
                                    </p:set>
                                    <p:animEffect transition="in" filter="wipe(left)">
                                      <p:cBhvr>
                                        <p:cTn id="50" dur="500"/>
                                        <p:tgtEl>
                                          <p:spTgt spid="58"/>
                                        </p:tgtEl>
                                      </p:cBhvr>
                                    </p:animEffect>
                                  </p:childTnLst>
                                </p:cTn>
                              </p:par>
                            </p:childTnLst>
                          </p:cTn>
                        </p:par>
                        <p:par>
                          <p:cTn id="51" fill="hold">
                            <p:stCondLst>
                              <p:cond delay="500"/>
                            </p:stCondLst>
                            <p:childTnLst>
                              <p:par>
                                <p:cTn id="52" presetID="1" presetClass="entr" presetSubtype="0" fill="hold" grpId="13" nodeType="afterEffect">
                                  <p:stCondLst>
                                    <p:cond delay="0"/>
                                  </p:stCondLst>
                                  <p:iterate>
                                    <p:tmAbs val="0"/>
                                  </p:iterate>
                                  <p:childTnLst>
                                    <p:set>
                                      <p:cBhvr>
                                        <p:cTn id="53" fill="hold"/>
                                        <p:tgtEl>
                                          <p:spTgt spid="6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14" nodeType="clickEffect">
                                  <p:stCondLst>
                                    <p:cond delay="0"/>
                                  </p:stCondLst>
                                  <p:iterate>
                                    <p:tmAbs val="0"/>
                                  </p:iterate>
                                  <p:childTnLst>
                                    <p:set>
                                      <p:cBhvr>
                                        <p:cTn id="57" fill="hold"/>
                                        <p:tgtEl>
                                          <p:spTgt spid="59"/>
                                        </p:tgtEl>
                                        <p:attrNameLst>
                                          <p:attrName>style.visibility</p:attrName>
                                        </p:attrNameLst>
                                      </p:cBhvr>
                                      <p:to>
                                        <p:strVal val="visible"/>
                                      </p:to>
                                    </p:set>
                                  </p:childTnLst>
                                </p:cTn>
                              </p:par>
                            </p:childTnLst>
                          </p:cTn>
                        </p:par>
                        <p:par>
                          <p:cTn id="58" fill="hold">
                            <p:stCondLst>
                              <p:cond delay="0"/>
                            </p:stCondLst>
                            <p:childTnLst>
                              <p:par>
                                <p:cTn id="59" presetID="22" presetClass="entr" presetSubtype="4" fill="hold" grpId="15" nodeType="afterEffect">
                                  <p:stCondLst>
                                    <p:cond delay="0"/>
                                  </p:stCondLst>
                                  <p:iterate>
                                    <p:tmAbs val="0"/>
                                  </p:iterate>
                                  <p:childTnLst>
                                    <p:set>
                                      <p:cBhvr>
                                        <p:cTn id="60" fill="hold"/>
                                        <p:tgtEl>
                                          <p:spTgt spid="56"/>
                                        </p:tgtEl>
                                        <p:attrNameLst>
                                          <p:attrName>style.visibility</p:attrName>
                                        </p:attrNameLst>
                                      </p:cBhvr>
                                      <p:to>
                                        <p:strVal val="visible"/>
                                      </p:to>
                                    </p:set>
                                    <p:animEffect transition="in" filter="wipe(down)">
                                      <p:cBhvr>
                                        <p:cTn id="61" dur="500"/>
                                        <p:tgtEl>
                                          <p:spTgt spid="56"/>
                                        </p:tgtEl>
                                      </p:cBhvr>
                                    </p:animEffect>
                                  </p:childTnLst>
                                </p:cTn>
                              </p:par>
                            </p:childTnLst>
                          </p:cTn>
                        </p:par>
                        <p:par>
                          <p:cTn id="62" fill="hold">
                            <p:stCondLst>
                              <p:cond delay="500"/>
                            </p:stCondLst>
                            <p:childTnLst>
                              <p:par>
                                <p:cTn id="63" presetID="1" presetClass="entr" presetSubtype="0" fill="hold" grpId="16" nodeType="afterEffect">
                                  <p:stCondLst>
                                    <p:cond delay="0"/>
                                  </p:stCondLst>
                                  <p:iterate>
                                    <p:tmAbs val="0"/>
                                  </p:iterate>
                                  <p:childTnLst>
                                    <p:set>
                                      <p:cBhvr>
                                        <p:cTn id="64" fill="hold"/>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2" animBg="1" advAuto="0"/>
      <p:bldP spid="44" grpId="4" animBg="1" advAuto="0"/>
      <p:bldP spid="54" grpId="5" animBg="1" advAuto="0"/>
      <p:bldP spid="55" grpId="6" animBg="1" advAuto="0"/>
      <p:bldP spid="56" grpId="15" animBg="1" advAuto="0"/>
      <p:bldP spid="57" grpId="9" animBg="1" advAuto="0"/>
      <p:bldP spid="58" grpId="12" animBg="1" advAuto="0"/>
      <p:bldP spid="59" grpId="14" animBg="1" advAuto="0"/>
      <p:bldP spid="60" grpId="11" animBg="1" advAuto="0"/>
      <p:bldP spid="61" grpId="8" animBg="1" advAuto="0"/>
      <p:bldP spid="62" grpId="7" animBg="1" advAuto="0"/>
      <p:bldP spid="63" grpId="10" animBg="1" advAuto="0"/>
      <p:bldP spid="64" grpId="13" animBg="1" advAuto="0"/>
      <p:bldP spid="65" grpId="16" animBg="1" advAuto="0"/>
      <p:bldP spid="126" grpId="1" animBg="1" advAuto="0"/>
      <p:bldP spid="126"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131" name="Title 16"/>
          <p:cNvSpPr txBox="1"/>
          <p:nvPr/>
        </p:nvSpPr>
        <p:spPr>
          <a:xfrm>
            <a:off x="0" y="2418079"/>
            <a:ext cx="9144000" cy="764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4400" b="1">
                <a:solidFill>
                  <a:schemeClr val="accent1"/>
                </a:solidFill>
                <a:effectLst>
                  <a:outerShdw blurRad="38100" dist="20320" dir="1800000" rotWithShape="0">
                    <a:srgbClr val="000000">
                      <a:alpha val="40000"/>
                    </a:srgbClr>
                  </a:outerShdw>
                </a:effectLst>
                <a:latin typeface="Montserrat SemiBold"/>
                <a:ea typeface="Montserrat SemiBold"/>
                <a:cs typeface="Montserrat SemiBold"/>
                <a:sym typeface="Montserrat SemiBold"/>
              </a:defRPr>
            </a:lvl1pPr>
          </a:lstStyle>
          <a:p>
            <a:r>
              <a:t>Rebobinemos un poco…</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136"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endParaRPr/>
          </a:p>
        </p:txBody>
      </p:sp>
      <p:sp>
        <p:nvSpPr>
          <p:cNvPr id="137"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endParaRPr/>
          </a:p>
        </p:txBody>
      </p:sp>
      <p:sp>
        <p:nvSpPr>
          <p:cNvPr id="138" name="Multiply 84"/>
          <p:cNvSpPr/>
          <p:nvPr/>
        </p:nvSpPr>
        <p:spPr>
          <a:xfrm rot="18900000">
            <a:off x="4205808" y="319476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39" name="Multiply 84"/>
          <p:cNvSpPr/>
          <p:nvPr/>
        </p:nvSpPr>
        <p:spPr>
          <a:xfrm rot="18900000">
            <a:off x="4432020" y="32447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0" name="Multiply 84"/>
          <p:cNvSpPr/>
          <p:nvPr/>
        </p:nvSpPr>
        <p:spPr>
          <a:xfrm rot="18900000">
            <a:off x="3975533" y="296609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1" name="Multiply 84"/>
          <p:cNvSpPr/>
          <p:nvPr/>
        </p:nvSpPr>
        <p:spPr>
          <a:xfrm rot="18900000">
            <a:off x="4569241" y="286458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2" name="Multiply 84"/>
          <p:cNvSpPr/>
          <p:nvPr/>
        </p:nvSpPr>
        <p:spPr>
          <a:xfrm rot="18900000">
            <a:off x="4206238" y="3018738"/>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3"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4" name="Multiply 84"/>
          <p:cNvSpPr/>
          <p:nvPr/>
        </p:nvSpPr>
        <p:spPr>
          <a:xfrm rot="18900000">
            <a:off x="4271991" y="28819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5"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6"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7" name="Multiply 84"/>
          <p:cNvSpPr/>
          <p:nvPr/>
        </p:nvSpPr>
        <p:spPr>
          <a:xfrm rot="18900000">
            <a:off x="5703067" y="226774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8" name="Multiply 84"/>
          <p:cNvSpPr/>
          <p:nvPr/>
        </p:nvSpPr>
        <p:spPr>
          <a:xfrm rot="18900000">
            <a:off x="4565937" y="33580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49"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0" name="Multiply 84"/>
          <p:cNvSpPr/>
          <p:nvPr/>
        </p:nvSpPr>
        <p:spPr>
          <a:xfrm rot="18900000">
            <a:off x="2761620" y="322941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1" name="Multiply 84"/>
          <p:cNvSpPr/>
          <p:nvPr/>
        </p:nvSpPr>
        <p:spPr>
          <a:xfrm rot="18900000">
            <a:off x="3854089" y="231197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2" name="Multiply 84"/>
          <p:cNvSpPr/>
          <p:nvPr/>
        </p:nvSpPr>
        <p:spPr>
          <a:xfrm rot="18900000">
            <a:off x="3872346" y="320871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3" name="Multiply 84"/>
          <p:cNvSpPr/>
          <p:nvPr/>
        </p:nvSpPr>
        <p:spPr>
          <a:xfrm rot="18900000">
            <a:off x="4779374" y="297872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4" name="Multiply 84"/>
          <p:cNvSpPr/>
          <p:nvPr/>
        </p:nvSpPr>
        <p:spPr>
          <a:xfrm rot="18900000">
            <a:off x="5028894" y="24139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5" name="Multiply 84"/>
          <p:cNvSpPr/>
          <p:nvPr/>
        </p:nvSpPr>
        <p:spPr>
          <a:xfrm rot="18900000">
            <a:off x="3188168" y="256415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6" name="Multiply 84"/>
          <p:cNvSpPr/>
          <p:nvPr/>
        </p:nvSpPr>
        <p:spPr>
          <a:xfrm rot="18900000">
            <a:off x="4704408" y="327480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7" name="Multiply 84"/>
          <p:cNvSpPr/>
          <p:nvPr/>
        </p:nvSpPr>
        <p:spPr>
          <a:xfrm rot="18900000">
            <a:off x="2687512" y="264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8" name="Multiply 84"/>
          <p:cNvSpPr/>
          <p:nvPr/>
        </p:nvSpPr>
        <p:spPr>
          <a:xfrm rot="18900000">
            <a:off x="3104825" y="351111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59" name="Multiply 84"/>
          <p:cNvSpPr/>
          <p:nvPr/>
        </p:nvSpPr>
        <p:spPr>
          <a:xfrm rot="18900000">
            <a:off x="3243327" y="3144136"/>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0" name="Multiply 84"/>
          <p:cNvSpPr/>
          <p:nvPr/>
        </p:nvSpPr>
        <p:spPr>
          <a:xfrm rot="18900000">
            <a:off x="5642067" y="200526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1" name="Multiply 84"/>
          <p:cNvSpPr/>
          <p:nvPr/>
        </p:nvSpPr>
        <p:spPr>
          <a:xfrm rot="18900000">
            <a:off x="4433036" y="354942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2"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3" name="Multiply 84"/>
          <p:cNvSpPr/>
          <p:nvPr/>
        </p:nvSpPr>
        <p:spPr>
          <a:xfrm rot="18900000">
            <a:off x="3353611" y="194826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4"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5" name="Multiply 84"/>
          <p:cNvSpPr/>
          <p:nvPr/>
        </p:nvSpPr>
        <p:spPr>
          <a:xfrm rot="18900000">
            <a:off x="5391899"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6" name="Multiply 84"/>
          <p:cNvSpPr/>
          <p:nvPr/>
        </p:nvSpPr>
        <p:spPr>
          <a:xfrm rot="18900000">
            <a:off x="5478179" y="317104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7" name="Multiply 84"/>
          <p:cNvSpPr/>
          <p:nvPr/>
        </p:nvSpPr>
        <p:spPr>
          <a:xfrm rot="18900000">
            <a:off x="6040604" y="338086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8" name="Multiply 84"/>
          <p:cNvSpPr/>
          <p:nvPr/>
        </p:nvSpPr>
        <p:spPr>
          <a:xfrm rot="18900000">
            <a:off x="5934073" y="298415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69"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0"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1" name="Multiply 84"/>
          <p:cNvSpPr/>
          <p:nvPr/>
        </p:nvSpPr>
        <p:spPr>
          <a:xfrm rot="18900000">
            <a:off x="3520323" y="264365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2" name="Multiply 84"/>
          <p:cNvSpPr/>
          <p:nvPr/>
        </p:nvSpPr>
        <p:spPr>
          <a:xfrm rot="18900000">
            <a:off x="6108916" y="38153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3" name="Multiply 84"/>
          <p:cNvSpPr/>
          <p:nvPr/>
        </p:nvSpPr>
        <p:spPr>
          <a:xfrm rot="18900000">
            <a:off x="4548107" y="24010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4" name="Multiply 84"/>
          <p:cNvSpPr/>
          <p:nvPr/>
        </p:nvSpPr>
        <p:spPr>
          <a:xfrm rot="18900000">
            <a:off x="4313997" y="227119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5" name="Multiply 84"/>
          <p:cNvSpPr/>
          <p:nvPr/>
        </p:nvSpPr>
        <p:spPr>
          <a:xfrm rot="18900000">
            <a:off x="4137014"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6" name="Multiply 84"/>
          <p:cNvSpPr/>
          <p:nvPr/>
        </p:nvSpPr>
        <p:spPr>
          <a:xfrm rot="18900000">
            <a:off x="4895973" y="221165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7" name="Multiply 84"/>
          <p:cNvSpPr/>
          <p:nvPr/>
        </p:nvSpPr>
        <p:spPr>
          <a:xfrm rot="18900000">
            <a:off x="4108737" y="205344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8" name="Multiply 84"/>
          <p:cNvSpPr/>
          <p:nvPr/>
        </p:nvSpPr>
        <p:spPr>
          <a:xfrm rot="18900000">
            <a:off x="4469750" y="250759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79" name="Multiply 84"/>
          <p:cNvSpPr/>
          <p:nvPr/>
        </p:nvSpPr>
        <p:spPr>
          <a:xfrm rot="18900000">
            <a:off x="5184344" y="198482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0" name="Multiply 84"/>
          <p:cNvSpPr/>
          <p:nvPr/>
        </p:nvSpPr>
        <p:spPr>
          <a:xfrm rot="18900000">
            <a:off x="4568750" y="20470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1" name="Multiply 84"/>
          <p:cNvSpPr/>
          <p:nvPr/>
        </p:nvSpPr>
        <p:spPr>
          <a:xfrm rot="18900000">
            <a:off x="4764614" y="245155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2" name="Multiply 84"/>
          <p:cNvSpPr/>
          <p:nvPr/>
        </p:nvSpPr>
        <p:spPr>
          <a:xfrm rot="18900000">
            <a:off x="5872150" y="164491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3" name="Multiply 84"/>
          <p:cNvSpPr/>
          <p:nvPr/>
        </p:nvSpPr>
        <p:spPr>
          <a:xfrm rot="18900000">
            <a:off x="3555042" y="181848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4" name="Multiply 84"/>
          <p:cNvSpPr/>
          <p:nvPr/>
        </p:nvSpPr>
        <p:spPr>
          <a:xfrm rot="18900000">
            <a:off x="5617100" y="380634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5" name="Multiply 84"/>
          <p:cNvSpPr/>
          <p:nvPr/>
        </p:nvSpPr>
        <p:spPr>
          <a:xfrm rot="18900000">
            <a:off x="5617098" y="2793095"/>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6" name="Multiply 84"/>
          <p:cNvSpPr/>
          <p:nvPr/>
        </p:nvSpPr>
        <p:spPr>
          <a:xfrm rot="18900000">
            <a:off x="3221629" y="214116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7" name="Multiply 84"/>
          <p:cNvSpPr/>
          <p:nvPr/>
        </p:nvSpPr>
        <p:spPr>
          <a:xfrm rot="18900000">
            <a:off x="3130484" y="197778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8" name="Multiply 84"/>
          <p:cNvSpPr/>
          <p:nvPr/>
        </p:nvSpPr>
        <p:spPr>
          <a:xfrm rot="18900000">
            <a:off x="3276055" y="17783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89" name="Multiply 84"/>
          <p:cNvSpPr/>
          <p:nvPr/>
        </p:nvSpPr>
        <p:spPr>
          <a:xfrm rot="18900000">
            <a:off x="3577133" y="208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90" name="ZoneTexte 125"/>
          <p:cNvSpPr txBox="1"/>
          <p:nvPr/>
        </p:nvSpPr>
        <p:spPr>
          <a:xfrm>
            <a:off x="3616059"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a:t>
            </a:r>
          </a:p>
        </p:txBody>
      </p:sp>
      <p:sp>
        <p:nvSpPr>
          <p:cNvPr id="191" name="Connecteur droit avec flèche 125"/>
          <p:cNvSpPr/>
          <p:nvPr/>
        </p:nvSpPr>
        <p:spPr>
          <a:xfrm flipH="1" flipV="1">
            <a:off x="3813563" y="1685387"/>
            <a:ext cx="2160" cy="2552341"/>
          </a:xfrm>
          <a:prstGeom prst="line">
            <a:avLst/>
          </a:prstGeom>
          <a:ln w="12700">
            <a:solidFill>
              <a:srgbClr val="3A5E8A"/>
            </a:solidFill>
            <a:prstDash val="dash"/>
          </a:ln>
        </p:spPr>
        <p:txBody>
          <a:bodyPr lIns="45719" rIns="45719"/>
          <a:lstStyle/>
          <a:p>
            <a:endParaRPr/>
          </a:p>
        </p:txBody>
      </p:sp>
      <p:sp>
        <p:nvSpPr>
          <p:cNvPr id="192" name="ZoneTexte 3"/>
          <p:cNvSpPr txBox="1"/>
          <p:nvPr/>
        </p:nvSpPr>
        <p:spPr>
          <a:xfrm>
            <a:off x="3503133" y="1416006"/>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Split 1</a:t>
            </a:r>
          </a:p>
        </p:txBody>
      </p:sp>
      <p:sp>
        <p:nvSpPr>
          <p:cNvPr id="193" name="Multiply 84"/>
          <p:cNvSpPr/>
          <p:nvPr/>
        </p:nvSpPr>
        <p:spPr>
          <a:xfrm rot="18900000">
            <a:off x="5252854" y="236203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94" name="Multiply 84"/>
          <p:cNvSpPr/>
          <p:nvPr/>
        </p:nvSpPr>
        <p:spPr>
          <a:xfrm rot="18900000">
            <a:off x="4391985" y="3029941"/>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95" name="Multiply 84"/>
          <p:cNvSpPr/>
          <p:nvPr/>
        </p:nvSpPr>
        <p:spPr>
          <a:xfrm rot="18900000">
            <a:off x="5198188" y="254507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96" name="Multiply 84"/>
          <p:cNvSpPr/>
          <p:nvPr/>
        </p:nvSpPr>
        <p:spPr>
          <a:xfrm rot="18900000">
            <a:off x="5642068" y="247500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97" name="Multiply 84"/>
          <p:cNvSpPr/>
          <p:nvPr/>
        </p:nvSpPr>
        <p:spPr>
          <a:xfrm rot="18900000">
            <a:off x="6060881" y="204135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198" name="Multiply 84"/>
          <p:cNvSpPr/>
          <p:nvPr/>
        </p:nvSpPr>
        <p:spPr>
          <a:xfrm rot="18900000">
            <a:off x="5391899" y="218382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grpSp>
        <p:nvGrpSpPr>
          <p:cNvPr id="201" name="Rectangle 68"/>
          <p:cNvGrpSpPr/>
          <p:nvPr/>
        </p:nvGrpSpPr>
        <p:grpSpPr>
          <a:xfrm>
            <a:off x="7003995" y="4264685"/>
            <a:ext cx="417531" cy="380642"/>
            <a:chOff x="0" y="0"/>
            <a:chExt cx="417529" cy="380641"/>
          </a:xfrm>
        </p:grpSpPr>
        <p:sp>
          <p:nvSpPr>
            <p:cNvPr id="199" name="Rectangle"/>
            <p:cNvSpPr/>
            <p:nvPr/>
          </p:nvSpPr>
          <p:spPr>
            <a:xfrm>
              <a:off x="0" y="-1"/>
              <a:ext cx="417530"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200" name="X1"/>
            <p:cNvSpPr txBox="1"/>
            <p:nvPr/>
          </p:nvSpPr>
          <p:spPr>
            <a:xfrm>
              <a:off x="0" y="4900"/>
              <a:ext cx="417530"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1</a:t>
              </a:r>
            </a:p>
          </p:txBody>
        </p:sp>
      </p:grpSp>
      <p:grpSp>
        <p:nvGrpSpPr>
          <p:cNvPr id="204" name="Rectangle 69"/>
          <p:cNvGrpSpPr/>
          <p:nvPr/>
        </p:nvGrpSpPr>
        <p:grpSpPr>
          <a:xfrm>
            <a:off x="2066833" y="1364052"/>
            <a:ext cx="413532" cy="380642"/>
            <a:chOff x="0" y="0"/>
            <a:chExt cx="413531" cy="380641"/>
          </a:xfrm>
        </p:grpSpPr>
        <p:sp>
          <p:nvSpPr>
            <p:cNvPr id="202" name="Rectangle"/>
            <p:cNvSpPr/>
            <p:nvPr/>
          </p:nvSpPr>
          <p:spPr>
            <a:xfrm>
              <a:off x="-1" y="-1"/>
              <a:ext cx="413533"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203" name="X2"/>
            <p:cNvSpPr txBox="1"/>
            <p:nvPr/>
          </p:nvSpPr>
          <p:spPr>
            <a:xfrm>
              <a:off x="-1" y="4900"/>
              <a:ext cx="413533"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2</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0"/>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2" nodeType="afterEffect">
                                  <p:stCondLst>
                                    <p:cond delay="0"/>
                                  </p:stCondLst>
                                  <p:iterate>
                                    <p:tmAbs val="0"/>
                                  </p:iterate>
                                  <p:childTnLst>
                                    <p:set>
                                      <p:cBhvr>
                                        <p:cTn id="9" fill="hold"/>
                                        <p:tgtEl>
                                          <p:spTgt spid="191"/>
                                        </p:tgtEl>
                                        <p:attrNameLst>
                                          <p:attrName>style.visibility</p:attrName>
                                        </p:attrNameLst>
                                      </p:cBhvr>
                                      <p:to>
                                        <p:strVal val="visible"/>
                                      </p:to>
                                    </p:set>
                                    <p:animEffect transition="in" filter="wipe(down)">
                                      <p:cBhvr>
                                        <p:cTn id="10" dur="500"/>
                                        <p:tgtEl>
                                          <p:spTgt spid="191"/>
                                        </p:tgtEl>
                                      </p:cBhvr>
                                    </p:animEffect>
                                  </p:childTnLst>
                                </p:cTn>
                              </p:par>
                            </p:childTnLst>
                          </p:cTn>
                        </p:par>
                        <p:par>
                          <p:cTn id="11" fill="hold">
                            <p:stCondLst>
                              <p:cond delay="500"/>
                            </p:stCondLst>
                            <p:childTnLst>
                              <p:par>
                                <p:cTn id="12" presetID="1" presetClass="entr" presetSubtype="0" fill="hold" grpId="3" nodeType="afterEffect">
                                  <p:stCondLst>
                                    <p:cond delay="0"/>
                                  </p:stCondLst>
                                  <p:iterate>
                                    <p:tmAbs val="0"/>
                                  </p:iterate>
                                  <p:childTnLst>
                                    <p:set>
                                      <p:cBhvr>
                                        <p:cTn id="13" fill="hold"/>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1" animBg="1" advAuto="0"/>
      <p:bldP spid="191" grpId="2" animBg="1" advAuto="0"/>
      <p:bldP spid="192" grpId="3"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grpSp>
        <p:nvGrpSpPr>
          <p:cNvPr id="211" name="Rectangle : coins arrondis 4"/>
          <p:cNvGrpSpPr/>
          <p:nvPr/>
        </p:nvGrpSpPr>
        <p:grpSpPr>
          <a:xfrm>
            <a:off x="4156133" y="1110560"/>
            <a:ext cx="827903" cy="301686"/>
            <a:chOff x="0" y="0"/>
            <a:chExt cx="827901" cy="301685"/>
          </a:xfrm>
        </p:grpSpPr>
        <p:sp>
          <p:nvSpPr>
            <p:cNvPr id="209"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210"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800"/>
                <a:t>1</a:t>
              </a:r>
              <a:r>
                <a:rPr sz="500"/>
                <a:t> </a:t>
              </a:r>
              <a:r>
                <a:t>&lt; 20</a:t>
              </a:r>
            </a:p>
          </p:txBody>
        </p:sp>
      </p:grpSp>
      <p:sp>
        <p:nvSpPr>
          <p:cNvPr id="212"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213"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214"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215"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216" name="Rectangle : coins arrondis 217"/>
          <p:cNvSpPr/>
          <p:nvPr/>
        </p:nvSpPr>
        <p:spPr>
          <a:xfrm>
            <a:off x="2614700" y="234530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217" name="Rectangle : coins arrondis 227"/>
          <p:cNvSpPr/>
          <p:nvPr/>
        </p:nvSpPr>
        <p:spPr>
          <a:xfrm>
            <a:off x="5639334" y="234530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iterate>
                                    <p:tmAbs val="0"/>
                                  </p:iterate>
                                  <p:childTnLst>
                                    <p:set>
                                      <p:cBhvr>
                                        <p:cTn id="6" fill="hold"/>
                                        <p:tgtEl>
                                          <p:spTgt spid="212"/>
                                        </p:tgtEl>
                                        <p:attrNameLst>
                                          <p:attrName>style.visibility</p:attrName>
                                        </p:attrNameLst>
                                      </p:cBhvr>
                                      <p:to>
                                        <p:strVal val="visible"/>
                                      </p:to>
                                    </p:set>
                                    <p:animEffect transition="in" filter="wipe(up)">
                                      <p:cBhvr>
                                        <p:cTn id="7" dur="500"/>
                                        <p:tgtEl>
                                          <p:spTgt spid="212"/>
                                        </p:tgtEl>
                                      </p:cBhvr>
                                    </p:animEffect>
                                  </p:childTnLst>
                                </p:cTn>
                              </p:par>
                            </p:childTnLst>
                          </p:cTn>
                        </p:par>
                        <p:par>
                          <p:cTn id="8" fill="hold">
                            <p:stCondLst>
                              <p:cond delay="500"/>
                            </p:stCondLst>
                            <p:childTnLst>
                              <p:par>
                                <p:cTn id="9" presetID="22" presetClass="entr" presetSubtype="1" fill="hold" grpId="2" nodeType="afterEffect">
                                  <p:stCondLst>
                                    <p:cond delay="0"/>
                                  </p:stCondLst>
                                  <p:iterate>
                                    <p:tmAbs val="0"/>
                                  </p:iterate>
                                  <p:childTnLst>
                                    <p:set>
                                      <p:cBhvr>
                                        <p:cTn id="10" fill="hold"/>
                                        <p:tgtEl>
                                          <p:spTgt spid="213"/>
                                        </p:tgtEl>
                                        <p:attrNameLst>
                                          <p:attrName>style.visibility</p:attrName>
                                        </p:attrNameLst>
                                      </p:cBhvr>
                                      <p:to>
                                        <p:strVal val="visible"/>
                                      </p:to>
                                    </p:set>
                                    <p:animEffect transition="in" filter="wipe(up)">
                                      <p:cBhvr>
                                        <p:cTn id="11" dur="500"/>
                                        <p:tgtEl>
                                          <p:spTgt spid="213"/>
                                        </p:tgtEl>
                                      </p:cBhvr>
                                    </p:animEffect>
                                  </p:childTnLst>
                                </p:cTn>
                              </p:par>
                            </p:childTnLst>
                          </p:cTn>
                        </p:par>
                        <p:par>
                          <p:cTn id="12" fill="hold">
                            <p:stCondLst>
                              <p:cond delay="1000"/>
                            </p:stCondLst>
                            <p:childTnLst>
                              <p:par>
                                <p:cTn id="13" presetID="10" presetClass="entr" fill="hold" grpId="3" nodeType="afterEffect">
                                  <p:stCondLst>
                                    <p:cond delay="0"/>
                                  </p:stCondLst>
                                  <p:iterate>
                                    <p:tmAbs val="0"/>
                                  </p:iterate>
                                  <p:childTnLst>
                                    <p:set>
                                      <p:cBhvr>
                                        <p:cTn id="14" fill="hold"/>
                                        <p:tgtEl>
                                          <p:spTgt spid="216"/>
                                        </p:tgtEl>
                                        <p:attrNameLst>
                                          <p:attrName>style.visibility</p:attrName>
                                        </p:attrNameLst>
                                      </p:cBhvr>
                                      <p:to>
                                        <p:strVal val="visible"/>
                                      </p:to>
                                    </p:set>
                                    <p:animEffect transition="in" filter="fade">
                                      <p:cBhvr>
                                        <p:cTn id="15" dur="500"/>
                                        <p:tgtEl>
                                          <p:spTgt spid="216"/>
                                        </p:tgtEl>
                                      </p:cBhvr>
                                    </p:animEffect>
                                  </p:childTnLst>
                                </p:cTn>
                              </p:par>
                            </p:childTnLst>
                          </p:cTn>
                        </p:par>
                        <p:par>
                          <p:cTn id="16" fill="hold">
                            <p:stCondLst>
                              <p:cond delay="1500"/>
                            </p:stCondLst>
                            <p:childTnLst>
                              <p:par>
                                <p:cTn id="17" presetID="10" presetClass="entr" fill="hold" grpId="4" nodeType="afterEffect">
                                  <p:stCondLst>
                                    <p:cond delay="0"/>
                                  </p:stCondLst>
                                  <p:iterate>
                                    <p:tmAbs val="0"/>
                                  </p:iterate>
                                  <p:childTnLst>
                                    <p:set>
                                      <p:cBhvr>
                                        <p:cTn id="18" fill="hold"/>
                                        <p:tgtEl>
                                          <p:spTgt spid="217"/>
                                        </p:tgtEl>
                                        <p:attrNameLst>
                                          <p:attrName>style.visibility</p:attrName>
                                        </p:attrNameLst>
                                      </p:cBhvr>
                                      <p:to>
                                        <p:strVal val="visible"/>
                                      </p:to>
                                    </p:set>
                                    <p:animEffect transition="in" filter="fade">
                                      <p:cBhvr>
                                        <p:cTn id="19" dur="500"/>
                                        <p:tgtEl>
                                          <p:spTgt spid="21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5" nodeType="clickEffect">
                                  <p:stCondLst>
                                    <p:cond delay="0"/>
                                  </p:stCondLst>
                                  <p:iterate>
                                    <p:tmAbs val="0"/>
                                  </p:iterate>
                                  <p:childTnLst>
                                    <p:set>
                                      <p:cBhvr>
                                        <p:cTn id="23" fill="hold"/>
                                        <p:tgtEl>
                                          <p:spTgt spid="2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6" nodeType="clickEffect">
                                  <p:stCondLst>
                                    <p:cond delay="0"/>
                                  </p:stCondLst>
                                  <p:iterate>
                                    <p:tmAbs val="0"/>
                                  </p:iterate>
                                  <p:childTnLst>
                                    <p:set>
                                      <p:cBhvr>
                                        <p:cTn id="27" fill="hold"/>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1" animBg="1" advAuto="0"/>
      <p:bldP spid="213" grpId="2" animBg="1" advAuto="0"/>
      <p:bldP spid="214" grpId="5" animBg="1" advAuto="0"/>
      <p:bldP spid="215" grpId="6" animBg="1" advAuto="0"/>
      <p:bldP spid="216" grpId="3" animBg="1" advAuto="0"/>
      <p:bldP spid="217" grpId="4"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222" name="Straight Arrow Connector 81"/>
          <p:cNvSpPr/>
          <p:nvPr/>
        </p:nvSpPr>
        <p:spPr>
          <a:xfrm flipV="1">
            <a:off x="2490337" y="1741458"/>
            <a:ext cx="1" cy="2667313"/>
          </a:xfrm>
          <a:prstGeom prst="line">
            <a:avLst/>
          </a:prstGeom>
          <a:ln w="28575">
            <a:solidFill>
              <a:srgbClr val="4A7EBB"/>
            </a:solidFill>
            <a:tailEnd type="triangle"/>
          </a:ln>
        </p:spPr>
        <p:txBody>
          <a:bodyPr lIns="45719" rIns="45719"/>
          <a:lstStyle/>
          <a:p>
            <a:endParaRPr/>
          </a:p>
        </p:txBody>
      </p:sp>
      <p:sp>
        <p:nvSpPr>
          <p:cNvPr id="223" name="Straight Arrow Connector 83"/>
          <p:cNvSpPr/>
          <p:nvPr/>
        </p:nvSpPr>
        <p:spPr>
          <a:xfrm>
            <a:off x="2345306" y="4237726"/>
            <a:ext cx="4677517" cy="1"/>
          </a:xfrm>
          <a:prstGeom prst="line">
            <a:avLst/>
          </a:prstGeom>
          <a:ln w="28575">
            <a:solidFill>
              <a:srgbClr val="4A7EBB"/>
            </a:solidFill>
            <a:tailEnd type="triangle"/>
          </a:ln>
        </p:spPr>
        <p:txBody>
          <a:bodyPr lIns="45719" rIns="45719"/>
          <a:lstStyle/>
          <a:p>
            <a:endParaRPr/>
          </a:p>
        </p:txBody>
      </p:sp>
      <p:sp>
        <p:nvSpPr>
          <p:cNvPr id="224" name="Multiply 84"/>
          <p:cNvSpPr/>
          <p:nvPr/>
        </p:nvSpPr>
        <p:spPr>
          <a:xfrm rot="18900000">
            <a:off x="4205808" y="319476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25" name="Multiply 84"/>
          <p:cNvSpPr/>
          <p:nvPr/>
        </p:nvSpPr>
        <p:spPr>
          <a:xfrm rot="18900000">
            <a:off x="4432020" y="32447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26" name="Multiply 84"/>
          <p:cNvSpPr/>
          <p:nvPr/>
        </p:nvSpPr>
        <p:spPr>
          <a:xfrm rot="18900000">
            <a:off x="3975533" y="296609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27" name="Multiply 84"/>
          <p:cNvSpPr/>
          <p:nvPr/>
        </p:nvSpPr>
        <p:spPr>
          <a:xfrm rot="18900000">
            <a:off x="4569241" y="286458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28" name="Multiply 84"/>
          <p:cNvSpPr/>
          <p:nvPr/>
        </p:nvSpPr>
        <p:spPr>
          <a:xfrm rot="18900000">
            <a:off x="4206238" y="3018738"/>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29" name="Multiply 84"/>
          <p:cNvSpPr/>
          <p:nvPr/>
        </p:nvSpPr>
        <p:spPr>
          <a:xfrm rot="18900000">
            <a:off x="3955955" y="335749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0" name="Multiply 84"/>
          <p:cNvSpPr/>
          <p:nvPr/>
        </p:nvSpPr>
        <p:spPr>
          <a:xfrm rot="18900000">
            <a:off x="4271991" y="28819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1" name="Multiply 84"/>
          <p:cNvSpPr/>
          <p:nvPr/>
        </p:nvSpPr>
        <p:spPr>
          <a:xfrm rot="18900000">
            <a:off x="4209356" y="342758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2" name="Multiply 84"/>
          <p:cNvSpPr/>
          <p:nvPr/>
        </p:nvSpPr>
        <p:spPr>
          <a:xfrm rot="18900000">
            <a:off x="3562375" y="369716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3" name="Multiply 84"/>
          <p:cNvSpPr/>
          <p:nvPr/>
        </p:nvSpPr>
        <p:spPr>
          <a:xfrm rot="18900000">
            <a:off x="5703067" y="226774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4" name="Multiply 84"/>
          <p:cNvSpPr/>
          <p:nvPr/>
        </p:nvSpPr>
        <p:spPr>
          <a:xfrm rot="18900000">
            <a:off x="4565937" y="33580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5" name="Multiply 84"/>
          <p:cNvSpPr/>
          <p:nvPr/>
        </p:nvSpPr>
        <p:spPr>
          <a:xfrm rot="18900000">
            <a:off x="4579573" y="303400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6" name="Multiply 84"/>
          <p:cNvSpPr/>
          <p:nvPr/>
        </p:nvSpPr>
        <p:spPr>
          <a:xfrm rot="18900000">
            <a:off x="2761620" y="322941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7" name="Multiply 84"/>
          <p:cNvSpPr/>
          <p:nvPr/>
        </p:nvSpPr>
        <p:spPr>
          <a:xfrm rot="18900000">
            <a:off x="3854089" y="231197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8" name="Multiply 84"/>
          <p:cNvSpPr/>
          <p:nvPr/>
        </p:nvSpPr>
        <p:spPr>
          <a:xfrm rot="18900000">
            <a:off x="3872346" y="320871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39" name="Multiply 84"/>
          <p:cNvSpPr/>
          <p:nvPr/>
        </p:nvSpPr>
        <p:spPr>
          <a:xfrm rot="18900000">
            <a:off x="4779374" y="297872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0" name="Multiply 84"/>
          <p:cNvSpPr/>
          <p:nvPr/>
        </p:nvSpPr>
        <p:spPr>
          <a:xfrm rot="18900000">
            <a:off x="5028894" y="241390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1" name="Multiply 84"/>
          <p:cNvSpPr/>
          <p:nvPr/>
        </p:nvSpPr>
        <p:spPr>
          <a:xfrm rot="18900000">
            <a:off x="3188168" y="256415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2" name="Multiply 84"/>
          <p:cNvSpPr/>
          <p:nvPr/>
        </p:nvSpPr>
        <p:spPr>
          <a:xfrm rot="18900000">
            <a:off x="4704408" y="327480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3" name="Multiply 84"/>
          <p:cNvSpPr/>
          <p:nvPr/>
        </p:nvSpPr>
        <p:spPr>
          <a:xfrm rot="18900000">
            <a:off x="2687512" y="264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4" name="Multiply 84"/>
          <p:cNvSpPr/>
          <p:nvPr/>
        </p:nvSpPr>
        <p:spPr>
          <a:xfrm rot="18900000">
            <a:off x="3104825" y="351111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5" name="Multiply 84"/>
          <p:cNvSpPr/>
          <p:nvPr/>
        </p:nvSpPr>
        <p:spPr>
          <a:xfrm rot="18900000">
            <a:off x="3243327" y="3144136"/>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6" name="Multiply 84"/>
          <p:cNvSpPr/>
          <p:nvPr/>
        </p:nvSpPr>
        <p:spPr>
          <a:xfrm rot="18900000">
            <a:off x="5642067" y="200526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7" name="Multiply 84"/>
          <p:cNvSpPr/>
          <p:nvPr/>
        </p:nvSpPr>
        <p:spPr>
          <a:xfrm rot="18900000">
            <a:off x="4433036" y="354942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8" name="Multiply 84"/>
          <p:cNvSpPr/>
          <p:nvPr/>
        </p:nvSpPr>
        <p:spPr>
          <a:xfrm rot="18900000">
            <a:off x="5069302" y="337906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49" name="Multiply 84"/>
          <p:cNvSpPr/>
          <p:nvPr/>
        </p:nvSpPr>
        <p:spPr>
          <a:xfrm rot="18900000">
            <a:off x="3353611" y="194826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0" name="Multiply 84"/>
          <p:cNvSpPr/>
          <p:nvPr/>
        </p:nvSpPr>
        <p:spPr>
          <a:xfrm rot="18900000">
            <a:off x="5363139" y="34761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1" name="Multiply 84"/>
          <p:cNvSpPr/>
          <p:nvPr/>
        </p:nvSpPr>
        <p:spPr>
          <a:xfrm rot="18900000">
            <a:off x="5391899"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2" name="Multiply 84"/>
          <p:cNvSpPr/>
          <p:nvPr/>
        </p:nvSpPr>
        <p:spPr>
          <a:xfrm rot="18900000">
            <a:off x="5478179" y="317104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3" name="Multiply 84"/>
          <p:cNvSpPr/>
          <p:nvPr/>
        </p:nvSpPr>
        <p:spPr>
          <a:xfrm rot="18900000">
            <a:off x="6040604" y="338086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4" name="Multiply 84"/>
          <p:cNvSpPr/>
          <p:nvPr/>
        </p:nvSpPr>
        <p:spPr>
          <a:xfrm rot="18900000">
            <a:off x="5934073" y="298415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5" name="Multiply 84"/>
          <p:cNvSpPr/>
          <p:nvPr/>
        </p:nvSpPr>
        <p:spPr>
          <a:xfrm rot="18900000">
            <a:off x="3260452" y="395595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6" name="Multiply 84"/>
          <p:cNvSpPr/>
          <p:nvPr/>
        </p:nvSpPr>
        <p:spPr>
          <a:xfrm rot="18900000">
            <a:off x="2864174" y="392899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7" name="Multiply 84"/>
          <p:cNvSpPr/>
          <p:nvPr/>
        </p:nvSpPr>
        <p:spPr>
          <a:xfrm rot="18900000">
            <a:off x="3520323" y="2643658"/>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8" name="Multiply 84"/>
          <p:cNvSpPr/>
          <p:nvPr/>
        </p:nvSpPr>
        <p:spPr>
          <a:xfrm rot="18900000">
            <a:off x="6108916" y="38153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59" name="Multiply 84"/>
          <p:cNvSpPr/>
          <p:nvPr/>
        </p:nvSpPr>
        <p:spPr>
          <a:xfrm rot="18900000">
            <a:off x="4548107" y="240107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0" name="Multiply 84"/>
          <p:cNvSpPr/>
          <p:nvPr/>
        </p:nvSpPr>
        <p:spPr>
          <a:xfrm rot="18900000">
            <a:off x="4313997" y="227119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1" name="Multiply 84"/>
          <p:cNvSpPr/>
          <p:nvPr/>
        </p:nvSpPr>
        <p:spPr>
          <a:xfrm rot="18900000">
            <a:off x="4137014" y="240668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2" name="Multiply 84"/>
          <p:cNvSpPr/>
          <p:nvPr/>
        </p:nvSpPr>
        <p:spPr>
          <a:xfrm rot="18900000">
            <a:off x="4895973" y="221165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3" name="Multiply 84"/>
          <p:cNvSpPr/>
          <p:nvPr/>
        </p:nvSpPr>
        <p:spPr>
          <a:xfrm rot="18900000">
            <a:off x="4108737" y="2053447"/>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4" name="Multiply 84"/>
          <p:cNvSpPr/>
          <p:nvPr/>
        </p:nvSpPr>
        <p:spPr>
          <a:xfrm rot="18900000">
            <a:off x="4469750" y="250759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5" name="Multiply 84"/>
          <p:cNvSpPr/>
          <p:nvPr/>
        </p:nvSpPr>
        <p:spPr>
          <a:xfrm rot="18900000">
            <a:off x="5184344" y="198482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6" name="Multiply 84"/>
          <p:cNvSpPr/>
          <p:nvPr/>
        </p:nvSpPr>
        <p:spPr>
          <a:xfrm rot="18900000">
            <a:off x="4568750" y="204702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7" name="Multiply 84"/>
          <p:cNvSpPr/>
          <p:nvPr/>
        </p:nvSpPr>
        <p:spPr>
          <a:xfrm rot="18900000">
            <a:off x="4764614" y="2451555"/>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8" name="Multiply 84"/>
          <p:cNvSpPr/>
          <p:nvPr/>
        </p:nvSpPr>
        <p:spPr>
          <a:xfrm rot="18900000">
            <a:off x="5872150" y="164491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69" name="Multiply 84"/>
          <p:cNvSpPr/>
          <p:nvPr/>
        </p:nvSpPr>
        <p:spPr>
          <a:xfrm rot="18900000">
            <a:off x="3555042" y="1818480"/>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0" name="Multiply 84"/>
          <p:cNvSpPr/>
          <p:nvPr/>
        </p:nvSpPr>
        <p:spPr>
          <a:xfrm rot="18900000">
            <a:off x="5617100" y="380634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1" name="Multiply 84"/>
          <p:cNvSpPr/>
          <p:nvPr/>
        </p:nvSpPr>
        <p:spPr>
          <a:xfrm rot="18900000">
            <a:off x="5617098" y="2793095"/>
            <a:ext cx="111604"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2" name="Multiply 84"/>
          <p:cNvSpPr/>
          <p:nvPr/>
        </p:nvSpPr>
        <p:spPr>
          <a:xfrm rot="18900000">
            <a:off x="3221629" y="2141169"/>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3" name="Multiply 84"/>
          <p:cNvSpPr/>
          <p:nvPr/>
        </p:nvSpPr>
        <p:spPr>
          <a:xfrm rot="18900000">
            <a:off x="3130484" y="1977787"/>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4" name="Multiply 84"/>
          <p:cNvSpPr/>
          <p:nvPr/>
        </p:nvSpPr>
        <p:spPr>
          <a:xfrm rot="18900000">
            <a:off x="3276055" y="1778302"/>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5" name="Multiply 84"/>
          <p:cNvSpPr/>
          <p:nvPr/>
        </p:nvSpPr>
        <p:spPr>
          <a:xfrm rot="18900000">
            <a:off x="3577133" y="208891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76" name="ZoneTexte 125"/>
          <p:cNvSpPr txBox="1"/>
          <p:nvPr/>
        </p:nvSpPr>
        <p:spPr>
          <a:xfrm>
            <a:off x="3616059" y="4300465"/>
            <a:ext cx="39409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20</a:t>
            </a:r>
          </a:p>
        </p:txBody>
      </p:sp>
      <p:sp>
        <p:nvSpPr>
          <p:cNvPr id="277" name="Connecteur droit avec flèche 125"/>
          <p:cNvSpPr/>
          <p:nvPr/>
        </p:nvSpPr>
        <p:spPr>
          <a:xfrm flipH="1" flipV="1">
            <a:off x="3813563" y="1685387"/>
            <a:ext cx="2160" cy="2552341"/>
          </a:xfrm>
          <a:prstGeom prst="line">
            <a:avLst/>
          </a:prstGeom>
          <a:ln w="12700">
            <a:solidFill>
              <a:srgbClr val="3A5E8A"/>
            </a:solidFill>
            <a:prstDash val="dash"/>
          </a:ln>
        </p:spPr>
        <p:txBody>
          <a:bodyPr lIns="45719" rIns="45719"/>
          <a:lstStyle/>
          <a:p>
            <a:endParaRPr/>
          </a:p>
        </p:txBody>
      </p:sp>
      <p:sp>
        <p:nvSpPr>
          <p:cNvPr id="278" name="Connecteur droit avec flèche 2"/>
          <p:cNvSpPr/>
          <p:nvPr/>
        </p:nvSpPr>
        <p:spPr>
          <a:xfrm>
            <a:off x="3817437" y="2718623"/>
            <a:ext cx="3040563" cy="1"/>
          </a:xfrm>
          <a:prstGeom prst="line">
            <a:avLst/>
          </a:prstGeom>
          <a:ln w="12700">
            <a:solidFill>
              <a:srgbClr val="3A5E8A"/>
            </a:solidFill>
            <a:prstDash val="dash"/>
          </a:ln>
        </p:spPr>
        <p:txBody>
          <a:bodyPr lIns="45719" rIns="45719"/>
          <a:lstStyle/>
          <a:p>
            <a:endParaRPr/>
          </a:p>
        </p:txBody>
      </p:sp>
      <p:sp>
        <p:nvSpPr>
          <p:cNvPr id="279" name="ZoneTexte 125"/>
          <p:cNvSpPr txBox="1"/>
          <p:nvPr/>
        </p:nvSpPr>
        <p:spPr>
          <a:xfrm>
            <a:off x="1818289" y="2577836"/>
            <a:ext cx="527018"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170</a:t>
            </a:r>
          </a:p>
        </p:txBody>
      </p:sp>
      <p:sp>
        <p:nvSpPr>
          <p:cNvPr id="280" name="ZoneTexte 3"/>
          <p:cNvSpPr txBox="1"/>
          <p:nvPr/>
        </p:nvSpPr>
        <p:spPr>
          <a:xfrm>
            <a:off x="3503133" y="1416006"/>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atin typeface="Montserrat Light"/>
                <a:ea typeface="Montserrat Light"/>
                <a:cs typeface="Montserrat Light"/>
                <a:sym typeface="Montserrat Light"/>
              </a:defRPr>
            </a:lvl1pPr>
          </a:lstStyle>
          <a:p>
            <a:r>
              <a:t>Split 1</a:t>
            </a:r>
          </a:p>
        </p:txBody>
      </p:sp>
      <p:sp>
        <p:nvSpPr>
          <p:cNvPr id="281" name="ZoneTexte 3"/>
          <p:cNvSpPr txBox="1"/>
          <p:nvPr/>
        </p:nvSpPr>
        <p:spPr>
          <a:xfrm>
            <a:off x="6357589" y="2435559"/>
            <a:ext cx="665234"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latin typeface="Montserrat Light"/>
                <a:ea typeface="Montserrat Light"/>
                <a:cs typeface="Montserrat Light"/>
                <a:sym typeface="Montserrat Light"/>
              </a:defRPr>
            </a:pPr>
            <a:r>
              <a:t>Split 2</a:t>
            </a:r>
          </a:p>
        </p:txBody>
      </p:sp>
      <p:sp>
        <p:nvSpPr>
          <p:cNvPr id="282" name="Multiply 84"/>
          <p:cNvSpPr/>
          <p:nvPr/>
        </p:nvSpPr>
        <p:spPr>
          <a:xfrm rot="18900000">
            <a:off x="5252854" y="236203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83" name="Multiply 84"/>
          <p:cNvSpPr/>
          <p:nvPr/>
        </p:nvSpPr>
        <p:spPr>
          <a:xfrm rot="18900000">
            <a:off x="4391985" y="3029941"/>
            <a:ext cx="111603" cy="111602"/>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84" name="Multiply 84"/>
          <p:cNvSpPr/>
          <p:nvPr/>
        </p:nvSpPr>
        <p:spPr>
          <a:xfrm rot="18900000">
            <a:off x="5198188" y="2545071"/>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85" name="Multiply 84"/>
          <p:cNvSpPr/>
          <p:nvPr/>
        </p:nvSpPr>
        <p:spPr>
          <a:xfrm rot="18900000">
            <a:off x="5642068" y="2475004"/>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86" name="Multiply 84"/>
          <p:cNvSpPr/>
          <p:nvPr/>
        </p:nvSpPr>
        <p:spPr>
          <a:xfrm rot="18900000">
            <a:off x="6060881" y="2041353"/>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sp>
        <p:nvSpPr>
          <p:cNvPr id="287" name="Multiply 84"/>
          <p:cNvSpPr/>
          <p:nvPr/>
        </p:nvSpPr>
        <p:spPr>
          <a:xfrm rot="18900000">
            <a:off x="5391899" y="2183826"/>
            <a:ext cx="111603" cy="111601"/>
          </a:xfrm>
          <a:custGeom>
            <a:avLst/>
            <a:gdLst/>
            <a:ahLst/>
            <a:cxnLst>
              <a:cxn ang="0">
                <a:pos x="wd2" y="hd2"/>
              </a:cxn>
              <a:cxn ang="5400000">
                <a:pos x="wd2" y="hd2"/>
              </a:cxn>
              <a:cxn ang="10800000">
                <a:pos x="wd2" y="hd2"/>
              </a:cxn>
              <a:cxn ang="16200000">
                <a:pos x="wd2" y="hd2"/>
              </a:cxn>
            </a:cxnLst>
            <a:rect l="0" t="0" r="r" b="b"/>
            <a:pathLst>
              <a:path w="21600" h="21600"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rgbClr val="FF0000"/>
          </a:solidFill>
          <a:ln w="12700">
            <a:solidFill>
              <a:srgbClr val="C00000"/>
            </a:solidFill>
          </a:ln>
        </p:spPr>
        <p:txBody>
          <a:bodyPr lIns="45719" rIns="45719" anchor="ctr"/>
          <a:lstStyle/>
          <a:p>
            <a:pPr algn="ctr">
              <a:defRPr>
                <a:solidFill>
                  <a:srgbClr val="FF0000"/>
                </a:solidFill>
                <a:latin typeface="Montserrat Light"/>
                <a:ea typeface="Montserrat Light"/>
                <a:cs typeface="Montserrat Light"/>
                <a:sym typeface="Montserrat Light"/>
              </a:defRPr>
            </a:pPr>
            <a:endParaRPr/>
          </a:p>
        </p:txBody>
      </p:sp>
      <p:grpSp>
        <p:nvGrpSpPr>
          <p:cNvPr id="290" name="Rectangle 70"/>
          <p:cNvGrpSpPr/>
          <p:nvPr/>
        </p:nvGrpSpPr>
        <p:grpSpPr>
          <a:xfrm>
            <a:off x="7003995" y="4264685"/>
            <a:ext cx="417531" cy="380642"/>
            <a:chOff x="0" y="0"/>
            <a:chExt cx="417529" cy="380641"/>
          </a:xfrm>
        </p:grpSpPr>
        <p:sp>
          <p:nvSpPr>
            <p:cNvPr id="288" name="Rectangle"/>
            <p:cNvSpPr/>
            <p:nvPr/>
          </p:nvSpPr>
          <p:spPr>
            <a:xfrm>
              <a:off x="0" y="-1"/>
              <a:ext cx="417530"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289" name="X1"/>
            <p:cNvSpPr txBox="1"/>
            <p:nvPr/>
          </p:nvSpPr>
          <p:spPr>
            <a:xfrm>
              <a:off x="0" y="4900"/>
              <a:ext cx="417530"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1</a:t>
              </a:r>
            </a:p>
          </p:txBody>
        </p:sp>
      </p:grpSp>
      <p:grpSp>
        <p:nvGrpSpPr>
          <p:cNvPr id="293" name="Rectangle 72"/>
          <p:cNvGrpSpPr/>
          <p:nvPr/>
        </p:nvGrpSpPr>
        <p:grpSpPr>
          <a:xfrm>
            <a:off x="2066833" y="1364052"/>
            <a:ext cx="413532" cy="380642"/>
            <a:chOff x="0" y="0"/>
            <a:chExt cx="413531" cy="380641"/>
          </a:xfrm>
        </p:grpSpPr>
        <p:sp>
          <p:nvSpPr>
            <p:cNvPr id="291" name="Rectangle"/>
            <p:cNvSpPr/>
            <p:nvPr/>
          </p:nvSpPr>
          <p:spPr>
            <a:xfrm>
              <a:off x="-1" y="-1"/>
              <a:ext cx="413533" cy="380643"/>
            </a:xfrm>
            <a:prstGeom prst="rect">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latin typeface="Montserrat Light"/>
                  <a:ea typeface="Montserrat Light"/>
                  <a:cs typeface="Montserrat Light"/>
                  <a:sym typeface="Montserrat Light"/>
                </a:defRPr>
              </a:pPr>
              <a:endParaRPr/>
            </a:p>
          </p:txBody>
        </p:sp>
        <p:sp>
          <p:nvSpPr>
            <p:cNvPr id="292" name="X2"/>
            <p:cNvSpPr txBox="1"/>
            <p:nvPr/>
          </p:nvSpPr>
          <p:spPr>
            <a:xfrm>
              <a:off x="-1" y="4900"/>
              <a:ext cx="413533"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a:solidFill>
                    <a:srgbClr val="FFFFFF"/>
                  </a:solidFill>
                  <a:latin typeface="Montserrat Light"/>
                  <a:ea typeface="Montserrat Light"/>
                  <a:cs typeface="Montserrat Light"/>
                  <a:sym typeface="Montserrat Light"/>
                </a:defRPr>
              </a:pPr>
              <a:r>
                <a:t>X</a:t>
              </a:r>
              <a:r>
                <a:rPr sz="1000"/>
                <a:t>2</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7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2" nodeType="afterEffect">
                                  <p:stCondLst>
                                    <p:cond delay="0"/>
                                  </p:stCondLst>
                                  <p:iterate>
                                    <p:tmAbs val="0"/>
                                  </p:iterate>
                                  <p:childTnLst>
                                    <p:set>
                                      <p:cBhvr>
                                        <p:cTn id="9" fill="hold"/>
                                        <p:tgtEl>
                                          <p:spTgt spid="278"/>
                                        </p:tgtEl>
                                        <p:attrNameLst>
                                          <p:attrName>style.visibility</p:attrName>
                                        </p:attrNameLst>
                                      </p:cBhvr>
                                      <p:to>
                                        <p:strVal val="visible"/>
                                      </p:to>
                                    </p:set>
                                    <p:animEffect transition="in" filter="wipe(left)">
                                      <p:cBhvr>
                                        <p:cTn id="10" dur="500"/>
                                        <p:tgtEl>
                                          <p:spTgt spid="278"/>
                                        </p:tgtEl>
                                      </p:cBhvr>
                                    </p:animEffect>
                                  </p:childTnLst>
                                </p:cTn>
                              </p:par>
                            </p:childTnLst>
                          </p:cTn>
                        </p:par>
                        <p:par>
                          <p:cTn id="11" fill="hold">
                            <p:stCondLst>
                              <p:cond delay="500"/>
                            </p:stCondLst>
                            <p:childTnLst>
                              <p:par>
                                <p:cTn id="12" presetID="1" presetClass="entr" presetSubtype="0" fill="hold" grpId="3" nodeType="afterEffect">
                                  <p:stCondLst>
                                    <p:cond delay="0"/>
                                  </p:stCondLst>
                                  <p:iterate>
                                    <p:tmAbs val="0"/>
                                  </p:iterate>
                                  <p:childTnLst>
                                    <p:set>
                                      <p:cBhvr>
                                        <p:cTn id="13"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2" animBg="1" advAuto="0"/>
      <p:bldP spid="279" grpId="1" animBg="1" advAuto="0"/>
      <p:bldP spid="281" grpId="3"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sp>
        <p:nvSpPr>
          <p:cNvPr id="298"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299"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300"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301"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302" name="Rectangle : coins arrondis 217"/>
          <p:cNvSpPr/>
          <p:nvPr/>
        </p:nvSpPr>
        <p:spPr>
          <a:xfrm>
            <a:off x="2614700" y="234530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303" name="Rectangle : coins arrondis 227"/>
          <p:cNvSpPr/>
          <p:nvPr/>
        </p:nvSpPr>
        <p:spPr>
          <a:xfrm>
            <a:off x="5639334" y="234530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grpSp>
        <p:nvGrpSpPr>
          <p:cNvPr id="306" name="Rectangle : coins arrondis 4"/>
          <p:cNvGrpSpPr/>
          <p:nvPr/>
        </p:nvGrpSpPr>
        <p:grpSpPr>
          <a:xfrm>
            <a:off x="4156133" y="1110560"/>
            <a:ext cx="827903" cy="301686"/>
            <a:chOff x="0" y="0"/>
            <a:chExt cx="827901" cy="301685"/>
          </a:xfrm>
        </p:grpSpPr>
        <p:sp>
          <p:nvSpPr>
            <p:cNvPr id="304"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05"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itle 16"/>
          <p:cNvSpPr txBox="1">
            <a:spLocks noGrp="1"/>
          </p:cNvSpPr>
          <p:nvPr>
            <p:ph type="title"/>
          </p:nvPr>
        </p:nvSpPr>
        <p:spPr>
          <a:xfrm>
            <a:off x="228600" y="76200"/>
            <a:ext cx="8686800" cy="742950"/>
          </a:xfrm>
          <a:prstGeom prst="rect">
            <a:avLst/>
          </a:prstGeom>
        </p:spPr>
        <p:txBody>
          <a:bodyPr anchor="t"/>
          <a:lstStyle/>
          <a:p>
            <a:r>
              <a:t>Idea de los Árboles de Regresión</a:t>
            </a:r>
          </a:p>
        </p:txBody>
      </p:sp>
      <p:grpSp>
        <p:nvGrpSpPr>
          <p:cNvPr id="313" name="Rectangle : coins arrondis 4"/>
          <p:cNvGrpSpPr/>
          <p:nvPr/>
        </p:nvGrpSpPr>
        <p:grpSpPr>
          <a:xfrm>
            <a:off x="4156133" y="1110560"/>
            <a:ext cx="827903" cy="301686"/>
            <a:chOff x="0" y="0"/>
            <a:chExt cx="827901" cy="301685"/>
          </a:xfrm>
        </p:grpSpPr>
        <p:sp>
          <p:nvSpPr>
            <p:cNvPr id="311" name="Rounded Rectangle"/>
            <p:cNvSpPr/>
            <p:nvPr/>
          </p:nvSpPr>
          <p:spPr>
            <a:xfrm>
              <a:off x="0" y="0"/>
              <a:ext cx="82790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312" name="X1 &lt; 20"/>
            <p:cNvSpPr txBox="1"/>
            <p:nvPr/>
          </p:nvSpPr>
          <p:spPr>
            <a:xfrm>
              <a:off x="14726" y="16222"/>
              <a:ext cx="798450"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1</a:t>
              </a:r>
              <a:r>
                <a:rPr sz="400"/>
                <a:t> </a:t>
              </a:r>
              <a:r>
                <a:t>&lt; 20</a:t>
              </a:r>
            </a:p>
          </p:txBody>
        </p:sp>
      </p:grpSp>
      <p:sp>
        <p:nvSpPr>
          <p:cNvPr id="314" name="Connecteur droit avec flèche 5"/>
          <p:cNvSpPr/>
          <p:nvPr/>
        </p:nvSpPr>
        <p:spPr>
          <a:xfrm flipV="1">
            <a:off x="3005306" y="1416897"/>
            <a:ext cx="1555992" cy="924104"/>
          </a:xfrm>
          <a:prstGeom prst="line">
            <a:avLst/>
          </a:prstGeom>
          <a:ln w="25400">
            <a:solidFill>
              <a:srgbClr val="3A5E8A"/>
            </a:solidFill>
          </a:ln>
        </p:spPr>
        <p:txBody>
          <a:bodyPr lIns="45719" rIns="45719"/>
          <a:lstStyle/>
          <a:p>
            <a:endParaRPr/>
          </a:p>
        </p:txBody>
      </p:sp>
      <p:sp>
        <p:nvSpPr>
          <p:cNvPr id="315" name="Connecteur droit avec flèche 126"/>
          <p:cNvSpPr/>
          <p:nvPr/>
        </p:nvSpPr>
        <p:spPr>
          <a:xfrm>
            <a:off x="4566608" y="1416652"/>
            <a:ext cx="1502074" cy="930575"/>
          </a:xfrm>
          <a:prstGeom prst="line">
            <a:avLst/>
          </a:prstGeom>
          <a:ln w="25400">
            <a:solidFill>
              <a:srgbClr val="3A5E8A"/>
            </a:solidFill>
          </a:ln>
        </p:spPr>
        <p:txBody>
          <a:bodyPr lIns="45719" rIns="45719"/>
          <a:lstStyle/>
          <a:p>
            <a:endParaRPr/>
          </a:p>
        </p:txBody>
      </p:sp>
      <p:sp>
        <p:nvSpPr>
          <p:cNvPr id="316" name="ZoneTexte 7"/>
          <p:cNvSpPr txBox="1"/>
          <p:nvPr/>
        </p:nvSpPr>
        <p:spPr>
          <a:xfrm>
            <a:off x="3354594"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317" name="ZoneTexte 133"/>
          <p:cNvSpPr txBox="1"/>
          <p:nvPr/>
        </p:nvSpPr>
        <p:spPr>
          <a:xfrm>
            <a:off x="5116541" y="1582946"/>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318" name="Rectangle : coins arrondis 217"/>
          <p:cNvSpPr/>
          <p:nvPr/>
        </p:nvSpPr>
        <p:spPr>
          <a:xfrm>
            <a:off x="2614700" y="234530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319" name="Connecteur droit avec flèche 218"/>
          <p:cNvSpPr/>
          <p:nvPr/>
        </p:nvSpPr>
        <p:spPr>
          <a:xfrm flipV="1">
            <a:off x="5294461" y="2658013"/>
            <a:ext cx="763441" cy="762359"/>
          </a:xfrm>
          <a:prstGeom prst="line">
            <a:avLst/>
          </a:prstGeom>
          <a:ln w="25400">
            <a:solidFill>
              <a:srgbClr val="3A5E8A"/>
            </a:solidFill>
          </a:ln>
        </p:spPr>
        <p:txBody>
          <a:bodyPr lIns="45719" rIns="45719"/>
          <a:lstStyle/>
          <a:p>
            <a:endParaRPr/>
          </a:p>
        </p:txBody>
      </p:sp>
      <p:sp>
        <p:nvSpPr>
          <p:cNvPr id="320" name="Connecteur droit avec flèche 219"/>
          <p:cNvSpPr/>
          <p:nvPr/>
        </p:nvSpPr>
        <p:spPr>
          <a:xfrm>
            <a:off x="6060054" y="2658013"/>
            <a:ext cx="795788" cy="763439"/>
          </a:xfrm>
          <a:prstGeom prst="line">
            <a:avLst/>
          </a:prstGeom>
          <a:ln w="25400">
            <a:solidFill>
              <a:srgbClr val="3A5E8A"/>
            </a:solidFill>
          </a:ln>
        </p:spPr>
        <p:txBody>
          <a:bodyPr lIns="45719" rIns="45719"/>
          <a:lstStyle/>
          <a:p>
            <a:endParaRPr/>
          </a:p>
        </p:txBody>
      </p:sp>
      <p:sp>
        <p:nvSpPr>
          <p:cNvPr id="321" name="ZoneTexte 220"/>
          <p:cNvSpPr txBox="1"/>
          <p:nvPr/>
        </p:nvSpPr>
        <p:spPr>
          <a:xfrm>
            <a:off x="6324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No</a:t>
            </a:r>
          </a:p>
        </p:txBody>
      </p:sp>
      <p:sp>
        <p:nvSpPr>
          <p:cNvPr id="322" name="ZoneTexte 221"/>
          <p:cNvSpPr txBox="1"/>
          <p:nvPr/>
        </p:nvSpPr>
        <p:spPr>
          <a:xfrm>
            <a:off x="5181239" y="2803585"/>
            <a:ext cx="625266" cy="307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400">
                <a:latin typeface="Montserrat Light"/>
                <a:ea typeface="Montserrat Light"/>
                <a:cs typeface="Montserrat Light"/>
                <a:sym typeface="Montserrat Light"/>
              </a:defRPr>
            </a:lvl1pPr>
          </a:lstStyle>
          <a:p>
            <a:r>
              <a:t>Sí</a:t>
            </a:r>
          </a:p>
        </p:txBody>
      </p:sp>
      <p:sp>
        <p:nvSpPr>
          <p:cNvPr id="323" name="Rectangle : coins arrondis 232"/>
          <p:cNvSpPr/>
          <p:nvPr/>
        </p:nvSpPr>
        <p:spPr>
          <a:xfrm>
            <a:off x="4884525"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sp>
        <p:nvSpPr>
          <p:cNvPr id="324" name="Rectangle : coins arrondis 233"/>
          <p:cNvSpPr/>
          <p:nvPr/>
        </p:nvSpPr>
        <p:spPr>
          <a:xfrm>
            <a:off x="6415713" y="3418216"/>
            <a:ext cx="827903" cy="301686"/>
          </a:xfrm>
          <a:prstGeom prst="roundRect">
            <a:avLst>
              <a:gd name="adj" fmla="val 16667"/>
            </a:avLst>
          </a:prstGeom>
          <a:ln w="25400">
            <a:solidFill>
              <a:srgbClr val="3A5E8A"/>
            </a:solidFill>
          </a:ln>
        </p:spPr>
        <p:txBody>
          <a:bodyPr lIns="45719" rIns="45719" anchor="ctr"/>
          <a:lstStyle/>
          <a:p>
            <a:pPr algn="ctr">
              <a:defRPr sz="1200">
                <a:solidFill>
                  <a:srgbClr val="FFFFFF"/>
                </a:solidFill>
                <a:latin typeface="Montserrat Light"/>
                <a:ea typeface="Montserrat Light"/>
                <a:cs typeface="Montserrat Light"/>
                <a:sym typeface="Montserrat Light"/>
              </a:defRPr>
            </a:pPr>
            <a:endParaRPr/>
          </a:p>
        </p:txBody>
      </p:sp>
      <p:grpSp>
        <p:nvGrpSpPr>
          <p:cNvPr id="327" name="Rectangle : coins arrondis 227"/>
          <p:cNvGrpSpPr/>
          <p:nvPr/>
        </p:nvGrpSpPr>
        <p:grpSpPr>
          <a:xfrm>
            <a:off x="5627799" y="2345306"/>
            <a:ext cx="850973" cy="301686"/>
            <a:chOff x="0" y="0"/>
            <a:chExt cx="850971" cy="301685"/>
          </a:xfrm>
        </p:grpSpPr>
        <p:sp>
          <p:nvSpPr>
            <p:cNvPr id="325" name="Rounded Rectangle"/>
            <p:cNvSpPr/>
            <p:nvPr/>
          </p:nvSpPr>
          <p:spPr>
            <a:xfrm>
              <a:off x="0" y="0"/>
              <a:ext cx="850972" cy="301686"/>
            </a:xfrm>
            <a:prstGeom prst="roundRect">
              <a:avLst>
                <a:gd name="adj" fmla="val 16667"/>
              </a:avLst>
            </a:prstGeom>
            <a:solidFill>
              <a:schemeClr val="accent1"/>
            </a:solidFill>
            <a:ln w="25400" cap="flat">
              <a:solidFill>
                <a:srgbClr val="3A5E8A"/>
              </a:solidFill>
              <a:prstDash val="solid"/>
              <a:round/>
            </a:ln>
            <a:effectLst/>
          </p:spPr>
          <p:txBody>
            <a:bodyPr wrap="square" lIns="45719" tIns="45719" rIns="45719" bIns="45719" numCol="1" anchor="ctr">
              <a:noAutofit/>
            </a:bodyPr>
            <a:lstStyle/>
            <a:p>
              <a:pPr algn="ctr">
                <a:defRPr sz="1200">
                  <a:solidFill>
                    <a:srgbClr val="FFFFFF"/>
                  </a:solidFill>
                  <a:latin typeface="Montserrat Light"/>
                  <a:ea typeface="Montserrat Light"/>
                  <a:cs typeface="Montserrat Light"/>
                  <a:sym typeface="Montserrat Light"/>
                </a:defRPr>
              </a:pPr>
              <a:endParaRPr/>
            </a:p>
          </p:txBody>
        </p:sp>
        <p:sp>
          <p:nvSpPr>
            <p:cNvPr id="326" name="X2 &lt; 170"/>
            <p:cNvSpPr txBox="1"/>
            <p:nvPr/>
          </p:nvSpPr>
          <p:spPr>
            <a:xfrm>
              <a:off x="14727" y="16222"/>
              <a:ext cx="821518" cy="269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p>
              <a:pPr algn="ctr">
                <a:defRPr sz="1200">
                  <a:solidFill>
                    <a:srgbClr val="FFFFFF"/>
                  </a:solidFill>
                  <a:latin typeface="Montserrat Light"/>
                  <a:ea typeface="Montserrat Light"/>
                  <a:cs typeface="Montserrat Light"/>
                  <a:sym typeface="Montserrat Light"/>
                </a:defRPr>
              </a:pPr>
              <a:r>
                <a:t>X</a:t>
              </a:r>
              <a:r>
                <a:rPr sz="700"/>
                <a:t>2 </a:t>
              </a:r>
              <a:r>
                <a:t>&lt; 170</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theme/theme1.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1300</Words>
  <Application>Microsoft Office PowerPoint</Application>
  <PresentationFormat>Presentación en pantalla (16:9)</PresentationFormat>
  <Paragraphs>202</Paragraphs>
  <Slides>18</Slides>
  <Notes>16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Montserrat Light</vt:lpstr>
      <vt:lpstr>Montserrat SemiBold</vt:lpstr>
      <vt:lpstr>1_Office Theme</vt:lpstr>
      <vt:lpstr>Idea de los Árboles de Decisión para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lpstr>Idea de los Árboles de Regresión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de los Árboles de Decisión para Regresión</dc:title>
  <cp:lastModifiedBy>Jorge Alberto Espinoza Alegria</cp:lastModifiedBy>
  <cp:revision>1</cp:revision>
  <dcterms:modified xsi:type="dcterms:W3CDTF">2020-06-01T03:19:19Z</dcterms:modified>
</cp:coreProperties>
</file>