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obviously is a pattern here, but how do we model it??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SIGMOID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like we did with the linear regression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8" name="Shape 3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These new observations don’t have a y value they are just sitting on the x axis without a y / p_hat value</a:t>
            </a:r>
          </a:p>
          <a:p>
            <a:pPr/>
            <a:r>
              <a:t>These probabilities are used as scores in segmentation models. Basically,……….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5" name="Shape 4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like we did with the linear regression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lide Number Placeholder 5"/>
          <p:cNvSpPr txBox="1"/>
          <p:nvPr/>
        </p:nvSpPr>
        <p:spPr>
          <a:xfrm>
            <a:off x="6477000" y="4861809"/>
            <a:ext cx="24384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© Kirill Eremenko</a:t>
            </a:r>
          </a:p>
        </p:txBody>
      </p:sp>
      <p:sp>
        <p:nvSpPr>
          <p:cNvPr id="25" name="Slide Number Placeholder 5"/>
          <p:cNvSpPr txBox="1"/>
          <p:nvPr/>
        </p:nvSpPr>
        <p:spPr>
          <a:xfrm>
            <a:off x="228600" y="4861809"/>
            <a:ext cx="274320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Data Science Training</a:t>
            </a:r>
          </a:p>
        </p:txBody>
      </p:sp>
      <p:sp>
        <p:nvSpPr>
          <p:cNvPr id="26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4400"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  <a:lvl2pPr>
              <a:defRPr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2pPr>
            <a:lvl3pPr>
              <a:defRPr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3pPr>
            <a:lvl4pPr>
              <a:defRPr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4pPr>
            <a:lvl5pPr>
              <a:defRPr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61809"/>
            <a:ext cx="24384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© Kirill Eremenko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228600" y="4861809"/>
            <a:ext cx="274320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Data Science Training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-30957" y="2495550"/>
            <a:ext cx="9205914" cy="25400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0" y="1581150"/>
            <a:ext cx="9144000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solidFill>
            <a:schemeClr val="accent1"/>
          </a:solidFill>
          <a:uFillTx/>
          <a:latin typeface="Hurme Geometric Sans 2"/>
          <a:ea typeface="Hurme Geometric Sans 2"/>
          <a:cs typeface="Hurme Geometric Sans 2"/>
          <a:sym typeface="Hurme Geometric Sans 2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solidFill>
            <a:schemeClr val="accent1"/>
          </a:solidFill>
          <a:uFillTx/>
          <a:latin typeface="Hurme Geometric Sans 2"/>
          <a:ea typeface="Hurme Geometric Sans 2"/>
          <a:cs typeface="Hurme Geometric Sans 2"/>
          <a:sym typeface="Hurme Geometric Sans 2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solidFill>
            <a:schemeClr val="accent1"/>
          </a:solidFill>
          <a:uFillTx/>
          <a:latin typeface="Hurme Geometric Sans 2"/>
          <a:ea typeface="Hurme Geometric Sans 2"/>
          <a:cs typeface="Hurme Geometric Sans 2"/>
          <a:sym typeface="Hurme Geometric Sans 2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solidFill>
            <a:schemeClr val="accent1"/>
          </a:solidFill>
          <a:uFillTx/>
          <a:latin typeface="Hurme Geometric Sans 2"/>
          <a:ea typeface="Hurme Geometric Sans 2"/>
          <a:cs typeface="Hurme Geometric Sans 2"/>
          <a:sym typeface="Hurme Geometric Sans 2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solidFill>
            <a:schemeClr val="accent1"/>
          </a:solidFill>
          <a:uFillTx/>
          <a:latin typeface="Hurme Geometric Sans 2"/>
          <a:ea typeface="Hurme Geometric Sans 2"/>
          <a:cs typeface="Hurme Geometric Sans 2"/>
          <a:sym typeface="Hurme Geometric Sans 2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solidFill>
            <a:schemeClr val="accent1"/>
          </a:solidFill>
          <a:uFillTx/>
          <a:latin typeface="Hurme Geometric Sans 2"/>
          <a:ea typeface="Hurme Geometric Sans 2"/>
          <a:cs typeface="Hurme Geometric Sans 2"/>
          <a:sym typeface="Hurme Geometric Sans 2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solidFill>
            <a:schemeClr val="accent1"/>
          </a:solidFill>
          <a:uFillTx/>
          <a:latin typeface="Hurme Geometric Sans 2"/>
          <a:ea typeface="Hurme Geometric Sans 2"/>
          <a:cs typeface="Hurme Geometric Sans 2"/>
          <a:sym typeface="Hurme Geometric Sans 2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solidFill>
            <a:schemeClr val="accent1"/>
          </a:solidFill>
          <a:uFillTx/>
          <a:latin typeface="Hurme Geometric Sans 2"/>
          <a:ea typeface="Hurme Geometric Sans 2"/>
          <a:cs typeface="Hurme Geometric Sans 2"/>
          <a:sym typeface="Hurme Geometric Sans 2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solidFill>
            <a:schemeClr val="accent1"/>
          </a:solidFill>
          <a:uFillTx/>
          <a:latin typeface="Hurme Geometric Sans 2"/>
          <a:ea typeface="Hurme Geometric Sans 2"/>
          <a:cs typeface="Hurme Geometric Sans 2"/>
          <a:sym typeface="Hurme Geometric Sans 2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800">
              <a:defRPr sz="4950">
                <a:effectLst>
                  <a:outerShdw sx="100000" sy="100000" kx="0" ky="0" algn="b" rotWithShape="0" blurRad="28575" dist="2857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Idea de la Regresión Logística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sx="100000" sy="100000" kx="0" ky="0" algn="b" rotWithShape="0" blurRad="36195" dist="3619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Regresión Logística</a:t>
            </a:r>
          </a:p>
        </p:txBody>
      </p:sp>
      <p:sp>
        <p:nvSpPr>
          <p:cNvPr id="336" name="Straight Arrow Connector 81"/>
          <p:cNvSpPr/>
          <p:nvPr/>
        </p:nvSpPr>
        <p:spPr>
          <a:xfrm flipV="1">
            <a:off x="2619221" y="1343872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Straight Arrow Connector 82"/>
          <p:cNvSpPr/>
          <p:nvPr/>
        </p:nvSpPr>
        <p:spPr>
          <a:xfrm>
            <a:off x="2456527" y="2081273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Straight Arrow Connector 83"/>
          <p:cNvSpPr/>
          <p:nvPr/>
        </p:nvSpPr>
        <p:spPr>
          <a:xfrm>
            <a:off x="2456527" y="3540230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Freeform 141"/>
          <p:cNvSpPr/>
          <p:nvPr/>
        </p:nvSpPr>
        <p:spPr>
          <a:xfrm>
            <a:off x="2724149" y="2117705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342" name="Rectangle 44"/>
          <p:cNvGrpSpPr/>
          <p:nvPr/>
        </p:nvGrpSpPr>
        <p:grpSpPr>
          <a:xfrm>
            <a:off x="6781800" y="3486150"/>
            <a:ext cx="381000" cy="381000"/>
            <a:chOff x="0" y="0"/>
            <a:chExt cx="381000" cy="381000"/>
          </a:xfrm>
        </p:grpSpPr>
        <p:sp>
          <p:nvSpPr>
            <p:cNvPr id="340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45" name="Rectangle 46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343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344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348" name="Rectangle 47"/>
          <p:cNvGrpSpPr/>
          <p:nvPr/>
        </p:nvGrpSpPr>
        <p:grpSpPr>
          <a:xfrm>
            <a:off x="3386149" y="4171950"/>
            <a:ext cx="457201" cy="381000"/>
            <a:chOff x="0" y="0"/>
            <a:chExt cx="457200" cy="381000"/>
          </a:xfrm>
        </p:grpSpPr>
        <p:sp>
          <p:nvSpPr>
            <p:cNvPr id="346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347" name="2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pSp>
        <p:nvGrpSpPr>
          <p:cNvPr id="351" name="Rectangle 49"/>
          <p:cNvGrpSpPr/>
          <p:nvPr/>
        </p:nvGrpSpPr>
        <p:grpSpPr>
          <a:xfrm>
            <a:off x="4214807" y="4171950"/>
            <a:ext cx="457201" cy="381000"/>
            <a:chOff x="0" y="0"/>
            <a:chExt cx="457200" cy="381000"/>
          </a:xfrm>
        </p:grpSpPr>
        <p:sp>
          <p:nvSpPr>
            <p:cNvPr id="349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350" name="3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30</a:t>
              </a:r>
            </a:p>
          </p:txBody>
        </p:sp>
      </p:grpSp>
      <p:grpSp>
        <p:nvGrpSpPr>
          <p:cNvPr id="354" name="Rectangle 55"/>
          <p:cNvGrpSpPr/>
          <p:nvPr/>
        </p:nvGrpSpPr>
        <p:grpSpPr>
          <a:xfrm>
            <a:off x="4800600" y="4171950"/>
            <a:ext cx="457200" cy="381000"/>
            <a:chOff x="0" y="0"/>
            <a:chExt cx="457200" cy="381000"/>
          </a:xfrm>
        </p:grpSpPr>
        <p:sp>
          <p:nvSpPr>
            <p:cNvPr id="352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353" name="4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40</a:t>
              </a:r>
            </a:p>
          </p:txBody>
        </p:sp>
      </p:grpSp>
      <p:grpSp>
        <p:nvGrpSpPr>
          <p:cNvPr id="357" name="Rectangle 57"/>
          <p:cNvGrpSpPr/>
          <p:nvPr/>
        </p:nvGrpSpPr>
        <p:grpSpPr>
          <a:xfrm>
            <a:off x="5791200" y="4171950"/>
            <a:ext cx="457200" cy="381000"/>
            <a:chOff x="0" y="0"/>
            <a:chExt cx="457200" cy="381000"/>
          </a:xfrm>
        </p:grpSpPr>
        <p:sp>
          <p:nvSpPr>
            <p:cNvPr id="355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356" name="5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50</a:t>
              </a:r>
            </a:p>
          </p:txBody>
        </p:sp>
      </p:grpSp>
      <p:sp>
        <p:nvSpPr>
          <p:cNvPr id="358" name="Oval 62"/>
          <p:cNvSpPr/>
          <p:nvPr/>
        </p:nvSpPr>
        <p:spPr>
          <a:xfrm>
            <a:off x="3576649" y="3501233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9" name="Oval 70"/>
          <p:cNvSpPr/>
          <p:nvPr/>
        </p:nvSpPr>
        <p:spPr>
          <a:xfrm>
            <a:off x="4405307" y="3501233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0" name="Oval 71"/>
          <p:cNvSpPr/>
          <p:nvPr/>
        </p:nvSpPr>
        <p:spPr>
          <a:xfrm>
            <a:off x="4986337" y="3501233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1" name="Oval 72"/>
          <p:cNvSpPr/>
          <p:nvPr/>
        </p:nvSpPr>
        <p:spPr>
          <a:xfrm>
            <a:off x="5979317" y="3501233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Straight Arrow Connector 42"/>
          <p:cNvSpPr/>
          <p:nvPr/>
        </p:nvSpPr>
        <p:spPr>
          <a:xfrm flipV="1">
            <a:off x="3614749" y="3562350"/>
            <a:ext cx="1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3" name="Straight Arrow Connector 63"/>
          <p:cNvSpPr/>
          <p:nvPr/>
        </p:nvSpPr>
        <p:spPr>
          <a:xfrm flipV="1">
            <a:off x="4443407" y="3562350"/>
            <a:ext cx="1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4" name="Straight Arrow Connector 65"/>
          <p:cNvSpPr/>
          <p:nvPr/>
        </p:nvSpPr>
        <p:spPr>
          <a:xfrm flipV="1">
            <a:off x="6019800" y="3562350"/>
            <a:ext cx="0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5" name="Straight Arrow Connector 68"/>
          <p:cNvSpPr/>
          <p:nvPr/>
        </p:nvSpPr>
        <p:spPr>
          <a:xfrm flipV="1">
            <a:off x="5029200" y="3562350"/>
            <a:ext cx="0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6" name="Straight Arrow Connector 73"/>
          <p:cNvSpPr/>
          <p:nvPr/>
        </p:nvSpPr>
        <p:spPr>
          <a:xfrm flipV="1">
            <a:off x="4443406" y="3149600"/>
            <a:ext cx="1" cy="341314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7" name="Straight Arrow Connector 74"/>
          <p:cNvSpPr/>
          <p:nvPr/>
        </p:nvSpPr>
        <p:spPr>
          <a:xfrm flipV="1">
            <a:off x="6019799" y="2155031"/>
            <a:ext cx="1" cy="133112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8" name="Straight Arrow Connector 75"/>
          <p:cNvSpPr/>
          <p:nvPr/>
        </p:nvSpPr>
        <p:spPr>
          <a:xfrm flipV="1">
            <a:off x="5024437" y="2445544"/>
            <a:ext cx="1" cy="1040606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9" name="Multiply 117"/>
          <p:cNvSpPr/>
          <p:nvPr/>
        </p:nvSpPr>
        <p:spPr>
          <a:xfrm rot="18900000">
            <a:off x="4969378" y="23325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0" name="Multiply 119"/>
          <p:cNvSpPr/>
          <p:nvPr/>
        </p:nvSpPr>
        <p:spPr>
          <a:xfrm rot="18900000">
            <a:off x="3564440" y="33882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Multiply 61"/>
          <p:cNvSpPr/>
          <p:nvPr/>
        </p:nvSpPr>
        <p:spPr>
          <a:xfrm rot="18900000">
            <a:off x="5964740" y="20721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Straight Arrow Connector 120"/>
          <p:cNvSpPr/>
          <p:nvPr/>
        </p:nvSpPr>
        <p:spPr>
          <a:xfrm flipH="1">
            <a:off x="2650332" y="3429000"/>
            <a:ext cx="892968" cy="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3" name="Straight Arrow Connector 126"/>
          <p:cNvSpPr/>
          <p:nvPr/>
        </p:nvSpPr>
        <p:spPr>
          <a:xfrm flipH="1" flipV="1">
            <a:off x="2654300" y="3110697"/>
            <a:ext cx="1698625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4" name="Straight Arrow Connector 128"/>
          <p:cNvSpPr/>
          <p:nvPr/>
        </p:nvSpPr>
        <p:spPr>
          <a:xfrm flipH="1" flipV="1">
            <a:off x="2647950" y="2386806"/>
            <a:ext cx="2286000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5" name="Straight Arrow Connector 130"/>
          <p:cNvSpPr/>
          <p:nvPr/>
        </p:nvSpPr>
        <p:spPr>
          <a:xfrm flipH="1" flipV="1">
            <a:off x="2647950" y="2118518"/>
            <a:ext cx="3306766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6" name="Oval 132"/>
          <p:cNvSpPr/>
          <p:nvPr/>
        </p:nvSpPr>
        <p:spPr>
          <a:xfrm>
            <a:off x="2571750" y="2089150"/>
            <a:ext cx="76200" cy="76200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7" name="Oval 134"/>
          <p:cNvSpPr/>
          <p:nvPr/>
        </p:nvSpPr>
        <p:spPr>
          <a:xfrm>
            <a:off x="2571750" y="2353467"/>
            <a:ext cx="76200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8" name="Oval 135"/>
          <p:cNvSpPr/>
          <p:nvPr/>
        </p:nvSpPr>
        <p:spPr>
          <a:xfrm>
            <a:off x="2571750" y="3069421"/>
            <a:ext cx="76200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9" name="Oval 136"/>
          <p:cNvSpPr/>
          <p:nvPr/>
        </p:nvSpPr>
        <p:spPr>
          <a:xfrm>
            <a:off x="2571750" y="3390900"/>
            <a:ext cx="76200" cy="76200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2" name="Rectangle 137"/>
          <p:cNvGrpSpPr/>
          <p:nvPr/>
        </p:nvGrpSpPr>
        <p:grpSpPr>
          <a:xfrm>
            <a:off x="1295400" y="3313424"/>
            <a:ext cx="1143000" cy="307341"/>
            <a:chOff x="0" y="0"/>
            <a:chExt cx="1143000" cy="307340"/>
          </a:xfrm>
        </p:grpSpPr>
        <p:sp>
          <p:nvSpPr>
            <p:cNvPr id="380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381" name="p̂ =0.7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p̂ =0.7%</a:t>
              </a:r>
            </a:p>
          </p:txBody>
        </p:sp>
      </p:grpSp>
      <p:grpSp>
        <p:nvGrpSpPr>
          <p:cNvPr id="385" name="Rectangle 138"/>
          <p:cNvGrpSpPr/>
          <p:nvPr/>
        </p:nvGrpSpPr>
        <p:grpSpPr>
          <a:xfrm>
            <a:off x="1295400" y="3046727"/>
            <a:ext cx="1143000" cy="307341"/>
            <a:chOff x="0" y="0"/>
            <a:chExt cx="1143000" cy="307340"/>
          </a:xfrm>
        </p:grpSpPr>
        <p:sp>
          <p:nvSpPr>
            <p:cNvPr id="383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384" name="p̂ =23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p̂ =23%</a:t>
              </a:r>
            </a:p>
          </p:txBody>
        </p:sp>
      </p:grpSp>
      <p:grpSp>
        <p:nvGrpSpPr>
          <p:cNvPr id="388" name="Rectangle 139"/>
          <p:cNvGrpSpPr/>
          <p:nvPr/>
        </p:nvGrpSpPr>
        <p:grpSpPr>
          <a:xfrm>
            <a:off x="1295400" y="2189483"/>
            <a:ext cx="1143000" cy="307341"/>
            <a:chOff x="0" y="0"/>
            <a:chExt cx="1143000" cy="307340"/>
          </a:xfrm>
        </p:grpSpPr>
        <p:sp>
          <p:nvSpPr>
            <p:cNvPr id="386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387" name="p̂ =85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p̂ =85%</a:t>
              </a:r>
            </a:p>
          </p:txBody>
        </p:sp>
      </p:grpSp>
      <p:grpSp>
        <p:nvGrpSpPr>
          <p:cNvPr id="391" name="Rectangle 140"/>
          <p:cNvGrpSpPr/>
          <p:nvPr/>
        </p:nvGrpSpPr>
        <p:grpSpPr>
          <a:xfrm>
            <a:off x="1295400" y="1922779"/>
            <a:ext cx="1143000" cy="307341"/>
            <a:chOff x="0" y="0"/>
            <a:chExt cx="1143000" cy="307340"/>
          </a:xfrm>
        </p:grpSpPr>
        <p:sp>
          <p:nvSpPr>
            <p:cNvPr id="389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390" name="p̂ =99.4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p̂ =99.4%</a:t>
              </a:r>
            </a:p>
          </p:txBody>
        </p:sp>
      </p:grpSp>
      <p:sp>
        <p:nvSpPr>
          <p:cNvPr id="392" name="Multiply 144"/>
          <p:cNvSpPr/>
          <p:nvPr/>
        </p:nvSpPr>
        <p:spPr>
          <a:xfrm rot="18900000">
            <a:off x="4383592" y="30580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96" name="Group 157"/>
          <p:cNvGrpSpPr/>
          <p:nvPr/>
        </p:nvGrpSpPr>
        <p:grpSpPr>
          <a:xfrm>
            <a:off x="76200" y="1504949"/>
            <a:ext cx="1600200" cy="2514601"/>
            <a:chOff x="0" y="0"/>
            <a:chExt cx="1600200" cy="2514600"/>
          </a:xfrm>
        </p:grpSpPr>
        <p:pic>
          <p:nvPicPr>
            <p:cNvPr id="393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76200" y="1143000"/>
              <a:ext cx="1371600" cy="137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4" name="TextBox 159"/>
            <p:cNvSpPr txBox="1"/>
            <p:nvPr/>
          </p:nvSpPr>
          <p:spPr>
            <a:xfrm>
              <a:off x="0" y="762000"/>
              <a:ext cx="16002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p_hat</a:t>
              </a:r>
            </a:p>
          </p:txBody>
        </p:sp>
        <p:sp>
          <p:nvSpPr>
            <p:cNvPr id="395" name="Straight Arrow Connector 160"/>
            <p:cNvSpPr/>
            <p:nvPr/>
          </p:nvSpPr>
          <p:spPr>
            <a:xfrm flipV="1">
              <a:off x="761999" y="-1"/>
              <a:ext cx="76202" cy="7620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xit" nodeType="click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26"/>
      <p:bldP build="whole" bldLvl="1" animBg="1" rev="0" advAuto="0" spid="385" grpId="30"/>
      <p:bldP build="whole" bldLvl="1" animBg="1" rev="0" advAuto="0" spid="363" grpId="10"/>
      <p:bldP build="whole" bldLvl="1" animBg="1" rev="0" advAuto="0" spid="354" grpId="3"/>
      <p:bldP build="whole" bldLvl="1" animBg="1" rev="0" advAuto="0" spid="362" grpId="9"/>
      <p:bldP build="whole" bldLvl="1" animBg="1" rev="0" advAuto="0" spid="348" grpId="1"/>
      <p:bldP build="whole" bldLvl="1" animBg="1" rev="0" advAuto="0" spid="376" grpId="24"/>
      <p:bldP build="whole" bldLvl="1" animBg="1" rev="0" advAuto="0" spid="377" grpId="25"/>
      <p:bldP build="whole" bldLvl="1" animBg="1" rev="0" advAuto="0" spid="375" grpId="23"/>
      <p:bldP build="whole" bldLvl="1" animBg="1" rev="0" advAuto="0" spid="391" grpId="32"/>
      <p:bldP build="whole" bldLvl="1" animBg="1" rev="0" advAuto="0" spid="374" grpId="22"/>
      <p:bldP build="whole" bldLvl="1" animBg="1" rev="0" advAuto="0" spid="373" grpId="21"/>
      <p:bldP build="whole" bldLvl="1" animBg="1" rev="0" advAuto="0" spid="359" grpId="6"/>
      <p:bldP build="whole" bldLvl="1" animBg="1" rev="0" advAuto="0" spid="372" grpId="20"/>
      <p:bldP build="whole" bldLvl="1" animBg="1" rev="0" advAuto="0" spid="370" grpId="13"/>
      <p:bldP build="whole" bldLvl="1" animBg="1" rev="0" advAuto="0" spid="396" grpId="28"/>
      <p:bldP build="whole" bldLvl="1" animBg="1" rev="0" advAuto="0" spid="371" grpId="19"/>
      <p:bldP build="whole" bldLvl="1" animBg="1" rev="0" advAuto="0" spid="360" grpId="7"/>
      <p:bldP build="whole" bldLvl="1" animBg="1" rev="0" advAuto="0" spid="369" grpId="17"/>
      <p:bldP build="whole" bldLvl="1" animBg="1" rev="0" advAuto="0" spid="358" grpId="5"/>
      <p:bldP build="whole" bldLvl="1" animBg="1" rev="0" advAuto="0" spid="357" grpId="4"/>
      <p:bldP build="whole" bldLvl="1" animBg="1" rev="0" advAuto="0" spid="368" grpId="16"/>
      <p:bldP build="whole" bldLvl="1" animBg="1" rev="0" advAuto="0" spid="392" grpId="15"/>
      <p:bldP build="whole" bldLvl="1" animBg="1" rev="0" advAuto="0" spid="382" grpId="29"/>
      <p:bldP build="whole" bldLvl="1" animBg="1" rev="0" advAuto="0" spid="361" grpId="8"/>
      <p:bldP build="whole" bldLvl="1" animBg="1" rev="0" advAuto="0" spid="351" grpId="2"/>
      <p:bldP build="whole" bldLvl="1" animBg="1" rev="0" advAuto="0" spid="366" grpId="14"/>
      <p:bldP build="whole" bldLvl="1" animBg="1" rev="0" advAuto="0" spid="367" grpId="18"/>
      <p:bldP build="whole" bldLvl="1" animBg="1" rev="0" advAuto="0" spid="365" grpId="12"/>
      <p:bldP build="whole" bldLvl="1" animBg="1" rev="0" advAuto="0" spid="379" grpId="27"/>
      <p:bldP build="whole" bldLvl="1" animBg="1" rev="0" advAuto="0" spid="388" grpId="31"/>
      <p:bldP build="whole" bldLvl="1" animBg="1" rev="0" advAuto="0" spid="364" grpId="1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sx="100000" sy="100000" kx="0" ky="0" algn="b" rotWithShape="0" blurRad="36195" dist="3619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Regresión Logística</a:t>
            </a:r>
          </a:p>
        </p:txBody>
      </p:sp>
      <p:sp>
        <p:nvSpPr>
          <p:cNvPr id="401" name="Straight Arrow Connector 81"/>
          <p:cNvSpPr/>
          <p:nvPr/>
        </p:nvSpPr>
        <p:spPr>
          <a:xfrm flipV="1">
            <a:off x="2619221" y="1343872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Straight Arrow Connector 82"/>
          <p:cNvSpPr/>
          <p:nvPr/>
        </p:nvSpPr>
        <p:spPr>
          <a:xfrm>
            <a:off x="2456527" y="2081273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Straight Arrow Connector 83"/>
          <p:cNvSpPr/>
          <p:nvPr/>
        </p:nvSpPr>
        <p:spPr>
          <a:xfrm>
            <a:off x="2456527" y="3540230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4" name="Freeform 141"/>
          <p:cNvSpPr/>
          <p:nvPr/>
        </p:nvSpPr>
        <p:spPr>
          <a:xfrm>
            <a:off x="2724149" y="2117705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407" name="Rectangle 44"/>
          <p:cNvGrpSpPr/>
          <p:nvPr/>
        </p:nvGrpSpPr>
        <p:grpSpPr>
          <a:xfrm>
            <a:off x="6781800" y="3486150"/>
            <a:ext cx="381000" cy="381000"/>
            <a:chOff x="0" y="0"/>
            <a:chExt cx="381000" cy="381000"/>
          </a:xfrm>
        </p:grpSpPr>
        <p:sp>
          <p:nvSpPr>
            <p:cNvPr id="40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408" name="Straight Arrow Connector 42"/>
          <p:cNvSpPr/>
          <p:nvPr/>
        </p:nvSpPr>
        <p:spPr>
          <a:xfrm>
            <a:off x="4443412" y="3190875"/>
            <a:ext cx="1" cy="2952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9" name="Multiply 119"/>
          <p:cNvSpPr/>
          <p:nvPr/>
        </p:nvSpPr>
        <p:spPr>
          <a:xfrm rot="18900000">
            <a:off x="3564440" y="33882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0" name="Multiply 61"/>
          <p:cNvSpPr/>
          <p:nvPr/>
        </p:nvSpPr>
        <p:spPr>
          <a:xfrm rot="18900000">
            <a:off x="5964740" y="20721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1" name="Multiply 144"/>
          <p:cNvSpPr/>
          <p:nvPr/>
        </p:nvSpPr>
        <p:spPr>
          <a:xfrm rot="18900000">
            <a:off x="4383592" y="30580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2" name="Straight Arrow Connector 39"/>
          <p:cNvSpPr/>
          <p:nvPr/>
        </p:nvSpPr>
        <p:spPr>
          <a:xfrm>
            <a:off x="2456527" y="2795884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15" name="Rectangle 40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413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418" name="Rectangle 41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416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417" name="y (Actual VD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</a:t>
              </a:r>
              <a:r>
                <a:rPr sz="1400"/>
                <a:t>(Actual VD)</a:t>
              </a:r>
            </a:p>
          </p:txBody>
        </p:sp>
      </p:grpSp>
      <p:sp>
        <p:nvSpPr>
          <p:cNvPr id="419" name="Straight Connector 45"/>
          <p:cNvSpPr/>
          <p:nvPr/>
        </p:nvSpPr>
        <p:spPr>
          <a:xfrm flipV="1">
            <a:off x="762000" y="895349"/>
            <a:ext cx="1676401" cy="609602"/>
          </a:xfrm>
          <a:prstGeom prst="line">
            <a:avLst/>
          </a:prstGeom>
          <a:ln w="28575">
            <a:solidFill>
              <a:srgbClr val="2E1B0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Straight Connector 51"/>
          <p:cNvSpPr/>
          <p:nvPr/>
        </p:nvSpPr>
        <p:spPr>
          <a:xfrm>
            <a:off x="761999" y="895350"/>
            <a:ext cx="1676402" cy="609600"/>
          </a:xfrm>
          <a:prstGeom prst="line">
            <a:avLst/>
          </a:prstGeom>
          <a:ln w="28575">
            <a:solidFill>
              <a:srgbClr val="2E1B0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23" name="Rectangle 52"/>
          <p:cNvGrpSpPr/>
          <p:nvPr/>
        </p:nvGrpSpPr>
        <p:grpSpPr>
          <a:xfrm>
            <a:off x="685800" y="1504950"/>
            <a:ext cx="1828800" cy="457200"/>
            <a:chOff x="0" y="0"/>
            <a:chExt cx="1828800" cy="457200"/>
          </a:xfrm>
        </p:grpSpPr>
        <p:sp>
          <p:nvSpPr>
            <p:cNvPr id="421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422" name="ŷ (Predicción VD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</a:t>
              </a:r>
              <a:r>
                <a:rPr sz="1400"/>
                <a:t>(Predicción VD)</a:t>
              </a:r>
            </a:p>
          </p:txBody>
        </p:sp>
      </p:grpSp>
      <p:sp>
        <p:nvSpPr>
          <p:cNvPr id="424" name="TextBox 53"/>
          <p:cNvSpPr txBox="1"/>
          <p:nvPr/>
        </p:nvSpPr>
        <p:spPr>
          <a:xfrm>
            <a:off x="1981200" y="2647950"/>
            <a:ext cx="6096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425" name="Multiply 60"/>
          <p:cNvSpPr/>
          <p:nvPr/>
        </p:nvSpPr>
        <p:spPr>
          <a:xfrm rot="18900000">
            <a:off x="5967124" y="20102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426" name="Multiply 64"/>
          <p:cNvSpPr/>
          <p:nvPr/>
        </p:nvSpPr>
        <p:spPr>
          <a:xfrm rot="18900000">
            <a:off x="3564442" y="35009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427" name="Multiply 80"/>
          <p:cNvSpPr/>
          <p:nvPr/>
        </p:nvSpPr>
        <p:spPr>
          <a:xfrm rot="18900000">
            <a:off x="4969378" y="23325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8" name="Straight Arrow Connector 86"/>
          <p:cNvSpPr/>
          <p:nvPr/>
        </p:nvSpPr>
        <p:spPr>
          <a:xfrm flipV="1">
            <a:off x="5026819" y="2150268"/>
            <a:ext cx="1" cy="1619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9" name="Multiply 88"/>
          <p:cNvSpPr/>
          <p:nvPr/>
        </p:nvSpPr>
        <p:spPr>
          <a:xfrm rot="18900000">
            <a:off x="4971762" y="20102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0" name="Multiply 90"/>
          <p:cNvSpPr/>
          <p:nvPr/>
        </p:nvSpPr>
        <p:spPr>
          <a:xfrm rot="18900000">
            <a:off x="4389942" y="35009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1" name="Straight Arrow Connector 91"/>
          <p:cNvSpPr/>
          <p:nvPr/>
        </p:nvSpPr>
        <p:spPr>
          <a:xfrm>
            <a:off x="3657600" y="280035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2" name="Straight Arrow Connector 94"/>
          <p:cNvSpPr/>
          <p:nvPr/>
        </p:nvSpPr>
        <p:spPr>
          <a:xfrm>
            <a:off x="3860800" y="280035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3" name="Straight Arrow Connector 95"/>
          <p:cNvSpPr/>
          <p:nvPr/>
        </p:nvSpPr>
        <p:spPr>
          <a:xfrm>
            <a:off x="4051300" y="280035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4" name="Straight Arrow Connector 99"/>
          <p:cNvSpPr/>
          <p:nvPr/>
        </p:nvSpPr>
        <p:spPr>
          <a:xfrm>
            <a:off x="5187950" y="256540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5" name="Straight Arrow Connector 100"/>
          <p:cNvSpPr/>
          <p:nvPr/>
        </p:nvSpPr>
        <p:spPr>
          <a:xfrm>
            <a:off x="5391150" y="256540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6" name="Straight Arrow Connector 101"/>
          <p:cNvSpPr/>
          <p:nvPr/>
        </p:nvSpPr>
        <p:spPr>
          <a:xfrm>
            <a:off x="5581650" y="256540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7" name="Straight Arrow Connector 102"/>
          <p:cNvSpPr/>
          <p:nvPr/>
        </p:nvSpPr>
        <p:spPr>
          <a:xfrm>
            <a:off x="4279900" y="280035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8" name="Straight Arrow Connector 103"/>
          <p:cNvSpPr/>
          <p:nvPr/>
        </p:nvSpPr>
        <p:spPr>
          <a:xfrm>
            <a:off x="4483100" y="280035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9" name="Straight Arrow Connector 104"/>
          <p:cNvSpPr/>
          <p:nvPr/>
        </p:nvSpPr>
        <p:spPr>
          <a:xfrm>
            <a:off x="4673600" y="280035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0" name="Straight Arrow Connector 105"/>
          <p:cNvSpPr/>
          <p:nvPr/>
        </p:nvSpPr>
        <p:spPr>
          <a:xfrm>
            <a:off x="3054350" y="280035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1" name="Straight Arrow Connector 106"/>
          <p:cNvSpPr/>
          <p:nvPr/>
        </p:nvSpPr>
        <p:spPr>
          <a:xfrm>
            <a:off x="3257550" y="280035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2" name="Straight Arrow Connector 107"/>
          <p:cNvSpPr/>
          <p:nvPr/>
        </p:nvSpPr>
        <p:spPr>
          <a:xfrm>
            <a:off x="3448050" y="280035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3" name="Straight Arrow Connector 108"/>
          <p:cNvSpPr/>
          <p:nvPr/>
        </p:nvSpPr>
        <p:spPr>
          <a:xfrm>
            <a:off x="4597400" y="256540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4" name="Straight Arrow Connector 109"/>
          <p:cNvSpPr/>
          <p:nvPr/>
        </p:nvSpPr>
        <p:spPr>
          <a:xfrm>
            <a:off x="4800600" y="256540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5" name="Straight Arrow Connector 110"/>
          <p:cNvSpPr/>
          <p:nvPr/>
        </p:nvSpPr>
        <p:spPr>
          <a:xfrm>
            <a:off x="4991100" y="256540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6" name="Straight Arrow Connector 111"/>
          <p:cNvSpPr/>
          <p:nvPr/>
        </p:nvSpPr>
        <p:spPr>
          <a:xfrm>
            <a:off x="5759450" y="256540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7" name="Straight Arrow Connector 112"/>
          <p:cNvSpPr/>
          <p:nvPr/>
        </p:nvSpPr>
        <p:spPr>
          <a:xfrm>
            <a:off x="5962650" y="256540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8" name="Straight Arrow Connector 113"/>
          <p:cNvSpPr/>
          <p:nvPr/>
        </p:nvSpPr>
        <p:spPr>
          <a:xfrm>
            <a:off x="6153150" y="2565400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451" name="Rectangle 116"/>
          <p:cNvGrpSpPr/>
          <p:nvPr/>
        </p:nvGrpSpPr>
        <p:grpSpPr>
          <a:xfrm>
            <a:off x="3276600" y="3662679"/>
            <a:ext cx="685800" cy="307341"/>
            <a:chOff x="0" y="0"/>
            <a:chExt cx="685800" cy="307340"/>
          </a:xfrm>
        </p:grpSpPr>
        <p:sp>
          <p:nvSpPr>
            <p:cNvPr id="449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450" name="ŷ = 0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ŷ = 0</a:t>
              </a:r>
            </a:p>
          </p:txBody>
        </p:sp>
      </p:grpSp>
      <p:grpSp>
        <p:nvGrpSpPr>
          <p:cNvPr id="454" name="Rectangle 121"/>
          <p:cNvGrpSpPr/>
          <p:nvPr/>
        </p:nvGrpSpPr>
        <p:grpSpPr>
          <a:xfrm>
            <a:off x="4114800" y="3662679"/>
            <a:ext cx="685800" cy="307341"/>
            <a:chOff x="0" y="0"/>
            <a:chExt cx="685800" cy="307340"/>
          </a:xfrm>
        </p:grpSpPr>
        <p:sp>
          <p:nvSpPr>
            <p:cNvPr id="452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453" name="ŷ = 0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ŷ = 0</a:t>
              </a:r>
            </a:p>
          </p:txBody>
        </p:sp>
      </p:grpSp>
      <p:grpSp>
        <p:nvGrpSpPr>
          <p:cNvPr id="457" name="Rectangle 122"/>
          <p:cNvGrpSpPr/>
          <p:nvPr/>
        </p:nvGrpSpPr>
        <p:grpSpPr>
          <a:xfrm>
            <a:off x="4692650" y="1649729"/>
            <a:ext cx="685800" cy="307341"/>
            <a:chOff x="0" y="0"/>
            <a:chExt cx="685800" cy="307340"/>
          </a:xfrm>
        </p:grpSpPr>
        <p:sp>
          <p:nvSpPr>
            <p:cNvPr id="455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456" name="ŷ = 1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= </a:t>
              </a:r>
              <a:r>
                <a:t>1</a:t>
              </a:r>
            </a:p>
          </p:txBody>
        </p:sp>
      </p:grpSp>
      <p:grpSp>
        <p:nvGrpSpPr>
          <p:cNvPr id="460" name="Rectangle 123"/>
          <p:cNvGrpSpPr/>
          <p:nvPr/>
        </p:nvGrpSpPr>
        <p:grpSpPr>
          <a:xfrm>
            <a:off x="5676900" y="1649729"/>
            <a:ext cx="685800" cy="307341"/>
            <a:chOff x="0" y="0"/>
            <a:chExt cx="685800" cy="307340"/>
          </a:xfrm>
        </p:grpSpPr>
        <p:sp>
          <p:nvSpPr>
            <p:cNvPr id="458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459" name="ŷ = 1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= </a:t>
              </a:r>
              <a:r>
                <a:t>1</a:t>
              </a:r>
            </a:p>
          </p:txBody>
        </p:sp>
      </p:grpSp>
      <p:sp>
        <p:nvSpPr>
          <p:cNvPr id="461" name="Straight Arrow Connector 124"/>
          <p:cNvSpPr/>
          <p:nvPr/>
        </p:nvSpPr>
        <p:spPr>
          <a:xfrm>
            <a:off x="3746500" y="3409950"/>
            <a:ext cx="0" cy="2190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2" name="Straight Arrow Connector 129"/>
          <p:cNvSpPr/>
          <p:nvPr/>
        </p:nvSpPr>
        <p:spPr>
          <a:xfrm flipV="1">
            <a:off x="5858669" y="2035968"/>
            <a:ext cx="1" cy="1619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3" name="TextBox 131"/>
          <p:cNvSpPr txBox="1"/>
          <p:nvPr/>
        </p:nvSpPr>
        <p:spPr>
          <a:xfrm>
            <a:off x="2057400" y="1930400"/>
            <a:ext cx="533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466" name="Rectangle 133"/>
          <p:cNvGrpSpPr/>
          <p:nvPr/>
        </p:nvGrpSpPr>
        <p:grpSpPr>
          <a:xfrm>
            <a:off x="8221361" y="4340756"/>
            <a:ext cx="685801" cy="307341"/>
            <a:chOff x="0" y="0"/>
            <a:chExt cx="685800" cy="307340"/>
          </a:xfrm>
        </p:grpSpPr>
        <p:sp>
          <p:nvSpPr>
            <p:cNvPr id="464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465" name="Fin.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Fin.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xit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xit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103713" origin="layout" pathEditMode="relative">
                                      <p:cBhvr>
                                        <p:cTn id="49" dur="2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6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54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Class="entr" nodeType="after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5" grpId="28"/>
      <p:bldP build="whole" bldLvl="1" animBg="1" rev="0" advAuto="0" spid="448" grpId="35"/>
      <p:bldP build="whole" bldLvl="1" animBg="1" rev="0" advAuto="0" spid="420" grpId="3"/>
      <p:bldP build="whole" bldLvl="1" animBg="1" rev="0" advAuto="0" spid="437" grpId="15"/>
      <p:bldP build="whole" bldLvl="1" animBg="1" rev="0" advAuto="0" spid="451" grpId="25"/>
      <p:bldP build="whole" bldLvl="1" animBg="1" rev="0" advAuto="0" spid="420" grpId="8"/>
      <p:bldP build="whole" bldLvl="1" animBg="1" rev="0" advAuto="0" spid="433" grpId="14"/>
      <p:bldP build="whole" bldLvl="1" animBg="1" rev="0" advAuto="0" spid="428" grpId="36"/>
      <p:bldP build="whole" bldLvl="1" animBg="1" rev="0" advAuto="0" spid="434" grpId="27"/>
      <p:bldP build="whole" bldLvl="1" animBg="1" rev="0" advAuto="0" spid="431" grpId="12"/>
      <p:bldP build="whole" bldLvl="1" animBg="1" rev="0" advAuto="0" spid="462" grpId="39"/>
      <p:bldP build="whole" bldLvl="1" animBg="1" rev="0" advAuto="0" spid="444" grpId="31"/>
      <p:bldP build="whole" bldLvl="1" animBg="1" rev="0" advAuto="0" spid="430" grpId="24"/>
      <p:bldP build="whole" bldLvl="1" animBg="1" rev="0" advAuto="0" spid="447" grpId="34"/>
      <p:bldP build="whole" bldLvl="1" animBg="1" rev="0" advAuto="0" spid="438" grpId="16"/>
      <p:bldP build="whole" bldLvl="1" animBg="1" rev="0" advAuto="0" spid="461" grpId="22"/>
      <p:bldP build="whole" bldLvl="1" animBg="1" rev="0" advAuto="0" spid="408" grpId="23"/>
      <p:bldP build="whole" bldLvl="1" animBg="1" rev="0" advAuto="0" spid="436" grpId="29"/>
      <p:bldP build="whole" bldLvl="1" animBg="1" rev="0" advAuto="0" spid="432" grpId="13"/>
      <p:bldP build="whole" bldLvl="1" animBg="1" rev="0" advAuto="0" spid="415" grpId="1"/>
      <p:bldP build="whole" bldLvl="1" animBg="1" rev="0" advAuto="0" spid="423" grpId="5"/>
      <p:bldP build="whole" bldLvl="1" animBg="1" rev="0" advAuto="0" spid="457" grpId="40"/>
      <p:bldP build="whole" bldLvl="1" animBg="1" rev="0" advAuto="0" spid="445" grpId="32"/>
      <p:bldP build="whole" bldLvl="1" animBg="1" rev="0" advAuto="0" spid="466" grpId="42"/>
      <p:bldP build="whole" bldLvl="1" animBg="1" rev="0" advAuto="0" spid="424" grpId="11"/>
      <p:bldP build="whole" bldLvl="1" animBg="1" rev="0" advAuto="0" spid="412" grpId="10"/>
      <p:bldP build="whole" bldLvl="1" animBg="1" rev="0" advAuto="0" spid="439" grpId="17"/>
      <p:bldP build="whole" bldLvl="1" animBg="1" rev="0" advAuto="0" spid="418" grpId="2"/>
      <p:bldP build="whole" bldLvl="1" animBg="1" rev="0" advAuto="0" spid="446" grpId="33"/>
      <p:bldP build="whole" bldLvl="1" animBg="1" rev="0" advAuto="0" spid="418" grpId="6"/>
      <p:bldP build="whole" bldLvl="1" animBg="1" rev="0" advAuto="0" spid="454" grpId="26"/>
      <p:bldP build="whole" bldLvl="1" animBg="1" rev="0" advAuto="0" spid="441" grpId="19"/>
      <p:bldP build="whole" bldLvl="1" animBg="1" rev="0" advAuto="0" spid="440" grpId="18"/>
      <p:bldP build="whole" bldLvl="1" animBg="1" rev="0" advAuto="0" spid="443" grpId="30"/>
      <p:bldP build="whole" bldLvl="1" animBg="1" rev="0" advAuto="0" spid="442" grpId="20"/>
      <p:bldP build="whole" bldLvl="1" animBg="1" rev="0" advAuto="0" spid="419" grpId="4"/>
      <p:bldP build="whole" bldLvl="1" animBg="1" rev="0" advAuto="0" spid="419" grpId="7"/>
      <p:bldP build="whole" bldLvl="1" animBg="1" rev="0" advAuto="0" spid="429" grpId="37"/>
      <p:bldP build="whole" bldLvl="1" animBg="1" rev="0" advAuto="0" spid="426" grpId="21"/>
      <p:bldP build="whole" bldLvl="1" animBg="1" rev="0" advAuto="0" spid="425" grpId="38"/>
      <p:bldP build="whole" bldLvl="1" animBg="1" rev="0" advAuto="0" spid="460" grpId="4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roup 140"/>
          <p:cNvGrpSpPr/>
          <p:nvPr/>
        </p:nvGrpSpPr>
        <p:grpSpPr>
          <a:xfrm>
            <a:off x="1219200" y="1657350"/>
            <a:ext cx="3124200" cy="762000"/>
            <a:chOff x="0" y="0"/>
            <a:chExt cx="3124200" cy="762000"/>
          </a:xfrm>
        </p:grpSpPr>
        <p:grpSp>
          <p:nvGrpSpPr>
            <p:cNvPr id="470" name="Rectangle 35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solidFill>
                <a:srgbClr val="27BE04"/>
              </a:solidFill>
              <a:ln w="25400" cap="flat">
                <a:solidFill>
                  <a:srgbClr val="1A7B0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9" name="ln (        ) = b0 + b1*x"/>
              <p:cNvSpPr txBox="1"/>
              <p:nvPr/>
            </p:nvSpPr>
            <p:spPr>
              <a:xfrm>
                <a:off x="0" y="158750"/>
                <a:ext cx="312420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</a:p>
            </p:txBody>
          </p:sp>
        </p:grpSp>
        <p:sp>
          <p:nvSpPr>
            <p:cNvPr id="471" name="Rectangle 36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</a:t>
              </a:r>
              <a:r>
                <a:t> </a:t>
              </a:r>
              <a:r>
                <a:t>–</a:t>
              </a:r>
              <a:r>
                <a:rPr baseline="30000"/>
                <a:t> </a:t>
              </a:r>
              <a:r>
                <a:t>p</a:t>
              </a:r>
            </a:p>
          </p:txBody>
        </p:sp>
        <p:sp>
          <p:nvSpPr>
            <p:cNvPr id="472" name="Rectangle 37"/>
            <p:cNvSpPr txBox="1"/>
            <p:nvPr/>
          </p:nvSpPr>
          <p:spPr>
            <a:xfrm>
              <a:off x="866745" y="36335"/>
              <a:ext cx="2437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473" name="Straight Connector 38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7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sx="100000" sy="100000" kx="0" ky="0" algn="b" rotWithShape="0" blurRad="36195" dist="3619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Regresión Logística</a:t>
            </a:r>
          </a:p>
        </p:txBody>
      </p:sp>
      <p:grpSp>
        <p:nvGrpSpPr>
          <p:cNvPr id="483" name="Group 12"/>
          <p:cNvGrpSpPr/>
          <p:nvPr/>
        </p:nvGrpSpPr>
        <p:grpSpPr>
          <a:xfrm>
            <a:off x="1219200" y="3028950"/>
            <a:ext cx="5562600" cy="762000"/>
            <a:chOff x="0" y="0"/>
            <a:chExt cx="5562600" cy="762000"/>
          </a:xfrm>
        </p:grpSpPr>
        <p:grpSp>
          <p:nvGrpSpPr>
            <p:cNvPr id="478" name="Rectangle 41"/>
            <p:cNvGrpSpPr/>
            <p:nvPr/>
          </p:nvGrpSpPr>
          <p:grpSpPr>
            <a:xfrm>
              <a:off x="0" y="0"/>
              <a:ext cx="5562600" cy="762000"/>
              <a:chOff x="0" y="0"/>
              <a:chExt cx="5562600" cy="762000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0"/>
                <a:ext cx="5562600" cy="762000"/>
              </a:xfrm>
              <a:prstGeom prst="rect">
                <a:avLst/>
              </a:prstGeom>
              <a:solidFill>
                <a:srgbClr val="27BE04"/>
              </a:solidFill>
              <a:ln w="25400" cap="flat">
                <a:solidFill>
                  <a:srgbClr val="1A7B0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</a:p>
            </p:txBody>
          </p:sp>
          <p:sp>
            <p:nvSpPr>
              <p:cNvPr id="477" name="ln (        ) = b0 + b1*x1 + b2*x2 + … + bn*xn"/>
              <p:cNvSpPr txBox="1"/>
              <p:nvPr/>
            </p:nvSpPr>
            <p:spPr>
              <a:xfrm>
                <a:off x="0" y="158750"/>
                <a:ext cx="556260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  <a:r>
                  <a:rPr baseline="-25000"/>
                  <a:t>1</a:t>
                </a:r>
                <a:r>
                  <a:t> + b</a:t>
                </a:r>
                <a:r>
                  <a:rPr baseline="-25000"/>
                  <a:t>2</a:t>
                </a:r>
                <a:r>
                  <a:t>*x</a:t>
                </a:r>
                <a:r>
                  <a:rPr baseline="-25000"/>
                  <a:t>2</a:t>
                </a:r>
                <a:r>
                  <a:t> + … + b</a:t>
                </a:r>
                <a:r>
                  <a:rPr baseline="-25000"/>
                  <a:t>n</a:t>
                </a:r>
                <a:r>
                  <a:t>*x</a:t>
                </a:r>
                <a:r>
                  <a:rPr baseline="-25000"/>
                  <a:t>n</a:t>
                </a:r>
              </a:p>
            </p:txBody>
          </p:sp>
        </p:grpSp>
        <p:grpSp>
          <p:nvGrpSpPr>
            <p:cNvPr id="482" name="Group 49"/>
            <p:cNvGrpSpPr/>
            <p:nvPr/>
          </p:nvGrpSpPr>
          <p:grpSpPr>
            <a:xfrm>
              <a:off x="654049" y="31749"/>
              <a:ext cx="726676" cy="660002"/>
              <a:chOff x="0" y="0"/>
              <a:chExt cx="726675" cy="660000"/>
            </a:xfrm>
          </p:grpSpPr>
          <p:sp>
            <p:nvSpPr>
              <p:cNvPr id="479" name="Rectangle 42"/>
              <p:cNvSpPr txBox="1"/>
              <p:nvPr/>
            </p:nvSpPr>
            <p:spPr>
              <a:xfrm>
                <a:off x="65982" y="289160"/>
                <a:ext cx="60390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1</a:t>
                </a:r>
                <a:r>
                  <a:t> </a:t>
                </a:r>
                <a:r>
                  <a:t>–</a:t>
                </a:r>
                <a:r>
                  <a:rPr baseline="30000"/>
                  <a:t> </a:t>
                </a:r>
                <a:r>
                  <a:t>p</a:t>
                </a:r>
              </a:p>
            </p:txBody>
          </p:sp>
          <p:sp>
            <p:nvSpPr>
              <p:cNvPr id="480" name="Rectangle 45"/>
              <p:cNvSpPr txBox="1"/>
              <p:nvPr/>
            </p:nvSpPr>
            <p:spPr>
              <a:xfrm>
                <a:off x="221820" y="0"/>
                <a:ext cx="243779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  <p:sp>
            <p:nvSpPr>
              <p:cNvPr id="481" name="Straight Connector 47"/>
              <p:cNvSpPr/>
              <p:nvPr/>
            </p:nvSpPr>
            <p:spPr>
              <a:xfrm>
                <a:off x="0" y="335080"/>
                <a:ext cx="726676" cy="1"/>
              </a:xfrm>
              <a:prstGeom prst="line">
                <a:avLst/>
              </a:prstGeom>
              <a:noFill/>
              <a:ln w="285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itle 1"/>
          <p:cNvSpPr txBox="1"/>
          <p:nvPr>
            <p:ph type="title"/>
          </p:nvPr>
        </p:nvSpPr>
        <p:spPr>
          <a:xfrm>
            <a:off x="228600" y="0"/>
            <a:ext cx="8839200" cy="742950"/>
          </a:xfrm>
          <a:prstGeom prst="rect">
            <a:avLst/>
          </a:prstGeom>
        </p:spPr>
        <p:txBody>
          <a:bodyPr/>
          <a:lstStyle>
            <a:lvl1pPr defTabSz="777240">
              <a:defRPr sz="3740">
                <a:effectLst>
                  <a:outerShdw sx="100000" sy="100000" kx="0" ky="0" algn="b" rotWithShape="0" blurRad="32385" dist="3238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Coeficientes de la Regresión Logística</a:t>
            </a:r>
          </a:p>
        </p:txBody>
      </p:sp>
      <p:sp>
        <p:nvSpPr>
          <p:cNvPr id="488" name="Content Placeholder 2"/>
          <p:cNvSpPr txBox="1"/>
          <p:nvPr>
            <p:ph type="body" idx="1"/>
          </p:nvPr>
        </p:nvSpPr>
        <p:spPr>
          <a:xfrm>
            <a:off x="228600" y="895350"/>
            <a:ext cx="8686800" cy="3804535"/>
          </a:xfrm>
          <a:prstGeom prst="rect">
            <a:avLst/>
          </a:prstGeom>
        </p:spPr>
        <p:txBody>
          <a:bodyPr/>
          <a:lstStyle/>
          <a:p>
            <a:pPr marL="498919" indent="-498919" defTabSz="886968">
              <a:buSzTx/>
              <a:buNone/>
              <a:defRPr b="1" sz="2716"/>
            </a:pPr>
            <a:r>
              <a:t>Qué cosas puedes y cuales no puedes hacer:</a:t>
            </a:r>
          </a:p>
          <a:p>
            <a:pPr marL="498919" indent="-498919" defTabSz="886968">
              <a:buFontTx/>
              <a:buAutoNum type="arabicPeriod" startAt="1"/>
              <a:defRPr b="1" sz="1940">
                <a:solidFill>
                  <a:srgbClr val="27BE04"/>
                </a:solidFill>
              </a:defRPr>
            </a:pPr>
            <a:r>
              <a:t>PUEDES</a:t>
            </a:r>
            <a:r>
              <a:rPr b="0">
                <a:solidFill>
                  <a:srgbClr val="000000"/>
                </a:solidFill>
              </a:rPr>
              <a:t> interpretar los signos de los coeficientes: ‘+’ contribuye, ‘-’ rechaza</a:t>
            </a:r>
            <a:endParaRPr b="0">
              <a:solidFill>
                <a:srgbClr val="000000"/>
              </a:solidFill>
            </a:endParaRPr>
          </a:p>
          <a:p>
            <a:pPr marL="498919" indent="-498919" defTabSz="886968">
              <a:buFontTx/>
              <a:buAutoNum type="arabicPeriod" startAt="1"/>
              <a:defRPr b="1" sz="1940">
                <a:solidFill>
                  <a:srgbClr val="FF0000"/>
                </a:solidFill>
              </a:defRPr>
            </a:pPr>
            <a:r>
              <a:t>NO PUEDES</a:t>
            </a:r>
            <a:r>
              <a:rPr b="0">
                <a:solidFill>
                  <a:srgbClr val="000000"/>
                </a:solidFill>
              </a:rPr>
              <a:t> interpretar las magnitudes de los coeficientes para cuantificar asociaciones entre las VD y la VIs directamente</a:t>
            </a:r>
            <a:endParaRPr b="0">
              <a:solidFill>
                <a:srgbClr val="000000"/>
              </a:solidFill>
            </a:endParaRPr>
          </a:p>
          <a:p>
            <a:pPr marL="498919" indent="-498919" defTabSz="886968">
              <a:buFontTx/>
              <a:buAutoNum type="arabicPeriod" startAt="1"/>
              <a:defRPr b="1" sz="1940">
                <a:solidFill>
                  <a:srgbClr val="27BE04"/>
                </a:solidFill>
              </a:defRPr>
            </a:pPr>
            <a:r>
              <a:t>PUEDES</a:t>
            </a:r>
            <a:r>
              <a:rPr b="0">
                <a:solidFill>
                  <a:srgbClr val="000000"/>
                </a:solidFill>
              </a:rPr>
              <a:t> comparar las magnitudes de los coeficientes para contrastar el nivel de contribución </a:t>
            </a:r>
            <a:r>
              <a:rPr>
                <a:solidFill>
                  <a:srgbClr val="000000"/>
                </a:solidFill>
              </a:rPr>
              <a:t>por-unidad </a:t>
            </a:r>
            <a:r>
              <a:rPr b="0">
                <a:solidFill>
                  <a:srgbClr val="000000"/>
                </a:solidFill>
              </a:rPr>
              <a:t>de las diferentes VIs a la VD</a:t>
            </a:r>
          </a:p>
          <a:p>
            <a:pPr marL="498919" indent="-498919" defTabSz="886968">
              <a:buFontTx/>
              <a:buAutoNum type="arabicPeriod" startAt="1"/>
              <a:defRPr b="1" sz="1940">
                <a:solidFill>
                  <a:srgbClr val="27BE04"/>
                </a:solidFill>
              </a:defRPr>
            </a:pPr>
            <a:r>
              <a:t>PUEDES</a:t>
            </a:r>
            <a:r>
              <a:rPr b="0">
                <a:solidFill>
                  <a:srgbClr val="000000"/>
                </a:solidFill>
              </a:rPr>
              <a:t> usar el estadístico Z para contrastar el nivel de contribución de las diferentes VIs a la VD. Como el estadístico Z está estandarizado, no hay que preocuparse del cambio de escala, pero es más difícil de interpretar.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Regresión Logística</a:t>
            </a:r>
          </a:p>
        </p:txBody>
      </p:sp>
      <p:sp>
        <p:nvSpPr>
          <p:cNvPr id="41" name="TextBox 5"/>
          <p:cNvSpPr txBox="1"/>
          <p:nvPr/>
        </p:nvSpPr>
        <p:spPr>
          <a:xfrm>
            <a:off x="914400" y="3572529"/>
            <a:ext cx="4191000" cy="50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</a:t>
            </a:r>
            <a:r>
              <a:t>+ … + b</a:t>
            </a:r>
            <a:r>
              <a:rPr baseline="-25000"/>
              <a:t>n</a:t>
            </a:r>
            <a:r>
              <a:t>*x</a:t>
            </a:r>
            <a:r>
              <a:rPr baseline="-25000"/>
              <a:t>n</a:t>
            </a:r>
          </a:p>
        </p:txBody>
      </p:sp>
      <p:sp>
        <p:nvSpPr>
          <p:cNvPr id="42" name="TextBox 36"/>
          <p:cNvSpPr txBox="1"/>
          <p:nvPr/>
        </p:nvSpPr>
        <p:spPr>
          <a:xfrm>
            <a:off x="228600" y="1047750"/>
            <a:ext cx="7924800" cy="56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 u="sng"/>
            </a:lvl1pPr>
          </a:lstStyle>
          <a:p>
            <a:pPr/>
            <a:r>
              <a:t>Regresión Lineal:</a:t>
            </a:r>
          </a:p>
        </p:txBody>
      </p:sp>
      <p:sp>
        <p:nvSpPr>
          <p:cNvPr id="43" name="TextBox 41"/>
          <p:cNvSpPr txBox="1"/>
          <p:nvPr/>
        </p:nvSpPr>
        <p:spPr>
          <a:xfrm>
            <a:off x="914400" y="2332970"/>
            <a:ext cx="4191000" cy="50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</a:p>
        </p:txBody>
      </p:sp>
      <p:sp>
        <p:nvSpPr>
          <p:cNvPr id="44" name="TextBox 42"/>
          <p:cNvSpPr txBox="1"/>
          <p:nvPr/>
        </p:nvSpPr>
        <p:spPr>
          <a:xfrm>
            <a:off x="609600" y="1809750"/>
            <a:ext cx="419100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- Simple: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9600" y="3039129"/>
            <a:ext cx="41910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- Múltiple: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" grpId="4"/>
      <p:bldP build="whole" bldLvl="1" animBg="1" rev="0" advAuto="0" spid="44" grpId="1"/>
      <p:bldP build="whole" bldLvl="1" animBg="1" rev="0" advAuto="0" spid="43" grpId="2"/>
      <p:bldP build="whole" bldLvl="1" animBg="1" rev="0" advAuto="0" spid="41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sx="100000" sy="100000" kx="0" ky="0" algn="b" rotWithShape="0" blurRad="36195" dist="3619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Regresión Logística</a:t>
            </a:r>
          </a:p>
        </p:txBody>
      </p:sp>
      <p:sp>
        <p:nvSpPr>
          <p:cNvPr id="48" name="Straight Connector 78"/>
          <p:cNvSpPr/>
          <p:nvPr/>
        </p:nvSpPr>
        <p:spPr>
          <a:xfrm flipV="1">
            <a:off x="4724399" y="2491084"/>
            <a:ext cx="4145282" cy="1219201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TextBox 90"/>
          <p:cNvSpPr txBox="1"/>
          <p:nvPr/>
        </p:nvSpPr>
        <p:spPr>
          <a:xfrm>
            <a:off x="4724400" y="1047750"/>
            <a:ext cx="3886200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Sabemos que:</a:t>
            </a:r>
          </a:p>
        </p:txBody>
      </p:sp>
      <p:sp>
        <p:nvSpPr>
          <p:cNvPr id="50" name="TextBox 93"/>
          <p:cNvSpPr txBox="1"/>
          <p:nvPr/>
        </p:nvSpPr>
        <p:spPr>
          <a:xfrm>
            <a:off x="304800" y="1047750"/>
            <a:ext cx="3886200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Lo nuevo es:</a:t>
            </a:r>
          </a:p>
        </p:txBody>
      </p:sp>
      <p:grpSp>
        <p:nvGrpSpPr>
          <p:cNvPr id="67" name="Group 72"/>
          <p:cNvGrpSpPr/>
          <p:nvPr/>
        </p:nvGrpSpPr>
        <p:grpSpPr>
          <a:xfrm>
            <a:off x="4724400" y="1685925"/>
            <a:ext cx="4267200" cy="3021965"/>
            <a:chOff x="0" y="0"/>
            <a:chExt cx="4267200" cy="3021965"/>
          </a:xfrm>
        </p:grpSpPr>
        <p:sp>
          <p:nvSpPr>
            <p:cNvPr id="51" name="Straight Arrow Connector 77"/>
            <p:cNvSpPr/>
            <p:nvPr/>
          </p:nvSpPr>
          <p:spPr>
            <a:xfrm flipV="1">
              <a:off x="228599" y="424159"/>
              <a:ext cx="2" cy="236220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Straight Arrow Connector 79"/>
            <p:cNvSpPr/>
            <p:nvPr/>
          </p:nvSpPr>
          <p:spPr>
            <a:xfrm>
              <a:off x="76200" y="2481559"/>
              <a:ext cx="3962401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Multiply 80"/>
            <p:cNvSpPr/>
            <p:nvPr/>
          </p:nvSpPr>
          <p:spPr>
            <a:xfrm rot="18900000">
              <a:off x="1198493" y="131785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Multiply 81"/>
            <p:cNvSpPr/>
            <p:nvPr/>
          </p:nvSpPr>
          <p:spPr>
            <a:xfrm rot="18900000">
              <a:off x="1960492" y="101305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Multiply 82"/>
            <p:cNvSpPr/>
            <p:nvPr/>
          </p:nvSpPr>
          <p:spPr>
            <a:xfrm rot="18900000">
              <a:off x="2493894" y="131785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Multiply 83"/>
            <p:cNvSpPr/>
            <p:nvPr/>
          </p:nvSpPr>
          <p:spPr>
            <a:xfrm rot="18900000">
              <a:off x="2798693" y="93685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Multiply 84"/>
            <p:cNvSpPr/>
            <p:nvPr/>
          </p:nvSpPr>
          <p:spPr>
            <a:xfrm rot="18900000">
              <a:off x="3484493" y="124165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Multiply 85"/>
            <p:cNvSpPr/>
            <p:nvPr/>
          </p:nvSpPr>
          <p:spPr>
            <a:xfrm rot="18900000">
              <a:off x="1579493" y="185125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Multiply 86"/>
            <p:cNvSpPr/>
            <p:nvPr/>
          </p:nvSpPr>
          <p:spPr>
            <a:xfrm rot="18900000">
              <a:off x="3408293" y="632054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Multiply 87"/>
            <p:cNvSpPr/>
            <p:nvPr/>
          </p:nvSpPr>
          <p:spPr>
            <a:xfrm rot="18900000">
              <a:off x="741292" y="1851254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Multiply 88"/>
            <p:cNvSpPr/>
            <p:nvPr/>
          </p:nvSpPr>
          <p:spPr>
            <a:xfrm rot="18900000">
              <a:off x="1655692" y="147025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Multiply 89"/>
            <p:cNvSpPr/>
            <p:nvPr/>
          </p:nvSpPr>
          <p:spPr>
            <a:xfrm rot="18900000">
              <a:off x="3941693" y="93685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Multiply 91"/>
            <p:cNvSpPr/>
            <p:nvPr/>
          </p:nvSpPr>
          <p:spPr>
            <a:xfrm rot="18900000">
              <a:off x="2112892" y="154645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Multiply 92"/>
            <p:cNvSpPr/>
            <p:nvPr/>
          </p:nvSpPr>
          <p:spPr>
            <a:xfrm rot="18900000">
              <a:off x="360293" y="169885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0" y="0"/>
              <a:ext cx="190500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Sueldo ($)</a:t>
              </a:r>
            </a:p>
          </p:txBody>
        </p:sp>
        <p:sp>
          <p:nvSpPr>
            <p:cNvPr id="66" name="TextBox 95"/>
            <p:cNvSpPr txBox="1"/>
            <p:nvPr/>
          </p:nvSpPr>
          <p:spPr>
            <a:xfrm>
              <a:off x="2514600" y="2562225"/>
              <a:ext cx="175260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Experiencia</a:t>
              </a:r>
            </a:p>
          </p:txBody>
        </p:sp>
      </p:grpSp>
      <p:sp>
        <p:nvSpPr>
          <p:cNvPr id="68" name="TextBox 98"/>
          <p:cNvSpPr txBox="1"/>
          <p:nvPr/>
        </p:nvSpPr>
        <p:spPr>
          <a:xfrm>
            <a:off x="7086600" y="3257550"/>
            <a:ext cx="19050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</a:p>
        </p:txBody>
      </p:sp>
      <p:sp>
        <p:nvSpPr>
          <p:cNvPr id="69" name="TextBox 99"/>
          <p:cNvSpPr txBox="1"/>
          <p:nvPr/>
        </p:nvSpPr>
        <p:spPr>
          <a:xfrm>
            <a:off x="2971800" y="3257550"/>
            <a:ext cx="609600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???</a:t>
            </a:r>
          </a:p>
        </p:txBody>
      </p:sp>
      <p:grpSp>
        <p:nvGrpSpPr>
          <p:cNvPr id="98" name="Group 73"/>
          <p:cNvGrpSpPr/>
          <p:nvPr/>
        </p:nvGrpSpPr>
        <p:grpSpPr>
          <a:xfrm>
            <a:off x="107575" y="1685925"/>
            <a:ext cx="4464425" cy="3017500"/>
            <a:chOff x="0" y="0"/>
            <a:chExt cx="4464424" cy="3017499"/>
          </a:xfrm>
        </p:grpSpPr>
        <p:sp>
          <p:nvSpPr>
            <p:cNvPr id="70" name="Straight Arrow Connector 30"/>
            <p:cNvSpPr/>
            <p:nvPr/>
          </p:nvSpPr>
          <p:spPr>
            <a:xfrm flipV="1">
              <a:off x="425824" y="424159"/>
              <a:ext cx="1" cy="236220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traight Arrow Connector 33"/>
            <p:cNvSpPr/>
            <p:nvPr/>
          </p:nvSpPr>
          <p:spPr>
            <a:xfrm>
              <a:off x="273424" y="2481559"/>
              <a:ext cx="3962401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Multiply 37"/>
            <p:cNvSpPr/>
            <p:nvPr/>
          </p:nvSpPr>
          <p:spPr>
            <a:xfrm rot="18900000">
              <a:off x="509893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Multiply 45"/>
            <p:cNvSpPr/>
            <p:nvPr/>
          </p:nvSpPr>
          <p:spPr>
            <a:xfrm rot="18900000">
              <a:off x="1319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Multiply 51"/>
            <p:cNvSpPr/>
            <p:nvPr/>
          </p:nvSpPr>
          <p:spPr>
            <a:xfrm rot="18900000">
              <a:off x="7099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Multiply 53"/>
            <p:cNvSpPr/>
            <p:nvPr/>
          </p:nvSpPr>
          <p:spPr>
            <a:xfrm rot="18900000">
              <a:off x="9385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Multiply 54"/>
            <p:cNvSpPr/>
            <p:nvPr/>
          </p:nvSpPr>
          <p:spPr>
            <a:xfrm rot="18900000">
              <a:off x="1167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Multiply 55"/>
            <p:cNvSpPr/>
            <p:nvPr/>
          </p:nvSpPr>
          <p:spPr>
            <a:xfrm rot="18900000">
              <a:off x="13957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Multiply 56"/>
            <p:cNvSpPr/>
            <p:nvPr/>
          </p:nvSpPr>
          <p:spPr>
            <a:xfrm rot="18900000">
              <a:off x="20183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Multiply 57"/>
            <p:cNvSpPr/>
            <p:nvPr/>
          </p:nvSpPr>
          <p:spPr>
            <a:xfrm rot="18900000">
              <a:off x="1548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Multiply 58"/>
            <p:cNvSpPr/>
            <p:nvPr/>
          </p:nvSpPr>
          <p:spPr>
            <a:xfrm rot="18900000">
              <a:off x="30721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Multiply 59"/>
            <p:cNvSpPr/>
            <p:nvPr/>
          </p:nvSpPr>
          <p:spPr>
            <a:xfrm rot="18900000">
              <a:off x="22469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Multiply 60"/>
            <p:cNvSpPr/>
            <p:nvPr/>
          </p:nvSpPr>
          <p:spPr>
            <a:xfrm rot="18900000">
              <a:off x="20053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Multiply 61"/>
            <p:cNvSpPr/>
            <p:nvPr/>
          </p:nvSpPr>
          <p:spPr>
            <a:xfrm rot="18900000">
              <a:off x="2233919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Multiply 62"/>
            <p:cNvSpPr/>
            <p:nvPr/>
          </p:nvSpPr>
          <p:spPr>
            <a:xfrm rot="18900000">
              <a:off x="2462520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Multiply 63"/>
            <p:cNvSpPr/>
            <p:nvPr/>
          </p:nvSpPr>
          <p:spPr>
            <a:xfrm rot="18900000">
              <a:off x="26911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Multiply 64"/>
            <p:cNvSpPr/>
            <p:nvPr/>
          </p:nvSpPr>
          <p:spPr>
            <a:xfrm rot="18900000">
              <a:off x="2919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Multiply 65"/>
            <p:cNvSpPr/>
            <p:nvPr/>
          </p:nvSpPr>
          <p:spPr>
            <a:xfrm rot="18900000">
              <a:off x="3072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Multiply 66"/>
            <p:cNvSpPr/>
            <p:nvPr/>
          </p:nvSpPr>
          <p:spPr>
            <a:xfrm rot="18900000">
              <a:off x="3300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Multiply 67"/>
            <p:cNvSpPr/>
            <p:nvPr/>
          </p:nvSpPr>
          <p:spPr>
            <a:xfrm rot="18900000">
              <a:off x="3453115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Multiply 68"/>
            <p:cNvSpPr/>
            <p:nvPr/>
          </p:nvSpPr>
          <p:spPr>
            <a:xfrm rot="18900000">
              <a:off x="3681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Multiply 69"/>
            <p:cNvSpPr/>
            <p:nvPr/>
          </p:nvSpPr>
          <p:spPr>
            <a:xfrm rot="18900000">
              <a:off x="3834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Multiply 70"/>
            <p:cNvSpPr/>
            <p:nvPr/>
          </p:nvSpPr>
          <p:spPr>
            <a:xfrm rot="18900000">
              <a:off x="3986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Multiply 71"/>
            <p:cNvSpPr/>
            <p:nvPr/>
          </p:nvSpPr>
          <p:spPr>
            <a:xfrm rot="18900000">
              <a:off x="1700515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TextBox 96"/>
            <p:cNvSpPr txBox="1"/>
            <p:nvPr/>
          </p:nvSpPr>
          <p:spPr>
            <a:xfrm>
              <a:off x="197224" y="0"/>
              <a:ext cx="190500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Acción (S/N)</a:t>
              </a:r>
            </a:p>
          </p:txBody>
        </p:sp>
        <p:sp>
          <p:nvSpPr>
            <p:cNvPr id="95" name="TextBox 97"/>
            <p:cNvSpPr txBox="1"/>
            <p:nvPr/>
          </p:nvSpPr>
          <p:spPr>
            <a:xfrm>
              <a:off x="3626224" y="2557759"/>
              <a:ext cx="8382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Edad</a:t>
              </a:r>
            </a:p>
          </p:txBody>
        </p:sp>
        <p:sp>
          <p:nvSpPr>
            <p:cNvPr id="96" name="TextBox 104"/>
            <p:cNvSpPr txBox="1"/>
            <p:nvPr/>
          </p:nvSpPr>
          <p:spPr>
            <a:xfrm>
              <a:off x="0" y="2230528"/>
              <a:ext cx="34962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7" name="TextBox 105"/>
            <p:cNvSpPr txBox="1"/>
            <p:nvPr/>
          </p:nvSpPr>
          <p:spPr>
            <a:xfrm>
              <a:off x="33618" y="858928"/>
              <a:ext cx="54460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1 -</a:t>
              </a:r>
            </a:p>
          </p:txBody>
        </p:sp>
      </p:grpSp>
      <p:sp>
        <p:nvSpPr>
          <p:cNvPr id="99" name="Straight Connector 52"/>
          <p:cNvSpPr/>
          <p:nvPr/>
        </p:nvSpPr>
        <p:spPr>
          <a:xfrm flipV="1">
            <a:off x="457200" y="2419349"/>
            <a:ext cx="3886201" cy="2209802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" grpId="7"/>
      <p:bldP build="whole" bldLvl="1" animBg="1" rev="0" advAuto="0" spid="98" grpId="6"/>
      <p:bldP build="whole" bldLvl="1" animBg="1" rev="0" advAuto="0" spid="99" grpId="8"/>
      <p:bldP build="whole" bldLvl="1" animBg="1" rev="0" advAuto="0" spid="68" grpId="4"/>
      <p:bldP build="whole" bldLvl="1" animBg="1" rev="0" advAuto="0" spid="67" grpId="2"/>
      <p:bldP build="whole" bldLvl="1" animBg="1" rev="0" advAuto="0" spid="50" grpId="5"/>
      <p:bldP build="whole" bldLvl="1" animBg="1" rev="0" advAuto="0" spid="49" grpId="1"/>
      <p:bldP build="whole" bldLvl="1" animBg="1" rev="0" advAuto="0" spid="4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sx="100000" sy="100000" kx="0" ky="0" algn="b" rotWithShape="0" blurRad="36195" dist="3619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Regresión Logística</a:t>
            </a:r>
          </a:p>
        </p:txBody>
      </p:sp>
      <p:grpSp>
        <p:nvGrpSpPr>
          <p:cNvPr id="133" name="Group 129"/>
          <p:cNvGrpSpPr/>
          <p:nvPr/>
        </p:nvGrpSpPr>
        <p:grpSpPr>
          <a:xfrm>
            <a:off x="107575" y="1685925"/>
            <a:ext cx="4464425" cy="3017500"/>
            <a:chOff x="0" y="0"/>
            <a:chExt cx="4464424" cy="3017499"/>
          </a:xfrm>
        </p:grpSpPr>
        <p:sp>
          <p:nvSpPr>
            <p:cNvPr id="104" name="Straight Arrow Connector 30"/>
            <p:cNvSpPr/>
            <p:nvPr/>
          </p:nvSpPr>
          <p:spPr>
            <a:xfrm flipV="1">
              <a:off x="425824" y="424159"/>
              <a:ext cx="1" cy="236220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Straight Arrow Connector 33"/>
            <p:cNvSpPr/>
            <p:nvPr/>
          </p:nvSpPr>
          <p:spPr>
            <a:xfrm>
              <a:off x="273424" y="2481559"/>
              <a:ext cx="3962401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Multiply 37"/>
            <p:cNvSpPr/>
            <p:nvPr/>
          </p:nvSpPr>
          <p:spPr>
            <a:xfrm rot="18900000">
              <a:off x="509893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" name="Multiply 45"/>
            <p:cNvSpPr/>
            <p:nvPr/>
          </p:nvSpPr>
          <p:spPr>
            <a:xfrm rot="18900000">
              <a:off x="1319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Multiply 51"/>
            <p:cNvSpPr/>
            <p:nvPr/>
          </p:nvSpPr>
          <p:spPr>
            <a:xfrm rot="18900000">
              <a:off x="7099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Multiply 53"/>
            <p:cNvSpPr/>
            <p:nvPr/>
          </p:nvSpPr>
          <p:spPr>
            <a:xfrm rot="18900000">
              <a:off x="9385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" name="Multiply 54"/>
            <p:cNvSpPr/>
            <p:nvPr/>
          </p:nvSpPr>
          <p:spPr>
            <a:xfrm rot="18900000">
              <a:off x="1167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Multiply 55"/>
            <p:cNvSpPr/>
            <p:nvPr/>
          </p:nvSpPr>
          <p:spPr>
            <a:xfrm rot="18900000">
              <a:off x="13957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" name="Multiply 56"/>
            <p:cNvSpPr/>
            <p:nvPr/>
          </p:nvSpPr>
          <p:spPr>
            <a:xfrm rot="18900000">
              <a:off x="20183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Multiply 57"/>
            <p:cNvSpPr/>
            <p:nvPr/>
          </p:nvSpPr>
          <p:spPr>
            <a:xfrm rot="18900000">
              <a:off x="1548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Multiply 58"/>
            <p:cNvSpPr/>
            <p:nvPr/>
          </p:nvSpPr>
          <p:spPr>
            <a:xfrm rot="18900000">
              <a:off x="30721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Multiply 59"/>
            <p:cNvSpPr/>
            <p:nvPr/>
          </p:nvSpPr>
          <p:spPr>
            <a:xfrm rot="18900000">
              <a:off x="22469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Multiply 60"/>
            <p:cNvSpPr/>
            <p:nvPr/>
          </p:nvSpPr>
          <p:spPr>
            <a:xfrm rot="18900000">
              <a:off x="20053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Multiply 61"/>
            <p:cNvSpPr/>
            <p:nvPr/>
          </p:nvSpPr>
          <p:spPr>
            <a:xfrm rot="18900000">
              <a:off x="2233919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Multiply 62"/>
            <p:cNvSpPr/>
            <p:nvPr/>
          </p:nvSpPr>
          <p:spPr>
            <a:xfrm rot="18900000">
              <a:off x="2462520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Multiply 63"/>
            <p:cNvSpPr/>
            <p:nvPr/>
          </p:nvSpPr>
          <p:spPr>
            <a:xfrm rot="18900000">
              <a:off x="26911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Multiply 64"/>
            <p:cNvSpPr/>
            <p:nvPr/>
          </p:nvSpPr>
          <p:spPr>
            <a:xfrm rot="18900000">
              <a:off x="2919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Multiply 65"/>
            <p:cNvSpPr/>
            <p:nvPr/>
          </p:nvSpPr>
          <p:spPr>
            <a:xfrm rot="18900000">
              <a:off x="3072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Multiply 66"/>
            <p:cNvSpPr/>
            <p:nvPr/>
          </p:nvSpPr>
          <p:spPr>
            <a:xfrm rot="18900000">
              <a:off x="3300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Multiply 67"/>
            <p:cNvSpPr/>
            <p:nvPr/>
          </p:nvSpPr>
          <p:spPr>
            <a:xfrm rot="18900000">
              <a:off x="3453115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Multiply 68"/>
            <p:cNvSpPr/>
            <p:nvPr/>
          </p:nvSpPr>
          <p:spPr>
            <a:xfrm rot="18900000">
              <a:off x="3681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Multiply 69"/>
            <p:cNvSpPr/>
            <p:nvPr/>
          </p:nvSpPr>
          <p:spPr>
            <a:xfrm rot="18900000">
              <a:off x="3834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Multiply 70"/>
            <p:cNvSpPr/>
            <p:nvPr/>
          </p:nvSpPr>
          <p:spPr>
            <a:xfrm rot="18900000">
              <a:off x="3986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Multiply 71"/>
            <p:cNvSpPr/>
            <p:nvPr/>
          </p:nvSpPr>
          <p:spPr>
            <a:xfrm rot="18900000">
              <a:off x="1700515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TextBox 96"/>
            <p:cNvSpPr txBox="1"/>
            <p:nvPr/>
          </p:nvSpPr>
          <p:spPr>
            <a:xfrm>
              <a:off x="197224" y="0"/>
              <a:ext cx="190500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Acción (S/N)</a:t>
              </a:r>
            </a:p>
          </p:txBody>
        </p:sp>
        <p:sp>
          <p:nvSpPr>
            <p:cNvPr id="129" name="TextBox 97"/>
            <p:cNvSpPr txBox="1"/>
            <p:nvPr/>
          </p:nvSpPr>
          <p:spPr>
            <a:xfrm>
              <a:off x="3626224" y="2557759"/>
              <a:ext cx="8382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Edad</a:t>
              </a:r>
            </a:p>
          </p:txBody>
        </p:sp>
        <p:sp>
          <p:nvSpPr>
            <p:cNvPr id="130" name="TextBox 104"/>
            <p:cNvSpPr txBox="1"/>
            <p:nvPr/>
          </p:nvSpPr>
          <p:spPr>
            <a:xfrm>
              <a:off x="0" y="2230528"/>
              <a:ext cx="34962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1" name="TextBox 105"/>
            <p:cNvSpPr txBox="1"/>
            <p:nvPr/>
          </p:nvSpPr>
          <p:spPr>
            <a:xfrm>
              <a:off x="33618" y="858928"/>
              <a:ext cx="54460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1 -</a:t>
              </a:r>
            </a:p>
          </p:txBody>
        </p:sp>
        <p:sp>
          <p:nvSpPr>
            <p:cNvPr id="132" name="Straight Connector 73"/>
            <p:cNvSpPr/>
            <p:nvPr/>
          </p:nvSpPr>
          <p:spPr>
            <a:xfrm flipV="1">
              <a:off x="349624" y="733424"/>
              <a:ext cx="3886201" cy="2209802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4103 -0.076864" origin="layout" pathEditMode="relative">
                                      <p:cBhvr>
                                        <p:cTn id="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sx="100000" sy="100000" kx="0" ky="0" algn="b" rotWithShape="0" blurRad="36195" dist="3619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Regresión Logística</a:t>
            </a:r>
          </a:p>
        </p:txBody>
      </p:sp>
      <p:sp>
        <p:nvSpPr>
          <p:cNvPr id="136" name="Straight Arrow Connector 74"/>
          <p:cNvSpPr/>
          <p:nvPr/>
        </p:nvSpPr>
        <p:spPr>
          <a:xfrm flipV="1">
            <a:off x="2759075" y="1706859"/>
            <a:ext cx="0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TextBox 107"/>
          <p:cNvSpPr txBox="1"/>
          <p:nvPr/>
        </p:nvSpPr>
        <p:spPr>
          <a:xfrm>
            <a:off x="2366869" y="2141628"/>
            <a:ext cx="5446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1 -</a:t>
            </a:r>
          </a:p>
        </p:txBody>
      </p:sp>
      <p:sp>
        <p:nvSpPr>
          <p:cNvPr id="138" name="Straight Arrow Connector 93"/>
          <p:cNvSpPr/>
          <p:nvPr/>
        </p:nvSpPr>
        <p:spPr>
          <a:xfrm>
            <a:off x="2606675" y="2397607"/>
            <a:ext cx="3962400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Straight Arrow Connector 75"/>
          <p:cNvSpPr/>
          <p:nvPr/>
        </p:nvSpPr>
        <p:spPr>
          <a:xfrm>
            <a:off x="2606675" y="3764260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Multiply 77"/>
          <p:cNvSpPr/>
          <p:nvPr/>
        </p:nvSpPr>
        <p:spPr>
          <a:xfrm rot="18900000">
            <a:off x="2843143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Multiply 78"/>
          <p:cNvSpPr/>
          <p:nvPr/>
        </p:nvSpPr>
        <p:spPr>
          <a:xfrm rot="18900000">
            <a:off x="36527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Multiply 79"/>
          <p:cNvSpPr/>
          <p:nvPr/>
        </p:nvSpPr>
        <p:spPr>
          <a:xfrm rot="18900000">
            <a:off x="3043167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Multiply 80"/>
          <p:cNvSpPr/>
          <p:nvPr/>
        </p:nvSpPr>
        <p:spPr>
          <a:xfrm rot="18900000">
            <a:off x="3271768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Multiply 81"/>
          <p:cNvSpPr/>
          <p:nvPr/>
        </p:nvSpPr>
        <p:spPr>
          <a:xfrm rot="18900000">
            <a:off x="3500368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Multiply 82"/>
          <p:cNvSpPr/>
          <p:nvPr/>
        </p:nvSpPr>
        <p:spPr>
          <a:xfrm rot="18900000">
            <a:off x="3728968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Multiply 83"/>
          <p:cNvSpPr/>
          <p:nvPr/>
        </p:nvSpPr>
        <p:spPr>
          <a:xfrm rot="18900000">
            <a:off x="4351640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Multiply 84"/>
          <p:cNvSpPr/>
          <p:nvPr/>
        </p:nvSpPr>
        <p:spPr>
          <a:xfrm rot="18900000">
            <a:off x="3881368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Multiply 85"/>
          <p:cNvSpPr/>
          <p:nvPr/>
        </p:nvSpPr>
        <p:spPr>
          <a:xfrm rot="18900000">
            <a:off x="5405368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Multiply 86"/>
          <p:cNvSpPr/>
          <p:nvPr/>
        </p:nvSpPr>
        <p:spPr>
          <a:xfrm rot="18900000">
            <a:off x="4580240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Multiply 87"/>
          <p:cNvSpPr/>
          <p:nvPr/>
        </p:nvSpPr>
        <p:spPr>
          <a:xfrm rot="18900000">
            <a:off x="43385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Multiply 88"/>
          <p:cNvSpPr/>
          <p:nvPr/>
        </p:nvSpPr>
        <p:spPr>
          <a:xfrm rot="18900000">
            <a:off x="4567170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Multiply 89"/>
          <p:cNvSpPr/>
          <p:nvPr/>
        </p:nvSpPr>
        <p:spPr>
          <a:xfrm rot="18900000">
            <a:off x="4795770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Multiply 90"/>
          <p:cNvSpPr/>
          <p:nvPr/>
        </p:nvSpPr>
        <p:spPr>
          <a:xfrm rot="18900000">
            <a:off x="50243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Multiply 91"/>
          <p:cNvSpPr/>
          <p:nvPr/>
        </p:nvSpPr>
        <p:spPr>
          <a:xfrm rot="18900000">
            <a:off x="52529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Multiply 92"/>
          <p:cNvSpPr/>
          <p:nvPr/>
        </p:nvSpPr>
        <p:spPr>
          <a:xfrm rot="18900000">
            <a:off x="54053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Multiply 94"/>
          <p:cNvSpPr/>
          <p:nvPr/>
        </p:nvSpPr>
        <p:spPr>
          <a:xfrm rot="18900000">
            <a:off x="56339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Multiply 95"/>
          <p:cNvSpPr/>
          <p:nvPr/>
        </p:nvSpPr>
        <p:spPr>
          <a:xfrm rot="18900000">
            <a:off x="5786366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Multiply 98"/>
          <p:cNvSpPr/>
          <p:nvPr/>
        </p:nvSpPr>
        <p:spPr>
          <a:xfrm rot="18900000">
            <a:off x="60149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Multiply 99"/>
          <p:cNvSpPr/>
          <p:nvPr/>
        </p:nvSpPr>
        <p:spPr>
          <a:xfrm rot="18900000">
            <a:off x="61673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Multiply 100"/>
          <p:cNvSpPr/>
          <p:nvPr/>
        </p:nvSpPr>
        <p:spPr>
          <a:xfrm rot="18900000">
            <a:off x="63197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Multiply 101"/>
          <p:cNvSpPr/>
          <p:nvPr/>
        </p:nvSpPr>
        <p:spPr>
          <a:xfrm rot="18900000">
            <a:off x="4033766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TextBox 102"/>
          <p:cNvSpPr txBox="1"/>
          <p:nvPr/>
        </p:nvSpPr>
        <p:spPr>
          <a:xfrm>
            <a:off x="2530475" y="1282700"/>
            <a:ext cx="19050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Acción (S/N)</a:t>
            </a:r>
          </a:p>
        </p:txBody>
      </p:sp>
      <p:sp>
        <p:nvSpPr>
          <p:cNvPr id="163" name="TextBox 103"/>
          <p:cNvSpPr txBox="1"/>
          <p:nvPr/>
        </p:nvSpPr>
        <p:spPr>
          <a:xfrm>
            <a:off x="5959475" y="3840460"/>
            <a:ext cx="838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Edad</a:t>
            </a:r>
          </a:p>
        </p:txBody>
      </p:sp>
      <p:sp>
        <p:nvSpPr>
          <p:cNvPr id="164" name="TextBox 106"/>
          <p:cNvSpPr txBox="1"/>
          <p:nvPr/>
        </p:nvSpPr>
        <p:spPr>
          <a:xfrm>
            <a:off x="2333250" y="3513228"/>
            <a:ext cx="3496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5" name="Straight Connector 76"/>
          <p:cNvSpPr/>
          <p:nvPr/>
        </p:nvSpPr>
        <p:spPr>
          <a:xfrm flipV="1">
            <a:off x="2682875" y="2016124"/>
            <a:ext cx="3886201" cy="2209802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traight Arrow Connector 75"/>
          <p:cNvSpPr/>
          <p:nvPr/>
        </p:nvSpPr>
        <p:spPr>
          <a:xfrm>
            <a:off x="2606675" y="3764260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traight Connector 108"/>
          <p:cNvSpPr/>
          <p:nvPr/>
        </p:nvSpPr>
        <p:spPr>
          <a:xfrm flipV="1">
            <a:off x="2767122" y="3762789"/>
            <a:ext cx="751330" cy="3633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sx="100000" sy="100000" kx="0" ky="0" algn="b" rotWithShape="0" blurRad="36195" dist="3619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Regresión Logística</a:t>
            </a:r>
          </a:p>
        </p:txBody>
      </p:sp>
      <p:sp>
        <p:nvSpPr>
          <p:cNvPr id="170" name="Straight Arrow Connector 74"/>
          <p:cNvSpPr/>
          <p:nvPr/>
        </p:nvSpPr>
        <p:spPr>
          <a:xfrm flipV="1">
            <a:off x="2759075" y="1706859"/>
            <a:ext cx="0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TextBox 107"/>
          <p:cNvSpPr txBox="1"/>
          <p:nvPr/>
        </p:nvSpPr>
        <p:spPr>
          <a:xfrm>
            <a:off x="2366869" y="2141628"/>
            <a:ext cx="5446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1 -</a:t>
            </a:r>
          </a:p>
        </p:txBody>
      </p:sp>
      <p:sp>
        <p:nvSpPr>
          <p:cNvPr id="172" name="Straight Arrow Connector 93"/>
          <p:cNvSpPr/>
          <p:nvPr/>
        </p:nvSpPr>
        <p:spPr>
          <a:xfrm>
            <a:off x="2606675" y="2397607"/>
            <a:ext cx="3962400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TextBox 102"/>
          <p:cNvSpPr txBox="1"/>
          <p:nvPr/>
        </p:nvSpPr>
        <p:spPr>
          <a:xfrm>
            <a:off x="2530475" y="1282700"/>
            <a:ext cx="19050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Action (Y/N)</a:t>
            </a:r>
          </a:p>
        </p:txBody>
      </p:sp>
      <p:sp>
        <p:nvSpPr>
          <p:cNvPr id="174" name="TextBox 103"/>
          <p:cNvSpPr txBox="1"/>
          <p:nvPr/>
        </p:nvSpPr>
        <p:spPr>
          <a:xfrm>
            <a:off x="5959475" y="3840460"/>
            <a:ext cx="838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Age</a:t>
            </a:r>
          </a:p>
        </p:txBody>
      </p:sp>
      <p:sp>
        <p:nvSpPr>
          <p:cNvPr id="175" name="TextBox 106"/>
          <p:cNvSpPr txBox="1"/>
          <p:nvPr/>
        </p:nvSpPr>
        <p:spPr>
          <a:xfrm>
            <a:off x="2333250" y="3513228"/>
            <a:ext cx="3496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6" name="Straight Connector 111"/>
          <p:cNvSpPr/>
          <p:nvPr/>
        </p:nvSpPr>
        <p:spPr>
          <a:xfrm flipV="1">
            <a:off x="5917827" y="2390361"/>
            <a:ext cx="751330" cy="3633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Multiply 100"/>
          <p:cNvSpPr/>
          <p:nvPr/>
        </p:nvSpPr>
        <p:spPr>
          <a:xfrm rot="18900000">
            <a:off x="63197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Multiply 77"/>
          <p:cNvSpPr/>
          <p:nvPr/>
        </p:nvSpPr>
        <p:spPr>
          <a:xfrm rot="18900000">
            <a:off x="2843143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Multiply 78"/>
          <p:cNvSpPr/>
          <p:nvPr/>
        </p:nvSpPr>
        <p:spPr>
          <a:xfrm rot="18900000">
            <a:off x="36527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Multiply 79"/>
          <p:cNvSpPr/>
          <p:nvPr/>
        </p:nvSpPr>
        <p:spPr>
          <a:xfrm rot="18900000">
            <a:off x="3043167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Multiply 80"/>
          <p:cNvSpPr/>
          <p:nvPr/>
        </p:nvSpPr>
        <p:spPr>
          <a:xfrm rot="18900000">
            <a:off x="3271768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Multiply 82"/>
          <p:cNvSpPr/>
          <p:nvPr/>
        </p:nvSpPr>
        <p:spPr>
          <a:xfrm rot="18900000">
            <a:off x="3728968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Multiply 83"/>
          <p:cNvSpPr/>
          <p:nvPr/>
        </p:nvSpPr>
        <p:spPr>
          <a:xfrm rot="18900000">
            <a:off x="4351640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Multiply 84"/>
          <p:cNvSpPr/>
          <p:nvPr/>
        </p:nvSpPr>
        <p:spPr>
          <a:xfrm rot="18900000">
            <a:off x="3881368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Multiply 85"/>
          <p:cNvSpPr/>
          <p:nvPr/>
        </p:nvSpPr>
        <p:spPr>
          <a:xfrm rot="18900000">
            <a:off x="5405368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Multiply 86"/>
          <p:cNvSpPr/>
          <p:nvPr/>
        </p:nvSpPr>
        <p:spPr>
          <a:xfrm rot="18900000">
            <a:off x="4580240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Multiply 87"/>
          <p:cNvSpPr/>
          <p:nvPr/>
        </p:nvSpPr>
        <p:spPr>
          <a:xfrm rot="18900000">
            <a:off x="43385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Multiply 88"/>
          <p:cNvSpPr/>
          <p:nvPr/>
        </p:nvSpPr>
        <p:spPr>
          <a:xfrm rot="18900000">
            <a:off x="4567170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Multiply 89"/>
          <p:cNvSpPr/>
          <p:nvPr/>
        </p:nvSpPr>
        <p:spPr>
          <a:xfrm rot="18900000">
            <a:off x="4795770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Multiply 90"/>
          <p:cNvSpPr/>
          <p:nvPr/>
        </p:nvSpPr>
        <p:spPr>
          <a:xfrm rot="18900000">
            <a:off x="50243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Multiply 91"/>
          <p:cNvSpPr/>
          <p:nvPr/>
        </p:nvSpPr>
        <p:spPr>
          <a:xfrm rot="18900000">
            <a:off x="52529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Multiply 92"/>
          <p:cNvSpPr/>
          <p:nvPr/>
        </p:nvSpPr>
        <p:spPr>
          <a:xfrm rot="18900000">
            <a:off x="54053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Multiply 94"/>
          <p:cNvSpPr/>
          <p:nvPr/>
        </p:nvSpPr>
        <p:spPr>
          <a:xfrm rot="18900000">
            <a:off x="56339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Multiply 98"/>
          <p:cNvSpPr/>
          <p:nvPr/>
        </p:nvSpPr>
        <p:spPr>
          <a:xfrm rot="18900000">
            <a:off x="60149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Multiply 99"/>
          <p:cNvSpPr/>
          <p:nvPr/>
        </p:nvSpPr>
        <p:spPr>
          <a:xfrm rot="18900000">
            <a:off x="6167368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Multiply 101"/>
          <p:cNvSpPr/>
          <p:nvPr/>
        </p:nvSpPr>
        <p:spPr>
          <a:xfrm rot="18900000">
            <a:off x="4033766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traight Connector 76"/>
          <p:cNvSpPr/>
          <p:nvPr/>
        </p:nvSpPr>
        <p:spPr>
          <a:xfrm flipV="1">
            <a:off x="3498574" y="2385391"/>
            <a:ext cx="2425149" cy="1378226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Multiply 95"/>
          <p:cNvSpPr/>
          <p:nvPr/>
        </p:nvSpPr>
        <p:spPr>
          <a:xfrm rot="18900000">
            <a:off x="5786366" y="23433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Multiply 81"/>
          <p:cNvSpPr/>
          <p:nvPr/>
        </p:nvSpPr>
        <p:spPr>
          <a:xfrm rot="18900000">
            <a:off x="3500368" y="3711802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sx="100000" sy="100000" kx="0" ky="0" algn="b" rotWithShape="0" blurRad="36195" dist="3619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Regresión Logística</a:t>
            </a:r>
          </a:p>
        </p:txBody>
      </p:sp>
      <p:grpSp>
        <p:nvGrpSpPr>
          <p:cNvPr id="204" name="Rectangle 36"/>
          <p:cNvGrpSpPr/>
          <p:nvPr/>
        </p:nvGrpSpPr>
        <p:grpSpPr>
          <a:xfrm>
            <a:off x="1676400" y="1047750"/>
            <a:ext cx="3124200" cy="762000"/>
            <a:chOff x="0" y="0"/>
            <a:chExt cx="3124200" cy="762000"/>
          </a:xfrm>
        </p:grpSpPr>
        <p:sp>
          <p:nvSpPr>
            <p:cNvPr id="202" name="Rectangle"/>
            <p:cNvSpPr/>
            <p:nvPr/>
          </p:nvSpPr>
          <p:spPr>
            <a:xfrm>
              <a:off x="0" y="0"/>
              <a:ext cx="3124200" cy="762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y = b0 + b1*x"/>
            <p:cNvSpPr txBox="1"/>
            <p:nvPr/>
          </p:nvSpPr>
          <p:spPr>
            <a:xfrm>
              <a:off x="0" y="158750"/>
              <a:ext cx="312420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= b</a:t>
              </a:r>
              <a:r>
                <a:rPr baseline="-25000"/>
                <a:t>0</a:t>
              </a:r>
              <a:r>
                <a:t> + b</a:t>
              </a:r>
              <a:r>
                <a:rPr baseline="-25000"/>
                <a:t>1</a:t>
              </a:r>
              <a:r>
                <a:t>*x</a:t>
              </a:r>
            </a:p>
          </p:txBody>
        </p:sp>
      </p:grpSp>
      <p:grpSp>
        <p:nvGrpSpPr>
          <p:cNvPr id="231" name="Group 218"/>
          <p:cNvGrpSpPr/>
          <p:nvPr/>
        </p:nvGrpSpPr>
        <p:grpSpPr>
          <a:xfrm>
            <a:off x="5791200" y="948689"/>
            <a:ext cx="2170779" cy="1380057"/>
            <a:chOff x="0" y="0"/>
            <a:chExt cx="2170778" cy="1380055"/>
          </a:xfrm>
        </p:grpSpPr>
        <p:sp>
          <p:nvSpPr>
            <p:cNvPr id="205" name="Straight Arrow Connector 39"/>
            <p:cNvSpPr/>
            <p:nvPr/>
          </p:nvSpPr>
          <p:spPr>
            <a:xfrm flipV="1">
              <a:off x="83491" y="0"/>
              <a:ext cx="1" cy="1294118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Straight Arrow Connector 41"/>
            <p:cNvSpPr/>
            <p:nvPr/>
          </p:nvSpPr>
          <p:spPr>
            <a:xfrm>
              <a:off x="0" y="378422"/>
              <a:ext cx="2170779" cy="1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Straight Arrow Connector 42"/>
            <p:cNvSpPr/>
            <p:nvPr/>
          </p:nvSpPr>
          <p:spPr>
            <a:xfrm>
              <a:off x="0" y="1127134"/>
              <a:ext cx="2170779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Multiply 43"/>
            <p:cNvSpPr/>
            <p:nvPr/>
          </p:nvSpPr>
          <p:spPr>
            <a:xfrm rot="18900000">
              <a:off x="129547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Multiply 44"/>
            <p:cNvSpPr/>
            <p:nvPr/>
          </p:nvSpPr>
          <p:spPr>
            <a:xfrm rot="18900000">
              <a:off x="57309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Multiply 45"/>
            <p:cNvSpPr/>
            <p:nvPr/>
          </p:nvSpPr>
          <p:spPr>
            <a:xfrm rot="18900000">
              <a:off x="239129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Multiply 46"/>
            <p:cNvSpPr/>
            <p:nvPr/>
          </p:nvSpPr>
          <p:spPr>
            <a:xfrm rot="18900000">
              <a:off x="364367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Multiply 47"/>
            <p:cNvSpPr/>
            <p:nvPr/>
          </p:nvSpPr>
          <p:spPr>
            <a:xfrm rot="18900000">
              <a:off x="489604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Multiply 48"/>
            <p:cNvSpPr/>
            <p:nvPr/>
          </p:nvSpPr>
          <p:spPr>
            <a:xfrm rot="18900000">
              <a:off x="614842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Multiply 49"/>
            <p:cNvSpPr/>
            <p:nvPr/>
          </p:nvSpPr>
          <p:spPr>
            <a:xfrm rot="18900000">
              <a:off x="955969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Multiply 50"/>
            <p:cNvSpPr/>
            <p:nvPr/>
          </p:nvSpPr>
          <p:spPr>
            <a:xfrm rot="18900000">
              <a:off x="698333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Multiply 51"/>
            <p:cNvSpPr/>
            <p:nvPr/>
          </p:nvSpPr>
          <p:spPr>
            <a:xfrm rot="18900000">
              <a:off x="1533248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Multiply 52"/>
            <p:cNvSpPr/>
            <p:nvPr/>
          </p:nvSpPr>
          <p:spPr>
            <a:xfrm rot="18900000">
              <a:off x="1081206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Multiply 53"/>
            <p:cNvSpPr/>
            <p:nvPr/>
          </p:nvSpPr>
          <p:spPr>
            <a:xfrm rot="18900000">
              <a:off x="948808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Multiply 54"/>
            <p:cNvSpPr/>
            <p:nvPr/>
          </p:nvSpPr>
          <p:spPr>
            <a:xfrm rot="18900000">
              <a:off x="107404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Multiply 55"/>
            <p:cNvSpPr/>
            <p:nvPr/>
          </p:nvSpPr>
          <p:spPr>
            <a:xfrm rot="18900000">
              <a:off x="1199283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Multiply 56"/>
            <p:cNvSpPr/>
            <p:nvPr/>
          </p:nvSpPr>
          <p:spPr>
            <a:xfrm rot="18900000">
              <a:off x="1324519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Multiply 57"/>
            <p:cNvSpPr/>
            <p:nvPr/>
          </p:nvSpPr>
          <p:spPr>
            <a:xfrm rot="18900000">
              <a:off x="1449756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Multiply 58"/>
            <p:cNvSpPr/>
            <p:nvPr/>
          </p:nvSpPr>
          <p:spPr>
            <a:xfrm rot="18900000">
              <a:off x="1533248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Multiply 59"/>
            <p:cNvSpPr/>
            <p:nvPr/>
          </p:nvSpPr>
          <p:spPr>
            <a:xfrm rot="18900000">
              <a:off x="165848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Multiply 60"/>
            <p:cNvSpPr/>
            <p:nvPr/>
          </p:nvSpPr>
          <p:spPr>
            <a:xfrm rot="18900000">
              <a:off x="1741977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Multiply 61"/>
            <p:cNvSpPr/>
            <p:nvPr/>
          </p:nvSpPr>
          <p:spPr>
            <a:xfrm rot="18900000">
              <a:off x="1867214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Multiply 62"/>
            <p:cNvSpPr/>
            <p:nvPr/>
          </p:nvSpPr>
          <p:spPr>
            <a:xfrm rot="18900000">
              <a:off x="195070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Multiply 63"/>
            <p:cNvSpPr/>
            <p:nvPr/>
          </p:nvSpPr>
          <p:spPr>
            <a:xfrm rot="18900000">
              <a:off x="2034197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Multiply 64"/>
            <p:cNvSpPr/>
            <p:nvPr/>
          </p:nvSpPr>
          <p:spPr>
            <a:xfrm rot="18900000">
              <a:off x="781824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Straight Connector 68"/>
            <p:cNvSpPr/>
            <p:nvPr/>
          </p:nvSpPr>
          <p:spPr>
            <a:xfrm flipV="1">
              <a:off x="41745" y="169428"/>
              <a:ext cx="2129034" cy="1210628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2" name="Down Arrow 97"/>
          <p:cNvSpPr/>
          <p:nvPr/>
        </p:nvSpPr>
        <p:spPr>
          <a:xfrm>
            <a:off x="3006725" y="188595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rgbClr val="5D497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Down Arrow 104"/>
          <p:cNvSpPr/>
          <p:nvPr/>
        </p:nvSpPr>
        <p:spPr>
          <a:xfrm>
            <a:off x="3006725" y="318135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 w="2540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Down Arrow 109"/>
          <p:cNvSpPr/>
          <p:nvPr/>
        </p:nvSpPr>
        <p:spPr>
          <a:xfrm>
            <a:off x="6705600" y="257175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4F1E3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pPr>
          </a:p>
        </p:txBody>
      </p:sp>
      <p:grpSp>
        <p:nvGrpSpPr>
          <p:cNvPr id="240" name="Group 219"/>
          <p:cNvGrpSpPr/>
          <p:nvPr/>
        </p:nvGrpSpPr>
        <p:grpSpPr>
          <a:xfrm>
            <a:off x="1676400" y="2343150"/>
            <a:ext cx="3124200" cy="762000"/>
            <a:chOff x="0" y="0"/>
            <a:chExt cx="3124200" cy="762000"/>
          </a:xfrm>
        </p:grpSpPr>
        <p:sp>
          <p:nvSpPr>
            <p:cNvPr id="235" name="Rectangle 96"/>
            <p:cNvSpPr/>
            <p:nvPr/>
          </p:nvSpPr>
          <p:spPr>
            <a:xfrm>
              <a:off x="0" y="0"/>
              <a:ext cx="3124200" cy="762000"/>
            </a:xfrm>
            <a:prstGeom prst="rect">
              <a:avLst/>
            </a:prstGeom>
            <a:solidFill>
              <a:schemeClr val="accent4"/>
            </a:solidFill>
            <a:ln w="25400" cap="flat">
              <a:solidFill>
                <a:srgbClr val="5D497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236" name="Rectangle 69"/>
            <p:cNvSpPr txBox="1"/>
            <p:nvPr/>
          </p:nvSpPr>
          <p:spPr>
            <a:xfrm>
              <a:off x="1498046" y="322967"/>
              <a:ext cx="7332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</a:t>
              </a:r>
              <a:r>
                <a:t> </a:t>
              </a:r>
              <a:r>
                <a:t>+</a:t>
              </a:r>
              <a:r>
                <a:rPr baseline="30000"/>
                <a:t> </a:t>
              </a:r>
              <a:r>
                <a:t>e</a:t>
              </a:r>
              <a:r>
                <a:rPr baseline="30000"/>
                <a:t>-y</a:t>
              </a:r>
            </a:p>
          </p:txBody>
        </p:sp>
        <p:sp>
          <p:nvSpPr>
            <p:cNvPr id="237" name="Rectangle 71"/>
            <p:cNvSpPr txBox="1"/>
            <p:nvPr/>
          </p:nvSpPr>
          <p:spPr>
            <a:xfrm>
              <a:off x="1724820" y="51975"/>
              <a:ext cx="23127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8" name="Rectangle 72"/>
            <p:cNvSpPr txBox="1"/>
            <p:nvPr/>
          </p:nvSpPr>
          <p:spPr>
            <a:xfrm>
              <a:off x="754112" y="186207"/>
              <a:ext cx="44079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 =</a:t>
              </a:r>
            </a:p>
          </p:txBody>
        </p:sp>
        <p:sp>
          <p:nvSpPr>
            <p:cNvPr id="239" name="Straight Connector 74"/>
            <p:cNvSpPr/>
            <p:nvPr/>
          </p:nvSpPr>
          <p:spPr>
            <a:xfrm>
              <a:off x="1371600" y="362831"/>
              <a:ext cx="986168" cy="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7" name="Group 220"/>
          <p:cNvGrpSpPr/>
          <p:nvPr/>
        </p:nvGrpSpPr>
        <p:grpSpPr>
          <a:xfrm>
            <a:off x="1676400" y="3638550"/>
            <a:ext cx="3124200" cy="762000"/>
            <a:chOff x="0" y="0"/>
            <a:chExt cx="3124200" cy="762000"/>
          </a:xfrm>
        </p:grpSpPr>
        <p:grpSp>
          <p:nvGrpSpPr>
            <p:cNvPr id="243" name="Rectangle 70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solidFill>
                <a:srgbClr val="27BE04"/>
              </a:solidFill>
              <a:ln w="25400" cap="flat">
                <a:solidFill>
                  <a:srgbClr val="1A7B0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" name="ln (        ) = b0 + b1*x"/>
              <p:cNvSpPr txBox="1"/>
              <p:nvPr/>
            </p:nvSpPr>
            <p:spPr>
              <a:xfrm>
                <a:off x="0" y="158750"/>
                <a:ext cx="312420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</a:p>
            </p:txBody>
          </p:sp>
        </p:grpSp>
        <p:sp>
          <p:nvSpPr>
            <p:cNvPr id="244" name="Rectangle 75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</a:t>
              </a:r>
              <a:r>
                <a:t> </a:t>
              </a:r>
              <a:r>
                <a:t>–</a:t>
              </a:r>
              <a:r>
                <a:rPr baseline="30000"/>
                <a:t> </a:t>
              </a:r>
              <a:r>
                <a:t>p</a:t>
              </a:r>
            </a:p>
          </p:txBody>
        </p:sp>
        <p:sp>
          <p:nvSpPr>
            <p:cNvPr id="245" name="Rectangle 76"/>
            <p:cNvSpPr txBox="1"/>
            <p:nvPr/>
          </p:nvSpPr>
          <p:spPr>
            <a:xfrm>
              <a:off x="866745" y="36335"/>
              <a:ext cx="2437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246" name="Straight Connector 77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4" name="Group 217"/>
          <p:cNvGrpSpPr/>
          <p:nvPr/>
        </p:nvGrpSpPr>
        <p:grpSpPr>
          <a:xfrm>
            <a:off x="5791200" y="3172263"/>
            <a:ext cx="2171700" cy="1304487"/>
            <a:chOff x="0" y="0"/>
            <a:chExt cx="2171700" cy="1304485"/>
          </a:xfrm>
        </p:grpSpPr>
        <p:sp>
          <p:nvSpPr>
            <p:cNvPr id="248" name="Straight Arrow Connector 192"/>
            <p:cNvSpPr/>
            <p:nvPr/>
          </p:nvSpPr>
          <p:spPr>
            <a:xfrm flipV="1">
              <a:off x="83526" y="-1"/>
              <a:ext cx="1" cy="1304487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Straight Arrow Connector 193"/>
            <p:cNvSpPr/>
            <p:nvPr/>
          </p:nvSpPr>
          <p:spPr>
            <a:xfrm>
              <a:off x="0" y="381453"/>
              <a:ext cx="2171700" cy="1"/>
            </a:xfrm>
            <a:prstGeom prst="line">
              <a:avLst/>
            </a:prstGeom>
            <a:noFill/>
            <a:ln w="12700" cap="flat">
              <a:solidFill>
                <a:srgbClr val="40404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Straight Arrow Connector 194"/>
            <p:cNvSpPr/>
            <p:nvPr/>
          </p:nvSpPr>
          <p:spPr>
            <a:xfrm>
              <a:off x="0" y="1136166"/>
              <a:ext cx="2171700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Multiply 195"/>
            <p:cNvSpPr/>
            <p:nvPr/>
          </p:nvSpPr>
          <p:spPr>
            <a:xfrm rot="18900000">
              <a:off x="12957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Multiply 196"/>
            <p:cNvSpPr/>
            <p:nvPr/>
          </p:nvSpPr>
          <p:spPr>
            <a:xfrm rot="18900000">
              <a:off x="573312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Multiply 197"/>
            <p:cNvSpPr/>
            <p:nvPr/>
          </p:nvSpPr>
          <p:spPr>
            <a:xfrm rot="18900000">
              <a:off x="239204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Multiply 198"/>
            <p:cNvSpPr/>
            <p:nvPr/>
          </p:nvSpPr>
          <p:spPr>
            <a:xfrm rot="18900000">
              <a:off x="36449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Multiply 199"/>
            <p:cNvSpPr/>
            <p:nvPr/>
          </p:nvSpPr>
          <p:spPr>
            <a:xfrm rot="18900000">
              <a:off x="48978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Multiply 200"/>
            <p:cNvSpPr/>
            <p:nvPr/>
          </p:nvSpPr>
          <p:spPr>
            <a:xfrm rot="18900000">
              <a:off x="615076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Multiply 201"/>
            <p:cNvSpPr/>
            <p:nvPr/>
          </p:nvSpPr>
          <p:spPr>
            <a:xfrm rot="18900000">
              <a:off x="956348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Multiply 202"/>
            <p:cNvSpPr/>
            <p:nvPr/>
          </p:nvSpPr>
          <p:spPr>
            <a:xfrm rot="18900000">
              <a:off x="698604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Multiply 203"/>
            <p:cNvSpPr/>
            <p:nvPr/>
          </p:nvSpPr>
          <p:spPr>
            <a:xfrm rot="18900000">
              <a:off x="1533873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Multiply 204"/>
            <p:cNvSpPr/>
            <p:nvPr/>
          </p:nvSpPr>
          <p:spPr>
            <a:xfrm rot="18900000">
              <a:off x="1081639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Multiply 205"/>
            <p:cNvSpPr/>
            <p:nvPr/>
          </p:nvSpPr>
          <p:spPr>
            <a:xfrm rot="18900000">
              <a:off x="949184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Multiply 206"/>
            <p:cNvSpPr/>
            <p:nvPr/>
          </p:nvSpPr>
          <p:spPr>
            <a:xfrm rot="18900000">
              <a:off x="1074475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Multiply 207"/>
            <p:cNvSpPr/>
            <p:nvPr/>
          </p:nvSpPr>
          <p:spPr>
            <a:xfrm rot="18900000">
              <a:off x="1199766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Multiply 208"/>
            <p:cNvSpPr/>
            <p:nvPr/>
          </p:nvSpPr>
          <p:spPr>
            <a:xfrm rot="18900000">
              <a:off x="1325054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Multiply 209"/>
            <p:cNvSpPr/>
            <p:nvPr/>
          </p:nvSpPr>
          <p:spPr>
            <a:xfrm rot="18900000">
              <a:off x="1450345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Multiply 210"/>
            <p:cNvSpPr/>
            <p:nvPr/>
          </p:nvSpPr>
          <p:spPr>
            <a:xfrm rot="18900000">
              <a:off x="153387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Multiply 211"/>
            <p:cNvSpPr/>
            <p:nvPr/>
          </p:nvSpPr>
          <p:spPr>
            <a:xfrm rot="18900000">
              <a:off x="165916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Multiply 212"/>
            <p:cNvSpPr/>
            <p:nvPr/>
          </p:nvSpPr>
          <p:spPr>
            <a:xfrm rot="18900000">
              <a:off x="1742689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Multiply 213"/>
            <p:cNvSpPr/>
            <p:nvPr/>
          </p:nvSpPr>
          <p:spPr>
            <a:xfrm rot="18900000">
              <a:off x="1867980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Multiply 214"/>
            <p:cNvSpPr/>
            <p:nvPr/>
          </p:nvSpPr>
          <p:spPr>
            <a:xfrm rot="18900000">
              <a:off x="1951507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Multiply 215"/>
            <p:cNvSpPr/>
            <p:nvPr/>
          </p:nvSpPr>
          <p:spPr>
            <a:xfrm rot="18900000">
              <a:off x="203503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Multiply 216"/>
            <p:cNvSpPr/>
            <p:nvPr/>
          </p:nvSpPr>
          <p:spPr>
            <a:xfrm rot="18900000">
              <a:off x="782129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Freeform 191"/>
            <p:cNvSpPr/>
            <p:nvPr/>
          </p:nvSpPr>
          <p:spPr>
            <a:xfrm>
              <a:off x="137396" y="400299"/>
              <a:ext cx="1971711" cy="70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457" y="21479"/>
                  </a:lnTo>
                  <a:cubicBezTo>
                    <a:pt x="5607" y="21298"/>
                    <a:pt x="6279" y="20936"/>
                    <a:pt x="6900" y="20514"/>
                  </a:cubicBezTo>
                  <a:cubicBezTo>
                    <a:pt x="7521" y="20092"/>
                    <a:pt x="7836" y="19468"/>
                    <a:pt x="8186" y="18945"/>
                  </a:cubicBezTo>
                  <a:cubicBezTo>
                    <a:pt x="8536" y="18422"/>
                    <a:pt x="8729" y="18040"/>
                    <a:pt x="9000" y="17377"/>
                  </a:cubicBezTo>
                  <a:cubicBezTo>
                    <a:pt x="9271" y="16713"/>
                    <a:pt x="9321" y="16632"/>
                    <a:pt x="9814" y="14963"/>
                  </a:cubicBezTo>
                  <a:cubicBezTo>
                    <a:pt x="10307" y="13294"/>
                    <a:pt x="11400" y="9211"/>
                    <a:pt x="11957" y="7361"/>
                  </a:cubicBezTo>
                  <a:cubicBezTo>
                    <a:pt x="12514" y="5511"/>
                    <a:pt x="12750" y="4787"/>
                    <a:pt x="13157" y="3861"/>
                  </a:cubicBezTo>
                  <a:cubicBezTo>
                    <a:pt x="13564" y="2936"/>
                    <a:pt x="13943" y="2333"/>
                    <a:pt x="14400" y="1810"/>
                  </a:cubicBezTo>
                  <a:cubicBezTo>
                    <a:pt x="14857" y="1287"/>
                    <a:pt x="15336" y="985"/>
                    <a:pt x="15900" y="724"/>
                  </a:cubicBezTo>
                  <a:cubicBezTo>
                    <a:pt x="16464" y="463"/>
                    <a:pt x="16836" y="362"/>
                    <a:pt x="17786" y="241"/>
                  </a:cubicBezTo>
                  <a:cubicBezTo>
                    <a:pt x="18736" y="121"/>
                    <a:pt x="20168" y="6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277" name="Rectangle 221"/>
          <p:cNvGrpSpPr/>
          <p:nvPr/>
        </p:nvGrpSpPr>
        <p:grpSpPr>
          <a:xfrm>
            <a:off x="1143000" y="1962150"/>
            <a:ext cx="1686650" cy="1192738"/>
            <a:chOff x="0" y="0"/>
            <a:chExt cx="1686649" cy="1192737"/>
          </a:xfrm>
        </p:grpSpPr>
        <p:sp>
          <p:nvSpPr>
            <p:cNvPr id="275" name="Rectangle"/>
            <p:cNvSpPr/>
            <p:nvPr/>
          </p:nvSpPr>
          <p:spPr>
            <a:xfrm rot="19860405">
              <a:off x="-2850" y="383464"/>
              <a:ext cx="1692349" cy="425809"/>
            </a:xfrm>
            <a:prstGeom prst="rect">
              <a:avLst/>
            </a:prstGeom>
            <a:solidFill>
              <a:srgbClr val="FFFF00">
                <a:alpha val="658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Función Sigmoide"/>
            <p:cNvSpPr txBox="1"/>
            <p:nvPr/>
          </p:nvSpPr>
          <p:spPr>
            <a:xfrm rot="19860405">
              <a:off x="-2850" y="442698"/>
              <a:ext cx="169234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Función Sigmoide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4" presetID="22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8"/>
      <p:bldP build="whole" bldLvl="1" animBg="1" rev="0" advAuto="0" spid="234" grpId="7"/>
      <p:bldP build="whole" bldLvl="1" animBg="1" rev="0" advAuto="0" spid="233" grpId="5"/>
      <p:bldP build="whole" bldLvl="1" animBg="1" rev="0" advAuto="0" spid="247" grpId="6"/>
      <p:bldP build="whole" bldLvl="1" animBg="1" rev="0" advAuto="0" spid="232" grpId="3"/>
      <p:bldP build="whole" bldLvl="1" animBg="1" rev="0" advAuto="0" spid="277" grpId="4"/>
      <p:bldP build="whole" bldLvl="1" animBg="1" rev="0" advAuto="0" spid="204" grpId="1"/>
      <p:bldP build="whole" bldLvl="1" animBg="1" rev="0" advAuto="0" spid="24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sx="100000" sy="100000" kx="0" ky="0" algn="b" rotWithShape="0" blurRad="36195" dist="3619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Regresión Logística</a:t>
            </a:r>
          </a:p>
        </p:txBody>
      </p:sp>
      <p:sp>
        <p:nvSpPr>
          <p:cNvPr id="282" name="Title 16"/>
          <p:cNvSpPr txBox="1"/>
          <p:nvPr/>
        </p:nvSpPr>
        <p:spPr>
          <a:xfrm>
            <a:off x="4114800" y="1843404"/>
            <a:ext cx="4572000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4400"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¿¿¿Qué ha pasado???</a:t>
            </a:r>
          </a:p>
        </p:txBody>
      </p:sp>
      <p:pic>
        <p:nvPicPr>
          <p:cNvPr id="2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647825"/>
            <a:ext cx="4082144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140"/>
          <p:cNvGrpSpPr/>
          <p:nvPr/>
        </p:nvGrpSpPr>
        <p:grpSpPr>
          <a:xfrm>
            <a:off x="3124200" y="2419350"/>
            <a:ext cx="3124200" cy="762000"/>
            <a:chOff x="0" y="0"/>
            <a:chExt cx="3124200" cy="762000"/>
          </a:xfrm>
        </p:grpSpPr>
        <p:grpSp>
          <p:nvGrpSpPr>
            <p:cNvPr id="287" name="Rectangle 35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solidFill>
                <a:srgbClr val="27BE04"/>
              </a:solidFill>
              <a:ln w="25400" cap="flat">
                <a:solidFill>
                  <a:srgbClr val="1A7B0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6" name="ln (        ) = b0 + b1*x"/>
              <p:cNvSpPr txBox="1"/>
              <p:nvPr/>
            </p:nvSpPr>
            <p:spPr>
              <a:xfrm>
                <a:off x="0" y="158750"/>
                <a:ext cx="312420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</a:p>
            </p:txBody>
          </p:sp>
        </p:grpSp>
        <p:sp>
          <p:nvSpPr>
            <p:cNvPr id="288" name="Rectangle 36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</a:t>
              </a:r>
              <a:r>
                <a:t> </a:t>
              </a:r>
              <a:r>
                <a:t>–</a:t>
              </a:r>
              <a:r>
                <a:rPr baseline="30000"/>
                <a:t> </a:t>
              </a:r>
              <a:r>
                <a:t>p</a:t>
              </a:r>
            </a:p>
          </p:txBody>
        </p:sp>
        <p:sp>
          <p:nvSpPr>
            <p:cNvPr id="289" name="Rectangle 37"/>
            <p:cNvSpPr txBox="1"/>
            <p:nvPr/>
          </p:nvSpPr>
          <p:spPr>
            <a:xfrm>
              <a:off x="866745" y="36335"/>
              <a:ext cx="2437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290" name="Straight Connector 38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sx="100000" sy="100000" kx="0" ky="0" algn="b" rotWithShape="0" blurRad="36195" dist="3619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Regresión Logística</a:t>
            </a:r>
          </a:p>
        </p:txBody>
      </p:sp>
      <p:sp>
        <p:nvSpPr>
          <p:cNvPr id="293" name="Straight Arrow Connector 81"/>
          <p:cNvSpPr/>
          <p:nvPr/>
        </p:nvSpPr>
        <p:spPr>
          <a:xfrm flipV="1">
            <a:off x="2619221" y="1343872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traight Arrow Connector 82"/>
          <p:cNvSpPr/>
          <p:nvPr/>
        </p:nvSpPr>
        <p:spPr>
          <a:xfrm>
            <a:off x="2456527" y="2081273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Straight Arrow Connector 83"/>
          <p:cNvSpPr/>
          <p:nvPr/>
        </p:nvSpPr>
        <p:spPr>
          <a:xfrm>
            <a:off x="2456527" y="3540230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Multiply 84"/>
          <p:cNvSpPr/>
          <p:nvPr/>
        </p:nvSpPr>
        <p:spPr>
          <a:xfrm rot="18900000">
            <a:off x="2708967" y="34842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Multiply 85"/>
          <p:cNvSpPr/>
          <p:nvPr/>
        </p:nvSpPr>
        <p:spPr>
          <a:xfrm rot="18900000">
            <a:off x="3573274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8" name="Multiply 86"/>
          <p:cNvSpPr/>
          <p:nvPr/>
        </p:nvSpPr>
        <p:spPr>
          <a:xfrm rot="18900000">
            <a:off x="2922500" y="34842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9" name="Multiply 87"/>
          <p:cNvSpPr/>
          <p:nvPr/>
        </p:nvSpPr>
        <p:spPr>
          <a:xfrm rot="18900000">
            <a:off x="3166541" y="34842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Multiply 88"/>
          <p:cNvSpPr/>
          <p:nvPr/>
        </p:nvSpPr>
        <p:spPr>
          <a:xfrm rot="18900000">
            <a:off x="3410580" y="34842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Multiply 89"/>
          <p:cNvSpPr/>
          <p:nvPr/>
        </p:nvSpPr>
        <p:spPr>
          <a:xfrm rot="18900000">
            <a:off x="3654623" y="34842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Multiply 90"/>
          <p:cNvSpPr/>
          <p:nvPr/>
        </p:nvSpPr>
        <p:spPr>
          <a:xfrm rot="18900000">
            <a:off x="4319349" y="34842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3" name="Multiply 91"/>
          <p:cNvSpPr/>
          <p:nvPr/>
        </p:nvSpPr>
        <p:spPr>
          <a:xfrm rot="18900000">
            <a:off x="3817315" y="34842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Multiply 92"/>
          <p:cNvSpPr/>
          <p:nvPr/>
        </p:nvSpPr>
        <p:spPr>
          <a:xfrm rot="18900000">
            <a:off x="5444245" y="34842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Multiply 93"/>
          <p:cNvSpPr/>
          <p:nvPr/>
        </p:nvSpPr>
        <p:spPr>
          <a:xfrm rot="18900000">
            <a:off x="4563388" y="34842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Multiply 94"/>
          <p:cNvSpPr/>
          <p:nvPr/>
        </p:nvSpPr>
        <p:spPr>
          <a:xfrm rot="18900000">
            <a:off x="4305394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Multiply 95"/>
          <p:cNvSpPr/>
          <p:nvPr/>
        </p:nvSpPr>
        <p:spPr>
          <a:xfrm rot="18900000">
            <a:off x="4549433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8" name="Multiply 98"/>
          <p:cNvSpPr/>
          <p:nvPr/>
        </p:nvSpPr>
        <p:spPr>
          <a:xfrm rot="18900000">
            <a:off x="4793476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9" name="Multiply 99"/>
          <p:cNvSpPr/>
          <p:nvPr/>
        </p:nvSpPr>
        <p:spPr>
          <a:xfrm rot="18900000">
            <a:off x="5037513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Multiply 100"/>
          <p:cNvSpPr/>
          <p:nvPr/>
        </p:nvSpPr>
        <p:spPr>
          <a:xfrm rot="18900000">
            <a:off x="5281552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Multiply 101"/>
          <p:cNvSpPr/>
          <p:nvPr/>
        </p:nvSpPr>
        <p:spPr>
          <a:xfrm rot="18900000">
            <a:off x="5444245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Multiply 102"/>
          <p:cNvSpPr/>
          <p:nvPr/>
        </p:nvSpPr>
        <p:spPr>
          <a:xfrm rot="18900000">
            <a:off x="5688286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Multiply 103"/>
          <p:cNvSpPr/>
          <p:nvPr/>
        </p:nvSpPr>
        <p:spPr>
          <a:xfrm rot="18900000">
            <a:off x="5850978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4" name="Multiply 106"/>
          <p:cNvSpPr/>
          <p:nvPr/>
        </p:nvSpPr>
        <p:spPr>
          <a:xfrm rot="18900000">
            <a:off x="6095019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5" name="Multiply 107"/>
          <p:cNvSpPr/>
          <p:nvPr/>
        </p:nvSpPr>
        <p:spPr>
          <a:xfrm rot="18900000">
            <a:off x="6257711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Multiply 108"/>
          <p:cNvSpPr/>
          <p:nvPr/>
        </p:nvSpPr>
        <p:spPr>
          <a:xfrm rot="18900000">
            <a:off x="6420405" y="20233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7" name="Multiply 110"/>
          <p:cNvSpPr/>
          <p:nvPr/>
        </p:nvSpPr>
        <p:spPr>
          <a:xfrm rot="18900000">
            <a:off x="3980007" y="34842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8" name="Freeform 141"/>
          <p:cNvSpPr/>
          <p:nvPr/>
        </p:nvSpPr>
        <p:spPr>
          <a:xfrm>
            <a:off x="2724149" y="2117705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321" name="Rectangle 43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319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y (Actual DV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</a:t>
              </a:r>
              <a:r>
                <a:rPr sz="1400"/>
                <a:t>(Actual DV)</a:t>
              </a:r>
            </a:p>
          </p:txBody>
        </p:sp>
      </p:grpSp>
      <p:grpSp>
        <p:nvGrpSpPr>
          <p:cNvPr id="324" name="Rectangle 44"/>
          <p:cNvGrpSpPr/>
          <p:nvPr/>
        </p:nvGrpSpPr>
        <p:grpSpPr>
          <a:xfrm>
            <a:off x="6781800" y="3486150"/>
            <a:ext cx="381000" cy="381000"/>
            <a:chOff x="0" y="0"/>
            <a:chExt cx="381000" cy="381000"/>
          </a:xfrm>
        </p:grpSpPr>
        <p:sp>
          <p:nvSpPr>
            <p:cNvPr id="32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27" name="Rectangle 46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325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331" name="Group 51"/>
          <p:cNvGrpSpPr/>
          <p:nvPr/>
        </p:nvGrpSpPr>
        <p:grpSpPr>
          <a:xfrm>
            <a:off x="76200" y="1504949"/>
            <a:ext cx="1600200" cy="2514601"/>
            <a:chOff x="0" y="0"/>
            <a:chExt cx="1600200" cy="2514600"/>
          </a:xfrm>
        </p:grpSpPr>
        <p:pic>
          <p:nvPicPr>
            <p:cNvPr id="328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76200" y="1143000"/>
              <a:ext cx="1371600" cy="137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9" name="TextBox 48"/>
            <p:cNvSpPr txBox="1"/>
            <p:nvPr/>
          </p:nvSpPr>
          <p:spPr>
            <a:xfrm>
              <a:off x="0" y="762000"/>
              <a:ext cx="16002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p_hat</a:t>
              </a:r>
            </a:p>
          </p:txBody>
        </p:sp>
        <p:sp>
          <p:nvSpPr>
            <p:cNvPr id="330" name="Straight Arrow Connector 50"/>
            <p:cNvSpPr/>
            <p:nvPr/>
          </p:nvSpPr>
          <p:spPr>
            <a:xfrm flipV="1">
              <a:off x="761999" y="-1"/>
              <a:ext cx="76202" cy="7620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ntr" nodeType="click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xit" nodeType="click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Class="exit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Class="exit" nodeType="afterEffect" presetSubtype="32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Class="exit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Class="exit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Class="exit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000"/>
                            </p:stCondLst>
                            <p:childTnLst>
                              <p:par>
                                <p:cTn id="169" presetClass="exit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Class="exit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0"/>
                            </p:stCondLst>
                            <p:childTnLst>
                              <p:par>
                                <p:cTn id="179" presetClass="exit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500"/>
                            </p:stCondLst>
                            <p:childTnLst>
                              <p:par>
                                <p:cTn id="184" presetClass="exit" nodeType="after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0"/>
                            </p:stCondLst>
                            <p:childTnLst>
                              <p:par>
                                <p:cTn id="189" presetClass="exit" nodeType="afterEffect" presetSubtype="32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00"/>
                            </p:stCondLst>
                            <p:childTnLst>
                              <p:par>
                                <p:cTn id="194" presetClass="exit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Class="exit" nodeType="afterEffect" presetSubtype="32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00"/>
                            </p:stCondLst>
                            <p:childTnLst>
                              <p:par>
                                <p:cTn id="204" presetClass="exit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000"/>
                            </p:stCondLst>
                            <p:childTnLst>
                              <p:par>
                                <p:cTn id="209" presetClass="exit" nodeType="afterEffect" presetSubtype="32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500"/>
                            </p:stCondLst>
                            <p:childTnLst>
                              <p:par>
                                <p:cTn id="214" presetClass="exit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8000"/>
                            </p:stCondLst>
                            <p:childTnLst>
                              <p:par>
                                <p:cTn id="219" presetClass="exit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24" presetClass="exit" nodeType="afterEffect" presetSubtype="32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29" presetClass="exit" nodeType="afterEffect" presetSubtype="32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9500"/>
                            </p:stCondLst>
                            <p:childTnLst>
                              <p:par>
                                <p:cTn id="234" presetClass="exit" nodeType="afterEffect" presetSubtype="32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9" presetClass="exit" nodeType="afterEffect" presetSubtype="32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4" presetClass="exit" nodeType="afterEffect" presetSubtype="32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9" presetClass="exit" nodeType="afterEffect" presetSubtype="32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Class="exit" nodeType="clickEffect" presetSubtype="32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ntr" nodeType="clickEffect" presetSubtype="16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entr" nodeType="click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6"/>
      <p:bldP build="whole" bldLvl="1" animBg="1" rev="0" advAuto="0" spid="311" grpId="19"/>
      <p:bldP build="whole" bldLvl="1" animBg="1" rev="0" advAuto="0" spid="301" grpId="43"/>
      <p:bldP build="whole" bldLvl="1" animBg="1" rev="0" advAuto="0" spid="306" grpId="28"/>
      <p:bldP build="whole" bldLvl="1" animBg="1" rev="0" advAuto="0" spid="313" grpId="21"/>
      <p:bldP build="whole" bldLvl="1" animBg="1" rev="0" advAuto="0" spid="307" grpId="29"/>
      <p:bldP build="whole" bldLvl="1" animBg="1" rev="0" advAuto="0" spid="315" grpId="37"/>
      <p:bldP build="whole" bldLvl="1" animBg="1" rev="0" advAuto="0" spid="302" grpId="44"/>
      <p:bldP build="whole" bldLvl="1" animBg="1" rev="0" advAuto="0" spid="314" grpId="36"/>
      <p:bldP build="whole" bldLvl="1" animBg="1" rev="0" advAuto="0" spid="296" grpId="39"/>
      <p:bldP build="whole" bldLvl="1" animBg="1" rev="0" advAuto="0" spid="316" grpId="24"/>
      <p:bldP build="whole" bldLvl="1" animBg="1" rev="0" advAuto="0" spid="311" grpId="33"/>
      <p:bldP build="whole" bldLvl="1" animBg="1" rev="0" advAuto="0" spid="318" grpId="26"/>
      <p:bldP build="whole" bldLvl="1" animBg="1" rev="0" advAuto="0" spid="324" grpId="1"/>
      <p:bldP build="whole" bldLvl="1" animBg="1" rev="0" advAuto="0" spid="299" grpId="5"/>
      <p:bldP build="whole" bldLvl="1" animBg="1" rev="0" advAuto="0" spid="313" grpId="35"/>
      <p:bldP build="whole" bldLvl="1" animBg="1" rev="0" advAuto="0" spid="303" grpId="45"/>
      <p:bldP build="whole" bldLvl="1" animBg="1" rev="0" advAuto="0" spid="317" grpId="48"/>
      <p:bldP build="whole" bldLvl="1" animBg="1" rev="0" advAuto="0" spid="305" grpId="11"/>
      <p:bldP build="whole" bldLvl="1" animBg="1" rev="0" advAuto="0" spid="310" grpId="18"/>
      <p:bldP build="whole" bldLvl="1" animBg="1" rev="0" advAuto="0" spid="312" grpId="20"/>
      <p:bldP build="whole" bldLvl="1" animBg="1" rev="0" advAuto="0" spid="291" grpId="25"/>
      <p:bldP build="whole" bldLvl="1" animBg="1" rev="0" advAuto="0" spid="297" grpId="13"/>
      <p:bldP build="whole" bldLvl="1" animBg="1" rev="0" advAuto="0" spid="316" grpId="38"/>
      <p:bldP build="whole" bldLvl="1" animBg="1" rev="0" advAuto="0" spid="309" grpId="17"/>
      <p:bldP build="whole" bldLvl="1" animBg="1" rev="0" advAuto="0" spid="298" grpId="40"/>
      <p:bldP build="whole" bldLvl="1" animBg="1" rev="0" advAuto="0" spid="308" grpId="16"/>
      <p:bldP build="whole" bldLvl="1" animBg="1" rev="0" advAuto="0" spid="301" grpId="7"/>
      <p:bldP build="whole" bldLvl="1" animBg="1" rev="0" advAuto="0" spid="300" grpId="42"/>
      <p:bldP build="whole" bldLvl="1" animBg="1" rev="0" advAuto="0" spid="304" grpId="46"/>
      <p:bldP build="whole" bldLvl="1" animBg="1" rev="0" advAuto="0" spid="321" grpId="50"/>
      <p:bldP build="whole" bldLvl="1" animBg="1" rev="0" advAuto="0" spid="327" grpId="51"/>
      <p:bldP build="whole" bldLvl="1" animBg="1" rev="0" advAuto="0" spid="310" grpId="32"/>
      <p:bldP build="whole" bldLvl="1" animBg="1" rev="0" advAuto="0" spid="312" grpId="34"/>
      <p:bldP build="whole" bldLvl="1" animBg="1" rev="0" advAuto="0" spid="302" grpId="8"/>
      <p:bldP build="whole" bldLvl="1" animBg="1" rev="0" advAuto="0" spid="297" grpId="27"/>
      <p:bldP build="whole" bldLvl="1" animBg="1" rev="0" advAuto="0" spid="309" grpId="31"/>
      <p:bldP build="whole" bldLvl="1" animBg="1" rev="0" advAuto="0" spid="296" grpId="3"/>
      <p:bldP build="whole" bldLvl="1" animBg="1" rev="0" advAuto="0" spid="308" grpId="30"/>
      <p:bldP build="whole" bldLvl="1" animBg="1" rev="0" advAuto="0" spid="303" grpId="9"/>
      <p:bldP build="whole" bldLvl="1" animBg="1" rev="0" advAuto="0" spid="317" grpId="12"/>
      <p:bldP build="whole" bldLvl="1" animBg="1" rev="0" advAuto="0" spid="299" grpId="41"/>
      <p:bldP build="whole" bldLvl="1" animBg="1" rev="0" advAuto="0" spid="291" grpId="49"/>
      <p:bldP build="whole" bldLvl="1" animBg="1" rev="0" advAuto="0" spid="305" grpId="47"/>
      <p:bldP build="whole" bldLvl="1" animBg="1" rev="0" advAuto="0" spid="306" grpId="14"/>
      <p:bldP build="whole" bldLvl="1" animBg="1" rev="0" advAuto="0" spid="307" grpId="15"/>
      <p:bldP build="whole" bldLvl="1" animBg="1" rev="0" advAuto="0" spid="321" grpId="2"/>
      <p:bldP build="whole" bldLvl="1" animBg="1" rev="0" advAuto="0" spid="304" grpId="10"/>
      <p:bldP build="whole" bldLvl="1" animBg="1" rev="0" advAuto="0" spid="331" grpId="52"/>
      <p:bldP build="whole" bldLvl="1" animBg="1" rev="0" advAuto="0" spid="315" grpId="23"/>
      <p:bldP build="whole" bldLvl="1" animBg="1" rev="0" advAuto="0" spid="298" grpId="4"/>
      <p:bldP build="whole" bldLvl="1" animBg="1" rev="0" advAuto="0" spid="314" grpId="2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