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" name="Shape 3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9" name="Shape 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Two categories of data points: Categoría 1 (red points) and Categoría 2 (green points)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64" name="Shape 4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Majority vote !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12" name="Shape 5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Majority vote !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Nuevo dato =&gt; which Categoría does it belong to ?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Shape 1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Nuevo dato =&gt; which Categoría does it belong to ?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8" name="Shape 2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Choose the number K of neighbors =&gt; say that a good choice of this number K is 5, and it is the default number in most packages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5" name="Shape 25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the next PASO, we use the Euclidean distance to find the K nearest neighbors. So Kirill it's up to you if you want to remind our students how the Euclidean distance works so that they can understand the next PASO better.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1" name="Shape 2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2" name="Shape 3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6" name="Shape 3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0" name="Shape 4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Majority vote !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/>
          <p:nvPr/>
        </p:nvSpPr>
        <p:spPr>
          <a:xfrm>
            <a:off x="-35719" y="708661"/>
            <a:ext cx="9215236" cy="45720"/>
          </a:xfrm>
          <a:prstGeom prst="rect">
            <a:avLst/>
          </a:prstGeom>
          <a:solidFill>
            <a:srgbClr val="558ED5"/>
          </a:solidFill>
          <a:ln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" name="Title Text"/>
          <p:cNvSpPr txBox="1"/>
          <p:nvPr>
            <p:ph type="title"/>
          </p:nvPr>
        </p:nvSpPr>
        <p:spPr>
          <a:xfrm>
            <a:off x="228600" y="0"/>
            <a:ext cx="8686800" cy="742950"/>
          </a:xfrm>
          <a:prstGeom prst="rect">
            <a:avLst/>
          </a:prstGeom>
        </p:spPr>
        <p:txBody>
          <a:bodyPr/>
          <a:lstStyle>
            <a:lvl1pPr algn="l">
              <a:defRPr sz="3600">
                <a:effectLst>
                  <a:outerShdw sx="100000" sy="100000" kx="0" ky="0" algn="b" rotWithShape="0" blurRad="38100" dist="20320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idx="1"/>
          </p:nvPr>
        </p:nvSpPr>
        <p:spPr>
          <a:xfrm>
            <a:off x="228600" y="895350"/>
            <a:ext cx="8686800" cy="3657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9"/>
          <p:cNvSpPr/>
          <p:nvPr/>
        </p:nvSpPr>
        <p:spPr>
          <a:xfrm>
            <a:off x="0" y="4861809"/>
            <a:ext cx="9144000" cy="1"/>
          </a:xfrm>
          <a:prstGeom prst="line">
            <a:avLst/>
          </a:prstGeom>
          <a:ln w="19050">
            <a:solidFill>
              <a:srgbClr val="1F497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Slide Number Placeholder 5"/>
          <p:cNvSpPr txBox="1"/>
          <p:nvPr/>
        </p:nvSpPr>
        <p:spPr>
          <a:xfrm>
            <a:off x="6477000" y="4873842"/>
            <a:ext cx="266700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© SuperDataScience</a:t>
            </a:r>
          </a:p>
        </p:txBody>
      </p:sp>
      <p:sp>
        <p:nvSpPr>
          <p:cNvPr id="4" name="Slide Number Placeholder 5"/>
          <p:cNvSpPr txBox="1"/>
          <p:nvPr/>
        </p:nvSpPr>
        <p:spPr>
          <a:xfrm>
            <a:off x="0" y="4873842"/>
            <a:ext cx="297180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Machine Learning A-Z</a:t>
            </a: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0" y="0"/>
            <a:ext cx="9144000" cy="4857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Idea de K-NN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itle 16"/>
          <p:cNvSpPr txBox="1"/>
          <p:nvPr>
            <p:ph type="title"/>
          </p:nvPr>
        </p:nvSpPr>
        <p:spPr>
          <a:xfrm>
            <a:off x="228600" y="76200"/>
            <a:ext cx="8686800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Algoritmo de los K-NN</a:t>
            </a:r>
          </a:p>
        </p:txBody>
      </p:sp>
      <p:sp>
        <p:nvSpPr>
          <p:cNvPr id="335" name="ZoneTexte 2"/>
          <p:cNvSpPr txBox="1"/>
          <p:nvPr/>
        </p:nvSpPr>
        <p:spPr>
          <a:xfrm>
            <a:off x="609601" y="968572"/>
            <a:ext cx="7924797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3: </a:t>
            </a:r>
            <a:r>
              <a:rPr b="0"/>
              <a:t>De entre esos K vecinos, contar el número de puntos de cada categoría</a:t>
            </a:r>
          </a:p>
        </p:txBody>
      </p:sp>
      <p:sp>
        <p:nvSpPr>
          <p:cNvPr id="336" name="Straight Arrow Connector 81"/>
          <p:cNvSpPr/>
          <p:nvPr/>
        </p:nvSpPr>
        <p:spPr>
          <a:xfrm flipV="1">
            <a:off x="1739542" y="1741458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37" name="Straight Arrow Connector 83"/>
          <p:cNvSpPr/>
          <p:nvPr/>
        </p:nvSpPr>
        <p:spPr>
          <a:xfrm>
            <a:off x="1594510" y="4237726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38" name="Multiply 84"/>
          <p:cNvSpPr/>
          <p:nvPr/>
        </p:nvSpPr>
        <p:spPr>
          <a:xfrm rot="18900000">
            <a:off x="2660616" y="33521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39" name="Multiply 84"/>
          <p:cNvSpPr/>
          <p:nvPr/>
        </p:nvSpPr>
        <p:spPr>
          <a:xfrm rot="18900000">
            <a:off x="2892451" y="32442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40" name="Multiply 84"/>
          <p:cNvSpPr/>
          <p:nvPr/>
        </p:nvSpPr>
        <p:spPr>
          <a:xfrm rot="18900000">
            <a:off x="3188984" y="3098704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41" name="Multiply 84"/>
          <p:cNvSpPr/>
          <p:nvPr/>
        </p:nvSpPr>
        <p:spPr>
          <a:xfrm rot="18900000">
            <a:off x="2779229" y="30070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42" name="Multiply 84"/>
          <p:cNvSpPr/>
          <p:nvPr/>
        </p:nvSpPr>
        <p:spPr>
          <a:xfrm rot="18900000">
            <a:off x="3038022" y="282373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43" name="Multiply 84"/>
          <p:cNvSpPr/>
          <p:nvPr/>
        </p:nvSpPr>
        <p:spPr>
          <a:xfrm rot="18900000">
            <a:off x="3205159" y="33574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44" name="Multiply 84"/>
          <p:cNvSpPr/>
          <p:nvPr/>
        </p:nvSpPr>
        <p:spPr>
          <a:xfrm rot="18900000">
            <a:off x="3436994" y="282373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45" name="Multiply 84"/>
          <p:cNvSpPr/>
          <p:nvPr/>
        </p:nvSpPr>
        <p:spPr>
          <a:xfrm rot="18900000">
            <a:off x="3140460" y="36378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46" name="Multiply 84"/>
          <p:cNvSpPr/>
          <p:nvPr/>
        </p:nvSpPr>
        <p:spPr>
          <a:xfrm rot="18900000">
            <a:off x="3458560" y="34275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47" name="Multiply 84"/>
          <p:cNvSpPr/>
          <p:nvPr/>
        </p:nvSpPr>
        <p:spPr>
          <a:xfrm rot="18900000">
            <a:off x="2811578" y="36971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48" name="Multiply 84"/>
          <p:cNvSpPr/>
          <p:nvPr/>
        </p:nvSpPr>
        <p:spPr>
          <a:xfrm rot="18900000">
            <a:off x="4666258" y="19287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49" name="Multiply 84"/>
          <p:cNvSpPr/>
          <p:nvPr/>
        </p:nvSpPr>
        <p:spPr>
          <a:xfrm rot="18900000">
            <a:off x="4817221" y="22091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50" name="Multiply 84"/>
          <p:cNvSpPr/>
          <p:nvPr/>
        </p:nvSpPr>
        <p:spPr>
          <a:xfrm rot="18900000">
            <a:off x="4520688" y="227380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51" name="Multiply 84"/>
          <p:cNvSpPr/>
          <p:nvPr/>
        </p:nvSpPr>
        <p:spPr>
          <a:xfrm rot="18900000">
            <a:off x="4057018" y="2165973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52" name="Multiply 84"/>
          <p:cNvSpPr/>
          <p:nvPr/>
        </p:nvSpPr>
        <p:spPr>
          <a:xfrm rot="18900000">
            <a:off x="4914268" y="25541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53" name="Multiply 84"/>
          <p:cNvSpPr/>
          <p:nvPr/>
        </p:nvSpPr>
        <p:spPr>
          <a:xfrm rot="18900000">
            <a:off x="4057018" y="25541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54" name="Multiply 84"/>
          <p:cNvSpPr/>
          <p:nvPr/>
        </p:nvSpPr>
        <p:spPr>
          <a:xfrm rot="18900000">
            <a:off x="4364333" y="205275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55" name="Multiply 84"/>
          <p:cNvSpPr/>
          <p:nvPr/>
        </p:nvSpPr>
        <p:spPr>
          <a:xfrm rot="18900000">
            <a:off x="5049056" y="19826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56" name="Multiply 84"/>
          <p:cNvSpPr/>
          <p:nvPr/>
        </p:nvSpPr>
        <p:spPr>
          <a:xfrm rot="18900000">
            <a:off x="3458560" y="25056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57" name="Connecteur droit avec flèche 33"/>
          <p:cNvSpPr/>
          <p:nvPr/>
        </p:nvSpPr>
        <p:spPr>
          <a:xfrm flipH="1" flipV="1">
            <a:off x="3567802" y="2604098"/>
            <a:ext cx="703051" cy="438869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8" name="ZoneTexte 34"/>
          <p:cNvSpPr txBox="1"/>
          <p:nvPr/>
        </p:nvSpPr>
        <p:spPr>
          <a:xfrm>
            <a:off x="3889466" y="3003633"/>
            <a:ext cx="1303339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Nuevo dato</a:t>
            </a:r>
          </a:p>
        </p:txBody>
      </p:sp>
      <p:sp>
        <p:nvSpPr>
          <p:cNvPr id="359" name="Ellipse 1"/>
          <p:cNvSpPr/>
          <p:nvPr/>
        </p:nvSpPr>
        <p:spPr>
          <a:xfrm>
            <a:off x="3379099" y="2754313"/>
            <a:ext cx="219107" cy="236569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60" name="Ellipse 35"/>
          <p:cNvSpPr/>
          <p:nvPr/>
        </p:nvSpPr>
        <p:spPr>
          <a:xfrm>
            <a:off x="2980127" y="2754313"/>
            <a:ext cx="219107" cy="236569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61" name="Ellipse 37"/>
          <p:cNvSpPr/>
          <p:nvPr/>
        </p:nvSpPr>
        <p:spPr>
          <a:xfrm>
            <a:off x="3131090" y="3035418"/>
            <a:ext cx="219107" cy="236569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62" name="Ellipse 38"/>
          <p:cNvSpPr/>
          <p:nvPr/>
        </p:nvSpPr>
        <p:spPr>
          <a:xfrm>
            <a:off x="3999122" y="2490876"/>
            <a:ext cx="219107" cy="236569"/>
          </a:xfrm>
          <a:prstGeom prst="ellipse">
            <a:avLst/>
          </a:prstGeom>
          <a:ln w="25400">
            <a:solidFill>
              <a:srgbClr val="77933C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63" name="Ellipse 42"/>
          <p:cNvSpPr/>
          <p:nvPr/>
        </p:nvSpPr>
        <p:spPr>
          <a:xfrm>
            <a:off x="3999122" y="2097296"/>
            <a:ext cx="219107" cy="236569"/>
          </a:xfrm>
          <a:prstGeom prst="ellipse">
            <a:avLst/>
          </a:prstGeom>
          <a:ln w="25400">
            <a:solidFill>
              <a:srgbClr val="77933C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64" name="ZoneTexte 36"/>
          <p:cNvSpPr txBox="1"/>
          <p:nvPr/>
        </p:nvSpPr>
        <p:spPr>
          <a:xfrm>
            <a:off x="2610810" y="3871102"/>
            <a:ext cx="968554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Categoría 1</a:t>
            </a:r>
          </a:p>
        </p:txBody>
      </p:sp>
      <p:sp>
        <p:nvSpPr>
          <p:cNvPr id="365" name="ZoneTexte 39"/>
          <p:cNvSpPr txBox="1"/>
          <p:nvPr/>
        </p:nvSpPr>
        <p:spPr>
          <a:xfrm>
            <a:off x="4071849" y="2614611"/>
            <a:ext cx="968554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Categoría 2</a:t>
            </a:r>
          </a:p>
        </p:txBody>
      </p:sp>
      <p:grpSp>
        <p:nvGrpSpPr>
          <p:cNvPr id="368" name="Rectangle 78"/>
          <p:cNvGrpSpPr/>
          <p:nvPr/>
        </p:nvGrpSpPr>
        <p:grpSpPr>
          <a:xfrm>
            <a:off x="6274339" y="4264685"/>
            <a:ext cx="381001" cy="381001"/>
            <a:chOff x="0" y="0"/>
            <a:chExt cx="381000" cy="381000"/>
          </a:xfrm>
        </p:grpSpPr>
        <p:sp>
          <p:nvSpPr>
            <p:cNvPr id="366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367" name="x1"/>
            <p:cNvSpPr txBox="1"/>
            <p:nvPr/>
          </p:nvSpPr>
          <p:spPr>
            <a:xfrm>
              <a:off x="0" y="24129"/>
              <a:ext cx="38100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700"/>
                <a:t>1</a:t>
              </a:r>
            </a:p>
          </p:txBody>
        </p:sp>
      </p:grpSp>
      <p:grpSp>
        <p:nvGrpSpPr>
          <p:cNvPr id="371" name="Rectangle 79"/>
          <p:cNvGrpSpPr/>
          <p:nvPr/>
        </p:nvGrpSpPr>
        <p:grpSpPr>
          <a:xfrm>
            <a:off x="1329787" y="1358660"/>
            <a:ext cx="381001" cy="381001"/>
            <a:chOff x="0" y="0"/>
            <a:chExt cx="381000" cy="381000"/>
          </a:xfrm>
        </p:grpSpPr>
        <p:sp>
          <p:nvSpPr>
            <p:cNvPr id="369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370" name="x2"/>
            <p:cNvSpPr txBox="1"/>
            <p:nvPr/>
          </p:nvSpPr>
          <p:spPr>
            <a:xfrm>
              <a:off x="0" y="24129"/>
              <a:ext cx="38100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700"/>
                <a:t>2</a:t>
              </a:r>
            </a:p>
          </p:txBody>
        </p:sp>
      </p:grpSp>
      <p:grpSp>
        <p:nvGrpSpPr>
          <p:cNvPr id="374" name="Rectangle : coins arrondis 3"/>
          <p:cNvGrpSpPr/>
          <p:nvPr/>
        </p:nvGrpSpPr>
        <p:grpSpPr>
          <a:xfrm>
            <a:off x="6351306" y="2279012"/>
            <a:ext cx="1928035" cy="1060122"/>
            <a:chOff x="0" y="0"/>
            <a:chExt cx="1928034" cy="1060121"/>
          </a:xfrm>
        </p:grpSpPr>
        <p:sp>
          <p:nvSpPr>
            <p:cNvPr id="372" name="Rounded Rectangle"/>
            <p:cNvSpPr/>
            <p:nvPr/>
          </p:nvSpPr>
          <p:spPr>
            <a:xfrm>
              <a:off x="0" y="0"/>
              <a:ext cx="1928035" cy="106012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3" name="Categoría 1: 3 vecinos…"/>
            <p:cNvSpPr txBox="1"/>
            <p:nvPr/>
          </p:nvSpPr>
          <p:spPr>
            <a:xfrm>
              <a:off x="51750" y="236690"/>
              <a:ext cx="1824534" cy="586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1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Categoría 1: 3 vecinos</a:t>
              </a:r>
            </a:p>
            <a:p>
              <a:pPr algn="ctr">
                <a:defRPr sz="11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  <a:p>
              <a:pPr algn="ctr">
                <a:defRPr sz="11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Categoría 2: 2 vecinos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itle 16"/>
          <p:cNvSpPr txBox="1"/>
          <p:nvPr>
            <p:ph type="title"/>
          </p:nvPr>
        </p:nvSpPr>
        <p:spPr>
          <a:xfrm>
            <a:off x="228600" y="76200"/>
            <a:ext cx="8686800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Algoritmo de los K-NN</a:t>
            </a:r>
          </a:p>
        </p:txBody>
      </p:sp>
      <p:sp>
        <p:nvSpPr>
          <p:cNvPr id="379" name="ZoneTexte 2"/>
          <p:cNvSpPr txBox="1"/>
          <p:nvPr/>
        </p:nvSpPr>
        <p:spPr>
          <a:xfrm>
            <a:off x="768499" y="830240"/>
            <a:ext cx="7607002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4:</a:t>
            </a:r>
            <a:r>
              <a:rPr b="0"/>
              <a:t> Asignar el nuevo dato a la categoría con más vecinos</a:t>
            </a:r>
          </a:p>
        </p:txBody>
      </p:sp>
      <p:sp>
        <p:nvSpPr>
          <p:cNvPr id="380" name="Straight Arrow Connector 81"/>
          <p:cNvSpPr/>
          <p:nvPr/>
        </p:nvSpPr>
        <p:spPr>
          <a:xfrm flipV="1">
            <a:off x="1739542" y="1741458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1" name="Straight Arrow Connector 83"/>
          <p:cNvSpPr/>
          <p:nvPr/>
        </p:nvSpPr>
        <p:spPr>
          <a:xfrm>
            <a:off x="1594510" y="4237726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2" name="Multiply 84"/>
          <p:cNvSpPr/>
          <p:nvPr/>
        </p:nvSpPr>
        <p:spPr>
          <a:xfrm rot="18900000">
            <a:off x="2660616" y="33521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83" name="Multiply 84"/>
          <p:cNvSpPr/>
          <p:nvPr/>
        </p:nvSpPr>
        <p:spPr>
          <a:xfrm rot="18900000">
            <a:off x="2892451" y="32442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84" name="Multiply 84"/>
          <p:cNvSpPr/>
          <p:nvPr/>
        </p:nvSpPr>
        <p:spPr>
          <a:xfrm rot="18900000">
            <a:off x="3188984" y="3098704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85" name="Multiply 84"/>
          <p:cNvSpPr/>
          <p:nvPr/>
        </p:nvSpPr>
        <p:spPr>
          <a:xfrm rot="18900000">
            <a:off x="2779229" y="30070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86" name="Multiply 84"/>
          <p:cNvSpPr/>
          <p:nvPr/>
        </p:nvSpPr>
        <p:spPr>
          <a:xfrm rot="18900000">
            <a:off x="3038022" y="282373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87" name="Multiply 84"/>
          <p:cNvSpPr/>
          <p:nvPr/>
        </p:nvSpPr>
        <p:spPr>
          <a:xfrm rot="18900000">
            <a:off x="3205159" y="33574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88" name="Multiply 84"/>
          <p:cNvSpPr/>
          <p:nvPr/>
        </p:nvSpPr>
        <p:spPr>
          <a:xfrm rot="18900000">
            <a:off x="3436994" y="282373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89" name="Multiply 84"/>
          <p:cNvSpPr/>
          <p:nvPr/>
        </p:nvSpPr>
        <p:spPr>
          <a:xfrm rot="18900000">
            <a:off x="3140460" y="36378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90" name="Multiply 84"/>
          <p:cNvSpPr/>
          <p:nvPr/>
        </p:nvSpPr>
        <p:spPr>
          <a:xfrm rot="18900000">
            <a:off x="3458560" y="34275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91" name="Multiply 84"/>
          <p:cNvSpPr/>
          <p:nvPr/>
        </p:nvSpPr>
        <p:spPr>
          <a:xfrm rot="18900000">
            <a:off x="2811578" y="36971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92" name="Multiply 84"/>
          <p:cNvSpPr/>
          <p:nvPr/>
        </p:nvSpPr>
        <p:spPr>
          <a:xfrm rot="18900000">
            <a:off x="4666258" y="19287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93" name="Multiply 84"/>
          <p:cNvSpPr/>
          <p:nvPr/>
        </p:nvSpPr>
        <p:spPr>
          <a:xfrm rot="18900000">
            <a:off x="4817221" y="22091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94" name="Multiply 84"/>
          <p:cNvSpPr/>
          <p:nvPr/>
        </p:nvSpPr>
        <p:spPr>
          <a:xfrm rot="18900000">
            <a:off x="4520688" y="227380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95" name="Multiply 84"/>
          <p:cNvSpPr/>
          <p:nvPr/>
        </p:nvSpPr>
        <p:spPr>
          <a:xfrm rot="18900000">
            <a:off x="4057018" y="2165973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96" name="Multiply 84"/>
          <p:cNvSpPr/>
          <p:nvPr/>
        </p:nvSpPr>
        <p:spPr>
          <a:xfrm rot="18900000">
            <a:off x="4914268" y="25541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97" name="Multiply 84"/>
          <p:cNvSpPr/>
          <p:nvPr/>
        </p:nvSpPr>
        <p:spPr>
          <a:xfrm rot="18900000">
            <a:off x="4057018" y="25541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98" name="Multiply 84"/>
          <p:cNvSpPr/>
          <p:nvPr/>
        </p:nvSpPr>
        <p:spPr>
          <a:xfrm rot="18900000">
            <a:off x="4364333" y="205275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99" name="Multiply 84"/>
          <p:cNvSpPr/>
          <p:nvPr/>
        </p:nvSpPr>
        <p:spPr>
          <a:xfrm rot="18900000">
            <a:off x="5049056" y="19826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00" name="Multiply 84"/>
          <p:cNvSpPr/>
          <p:nvPr/>
        </p:nvSpPr>
        <p:spPr>
          <a:xfrm rot="18900000">
            <a:off x="3458560" y="25056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01" name="Connecteur droit avec flèche 33"/>
          <p:cNvSpPr/>
          <p:nvPr/>
        </p:nvSpPr>
        <p:spPr>
          <a:xfrm flipH="1" flipV="1">
            <a:off x="3567802" y="2604098"/>
            <a:ext cx="703051" cy="438869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02" name="ZoneTexte 34"/>
          <p:cNvSpPr txBox="1"/>
          <p:nvPr/>
        </p:nvSpPr>
        <p:spPr>
          <a:xfrm>
            <a:off x="3889466" y="3003633"/>
            <a:ext cx="1303339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Nuevo dato</a:t>
            </a:r>
          </a:p>
        </p:txBody>
      </p:sp>
      <p:sp>
        <p:nvSpPr>
          <p:cNvPr id="403" name="Ellipse 1"/>
          <p:cNvSpPr/>
          <p:nvPr/>
        </p:nvSpPr>
        <p:spPr>
          <a:xfrm>
            <a:off x="3379099" y="2754313"/>
            <a:ext cx="219107" cy="236569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04" name="Ellipse 35"/>
          <p:cNvSpPr/>
          <p:nvPr/>
        </p:nvSpPr>
        <p:spPr>
          <a:xfrm>
            <a:off x="2980127" y="2754313"/>
            <a:ext cx="219107" cy="236569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05" name="Ellipse 37"/>
          <p:cNvSpPr/>
          <p:nvPr/>
        </p:nvSpPr>
        <p:spPr>
          <a:xfrm>
            <a:off x="3131090" y="3035418"/>
            <a:ext cx="219107" cy="236569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06" name="Ellipse 38"/>
          <p:cNvSpPr/>
          <p:nvPr/>
        </p:nvSpPr>
        <p:spPr>
          <a:xfrm>
            <a:off x="3999122" y="2490876"/>
            <a:ext cx="219107" cy="236569"/>
          </a:xfrm>
          <a:prstGeom prst="ellipse">
            <a:avLst/>
          </a:prstGeom>
          <a:ln w="25400">
            <a:solidFill>
              <a:srgbClr val="77933C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07" name="Ellipse 42"/>
          <p:cNvSpPr/>
          <p:nvPr/>
        </p:nvSpPr>
        <p:spPr>
          <a:xfrm>
            <a:off x="3999122" y="2097296"/>
            <a:ext cx="219107" cy="236569"/>
          </a:xfrm>
          <a:prstGeom prst="ellipse">
            <a:avLst/>
          </a:prstGeom>
          <a:ln w="25400">
            <a:solidFill>
              <a:srgbClr val="77933C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08" name="ZoneTexte 36"/>
          <p:cNvSpPr txBox="1"/>
          <p:nvPr/>
        </p:nvSpPr>
        <p:spPr>
          <a:xfrm>
            <a:off x="2610810" y="3871102"/>
            <a:ext cx="968554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Categoría 1</a:t>
            </a:r>
          </a:p>
        </p:txBody>
      </p:sp>
      <p:sp>
        <p:nvSpPr>
          <p:cNvPr id="409" name="ZoneTexte 39"/>
          <p:cNvSpPr txBox="1"/>
          <p:nvPr/>
        </p:nvSpPr>
        <p:spPr>
          <a:xfrm>
            <a:off x="4071849" y="2614611"/>
            <a:ext cx="968554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Categoría 2</a:t>
            </a:r>
          </a:p>
        </p:txBody>
      </p:sp>
      <p:grpSp>
        <p:nvGrpSpPr>
          <p:cNvPr id="412" name="Rectangle 44"/>
          <p:cNvGrpSpPr/>
          <p:nvPr/>
        </p:nvGrpSpPr>
        <p:grpSpPr>
          <a:xfrm>
            <a:off x="6274339" y="4264685"/>
            <a:ext cx="381001" cy="381001"/>
            <a:chOff x="0" y="0"/>
            <a:chExt cx="381000" cy="381000"/>
          </a:xfrm>
        </p:grpSpPr>
        <p:sp>
          <p:nvSpPr>
            <p:cNvPr id="410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411" name="x1"/>
            <p:cNvSpPr txBox="1"/>
            <p:nvPr/>
          </p:nvSpPr>
          <p:spPr>
            <a:xfrm>
              <a:off x="0" y="24129"/>
              <a:ext cx="38100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700"/>
                <a:t>1</a:t>
              </a:r>
            </a:p>
          </p:txBody>
        </p:sp>
      </p:grpSp>
      <p:grpSp>
        <p:nvGrpSpPr>
          <p:cNvPr id="415" name="Rectangle 45"/>
          <p:cNvGrpSpPr/>
          <p:nvPr/>
        </p:nvGrpSpPr>
        <p:grpSpPr>
          <a:xfrm>
            <a:off x="1329787" y="1358660"/>
            <a:ext cx="381001" cy="381001"/>
            <a:chOff x="0" y="0"/>
            <a:chExt cx="381000" cy="381000"/>
          </a:xfrm>
        </p:grpSpPr>
        <p:sp>
          <p:nvSpPr>
            <p:cNvPr id="413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414" name="x2"/>
            <p:cNvSpPr txBox="1"/>
            <p:nvPr/>
          </p:nvSpPr>
          <p:spPr>
            <a:xfrm>
              <a:off x="0" y="24129"/>
              <a:ext cx="38100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700"/>
                <a:t>2</a:t>
              </a:r>
            </a:p>
          </p:txBody>
        </p:sp>
      </p:grpSp>
      <p:grpSp>
        <p:nvGrpSpPr>
          <p:cNvPr id="418" name="Rectangle : coins arrondis 3"/>
          <p:cNvGrpSpPr/>
          <p:nvPr/>
        </p:nvGrpSpPr>
        <p:grpSpPr>
          <a:xfrm>
            <a:off x="6351306" y="2279012"/>
            <a:ext cx="1928035" cy="1060122"/>
            <a:chOff x="0" y="0"/>
            <a:chExt cx="1928034" cy="1060121"/>
          </a:xfrm>
        </p:grpSpPr>
        <p:sp>
          <p:nvSpPr>
            <p:cNvPr id="416" name="Rounded Rectangle"/>
            <p:cNvSpPr/>
            <p:nvPr/>
          </p:nvSpPr>
          <p:spPr>
            <a:xfrm>
              <a:off x="0" y="0"/>
              <a:ext cx="1928035" cy="106012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7" name="Categoría 1: 3 vecinos…"/>
            <p:cNvSpPr txBox="1"/>
            <p:nvPr/>
          </p:nvSpPr>
          <p:spPr>
            <a:xfrm>
              <a:off x="51750" y="236690"/>
              <a:ext cx="1824534" cy="586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1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Categoría 1: 3 vecinos</a:t>
              </a:r>
            </a:p>
            <a:p>
              <a:pPr algn="ctr">
                <a:defRPr sz="11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  <a:p>
              <a:pPr algn="ctr">
                <a:defRPr sz="11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Categoría 2: 2 vecinos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Title 16"/>
          <p:cNvSpPr txBox="1"/>
          <p:nvPr>
            <p:ph type="title"/>
          </p:nvPr>
        </p:nvSpPr>
        <p:spPr>
          <a:xfrm>
            <a:off x="228600" y="76200"/>
            <a:ext cx="8686800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Algoritmo de los K-NN</a:t>
            </a:r>
          </a:p>
        </p:txBody>
      </p:sp>
      <p:sp>
        <p:nvSpPr>
          <p:cNvPr id="423" name="ZoneTexte 2"/>
          <p:cNvSpPr txBox="1"/>
          <p:nvPr/>
        </p:nvSpPr>
        <p:spPr>
          <a:xfrm>
            <a:off x="768499" y="830240"/>
            <a:ext cx="7607002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4:</a:t>
            </a:r>
            <a:r>
              <a:rPr b="0"/>
              <a:t> Asignar el nuevo dato a la categoría con más vecinos</a:t>
            </a:r>
          </a:p>
        </p:txBody>
      </p:sp>
      <p:sp>
        <p:nvSpPr>
          <p:cNvPr id="424" name="Straight Arrow Connector 81"/>
          <p:cNvSpPr/>
          <p:nvPr/>
        </p:nvSpPr>
        <p:spPr>
          <a:xfrm flipV="1">
            <a:off x="1739542" y="1741458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25" name="Straight Arrow Connector 83"/>
          <p:cNvSpPr/>
          <p:nvPr/>
        </p:nvSpPr>
        <p:spPr>
          <a:xfrm>
            <a:off x="1594510" y="4237726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26" name="Multiply 84"/>
          <p:cNvSpPr/>
          <p:nvPr/>
        </p:nvSpPr>
        <p:spPr>
          <a:xfrm rot="18900000">
            <a:off x="2660616" y="33521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27" name="Multiply 84"/>
          <p:cNvSpPr/>
          <p:nvPr/>
        </p:nvSpPr>
        <p:spPr>
          <a:xfrm rot="18900000">
            <a:off x="2892451" y="32442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28" name="Multiply 84"/>
          <p:cNvSpPr/>
          <p:nvPr/>
        </p:nvSpPr>
        <p:spPr>
          <a:xfrm rot="18900000">
            <a:off x="3188984" y="3098704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29" name="Multiply 84"/>
          <p:cNvSpPr/>
          <p:nvPr/>
        </p:nvSpPr>
        <p:spPr>
          <a:xfrm rot="18900000">
            <a:off x="2779229" y="30070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30" name="Multiply 84"/>
          <p:cNvSpPr/>
          <p:nvPr/>
        </p:nvSpPr>
        <p:spPr>
          <a:xfrm rot="18900000">
            <a:off x="3038022" y="282373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31" name="Multiply 84"/>
          <p:cNvSpPr/>
          <p:nvPr/>
        </p:nvSpPr>
        <p:spPr>
          <a:xfrm rot="18900000">
            <a:off x="3205159" y="33574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32" name="Multiply 84"/>
          <p:cNvSpPr/>
          <p:nvPr/>
        </p:nvSpPr>
        <p:spPr>
          <a:xfrm rot="18900000">
            <a:off x="3436994" y="282373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33" name="Multiply 84"/>
          <p:cNvSpPr/>
          <p:nvPr/>
        </p:nvSpPr>
        <p:spPr>
          <a:xfrm rot="18900000">
            <a:off x="3140460" y="36378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34" name="Multiply 84"/>
          <p:cNvSpPr/>
          <p:nvPr/>
        </p:nvSpPr>
        <p:spPr>
          <a:xfrm rot="18900000">
            <a:off x="3458560" y="34275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35" name="Multiply 84"/>
          <p:cNvSpPr/>
          <p:nvPr/>
        </p:nvSpPr>
        <p:spPr>
          <a:xfrm rot="18900000">
            <a:off x="2811578" y="36971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36" name="Multiply 84"/>
          <p:cNvSpPr/>
          <p:nvPr/>
        </p:nvSpPr>
        <p:spPr>
          <a:xfrm rot="18900000">
            <a:off x="4666258" y="19287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37" name="Multiply 84"/>
          <p:cNvSpPr/>
          <p:nvPr/>
        </p:nvSpPr>
        <p:spPr>
          <a:xfrm rot="18900000">
            <a:off x="4817221" y="22091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38" name="Multiply 84"/>
          <p:cNvSpPr/>
          <p:nvPr/>
        </p:nvSpPr>
        <p:spPr>
          <a:xfrm rot="18900000">
            <a:off x="4520688" y="227380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39" name="Multiply 84"/>
          <p:cNvSpPr/>
          <p:nvPr/>
        </p:nvSpPr>
        <p:spPr>
          <a:xfrm rot="18900000">
            <a:off x="4057018" y="2165973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40" name="Multiply 84"/>
          <p:cNvSpPr/>
          <p:nvPr/>
        </p:nvSpPr>
        <p:spPr>
          <a:xfrm rot="18900000">
            <a:off x="4914268" y="25541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41" name="Multiply 84"/>
          <p:cNvSpPr/>
          <p:nvPr/>
        </p:nvSpPr>
        <p:spPr>
          <a:xfrm rot="18900000">
            <a:off x="4057018" y="25541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42" name="Multiply 84"/>
          <p:cNvSpPr/>
          <p:nvPr/>
        </p:nvSpPr>
        <p:spPr>
          <a:xfrm rot="18900000">
            <a:off x="4364333" y="205275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43" name="Multiply 84"/>
          <p:cNvSpPr/>
          <p:nvPr/>
        </p:nvSpPr>
        <p:spPr>
          <a:xfrm rot="18900000">
            <a:off x="5049056" y="19826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44" name="Multiply 84"/>
          <p:cNvSpPr/>
          <p:nvPr/>
        </p:nvSpPr>
        <p:spPr>
          <a:xfrm rot="18900000">
            <a:off x="3458560" y="25056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45" name="Connecteur droit avec flèche 33"/>
          <p:cNvSpPr/>
          <p:nvPr/>
        </p:nvSpPr>
        <p:spPr>
          <a:xfrm flipH="1" flipV="1">
            <a:off x="3567802" y="2604098"/>
            <a:ext cx="703051" cy="438869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46" name="ZoneTexte 34"/>
          <p:cNvSpPr txBox="1"/>
          <p:nvPr/>
        </p:nvSpPr>
        <p:spPr>
          <a:xfrm>
            <a:off x="3889466" y="3003633"/>
            <a:ext cx="1303339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Nuevo dato</a:t>
            </a:r>
          </a:p>
        </p:txBody>
      </p:sp>
      <p:sp>
        <p:nvSpPr>
          <p:cNvPr id="447" name="Ellipse 1"/>
          <p:cNvSpPr/>
          <p:nvPr/>
        </p:nvSpPr>
        <p:spPr>
          <a:xfrm>
            <a:off x="3379099" y="2754313"/>
            <a:ext cx="219107" cy="236569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48" name="Ellipse 35"/>
          <p:cNvSpPr/>
          <p:nvPr/>
        </p:nvSpPr>
        <p:spPr>
          <a:xfrm>
            <a:off x="2980127" y="2754313"/>
            <a:ext cx="219107" cy="236569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49" name="Ellipse 37"/>
          <p:cNvSpPr/>
          <p:nvPr/>
        </p:nvSpPr>
        <p:spPr>
          <a:xfrm>
            <a:off x="3131090" y="3035418"/>
            <a:ext cx="219107" cy="236569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50" name="Ellipse 38"/>
          <p:cNvSpPr/>
          <p:nvPr/>
        </p:nvSpPr>
        <p:spPr>
          <a:xfrm>
            <a:off x="3999122" y="2490876"/>
            <a:ext cx="219107" cy="236569"/>
          </a:xfrm>
          <a:prstGeom prst="ellipse">
            <a:avLst/>
          </a:prstGeom>
          <a:ln w="25400">
            <a:solidFill>
              <a:srgbClr val="77933C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51" name="Ellipse 42"/>
          <p:cNvSpPr/>
          <p:nvPr/>
        </p:nvSpPr>
        <p:spPr>
          <a:xfrm>
            <a:off x="3999122" y="2097296"/>
            <a:ext cx="219107" cy="236569"/>
          </a:xfrm>
          <a:prstGeom prst="ellipse">
            <a:avLst/>
          </a:prstGeom>
          <a:ln w="25400">
            <a:solidFill>
              <a:srgbClr val="77933C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52" name="ZoneTexte 36"/>
          <p:cNvSpPr txBox="1"/>
          <p:nvPr/>
        </p:nvSpPr>
        <p:spPr>
          <a:xfrm>
            <a:off x="2610810" y="3871102"/>
            <a:ext cx="968554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Categoría 1</a:t>
            </a:r>
          </a:p>
        </p:txBody>
      </p:sp>
      <p:sp>
        <p:nvSpPr>
          <p:cNvPr id="453" name="ZoneTexte 39"/>
          <p:cNvSpPr txBox="1"/>
          <p:nvPr/>
        </p:nvSpPr>
        <p:spPr>
          <a:xfrm>
            <a:off x="4071849" y="2614611"/>
            <a:ext cx="968554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Categoría 2</a:t>
            </a:r>
          </a:p>
        </p:txBody>
      </p:sp>
      <p:grpSp>
        <p:nvGrpSpPr>
          <p:cNvPr id="456" name="Rectangle 44"/>
          <p:cNvGrpSpPr/>
          <p:nvPr/>
        </p:nvGrpSpPr>
        <p:grpSpPr>
          <a:xfrm>
            <a:off x="6274339" y="4264685"/>
            <a:ext cx="381001" cy="381001"/>
            <a:chOff x="0" y="0"/>
            <a:chExt cx="381000" cy="381000"/>
          </a:xfrm>
        </p:grpSpPr>
        <p:sp>
          <p:nvSpPr>
            <p:cNvPr id="454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455" name="x1"/>
            <p:cNvSpPr txBox="1"/>
            <p:nvPr/>
          </p:nvSpPr>
          <p:spPr>
            <a:xfrm>
              <a:off x="0" y="24129"/>
              <a:ext cx="38100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700"/>
                <a:t>1</a:t>
              </a:r>
            </a:p>
          </p:txBody>
        </p:sp>
      </p:grpSp>
      <p:grpSp>
        <p:nvGrpSpPr>
          <p:cNvPr id="459" name="Rectangle 45"/>
          <p:cNvGrpSpPr/>
          <p:nvPr/>
        </p:nvGrpSpPr>
        <p:grpSpPr>
          <a:xfrm>
            <a:off x="1329787" y="1358660"/>
            <a:ext cx="381001" cy="381001"/>
            <a:chOff x="0" y="0"/>
            <a:chExt cx="381000" cy="381000"/>
          </a:xfrm>
        </p:grpSpPr>
        <p:sp>
          <p:nvSpPr>
            <p:cNvPr id="457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458" name="x2"/>
            <p:cNvSpPr txBox="1"/>
            <p:nvPr/>
          </p:nvSpPr>
          <p:spPr>
            <a:xfrm>
              <a:off x="0" y="24129"/>
              <a:ext cx="38100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700"/>
                <a:t>2</a:t>
              </a:r>
            </a:p>
          </p:txBody>
        </p:sp>
      </p:grpSp>
      <p:grpSp>
        <p:nvGrpSpPr>
          <p:cNvPr id="462" name="Rectangle : coins arrondis 3"/>
          <p:cNvGrpSpPr/>
          <p:nvPr/>
        </p:nvGrpSpPr>
        <p:grpSpPr>
          <a:xfrm>
            <a:off x="6351306" y="2279012"/>
            <a:ext cx="1928035" cy="1060122"/>
            <a:chOff x="0" y="0"/>
            <a:chExt cx="1928034" cy="1060121"/>
          </a:xfrm>
        </p:grpSpPr>
        <p:sp>
          <p:nvSpPr>
            <p:cNvPr id="460" name="Rounded Rectangle"/>
            <p:cNvSpPr/>
            <p:nvPr/>
          </p:nvSpPr>
          <p:spPr>
            <a:xfrm>
              <a:off x="0" y="0"/>
              <a:ext cx="1928035" cy="106012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1" name="Categoría 1: 3 vecinos…"/>
            <p:cNvSpPr txBox="1"/>
            <p:nvPr/>
          </p:nvSpPr>
          <p:spPr>
            <a:xfrm>
              <a:off x="51750" y="236690"/>
              <a:ext cx="1824534" cy="586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1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Categoría 1: 3 vecinos</a:t>
              </a:r>
            </a:p>
            <a:p>
              <a:pPr algn="ctr">
                <a:defRPr sz="11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  <a:p>
              <a:pPr algn="ctr">
                <a:defRPr sz="11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Categoría 2: 2 vecinos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Title 16"/>
          <p:cNvSpPr txBox="1"/>
          <p:nvPr>
            <p:ph type="title"/>
          </p:nvPr>
        </p:nvSpPr>
        <p:spPr>
          <a:xfrm>
            <a:off x="228600" y="76200"/>
            <a:ext cx="8686800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Algoritmo de los K-NN</a:t>
            </a:r>
          </a:p>
        </p:txBody>
      </p:sp>
      <p:sp>
        <p:nvSpPr>
          <p:cNvPr id="467" name="ZoneTexte 2"/>
          <p:cNvSpPr txBox="1"/>
          <p:nvPr/>
        </p:nvSpPr>
        <p:spPr>
          <a:xfrm>
            <a:off x="768499" y="830240"/>
            <a:ext cx="7607002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4:</a:t>
            </a:r>
            <a:r>
              <a:rPr b="0"/>
              <a:t> Asignar el nuevo dato a la categoría con más vecinos</a:t>
            </a:r>
          </a:p>
        </p:txBody>
      </p:sp>
      <p:sp>
        <p:nvSpPr>
          <p:cNvPr id="468" name="Straight Arrow Connector 81"/>
          <p:cNvSpPr/>
          <p:nvPr/>
        </p:nvSpPr>
        <p:spPr>
          <a:xfrm flipV="1">
            <a:off x="1739542" y="1741458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69" name="Straight Arrow Connector 83"/>
          <p:cNvSpPr/>
          <p:nvPr/>
        </p:nvSpPr>
        <p:spPr>
          <a:xfrm>
            <a:off x="1594510" y="4237726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0" name="Multiply 84"/>
          <p:cNvSpPr/>
          <p:nvPr/>
        </p:nvSpPr>
        <p:spPr>
          <a:xfrm rot="18900000">
            <a:off x="2660616" y="33521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71" name="Multiply 84"/>
          <p:cNvSpPr/>
          <p:nvPr/>
        </p:nvSpPr>
        <p:spPr>
          <a:xfrm rot="18900000">
            <a:off x="2892451" y="32442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72" name="Multiply 84"/>
          <p:cNvSpPr/>
          <p:nvPr/>
        </p:nvSpPr>
        <p:spPr>
          <a:xfrm rot="18900000">
            <a:off x="3188984" y="3098704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73" name="Multiply 84"/>
          <p:cNvSpPr/>
          <p:nvPr/>
        </p:nvSpPr>
        <p:spPr>
          <a:xfrm rot="18900000">
            <a:off x="2779229" y="30070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74" name="Multiply 84"/>
          <p:cNvSpPr/>
          <p:nvPr/>
        </p:nvSpPr>
        <p:spPr>
          <a:xfrm rot="18900000">
            <a:off x="3038022" y="282373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75" name="Multiply 84"/>
          <p:cNvSpPr/>
          <p:nvPr/>
        </p:nvSpPr>
        <p:spPr>
          <a:xfrm rot="18900000">
            <a:off x="3205159" y="33574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76" name="Multiply 84"/>
          <p:cNvSpPr/>
          <p:nvPr/>
        </p:nvSpPr>
        <p:spPr>
          <a:xfrm rot="18900000">
            <a:off x="3436994" y="282373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77" name="Multiply 84"/>
          <p:cNvSpPr/>
          <p:nvPr/>
        </p:nvSpPr>
        <p:spPr>
          <a:xfrm rot="18900000">
            <a:off x="3140460" y="36378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78" name="Multiply 84"/>
          <p:cNvSpPr/>
          <p:nvPr/>
        </p:nvSpPr>
        <p:spPr>
          <a:xfrm rot="18900000">
            <a:off x="3458560" y="34275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79" name="Multiply 84"/>
          <p:cNvSpPr/>
          <p:nvPr/>
        </p:nvSpPr>
        <p:spPr>
          <a:xfrm rot="18900000">
            <a:off x="2811578" y="36971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80" name="Multiply 84"/>
          <p:cNvSpPr/>
          <p:nvPr/>
        </p:nvSpPr>
        <p:spPr>
          <a:xfrm rot="18900000">
            <a:off x="4666258" y="19287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81" name="Multiply 84"/>
          <p:cNvSpPr/>
          <p:nvPr/>
        </p:nvSpPr>
        <p:spPr>
          <a:xfrm rot="18900000">
            <a:off x="4817221" y="22091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82" name="Multiply 84"/>
          <p:cNvSpPr/>
          <p:nvPr/>
        </p:nvSpPr>
        <p:spPr>
          <a:xfrm rot="18900000">
            <a:off x="4520688" y="227380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83" name="Multiply 84"/>
          <p:cNvSpPr/>
          <p:nvPr/>
        </p:nvSpPr>
        <p:spPr>
          <a:xfrm rot="18900000">
            <a:off x="4057018" y="2165973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84" name="Multiply 84"/>
          <p:cNvSpPr/>
          <p:nvPr/>
        </p:nvSpPr>
        <p:spPr>
          <a:xfrm rot="18900000">
            <a:off x="4914268" y="25541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85" name="Multiply 84"/>
          <p:cNvSpPr/>
          <p:nvPr/>
        </p:nvSpPr>
        <p:spPr>
          <a:xfrm rot="18900000">
            <a:off x="4057018" y="25541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86" name="Multiply 84"/>
          <p:cNvSpPr/>
          <p:nvPr/>
        </p:nvSpPr>
        <p:spPr>
          <a:xfrm rot="18900000">
            <a:off x="4364333" y="205275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87" name="Multiply 84"/>
          <p:cNvSpPr/>
          <p:nvPr/>
        </p:nvSpPr>
        <p:spPr>
          <a:xfrm rot="18900000">
            <a:off x="5049056" y="19826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88" name="Multiply 84"/>
          <p:cNvSpPr/>
          <p:nvPr/>
        </p:nvSpPr>
        <p:spPr>
          <a:xfrm rot="18900000">
            <a:off x="3458560" y="25056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89" name="Connecteur droit avec flèche 33"/>
          <p:cNvSpPr/>
          <p:nvPr/>
        </p:nvSpPr>
        <p:spPr>
          <a:xfrm flipH="1" flipV="1">
            <a:off x="3567802" y="2604098"/>
            <a:ext cx="703051" cy="438869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0" name="ZoneTexte 34"/>
          <p:cNvSpPr txBox="1"/>
          <p:nvPr/>
        </p:nvSpPr>
        <p:spPr>
          <a:xfrm>
            <a:off x="3889466" y="3003633"/>
            <a:ext cx="1303339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Nuevo dato</a:t>
            </a:r>
          </a:p>
        </p:txBody>
      </p:sp>
      <p:sp>
        <p:nvSpPr>
          <p:cNvPr id="491" name="Ellipse 1"/>
          <p:cNvSpPr/>
          <p:nvPr/>
        </p:nvSpPr>
        <p:spPr>
          <a:xfrm>
            <a:off x="3379099" y="2754313"/>
            <a:ext cx="219107" cy="236569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92" name="Ellipse 35"/>
          <p:cNvSpPr/>
          <p:nvPr/>
        </p:nvSpPr>
        <p:spPr>
          <a:xfrm>
            <a:off x="2980127" y="2754313"/>
            <a:ext cx="219107" cy="236569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93" name="Ellipse 37"/>
          <p:cNvSpPr/>
          <p:nvPr/>
        </p:nvSpPr>
        <p:spPr>
          <a:xfrm>
            <a:off x="3131090" y="3035418"/>
            <a:ext cx="219107" cy="236569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94" name="Ellipse 38"/>
          <p:cNvSpPr/>
          <p:nvPr/>
        </p:nvSpPr>
        <p:spPr>
          <a:xfrm>
            <a:off x="3999122" y="2490876"/>
            <a:ext cx="219107" cy="236569"/>
          </a:xfrm>
          <a:prstGeom prst="ellipse">
            <a:avLst/>
          </a:prstGeom>
          <a:ln w="25400">
            <a:solidFill>
              <a:srgbClr val="77933C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95" name="Ellipse 42"/>
          <p:cNvSpPr/>
          <p:nvPr/>
        </p:nvSpPr>
        <p:spPr>
          <a:xfrm>
            <a:off x="3999122" y="2097296"/>
            <a:ext cx="219107" cy="236569"/>
          </a:xfrm>
          <a:prstGeom prst="ellipse">
            <a:avLst/>
          </a:prstGeom>
          <a:ln w="25400">
            <a:solidFill>
              <a:srgbClr val="77933C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96" name="ZoneTexte 36"/>
          <p:cNvSpPr txBox="1"/>
          <p:nvPr/>
        </p:nvSpPr>
        <p:spPr>
          <a:xfrm>
            <a:off x="2610810" y="3871102"/>
            <a:ext cx="968554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Categoría 1</a:t>
            </a:r>
          </a:p>
        </p:txBody>
      </p:sp>
      <p:sp>
        <p:nvSpPr>
          <p:cNvPr id="497" name="ZoneTexte 39"/>
          <p:cNvSpPr txBox="1"/>
          <p:nvPr/>
        </p:nvSpPr>
        <p:spPr>
          <a:xfrm>
            <a:off x="4071849" y="2614611"/>
            <a:ext cx="968554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Categoría 2</a:t>
            </a:r>
          </a:p>
        </p:txBody>
      </p:sp>
      <p:grpSp>
        <p:nvGrpSpPr>
          <p:cNvPr id="500" name="Rectangle 43"/>
          <p:cNvGrpSpPr/>
          <p:nvPr/>
        </p:nvGrpSpPr>
        <p:grpSpPr>
          <a:xfrm>
            <a:off x="3282051" y="4372203"/>
            <a:ext cx="2590801" cy="332741"/>
            <a:chOff x="0" y="0"/>
            <a:chExt cx="2590800" cy="332740"/>
          </a:xfrm>
        </p:grpSpPr>
        <p:sp>
          <p:nvSpPr>
            <p:cNvPr id="498" name="Rectangle"/>
            <p:cNvSpPr/>
            <p:nvPr/>
          </p:nvSpPr>
          <p:spPr>
            <a:xfrm>
              <a:off x="0" y="32660"/>
              <a:ext cx="2590800" cy="267420"/>
            </a:xfrm>
            <a:prstGeom prst="rect">
              <a:avLst/>
            </a:prstGeom>
            <a:solidFill>
              <a:srgbClr val="A6A6A6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9" name="Nuestro modelo está listo"/>
            <p:cNvSpPr txBox="1"/>
            <p:nvPr/>
          </p:nvSpPr>
          <p:spPr>
            <a:xfrm>
              <a:off x="0" y="-1"/>
              <a:ext cx="259080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Nuestro modelo está listo</a:t>
              </a:r>
            </a:p>
          </p:txBody>
        </p:sp>
      </p:grpSp>
      <p:sp>
        <p:nvSpPr>
          <p:cNvPr id="501" name="Flèche : droite 4"/>
          <p:cNvSpPr/>
          <p:nvPr/>
        </p:nvSpPr>
        <p:spPr>
          <a:xfrm>
            <a:off x="2570372" y="4404864"/>
            <a:ext cx="531245" cy="27976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 w="25400">
            <a:solidFill>
              <a:srgbClr val="77933C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grpSp>
        <p:nvGrpSpPr>
          <p:cNvPr id="504" name="Rectangle 44"/>
          <p:cNvGrpSpPr/>
          <p:nvPr/>
        </p:nvGrpSpPr>
        <p:grpSpPr>
          <a:xfrm>
            <a:off x="6274339" y="4264685"/>
            <a:ext cx="381001" cy="381001"/>
            <a:chOff x="0" y="0"/>
            <a:chExt cx="381000" cy="381000"/>
          </a:xfrm>
        </p:grpSpPr>
        <p:sp>
          <p:nvSpPr>
            <p:cNvPr id="502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503" name="x1"/>
            <p:cNvSpPr txBox="1"/>
            <p:nvPr/>
          </p:nvSpPr>
          <p:spPr>
            <a:xfrm>
              <a:off x="0" y="24129"/>
              <a:ext cx="38100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700"/>
                <a:t>1</a:t>
              </a:r>
            </a:p>
          </p:txBody>
        </p:sp>
      </p:grpSp>
      <p:grpSp>
        <p:nvGrpSpPr>
          <p:cNvPr id="507" name="Rectangle 45"/>
          <p:cNvGrpSpPr/>
          <p:nvPr/>
        </p:nvGrpSpPr>
        <p:grpSpPr>
          <a:xfrm>
            <a:off x="1329787" y="1358660"/>
            <a:ext cx="381001" cy="381001"/>
            <a:chOff x="0" y="0"/>
            <a:chExt cx="381000" cy="381000"/>
          </a:xfrm>
        </p:grpSpPr>
        <p:sp>
          <p:nvSpPr>
            <p:cNvPr id="505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506" name="x2"/>
            <p:cNvSpPr txBox="1"/>
            <p:nvPr/>
          </p:nvSpPr>
          <p:spPr>
            <a:xfrm>
              <a:off x="0" y="24129"/>
              <a:ext cx="38100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700"/>
                <a:t>2</a:t>
              </a:r>
            </a:p>
          </p:txBody>
        </p:sp>
      </p:grpSp>
      <p:grpSp>
        <p:nvGrpSpPr>
          <p:cNvPr id="510" name="Rectangle : coins arrondis 3"/>
          <p:cNvGrpSpPr/>
          <p:nvPr/>
        </p:nvGrpSpPr>
        <p:grpSpPr>
          <a:xfrm>
            <a:off x="6351306" y="2279012"/>
            <a:ext cx="1928035" cy="1060122"/>
            <a:chOff x="0" y="0"/>
            <a:chExt cx="1928034" cy="1060121"/>
          </a:xfrm>
        </p:grpSpPr>
        <p:sp>
          <p:nvSpPr>
            <p:cNvPr id="508" name="Rounded Rectangle"/>
            <p:cNvSpPr/>
            <p:nvPr/>
          </p:nvSpPr>
          <p:spPr>
            <a:xfrm>
              <a:off x="0" y="0"/>
              <a:ext cx="1928035" cy="106012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9" name="Categoría 1: 3 vecinos…"/>
            <p:cNvSpPr txBox="1"/>
            <p:nvPr/>
          </p:nvSpPr>
          <p:spPr>
            <a:xfrm>
              <a:off x="51750" y="236690"/>
              <a:ext cx="1824534" cy="586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1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Categoría 1: 3 vecinos</a:t>
              </a:r>
            </a:p>
            <a:p>
              <a:pPr algn="ctr">
                <a:defRPr sz="11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  <a:p>
              <a:pPr algn="ctr">
                <a:defRPr sz="11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Categoría 2: 2 vecinos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6"/>
          <p:cNvSpPr txBox="1"/>
          <p:nvPr>
            <p:ph type="title"/>
          </p:nvPr>
        </p:nvSpPr>
        <p:spPr>
          <a:xfrm>
            <a:off x="228600" y="76200"/>
            <a:ext cx="8686800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¿Qué son los K-NN?</a:t>
            </a:r>
          </a:p>
        </p:txBody>
      </p:sp>
      <p:sp>
        <p:nvSpPr>
          <p:cNvPr id="37" name="Straight Arrow Connector 81"/>
          <p:cNvSpPr/>
          <p:nvPr/>
        </p:nvSpPr>
        <p:spPr>
          <a:xfrm flipV="1">
            <a:off x="613581" y="1531188"/>
            <a:ext cx="1" cy="252174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" name="Straight Arrow Connector 83"/>
          <p:cNvSpPr/>
          <p:nvPr/>
        </p:nvSpPr>
        <p:spPr>
          <a:xfrm>
            <a:off x="400050" y="3858329"/>
            <a:ext cx="3038500" cy="16176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9" name="Multiply 84"/>
          <p:cNvSpPr/>
          <p:nvPr/>
        </p:nvSpPr>
        <p:spPr>
          <a:xfrm rot="18900000">
            <a:off x="847752" y="31472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0" name="Multiply 84"/>
          <p:cNvSpPr/>
          <p:nvPr/>
        </p:nvSpPr>
        <p:spPr>
          <a:xfrm rot="18900000">
            <a:off x="1079586" y="30393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1" name="Multiply 84"/>
          <p:cNvSpPr/>
          <p:nvPr/>
        </p:nvSpPr>
        <p:spPr>
          <a:xfrm rot="18900000">
            <a:off x="1373424" y="288879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2" name="Multiply 84"/>
          <p:cNvSpPr/>
          <p:nvPr/>
        </p:nvSpPr>
        <p:spPr>
          <a:xfrm rot="18900000">
            <a:off x="963668" y="280217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3" name="Multiply 84"/>
          <p:cNvSpPr/>
          <p:nvPr/>
        </p:nvSpPr>
        <p:spPr>
          <a:xfrm rot="18900000">
            <a:off x="1225157" y="26188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4" name="Multiply 84"/>
          <p:cNvSpPr/>
          <p:nvPr/>
        </p:nvSpPr>
        <p:spPr>
          <a:xfrm rot="18900000">
            <a:off x="1389598" y="31526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5" name="Multiply 84"/>
          <p:cNvSpPr/>
          <p:nvPr/>
        </p:nvSpPr>
        <p:spPr>
          <a:xfrm rot="18900000">
            <a:off x="1621433" y="26188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6" name="Multiply 84"/>
          <p:cNvSpPr/>
          <p:nvPr/>
        </p:nvSpPr>
        <p:spPr>
          <a:xfrm rot="18900000">
            <a:off x="1330290" y="34329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7" name="Multiply 84"/>
          <p:cNvSpPr/>
          <p:nvPr/>
        </p:nvSpPr>
        <p:spPr>
          <a:xfrm rot="18900000">
            <a:off x="1647670" y="32227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8" name="Multiply 84"/>
          <p:cNvSpPr/>
          <p:nvPr/>
        </p:nvSpPr>
        <p:spPr>
          <a:xfrm rot="18900000">
            <a:off x="998714" y="34922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9" name="Multiply 84"/>
          <p:cNvSpPr/>
          <p:nvPr/>
        </p:nvSpPr>
        <p:spPr>
          <a:xfrm rot="18900000">
            <a:off x="2850696" y="172386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0" name="Multiply 84"/>
          <p:cNvSpPr/>
          <p:nvPr/>
        </p:nvSpPr>
        <p:spPr>
          <a:xfrm rot="18900000">
            <a:off x="3007049" y="20042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1" name="Multiply 84"/>
          <p:cNvSpPr/>
          <p:nvPr/>
        </p:nvSpPr>
        <p:spPr>
          <a:xfrm rot="18900000">
            <a:off x="2707821" y="206892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2" name="Multiply 84"/>
          <p:cNvSpPr/>
          <p:nvPr/>
        </p:nvSpPr>
        <p:spPr>
          <a:xfrm rot="18900000">
            <a:off x="2244152" y="196109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3" name="Multiply 84"/>
          <p:cNvSpPr/>
          <p:nvPr/>
        </p:nvSpPr>
        <p:spPr>
          <a:xfrm rot="18900000">
            <a:off x="3098706" y="234729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4" name="Multiply 84"/>
          <p:cNvSpPr/>
          <p:nvPr/>
        </p:nvSpPr>
        <p:spPr>
          <a:xfrm rot="18900000">
            <a:off x="2244152" y="234729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5" name="Multiply 84"/>
          <p:cNvSpPr/>
          <p:nvPr/>
        </p:nvSpPr>
        <p:spPr>
          <a:xfrm rot="18900000">
            <a:off x="2551468" y="1847874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6" name="Multiply 84"/>
          <p:cNvSpPr/>
          <p:nvPr/>
        </p:nvSpPr>
        <p:spPr>
          <a:xfrm rot="18900000">
            <a:off x="3238884" y="17777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grpSp>
        <p:nvGrpSpPr>
          <p:cNvPr id="59" name="Rectangle 80"/>
          <p:cNvGrpSpPr/>
          <p:nvPr/>
        </p:nvGrpSpPr>
        <p:grpSpPr>
          <a:xfrm>
            <a:off x="1167261" y="1002819"/>
            <a:ext cx="1828801" cy="457201"/>
            <a:chOff x="0" y="0"/>
            <a:chExt cx="1828800" cy="457200"/>
          </a:xfrm>
        </p:grpSpPr>
        <p:sp>
          <p:nvSpPr>
            <p:cNvPr id="57" name="Rectangle"/>
            <p:cNvSpPr/>
            <p:nvPr/>
          </p:nvSpPr>
          <p:spPr>
            <a:xfrm>
              <a:off x="0" y="0"/>
              <a:ext cx="1828800" cy="4572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7609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58" name="Antes de K-NN"/>
            <p:cNvSpPr txBox="1"/>
            <p:nvPr/>
          </p:nvSpPr>
          <p:spPr>
            <a:xfrm>
              <a:off x="0" y="62229"/>
              <a:ext cx="182880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Antes de K-NN</a:t>
              </a:r>
            </a:p>
          </p:txBody>
        </p:sp>
      </p:grpSp>
      <p:sp>
        <p:nvSpPr>
          <p:cNvPr id="60" name="ZoneTexte 79"/>
          <p:cNvSpPr txBox="1"/>
          <p:nvPr/>
        </p:nvSpPr>
        <p:spPr>
          <a:xfrm>
            <a:off x="628110" y="3606918"/>
            <a:ext cx="1303339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Categoría 1</a:t>
            </a:r>
          </a:p>
        </p:txBody>
      </p:sp>
      <p:sp>
        <p:nvSpPr>
          <p:cNvPr id="61" name="ZoneTexte 84"/>
          <p:cNvSpPr txBox="1"/>
          <p:nvPr/>
        </p:nvSpPr>
        <p:spPr>
          <a:xfrm>
            <a:off x="2070642" y="2401536"/>
            <a:ext cx="1303339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Categoría 2</a:t>
            </a:r>
          </a:p>
        </p:txBody>
      </p:sp>
      <p:grpSp>
        <p:nvGrpSpPr>
          <p:cNvPr id="64" name="Rectangle 34"/>
          <p:cNvGrpSpPr/>
          <p:nvPr/>
        </p:nvGrpSpPr>
        <p:grpSpPr>
          <a:xfrm>
            <a:off x="3429000" y="3867150"/>
            <a:ext cx="381000" cy="381000"/>
            <a:chOff x="0" y="0"/>
            <a:chExt cx="381000" cy="381000"/>
          </a:xfrm>
        </p:grpSpPr>
        <p:sp>
          <p:nvSpPr>
            <p:cNvPr id="62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63" name="x1"/>
            <p:cNvSpPr txBox="1"/>
            <p:nvPr/>
          </p:nvSpPr>
          <p:spPr>
            <a:xfrm>
              <a:off x="0" y="5080"/>
              <a:ext cx="3810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grpSp>
        <p:nvGrpSpPr>
          <p:cNvPr id="67" name="Rectangle 35"/>
          <p:cNvGrpSpPr/>
          <p:nvPr/>
        </p:nvGrpSpPr>
        <p:grpSpPr>
          <a:xfrm>
            <a:off x="228600" y="1123950"/>
            <a:ext cx="381000" cy="381000"/>
            <a:chOff x="0" y="0"/>
            <a:chExt cx="381000" cy="381000"/>
          </a:xfrm>
        </p:grpSpPr>
        <p:sp>
          <p:nvSpPr>
            <p:cNvPr id="65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4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66" name="X2"/>
            <p:cNvSpPr txBox="1"/>
            <p:nvPr/>
          </p:nvSpPr>
          <p:spPr>
            <a:xfrm>
              <a:off x="0" y="36829"/>
              <a:ext cx="3810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sz="14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600"/>
                <a:t>2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6"/>
          <p:cNvSpPr txBox="1"/>
          <p:nvPr>
            <p:ph type="title"/>
          </p:nvPr>
        </p:nvSpPr>
        <p:spPr>
          <a:xfrm>
            <a:off x="228600" y="76200"/>
            <a:ext cx="8686800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¿Qué son los K-NN?</a:t>
            </a:r>
          </a:p>
        </p:txBody>
      </p:sp>
      <p:sp>
        <p:nvSpPr>
          <p:cNvPr id="72" name="Multiply 84"/>
          <p:cNvSpPr/>
          <p:nvPr/>
        </p:nvSpPr>
        <p:spPr>
          <a:xfrm rot="18900000">
            <a:off x="1647670" y="23007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3" name="Connecteur droit avec flèche 1"/>
          <p:cNvSpPr/>
          <p:nvPr/>
        </p:nvSpPr>
        <p:spPr>
          <a:xfrm flipH="1" flipV="1">
            <a:off x="1754936" y="2397987"/>
            <a:ext cx="703051" cy="438868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4" name="ZoneTexte 3"/>
          <p:cNvSpPr txBox="1"/>
          <p:nvPr/>
        </p:nvSpPr>
        <p:spPr>
          <a:xfrm>
            <a:off x="1917761" y="2775908"/>
            <a:ext cx="1303339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Nuevo dato</a:t>
            </a:r>
          </a:p>
        </p:txBody>
      </p:sp>
      <p:sp>
        <p:nvSpPr>
          <p:cNvPr id="75" name="Straight Arrow Connector 37"/>
          <p:cNvSpPr/>
          <p:nvPr/>
        </p:nvSpPr>
        <p:spPr>
          <a:xfrm flipV="1">
            <a:off x="613581" y="1531188"/>
            <a:ext cx="1" cy="252174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6" name="Straight Arrow Connector 38"/>
          <p:cNvSpPr/>
          <p:nvPr/>
        </p:nvSpPr>
        <p:spPr>
          <a:xfrm>
            <a:off x="400050" y="3858329"/>
            <a:ext cx="3038500" cy="16176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7" name="Multiply 84"/>
          <p:cNvSpPr/>
          <p:nvPr/>
        </p:nvSpPr>
        <p:spPr>
          <a:xfrm rot="18900000">
            <a:off x="847752" y="31472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8" name="Multiply 84"/>
          <p:cNvSpPr/>
          <p:nvPr/>
        </p:nvSpPr>
        <p:spPr>
          <a:xfrm rot="18900000">
            <a:off x="1079586" y="30393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9" name="Multiply 84"/>
          <p:cNvSpPr/>
          <p:nvPr/>
        </p:nvSpPr>
        <p:spPr>
          <a:xfrm rot="18900000">
            <a:off x="1373424" y="288879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80" name="Multiply 84"/>
          <p:cNvSpPr/>
          <p:nvPr/>
        </p:nvSpPr>
        <p:spPr>
          <a:xfrm rot="18900000">
            <a:off x="963668" y="280217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81" name="Multiply 84"/>
          <p:cNvSpPr/>
          <p:nvPr/>
        </p:nvSpPr>
        <p:spPr>
          <a:xfrm rot="18900000">
            <a:off x="1225157" y="26188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82" name="Multiply 84"/>
          <p:cNvSpPr/>
          <p:nvPr/>
        </p:nvSpPr>
        <p:spPr>
          <a:xfrm rot="18900000">
            <a:off x="1389598" y="31526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83" name="Multiply 84"/>
          <p:cNvSpPr/>
          <p:nvPr/>
        </p:nvSpPr>
        <p:spPr>
          <a:xfrm rot="18900000">
            <a:off x="1621433" y="26188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84" name="Multiply 84"/>
          <p:cNvSpPr/>
          <p:nvPr/>
        </p:nvSpPr>
        <p:spPr>
          <a:xfrm rot="18900000">
            <a:off x="1330290" y="34329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85" name="Multiply 84"/>
          <p:cNvSpPr/>
          <p:nvPr/>
        </p:nvSpPr>
        <p:spPr>
          <a:xfrm rot="18900000">
            <a:off x="1647670" y="32227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86" name="Multiply 84"/>
          <p:cNvSpPr/>
          <p:nvPr/>
        </p:nvSpPr>
        <p:spPr>
          <a:xfrm rot="18900000">
            <a:off x="998714" y="34922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87" name="Multiply 84"/>
          <p:cNvSpPr/>
          <p:nvPr/>
        </p:nvSpPr>
        <p:spPr>
          <a:xfrm rot="18900000">
            <a:off x="2850696" y="172386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88" name="Multiply 84"/>
          <p:cNvSpPr/>
          <p:nvPr/>
        </p:nvSpPr>
        <p:spPr>
          <a:xfrm rot="18900000">
            <a:off x="3007049" y="20042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89" name="Multiply 84"/>
          <p:cNvSpPr/>
          <p:nvPr/>
        </p:nvSpPr>
        <p:spPr>
          <a:xfrm rot="18900000">
            <a:off x="2707821" y="206892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90" name="Multiply 84"/>
          <p:cNvSpPr/>
          <p:nvPr/>
        </p:nvSpPr>
        <p:spPr>
          <a:xfrm rot="18900000">
            <a:off x="2244152" y="196109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91" name="Multiply 84"/>
          <p:cNvSpPr/>
          <p:nvPr/>
        </p:nvSpPr>
        <p:spPr>
          <a:xfrm rot="18900000">
            <a:off x="3098706" y="234729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92" name="Multiply 84"/>
          <p:cNvSpPr/>
          <p:nvPr/>
        </p:nvSpPr>
        <p:spPr>
          <a:xfrm rot="18900000">
            <a:off x="2244152" y="234729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93" name="Multiply 84"/>
          <p:cNvSpPr/>
          <p:nvPr/>
        </p:nvSpPr>
        <p:spPr>
          <a:xfrm rot="18900000">
            <a:off x="2551468" y="1847874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94" name="Multiply 84"/>
          <p:cNvSpPr/>
          <p:nvPr/>
        </p:nvSpPr>
        <p:spPr>
          <a:xfrm rot="18900000">
            <a:off x="3238884" y="17777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grpSp>
        <p:nvGrpSpPr>
          <p:cNvPr id="97" name="Rectangle 65"/>
          <p:cNvGrpSpPr/>
          <p:nvPr/>
        </p:nvGrpSpPr>
        <p:grpSpPr>
          <a:xfrm>
            <a:off x="1167261" y="1002819"/>
            <a:ext cx="1828801" cy="457201"/>
            <a:chOff x="0" y="0"/>
            <a:chExt cx="1828800" cy="457200"/>
          </a:xfrm>
        </p:grpSpPr>
        <p:sp>
          <p:nvSpPr>
            <p:cNvPr id="95" name="Rectangle"/>
            <p:cNvSpPr/>
            <p:nvPr/>
          </p:nvSpPr>
          <p:spPr>
            <a:xfrm>
              <a:off x="0" y="0"/>
              <a:ext cx="1828800" cy="4572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7609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96" name="Antes de K-NN"/>
            <p:cNvSpPr txBox="1"/>
            <p:nvPr/>
          </p:nvSpPr>
          <p:spPr>
            <a:xfrm>
              <a:off x="0" y="62229"/>
              <a:ext cx="182880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Antes de K-NN</a:t>
              </a:r>
            </a:p>
          </p:txBody>
        </p:sp>
      </p:grpSp>
      <p:sp>
        <p:nvSpPr>
          <p:cNvPr id="98" name="ZoneTexte 79"/>
          <p:cNvSpPr txBox="1"/>
          <p:nvPr/>
        </p:nvSpPr>
        <p:spPr>
          <a:xfrm>
            <a:off x="628110" y="3606918"/>
            <a:ext cx="1303339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Categoría 1</a:t>
            </a:r>
          </a:p>
        </p:txBody>
      </p:sp>
      <p:sp>
        <p:nvSpPr>
          <p:cNvPr id="99" name="ZoneTexte 84"/>
          <p:cNvSpPr txBox="1"/>
          <p:nvPr/>
        </p:nvSpPr>
        <p:spPr>
          <a:xfrm>
            <a:off x="2070642" y="2401536"/>
            <a:ext cx="1303339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Categoría 2</a:t>
            </a:r>
          </a:p>
        </p:txBody>
      </p:sp>
      <p:grpSp>
        <p:nvGrpSpPr>
          <p:cNvPr id="102" name="Rectangle 68"/>
          <p:cNvGrpSpPr/>
          <p:nvPr/>
        </p:nvGrpSpPr>
        <p:grpSpPr>
          <a:xfrm>
            <a:off x="3429000" y="3867150"/>
            <a:ext cx="381000" cy="381000"/>
            <a:chOff x="0" y="0"/>
            <a:chExt cx="381000" cy="381000"/>
          </a:xfrm>
        </p:grpSpPr>
        <p:sp>
          <p:nvSpPr>
            <p:cNvPr id="100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01" name="x1"/>
            <p:cNvSpPr txBox="1"/>
            <p:nvPr/>
          </p:nvSpPr>
          <p:spPr>
            <a:xfrm>
              <a:off x="0" y="5080"/>
              <a:ext cx="3810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grpSp>
        <p:nvGrpSpPr>
          <p:cNvPr id="105" name="Rectangle 69"/>
          <p:cNvGrpSpPr/>
          <p:nvPr/>
        </p:nvGrpSpPr>
        <p:grpSpPr>
          <a:xfrm>
            <a:off x="228600" y="1123950"/>
            <a:ext cx="381000" cy="381000"/>
            <a:chOff x="0" y="0"/>
            <a:chExt cx="381000" cy="381000"/>
          </a:xfrm>
        </p:grpSpPr>
        <p:sp>
          <p:nvSpPr>
            <p:cNvPr id="103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4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04" name="X2"/>
            <p:cNvSpPr txBox="1"/>
            <p:nvPr/>
          </p:nvSpPr>
          <p:spPr>
            <a:xfrm>
              <a:off x="0" y="36829"/>
              <a:ext cx="3810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sz="14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600"/>
                <a:t>2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6"/>
          <p:cNvSpPr txBox="1"/>
          <p:nvPr>
            <p:ph type="title"/>
          </p:nvPr>
        </p:nvSpPr>
        <p:spPr>
          <a:xfrm>
            <a:off x="228600" y="76200"/>
            <a:ext cx="8686800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¿Qué son los K-NN?</a:t>
            </a:r>
          </a:p>
        </p:txBody>
      </p:sp>
      <p:sp>
        <p:nvSpPr>
          <p:cNvPr id="110" name="Straight Arrow Connector 81"/>
          <p:cNvSpPr/>
          <p:nvPr/>
        </p:nvSpPr>
        <p:spPr>
          <a:xfrm flipV="1">
            <a:off x="5817437" y="1547363"/>
            <a:ext cx="1" cy="252174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1" name="Straight Arrow Connector 83"/>
          <p:cNvSpPr/>
          <p:nvPr/>
        </p:nvSpPr>
        <p:spPr>
          <a:xfrm>
            <a:off x="5607168" y="3876493"/>
            <a:ext cx="3038500" cy="16176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2" name="Multiply 84"/>
          <p:cNvSpPr/>
          <p:nvPr/>
        </p:nvSpPr>
        <p:spPr>
          <a:xfrm rot="18900000">
            <a:off x="6053252" y="3163402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13" name="Multiply 84"/>
          <p:cNvSpPr/>
          <p:nvPr/>
        </p:nvSpPr>
        <p:spPr>
          <a:xfrm rot="18900000">
            <a:off x="6285087" y="305557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14" name="Multiply 84"/>
          <p:cNvSpPr/>
          <p:nvPr/>
        </p:nvSpPr>
        <p:spPr>
          <a:xfrm rot="18900000">
            <a:off x="6581620" y="291000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15" name="Multiply 84"/>
          <p:cNvSpPr/>
          <p:nvPr/>
        </p:nvSpPr>
        <p:spPr>
          <a:xfrm rot="18900000">
            <a:off x="6171866" y="28183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16" name="Multiply 84"/>
          <p:cNvSpPr/>
          <p:nvPr/>
        </p:nvSpPr>
        <p:spPr>
          <a:xfrm rot="18900000">
            <a:off x="6430659" y="26350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17" name="Multiply 84"/>
          <p:cNvSpPr/>
          <p:nvPr/>
        </p:nvSpPr>
        <p:spPr>
          <a:xfrm rot="18900000">
            <a:off x="6592403" y="31687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18" name="Multiply 84"/>
          <p:cNvSpPr/>
          <p:nvPr/>
        </p:nvSpPr>
        <p:spPr>
          <a:xfrm rot="18900000">
            <a:off x="6824238" y="26350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19" name="Multiply 84"/>
          <p:cNvSpPr/>
          <p:nvPr/>
        </p:nvSpPr>
        <p:spPr>
          <a:xfrm rot="18900000">
            <a:off x="6533097" y="34491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20" name="Multiply 84"/>
          <p:cNvSpPr/>
          <p:nvPr/>
        </p:nvSpPr>
        <p:spPr>
          <a:xfrm rot="18900000">
            <a:off x="6851196" y="32388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21" name="Multiply 84"/>
          <p:cNvSpPr/>
          <p:nvPr/>
        </p:nvSpPr>
        <p:spPr>
          <a:xfrm rot="18900000">
            <a:off x="6204215" y="35084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22" name="Multiply 84"/>
          <p:cNvSpPr/>
          <p:nvPr/>
        </p:nvSpPr>
        <p:spPr>
          <a:xfrm rot="18900000">
            <a:off x="8053502" y="1740044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23" name="Multiply 84"/>
          <p:cNvSpPr/>
          <p:nvPr/>
        </p:nvSpPr>
        <p:spPr>
          <a:xfrm rot="18900000">
            <a:off x="8209857" y="202040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24" name="Multiply 84"/>
          <p:cNvSpPr/>
          <p:nvPr/>
        </p:nvSpPr>
        <p:spPr>
          <a:xfrm rot="18900000">
            <a:off x="7913322" y="208510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25" name="Multiply 84"/>
          <p:cNvSpPr/>
          <p:nvPr/>
        </p:nvSpPr>
        <p:spPr>
          <a:xfrm rot="18900000">
            <a:off x="7449653" y="19772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26" name="Multiply 84"/>
          <p:cNvSpPr/>
          <p:nvPr/>
        </p:nvSpPr>
        <p:spPr>
          <a:xfrm rot="18900000">
            <a:off x="8306903" y="23654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27" name="Multiply 84"/>
          <p:cNvSpPr/>
          <p:nvPr/>
        </p:nvSpPr>
        <p:spPr>
          <a:xfrm rot="18900000">
            <a:off x="7449653" y="23654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28" name="Multiply 84"/>
          <p:cNvSpPr/>
          <p:nvPr/>
        </p:nvSpPr>
        <p:spPr>
          <a:xfrm rot="18900000">
            <a:off x="7756969" y="186405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29" name="Multiply 84"/>
          <p:cNvSpPr/>
          <p:nvPr/>
        </p:nvSpPr>
        <p:spPr>
          <a:xfrm rot="18900000">
            <a:off x="8441691" y="17939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grpSp>
        <p:nvGrpSpPr>
          <p:cNvPr id="132" name="Rectangle 61"/>
          <p:cNvGrpSpPr/>
          <p:nvPr/>
        </p:nvGrpSpPr>
        <p:grpSpPr>
          <a:xfrm>
            <a:off x="6372764" y="1018994"/>
            <a:ext cx="1828801" cy="457201"/>
            <a:chOff x="0" y="0"/>
            <a:chExt cx="1828800" cy="457200"/>
          </a:xfrm>
        </p:grpSpPr>
        <p:sp>
          <p:nvSpPr>
            <p:cNvPr id="130" name="Rectangle"/>
            <p:cNvSpPr/>
            <p:nvPr/>
          </p:nvSpPr>
          <p:spPr>
            <a:xfrm>
              <a:off x="0" y="0"/>
              <a:ext cx="1828800" cy="4572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7609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31" name="Después de K-NN"/>
            <p:cNvSpPr txBox="1"/>
            <p:nvPr/>
          </p:nvSpPr>
          <p:spPr>
            <a:xfrm>
              <a:off x="0" y="62229"/>
              <a:ext cx="182880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Después de K-NN</a:t>
              </a:r>
            </a:p>
          </p:txBody>
        </p:sp>
      </p:grpSp>
      <p:sp>
        <p:nvSpPr>
          <p:cNvPr id="133" name="Multiply 84"/>
          <p:cNvSpPr/>
          <p:nvPr/>
        </p:nvSpPr>
        <p:spPr>
          <a:xfrm rot="18900000">
            <a:off x="6851196" y="23169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34" name="Connecteur droit avec flèche 63"/>
          <p:cNvSpPr/>
          <p:nvPr/>
        </p:nvSpPr>
        <p:spPr>
          <a:xfrm flipH="1" flipV="1">
            <a:off x="6960436" y="2415395"/>
            <a:ext cx="703051" cy="438868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5" name="ZoneTexte 64"/>
          <p:cNvSpPr txBox="1"/>
          <p:nvPr/>
        </p:nvSpPr>
        <p:spPr>
          <a:xfrm>
            <a:off x="7121525" y="2857439"/>
            <a:ext cx="1777789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Nuevo dato asignado</a:t>
            </a:r>
          </a:p>
          <a:p>
            <a: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 a Categoría 1</a:t>
            </a:r>
          </a:p>
        </p:txBody>
      </p:sp>
      <p:grpSp>
        <p:nvGrpSpPr>
          <p:cNvPr id="138" name="Flèche : droite 65"/>
          <p:cNvGrpSpPr/>
          <p:nvPr/>
        </p:nvGrpSpPr>
        <p:grpSpPr>
          <a:xfrm>
            <a:off x="3943350" y="2463918"/>
            <a:ext cx="1252866" cy="793092"/>
            <a:chOff x="0" y="0"/>
            <a:chExt cx="1252865" cy="793090"/>
          </a:xfrm>
        </p:grpSpPr>
        <p:sp>
          <p:nvSpPr>
            <p:cNvPr id="136" name="Arrow"/>
            <p:cNvSpPr/>
            <p:nvPr/>
          </p:nvSpPr>
          <p:spPr>
            <a:xfrm>
              <a:off x="0" y="0"/>
              <a:ext cx="1252866" cy="79309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2D050"/>
            </a:solidFill>
            <a:ln w="25400" cap="flat">
              <a:solidFill>
                <a:srgbClr val="77933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7" name="K-NN"/>
            <p:cNvSpPr txBox="1"/>
            <p:nvPr/>
          </p:nvSpPr>
          <p:spPr>
            <a:xfrm>
              <a:off x="0" y="230175"/>
              <a:ext cx="105459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K-NN</a:t>
              </a:r>
            </a:p>
          </p:txBody>
        </p:sp>
      </p:grpSp>
      <p:sp>
        <p:nvSpPr>
          <p:cNvPr id="139" name="ZoneTexte 68"/>
          <p:cNvSpPr txBox="1"/>
          <p:nvPr/>
        </p:nvSpPr>
        <p:spPr>
          <a:xfrm>
            <a:off x="5844394" y="3637277"/>
            <a:ext cx="1303339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Categoría 1</a:t>
            </a:r>
          </a:p>
        </p:txBody>
      </p:sp>
      <p:sp>
        <p:nvSpPr>
          <p:cNvPr id="140" name="ZoneTexte 69"/>
          <p:cNvSpPr txBox="1"/>
          <p:nvPr/>
        </p:nvSpPr>
        <p:spPr>
          <a:xfrm>
            <a:off x="7318972" y="2442353"/>
            <a:ext cx="1303339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Categoría 2</a:t>
            </a:r>
          </a:p>
        </p:txBody>
      </p:sp>
      <p:grpSp>
        <p:nvGrpSpPr>
          <p:cNvPr id="143" name="Rectangle 72"/>
          <p:cNvGrpSpPr/>
          <p:nvPr/>
        </p:nvGrpSpPr>
        <p:grpSpPr>
          <a:xfrm>
            <a:off x="8648124" y="3901461"/>
            <a:ext cx="381001" cy="381001"/>
            <a:chOff x="0" y="0"/>
            <a:chExt cx="381000" cy="381000"/>
          </a:xfrm>
        </p:grpSpPr>
        <p:sp>
          <p:nvSpPr>
            <p:cNvPr id="141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</a:p>
          </p:txBody>
        </p:sp>
        <p:sp>
          <p:nvSpPr>
            <p:cNvPr id="142" name="x1"/>
            <p:cNvSpPr txBox="1"/>
            <p:nvPr/>
          </p:nvSpPr>
          <p:spPr>
            <a:xfrm>
              <a:off x="0" y="5080"/>
              <a:ext cx="3810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grpSp>
        <p:nvGrpSpPr>
          <p:cNvPr id="146" name="Rectangle 73"/>
          <p:cNvGrpSpPr/>
          <p:nvPr/>
        </p:nvGrpSpPr>
        <p:grpSpPr>
          <a:xfrm>
            <a:off x="5407681" y="1148391"/>
            <a:ext cx="381001" cy="381001"/>
            <a:chOff x="0" y="0"/>
            <a:chExt cx="381000" cy="381000"/>
          </a:xfrm>
        </p:grpSpPr>
        <p:sp>
          <p:nvSpPr>
            <p:cNvPr id="144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45" name="x2"/>
            <p:cNvSpPr txBox="1"/>
            <p:nvPr/>
          </p:nvSpPr>
          <p:spPr>
            <a:xfrm>
              <a:off x="0" y="5080"/>
              <a:ext cx="3810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2</a:t>
              </a:r>
            </a:p>
          </p:txBody>
        </p:sp>
      </p:grpSp>
      <p:sp>
        <p:nvSpPr>
          <p:cNvPr id="147" name="Multiply 84"/>
          <p:cNvSpPr/>
          <p:nvPr/>
        </p:nvSpPr>
        <p:spPr>
          <a:xfrm rot="18900000">
            <a:off x="1647670" y="23007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8" name="Connecteur droit avec flèche 1"/>
          <p:cNvSpPr/>
          <p:nvPr/>
        </p:nvSpPr>
        <p:spPr>
          <a:xfrm flipH="1" flipV="1">
            <a:off x="1754936" y="2397987"/>
            <a:ext cx="703051" cy="438868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9" name="ZoneTexte 3"/>
          <p:cNvSpPr txBox="1"/>
          <p:nvPr/>
        </p:nvSpPr>
        <p:spPr>
          <a:xfrm>
            <a:off x="1917761" y="2775908"/>
            <a:ext cx="1303339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Nuevo dato</a:t>
            </a:r>
          </a:p>
        </p:txBody>
      </p:sp>
      <p:sp>
        <p:nvSpPr>
          <p:cNvPr id="150" name="Straight Arrow Connector 77"/>
          <p:cNvSpPr/>
          <p:nvPr/>
        </p:nvSpPr>
        <p:spPr>
          <a:xfrm flipV="1">
            <a:off x="613581" y="1531188"/>
            <a:ext cx="1" cy="252174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1" name="Straight Arrow Connector 78"/>
          <p:cNvSpPr/>
          <p:nvPr/>
        </p:nvSpPr>
        <p:spPr>
          <a:xfrm>
            <a:off x="400050" y="3858329"/>
            <a:ext cx="3038500" cy="16176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2" name="Multiply 84"/>
          <p:cNvSpPr/>
          <p:nvPr/>
        </p:nvSpPr>
        <p:spPr>
          <a:xfrm rot="18900000">
            <a:off x="847752" y="31472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3" name="Multiply 84"/>
          <p:cNvSpPr/>
          <p:nvPr/>
        </p:nvSpPr>
        <p:spPr>
          <a:xfrm rot="18900000">
            <a:off x="1079586" y="30393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4" name="Multiply 84"/>
          <p:cNvSpPr/>
          <p:nvPr/>
        </p:nvSpPr>
        <p:spPr>
          <a:xfrm rot="18900000">
            <a:off x="1373424" y="288879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5" name="Multiply 84"/>
          <p:cNvSpPr/>
          <p:nvPr/>
        </p:nvSpPr>
        <p:spPr>
          <a:xfrm rot="18900000">
            <a:off x="963668" y="280217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6" name="Multiply 84"/>
          <p:cNvSpPr/>
          <p:nvPr/>
        </p:nvSpPr>
        <p:spPr>
          <a:xfrm rot="18900000">
            <a:off x="1225157" y="26188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7" name="Multiply 84"/>
          <p:cNvSpPr/>
          <p:nvPr/>
        </p:nvSpPr>
        <p:spPr>
          <a:xfrm rot="18900000">
            <a:off x="1389598" y="31526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8" name="Multiply 84"/>
          <p:cNvSpPr/>
          <p:nvPr/>
        </p:nvSpPr>
        <p:spPr>
          <a:xfrm rot="18900000">
            <a:off x="1621433" y="26188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9" name="Multiply 84"/>
          <p:cNvSpPr/>
          <p:nvPr/>
        </p:nvSpPr>
        <p:spPr>
          <a:xfrm rot="18900000">
            <a:off x="1330290" y="34329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0" name="Multiply 84"/>
          <p:cNvSpPr/>
          <p:nvPr/>
        </p:nvSpPr>
        <p:spPr>
          <a:xfrm rot="18900000">
            <a:off x="1647670" y="32227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1" name="Multiply 84"/>
          <p:cNvSpPr/>
          <p:nvPr/>
        </p:nvSpPr>
        <p:spPr>
          <a:xfrm rot="18900000">
            <a:off x="998714" y="34922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2" name="Multiply 84"/>
          <p:cNvSpPr/>
          <p:nvPr/>
        </p:nvSpPr>
        <p:spPr>
          <a:xfrm rot="18900000">
            <a:off x="2850696" y="172386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3" name="Multiply 84"/>
          <p:cNvSpPr/>
          <p:nvPr/>
        </p:nvSpPr>
        <p:spPr>
          <a:xfrm rot="18900000">
            <a:off x="3007049" y="20042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4" name="Multiply 84"/>
          <p:cNvSpPr/>
          <p:nvPr/>
        </p:nvSpPr>
        <p:spPr>
          <a:xfrm rot="18900000">
            <a:off x="2707821" y="206892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5" name="Multiply 84"/>
          <p:cNvSpPr/>
          <p:nvPr/>
        </p:nvSpPr>
        <p:spPr>
          <a:xfrm rot="18900000">
            <a:off x="2244152" y="196109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6" name="Multiply 84"/>
          <p:cNvSpPr/>
          <p:nvPr/>
        </p:nvSpPr>
        <p:spPr>
          <a:xfrm rot="18900000">
            <a:off x="3098706" y="234729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7" name="Multiply 84"/>
          <p:cNvSpPr/>
          <p:nvPr/>
        </p:nvSpPr>
        <p:spPr>
          <a:xfrm rot="18900000">
            <a:off x="2244152" y="234729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8" name="Multiply 84"/>
          <p:cNvSpPr/>
          <p:nvPr/>
        </p:nvSpPr>
        <p:spPr>
          <a:xfrm rot="18900000">
            <a:off x="2551468" y="1847874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9" name="Multiply 84"/>
          <p:cNvSpPr/>
          <p:nvPr/>
        </p:nvSpPr>
        <p:spPr>
          <a:xfrm rot="18900000">
            <a:off x="3238884" y="17777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grpSp>
        <p:nvGrpSpPr>
          <p:cNvPr id="172" name="Rectangle 100"/>
          <p:cNvGrpSpPr/>
          <p:nvPr/>
        </p:nvGrpSpPr>
        <p:grpSpPr>
          <a:xfrm>
            <a:off x="1167261" y="1002819"/>
            <a:ext cx="1828801" cy="457201"/>
            <a:chOff x="0" y="0"/>
            <a:chExt cx="1828800" cy="457200"/>
          </a:xfrm>
        </p:grpSpPr>
        <p:sp>
          <p:nvSpPr>
            <p:cNvPr id="170" name="Rectangle"/>
            <p:cNvSpPr/>
            <p:nvPr/>
          </p:nvSpPr>
          <p:spPr>
            <a:xfrm>
              <a:off x="0" y="0"/>
              <a:ext cx="1828800" cy="4572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7609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71" name="Antes de K-NN"/>
            <p:cNvSpPr txBox="1"/>
            <p:nvPr/>
          </p:nvSpPr>
          <p:spPr>
            <a:xfrm>
              <a:off x="0" y="62229"/>
              <a:ext cx="182880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Antes de K-NN</a:t>
              </a:r>
            </a:p>
          </p:txBody>
        </p:sp>
      </p:grpSp>
      <p:sp>
        <p:nvSpPr>
          <p:cNvPr id="173" name="ZoneTexte 79"/>
          <p:cNvSpPr txBox="1"/>
          <p:nvPr/>
        </p:nvSpPr>
        <p:spPr>
          <a:xfrm>
            <a:off x="628110" y="3606918"/>
            <a:ext cx="1303339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Categoría 1</a:t>
            </a:r>
          </a:p>
        </p:txBody>
      </p:sp>
      <p:sp>
        <p:nvSpPr>
          <p:cNvPr id="174" name="ZoneTexte 84"/>
          <p:cNvSpPr txBox="1"/>
          <p:nvPr/>
        </p:nvSpPr>
        <p:spPr>
          <a:xfrm>
            <a:off x="2070642" y="2401536"/>
            <a:ext cx="1303339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Categoría 2</a:t>
            </a:r>
          </a:p>
        </p:txBody>
      </p:sp>
      <p:grpSp>
        <p:nvGrpSpPr>
          <p:cNvPr id="177" name="Rectangle 103"/>
          <p:cNvGrpSpPr/>
          <p:nvPr/>
        </p:nvGrpSpPr>
        <p:grpSpPr>
          <a:xfrm>
            <a:off x="3429000" y="3867150"/>
            <a:ext cx="381000" cy="381000"/>
            <a:chOff x="0" y="0"/>
            <a:chExt cx="381000" cy="381000"/>
          </a:xfrm>
        </p:grpSpPr>
        <p:sp>
          <p:nvSpPr>
            <p:cNvPr id="175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76" name="x1"/>
            <p:cNvSpPr txBox="1"/>
            <p:nvPr/>
          </p:nvSpPr>
          <p:spPr>
            <a:xfrm>
              <a:off x="0" y="5080"/>
              <a:ext cx="3810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grpSp>
        <p:nvGrpSpPr>
          <p:cNvPr id="180" name="Rectangle 104"/>
          <p:cNvGrpSpPr/>
          <p:nvPr/>
        </p:nvGrpSpPr>
        <p:grpSpPr>
          <a:xfrm>
            <a:off x="228600" y="1123950"/>
            <a:ext cx="381000" cy="381000"/>
            <a:chOff x="0" y="0"/>
            <a:chExt cx="381000" cy="381000"/>
          </a:xfrm>
        </p:grpSpPr>
        <p:sp>
          <p:nvSpPr>
            <p:cNvPr id="178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4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79" name="X2"/>
            <p:cNvSpPr txBox="1"/>
            <p:nvPr/>
          </p:nvSpPr>
          <p:spPr>
            <a:xfrm>
              <a:off x="0" y="36829"/>
              <a:ext cx="3810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sz="14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600"/>
                <a:t>2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16"/>
          <p:cNvSpPr txBox="1"/>
          <p:nvPr>
            <p:ph type="title"/>
          </p:nvPr>
        </p:nvSpPr>
        <p:spPr>
          <a:xfrm>
            <a:off x="228600" y="76200"/>
            <a:ext cx="8686800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¿Cómo lo hace?</a:t>
            </a:r>
          </a:p>
        </p:txBody>
      </p:sp>
      <p:sp>
        <p:nvSpPr>
          <p:cNvPr id="185" name="ZoneTexte 2"/>
          <p:cNvSpPr txBox="1"/>
          <p:nvPr/>
        </p:nvSpPr>
        <p:spPr>
          <a:xfrm>
            <a:off x="773113" y="923925"/>
            <a:ext cx="8351836" cy="354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3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1:</a:t>
            </a:r>
            <a:r>
              <a:rPr b="0"/>
              <a:t> Elegir el número K de vecinos</a:t>
            </a:r>
          </a:p>
          <a:p>
            <a:pPr>
              <a:defRPr sz="1300"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  <a:p>
            <a:pPr>
              <a:defRPr sz="1300"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  <a:p>
            <a:pPr>
              <a:defRPr b="1" sz="1300"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  <a:p>
            <a:pPr>
              <a:defRPr b="1" sz="13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2:</a:t>
            </a:r>
            <a:r>
              <a:rPr b="0"/>
              <a:t> Tomar los K vecinos más cercanos del nuevo dato, según la distancia Euclídea</a:t>
            </a:r>
            <a:endParaRPr b="0"/>
          </a:p>
          <a:p>
            <a:pPr>
              <a:defRPr sz="1300"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  <a:p>
            <a:pPr>
              <a:defRPr sz="1300"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  <a:p>
            <a:pPr>
              <a:defRPr b="1" sz="1300"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  <a:p>
            <a:pPr>
              <a:defRPr b="1" sz="13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3: </a:t>
            </a:r>
            <a:r>
              <a:rPr b="0"/>
              <a:t>Entre esos K vecinos, contar el número de puntos que pertenecen a cada categoría</a:t>
            </a:r>
            <a:endParaRPr b="0"/>
          </a:p>
          <a:p>
            <a:pPr>
              <a:defRPr sz="1300"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  <a:p>
            <a:pPr>
              <a:defRPr sz="1300"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  <a:p>
            <a:pPr>
              <a:defRPr b="1" sz="1300"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  <a:p>
            <a:pPr>
              <a:defRPr b="1" sz="13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4:</a:t>
            </a:r>
            <a:r>
              <a:rPr b="0"/>
              <a:t> Asignar el nuevo dato a la categoría con más vecinos en ella</a:t>
            </a:r>
            <a:endParaRPr b="0"/>
          </a:p>
          <a:p>
            <a:pPr>
              <a:defRPr sz="1300"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  <a:p>
            <a:pPr>
              <a:defRPr sz="1300"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  <a:p>
            <a:pPr>
              <a:defRPr sz="1300"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6" name="Flèche : bas 1"/>
          <p:cNvSpPr/>
          <p:nvPr/>
        </p:nvSpPr>
        <p:spPr>
          <a:xfrm>
            <a:off x="986346" y="1276350"/>
            <a:ext cx="249239" cy="3201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3193"/>
                </a:moveTo>
                <a:lnTo>
                  <a:pt x="5400" y="13193"/>
                </a:lnTo>
                <a:lnTo>
                  <a:pt x="5400" y="0"/>
                </a:lnTo>
                <a:lnTo>
                  <a:pt x="16200" y="0"/>
                </a:lnTo>
                <a:lnTo>
                  <a:pt x="16200" y="13193"/>
                </a:lnTo>
                <a:lnTo>
                  <a:pt x="21600" y="1319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92D050"/>
          </a:solidFill>
          <a:ln w="25400">
            <a:solidFill>
              <a:srgbClr val="77933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7" name="Flèche : bas 4"/>
          <p:cNvSpPr/>
          <p:nvPr/>
        </p:nvSpPr>
        <p:spPr>
          <a:xfrm>
            <a:off x="986346" y="2114550"/>
            <a:ext cx="249239" cy="3201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3193"/>
                </a:moveTo>
                <a:lnTo>
                  <a:pt x="5400" y="13193"/>
                </a:lnTo>
                <a:lnTo>
                  <a:pt x="5400" y="0"/>
                </a:lnTo>
                <a:lnTo>
                  <a:pt x="16200" y="0"/>
                </a:lnTo>
                <a:lnTo>
                  <a:pt x="16200" y="13193"/>
                </a:lnTo>
                <a:lnTo>
                  <a:pt x="21600" y="1319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92D050"/>
          </a:solidFill>
          <a:ln w="25400">
            <a:solidFill>
              <a:srgbClr val="77933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8" name="Flèche : bas 5"/>
          <p:cNvSpPr/>
          <p:nvPr/>
        </p:nvSpPr>
        <p:spPr>
          <a:xfrm>
            <a:off x="986346" y="2876550"/>
            <a:ext cx="249239" cy="3201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3193"/>
                </a:moveTo>
                <a:lnTo>
                  <a:pt x="5400" y="13193"/>
                </a:lnTo>
                <a:lnTo>
                  <a:pt x="5400" y="0"/>
                </a:lnTo>
                <a:lnTo>
                  <a:pt x="16200" y="0"/>
                </a:lnTo>
                <a:lnTo>
                  <a:pt x="16200" y="13193"/>
                </a:lnTo>
                <a:lnTo>
                  <a:pt x="21600" y="1319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92D050"/>
          </a:solidFill>
          <a:ln w="25400">
            <a:solidFill>
              <a:srgbClr val="77933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9" name="Flèche : bas 6"/>
          <p:cNvSpPr/>
          <p:nvPr/>
        </p:nvSpPr>
        <p:spPr>
          <a:xfrm>
            <a:off x="986346" y="3699383"/>
            <a:ext cx="249239" cy="320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3193"/>
                </a:moveTo>
                <a:lnTo>
                  <a:pt x="5400" y="13193"/>
                </a:lnTo>
                <a:lnTo>
                  <a:pt x="5400" y="0"/>
                </a:lnTo>
                <a:lnTo>
                  <a:pt x="16200" y="0"/>
                </a:lnTo>
                <a:lnTo>
                  <a:pt x="16200" y="13193"/>
                </a:lnTo>
                <a:lnTo>
                  <a:pt x="21600" y="1319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92D050"/>
          </a:solidFill>
          <a:ln w="25400">
            <a:solidFill>
              <a:srgbClr val="77933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92" name="Rectangle 10"/>
          <p:cNvGrpSpPr/>
          <p:nvPr/>
        </p:nvGrpSpPr>
        <p:grpSpPr>
          <a:xfrm>
            <a:off x="773112" y="4163790"/>
            <a:ext cx="2590801" cy="332741"/>
            <a:chOff x="0" y="0"/>
            <a:chExt cx="2590800" cy="332740"/>
          </a:xfrm>
        </p:grpSpPr>
        <p:sp>
          <p:nvSpPr>
            <p:cNvPr id="190" name="Rectangle"/>
            <p:cNvSpPr/>
            <p:nvPr/>
          </p:nvSpPr>
          <p:spPr>
            <a:xfrm>
              <a:off x="0" y="32660"/>
              <a:ext cx="2590800" cy="267420"/>
            </a:xfrm>
            <a:prstGeom prst="rect">
              <a:avLst/>
            </a:prstGeom>
            <a:solidFill>
              <a:srgbClr val="A6A6A6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1" name="Nuestro modelo está listo"/>
            <p:cNvSpPr txBox="1"/>
            <p:nvPr/>
          </p:nvSpPr>
          <p:spPr>
            <a:xfrm>
              <a:off x="0" y="-1"/>
              <a:ext cx="259080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Nuestro modelo está listo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8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8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18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18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8" grpId="4"/>
      <p:bldP build="whole" bldLvl="1" animBg="1" rev="0" advAuto="0" spid="187" grpId="3"/>
      <p:bldP build="p" bldLvl="5" animBg="1" rev="0" advAuto="0" spid="185" grpId="1"/>
      <p:bldP build="whole" bldLvl="1" animBg="1" rev="0" advAuto="0" spid="186" grpId="2"/>
      <p:bldP build="whole" bldLvl="1" animBg="1" rev="0" advAuto="0" spid="192" grpId="5"/>
      <p:bldP build="whole" bldLvl="1" animBg="1" rev="0" advAuto="0" spid="189" grpId="6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itle 16"/>
          <p:cNvSpPr txBox="1"/>
          <p:nvPr>
            <p:ph type="title"/>
          </p:nvPr>
        </p:nvSpPr>
        <p:spPr>
          <a:xfrm>
            <a:off x="228600" y="76200"/>
            <a:ext cx="8686800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Algoritmo de los K-NN</a:t>
            </a:r>
          </a:p>
        </p:txBody>
      </p:sp>
      <p:sp>
        <p:nvSpPr>
          <p:cNvPr id="195" name="ZoneTexte 2"/>
          <p:cNvSpPr txBox="1"/>
          <p:nvPr/>
        </p:nvSpPr>
        <p:spPr>
          <a:xfrm>
            <a:off x="2701145" y="1063056"/>
            <a:ext cx="4866167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1:</a:t>
            </a:r>
            <a:r>
              <a:rPr b="0"/>
              <a:t> Elegir el número K de vecinos: K = 5</a:t>
            </a:r>
          </a:p>
        </p:txBody>
      </p:sp>
      <p:sp>
        <p:nvSpPr>
          <p:cNvPr id="196" name="Straight Arrow Connector 81"/>
          <p:cNvSpPr/>
          <p:nvPr/>
        </p:nvSpPr>
        <p:spPr>
          <a:xfrm flipV="1">
            <a:off x="2490337" y="1741458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97" name="Straight Arrow Connector 83"/>
          <p:cNvSpPr/>
          <p:nvPr/>
        </p:nvSpPr>
        <p:spPr>
          <a:xfrm>
            <a:off x="2345306" y="4237726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98" name="Multiply 84"/>
          <p:cNvSpPr/>
          <p:nvPr/>
        </p:nvSpPr>
        <p:spPr>
          <a:xfrm rot="18900000">
            <a:off x="3411413" y="33521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99" name="Multiply 84"/>
          <p:cNvSpPr/>
          <p:nvPr/>
        </p:nvSpPr>
        <p:spPr>
          <a:xfrm rot="18900000">
            <a:off x="3643248" y="32442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00" name="Multiply 84"/>
          <p:cNvSpPr/>
          <p:nvPr/>
        </p:nvSpPr>
        <p:spPr>
          <a:xfrm rot="18900000">
            <a:off x="3939781" y="30987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01" name="Multiply 84"/>
          <p:cNvSpPr/>
          <p:nvPr/>
        </p:nvSpPr>
        <p:spPr>
          <a:xfrm rot="18900000">
            <a:off x="3530026" y="30070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02" name="Multiply 84"/>
          <p:cNvSpPr/>
          <p:nvPr/>
        </p:nvSpPr>
        <p:spPr>
          <a:xfrm rot="18900000">
            <a:off x="3788819" y="282373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03" name="Multiply 84"/>
          <p:cNvSpPr/>
          <p:nvPr/>
        </p:nvSpPr>
        <p:spPr>
          <a:xfrm rot="18900000">
            <a:off x="3955955" y="33574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04" name="Multiply 84"/>
          <p:cNvSpPr/>
          <p:nvPr/>
        </p:nvSpPr>
        <p:spPr>
          <a:xfrm rot="18900000">
            <a:off x="4187790" y="282373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05" name="Multiply 84"/>
          <p:cNvSpPr/>
          <p:nvPr/>
        </p:nvSpPr>
        <p:spPr>
          <a:xfrm rot="18900000">
            <a:off x="3891257" y="36378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06" name="Multiply 84"/>
          <p:cNvSpPr/>
          <p:nvPr/>
        </p:nvSpPr>
        <p:spPr>
          <a:xfrm rot="18900000">
            <a:off x="4209356" y="34275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07" name="Multiply 84"/>
          <p:cNvSpPr/>
          <p:nvPr/>
        </p:nvSpPr>
        <p:spPr>
          <a:xfrm rot="18900000">
            <a:off x="3562375" y="36971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08" name="Multiply 84"/>
          <p:cNvSpPr/>
          <p:nvPr/>
        </p:nvSpPr>
        <p:spPr>
          <a:xfrm rot="18900000">
            <a:off x="5417054" y="19287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09" name="Multiply 84"/>
          <p:cNvSpPr/>
          <p:nvPr/>
        </p:nvSpPr>
        <p:spPr>
          <a:xfrm rot="18900000">
            <a:off x="5568017" y="22091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10" name="Multiply 84"/>
          <p:cNvSpPr/>
          <p:nvPr/>
        </p:nvSpPr>
        <p:spPr>
          <a:xfrm rot="18900000">
            <a:off x="5271484" y="227380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11" name="Multiply 84"/>
          <p:cNvSpPr/>
          <p:nvPr/>
        </p:nvSpPr>
        <p:spPr>
          <a:xfrm rot="18900000">
            <a:off x="4807814" y="2165973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12" name="Multiply 84"/>
          <p:cNvSpPr/>
          <p:nvPr/>
        </p:nvSpPr>
        <p:spPr>
          <a:xfrm rot="18900000">
            <a:off x="5665064" y="25541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13" name="Multiply 84"/>
          <p:cNvSpPr/>
          <p:nvPr/>
        </p:nvSpPr>
        <p:spPr>
          <a:xfrm rot="18900000">
            <a:off x="4807814" y="25541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14" name="Multiply 84"/>
          <p:cNvSpPr/>
          <p:nvPr/>
        </p:nvSpPr>
        <p:spPr>
          <a:xfrm rot="18900000">
            <a:off x="5115130" y="205275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15" name="Multiply 84"/>
          <p:cNvSpPr/>
          <p:nvPr/>
        </p:nvSpPr>
        <p:spPr>
          <a:xfrm rot="18900000">
            <a:off x="5799852" y="19826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16" name="Multiply 84"/>
          <p:cNvSpPr/>
          <p:nvPr/>
        </p:nvSpPr>
        <p:spPr>
          <a:xfrm rot="18900000">
            <a:off x="4209356" y="25056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17" name="Connecteur droit avec flèche 33"/>
          <p:cNvSpPr/>
          <p:nvPr/>
        </p:nvSpPr>
        <p:spPr>
          <a:xfrm flipH="1" flipV="1">
            <a:off x="4318598" y="2604098"/>
            <a:ext cx="703051" cy="438869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8" name="ZoneTexte 34"/>
          <p:cNvSpPr txBox="1"/>
          <p:nvPr/>
        </p:nvSpPr>
        <p:spPr>
          <a:xfrm>
            <a:off x="4480343" y="2995939"/>
            <a:ext cx="1303339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Nuevo dato</a:t>
            </a:r>
          </a:p>
        </p:txBody>
      </p:sp>
      <p:sp>
        <p:nvSpPr>
          <p:cNvPr id="219" name="ZoneTexte 1"/>
          <p:cNvSpPr txBox="1"/>
          <p:nvPr/>
        </p:nvSpPr>
        <p:spPr>
          <a:xfrm>
            <a:off x="3361606" y="3871102"/>
            <a:ext cx="968554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Categoría 1</a:t>
            </a:r>
          </a:p>
        </p:txBody>
      </p:sp>
      <p:sp>
        <p:nvSpPr>
          <p:cNvPr id="220" name="ZoneTexte 35"/>
          <p:cNvSpPr txBox="1"/>
          <p:nvPr/>
        </p:nvSpPr>
        <p:spPr>
          <a:xfrm>
            <a:off x="4821670" y="2606345"/>
            <a:ext cx="968554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Categoría 2</a:t>
            </a:r>
          </a:p>
        </p:txBody>
      </p:sp>
      <p:grpSp>
        <p:nvGrpSpPr>
          <p:cNvPr id="223" name="Rectangle 36"/>
          <p:cNvGrpSpPr/>
          <p:nvPr/>
        </p:nvGrpSpPr>
        <p:grpSpPr>
          <a:xfrm>
            <a:off x="7025136" y="4264685"/>
            <a:ext cx="381001" cy="381001"/>
            <a:chOff x="0" y="0"/>
            <a:chExt cx="381000" cy="381000"/>
          </a:xfrm>
        </p:grpSpPr>
        <p:sp>
          <p:nvSpPr>
            <p:cNvPr id="221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222" name="x1"/>
            <p:cNvSpPr txBox="1"/>
            <p:nvPr/>
          </p:nvSpPr>
          <p:spPr>
            <a:xfrm>
              <a:off x="0" y="5080"/>
              <a:ext cx="3810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grpSp>
        <p:nvGrpSpPr>
          <p:cNvPr id="226" name="Rectangle 37"/>
          <p:cNvGrpSpPr/>
          <p:nvPr/>
        </p:nvGrpSpPr>
        <p:grpSpPr>
          <a:xfrm>
            <a:off x="2080583" y="1358660"/>
            <a:ext cx="381001" cy="381001"/>
            <a:chOff x="0" y="0"/>
            <a:chExt cx="381000" cy="381000"/>
          </a:xfrm>
        </p:grpSpPr>
        <p:sp>
          <p:nvSpPr>
            <p:cNvPr id="224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225" name="x2"/>
            <p:cNvSpPr txBox="1"/>
            <p:nvPr/>
          </p:nvSpPr>
          <p:spPr>
            <a:xfrm>
              <a:off x="0" y="5080"/>
              <a:ext cx="3810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2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onnecteur droit avec flèche 1"/>
          <p:cNvSpPr/>
          <p:nvPr/>
        </p:nvSpPr>
        <p:spPr>
          <a:xfrm flipV="1">
            <a:off x="3457035" y="1923693"/>
            <a:ext cx="2181405" cy="735401"/>
          </a:xfrm>
          <a:prstGeom prst="line">
            <a:avLst/>
          </a:prstGeom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1" name="Title 16"/>
          <p:cNvSpPr txBox="1"/>
          <p:nvPr>
            <p:ph type="title"/>
          </p:nvPr>
        </p:nvSpPr>
        <p:spPr>
          <a:xfrm>
            <a:off x="228600" y="76200"/>
            <a:ext cx="8686800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Distancia Euclidiana</a:t>
            </a:r>
          </a:p>
        </p:txBody>
      </p:sp>
      <p:sp>
        <p:nvSpPr>
          <p:cNvPr id="232" name="Straight Arrow Connector 81"/>
          <p:cNvSpPr/>
          <p:nvPr/>
        </p:nvSpPr>
        <p:spPr>
          <a:xfrm flipV="1">
            <a:off x="2630004" y="1218480"/>
            <a:ext cx="1" cy="252174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3" name="Straight Arrow Connector 83"/>
          <p:cNvSpPr/>
          <p:nvPr/>
        </p:nvSpPr>
        <p:spPr>
          <a:xfrm>
            <a:off x="2456527" y="3540230"/>
            <a:ext cx="4230023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4" name="Multiply 84"/>
          <p:cNvSpPr/>
          <p:nvPr/>
        </p:nvSpPr>
        <p:spPr>
          <a:xfrm rot="18900000">
            <a:off x="3415255" y="2626978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5" name="Multiply 85"/>
          <p:cNvSpPr/>
          <p:nvPr/>
        </p:nvSpPr>
        <p:spPr>
          <a:xfrm rot="18900000">
            <a:off x="5595090" y="186163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38" name="Rectangle 7"/>
          <p:cNvGrpSpPr/>
          <p:nvPr/>
        </p:nvGrpSpPr>
        <p:grpSpPr>
          <a:xfrm>
            <a:off x="6688863" y="3567188"/>
            <a:ext cx="381001" cy="381001"/>
            <a:chOff x="0" y="0"/>
            <a:chExt cx="381000" cy="381000"/>
          </a:xfrm>
        </p:grpSpPr>
        <p:sp>
          <p:nvSpPr>
            <p:cNvPr id="236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237" name="x"/>
            <p:cNvSpPr txBox="1"/>
            <p:nvPr/>
          </p:nvSpPr>
          <p:spPr>
            <a:xfrm>
              <a:off x="0" y="5080"/>
              <a:ext cx="3810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241" name="Rectangle 8"/>
          <p:cNvGrpSpPr/>
          <p:nvPr/>
        </p:nvGrpSpPr>
        <p:grpSpPr>
          <a:xfrm>
            <a:off x="2225642" y="841075"/>
            <a:ext cx="381001" cy="381001"/>
            <a:chOff x="0" y="0"/>
            <a:chExt cx="381000" cy="381000"/>
          </a:xfrm>
        </p:grpSpPr>
        <p:sp>
          <p:nvSpPr>
            <p:cNvPr id="239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0" name="y"/>
            <p:cNvSpPr txBox="1"/>
            <p:nvPr/>
          </p:nvSpPr>
          <p:spPr>
            <a:xfrm>
              <a:off x="0" y="5080"/>
              <a:ext cx="3810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y</a:t>
              </a:r>
            </a:p>
          </p:txBody>
        </p:sp>
      </p:grpSp>
      <p:sp>
        <p:nvSpPr>
          <p:cNvPr id="242" name="Straight Arrow Connector 39"/>
          <p:cNvSpPr/>
          <p:nvPr/>
        </p:nvSpPr>
        <p:spPr>
          <a:xfrm flipH="1">
            <a:off x="3460687" y="2720206"/>
            <a:ext cx="2314" cy="857252"/>
          </a:xfrm>
          <a:prstGeom prst="line">
            <a:avLst/>
          </a:prstGeom>
          <a:ln w="12700">
            <a:solidFill>
              <a:srgbClr val="404040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  <p:sp>
        <p:nvSpPr>
          <p:cNvPr id="243" name="Straight Arrow Connector 39"/>
          <p:cNvSpPr/>
          <p:nvPr/>
        </p:nvSpPr>
        <p:spPr>
          <a:xfrm flipV="1">
            <a:off x="5636938" y="1954215"/>
            <a:ext cx="8472" cy="1628234"/>
          </a:xfrm>
          <a:prstGeom prst="line">
            <a:avLst/>
          </a:prstGeom>
          <a:ln w="12700">
            <a:solidFill>
              <a:srgbClr val="404040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  <p:sp>
        <p:nvSpPr>
          <p:cNvPr id="244" name="ZoneTexte 3"/>
          <p:cNvSpPr txBox="1"/>
          <p:nvPr/>
        </p:nvSpPr>
        <p:spPr>
          <a:xfrm>
            <a:off x="3387006" y="2639742"/>
            <a:ext cx="102612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</a:t>
            </a:r>
            <a:r>
              <a:rPr sz="800"/>
              <a:t>1</a:t>
            </a:r>
            <a:r>
              <a:t>(x</a:t>
            </a:r>
            <a:r>
              <a:rPr sz="800"/>
              <a:t>1</a:t>
            </a:r>
            <a:r>
              <a:t>,y</a:t>
            </a:r>
            <a:r>
              <a:rPr sz="800"/>
              <a:t>1</a:t>
            </a:r>
            <a:r>
              <a:t>)</a:t>
            </a:r>
          </a:p>
        </p:txBody>
      </p:sp>
      <p:sp>
        <p:nvSpPr>
          <p:cNvPr id="245" name="ZoneTexte 13"/>
          <p:cNvSpPr txBox="1"/>
          <p:nvPr/>
        </p:nvSpPr>
        <p:spPr>
          <a:xfrm>
            <a:off x="5362552" y="1617734"/>
            <a:ext cx="132562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</a:t>
            </a:r>
            <a:r>
              <a:rPr sz="800"/>
              <a:t>2</a:t>
            </a:r>
            <a:r>
              <a:t>(x</a:t>
            </a:r>
            <a:r>
              <a:rPr sz="800"/>
              <a:t>2</a:t>
            </a:r>
            <a:r>
              <a:t>,y</a:t>
            </a:r>
            <a:r>
              <a:rPr sz="800"/>
              <a:t>2</a:t>
            </a:r>
            <a:r>
              <a:t>)</a:t>
            </a:r>
          </a:p>
        </p:txBody>
      </p:sp>
      <p:sp>
        <p:nvSpPr>
          <p:cNvPr id="246" name="ZoneTexte 14"/>
          <p:cNvSpPr txBox="1"/>
          <p:nvPr/>
        </p:nvSpPr>
        <p:spPr>
          <a:xfrm>
            <a:off x="5467103" y="3481716"/>
            <a:ext cx="47649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x</a:t>
            </a:r>
            <a:r>
              <a:rPr sz="800"/>
              <a:t>2</a:t>
            </a:r>
          </a:p>
        </p:txBody>
      </p:sp>
      <p:sp>
        <p:nvSpPr>
          <p:cNvPr id="247" name="ZoneTexte 17"/>
          <p:cNvSpPr txBox="1"/>
          <p:nvPr/>
        </p:nvSpPr>
        <p:spPr>
          <a:xfrm>
            <a:off x="3298052" y="3481716"/>
            <a:ext cx="43574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x</a:t>
            </a:r>
            <a:r>
              <a:rPr sz="800"/>
              <a:t>1</a:t>
            </a:r>
          </a:p>
        </p:txBody>
      </p:sp>
      <p:sp>
        <p:nvSpPr>
          <p:cNvPr id="248" name="Straight Arrow Connector 39"/>
          <p:cNvSpPr/>
          <p:nvPr/>
        </p:nvSpPr>
        <p:spPr>
          <a:xfrm flipV="1">
            <a:off x="2578791" y="2682731"/>
            <a:ext cx="844155" cy="5391"/>
          </a:xfrm>
          <a:prstGeom prst="line">
            <a:avLst/>
          </a:prstGeom>
          <a:ln w="12700">
            <a:solidFill>
              <a:srgbClr val="404040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  <p:sp>
        <p:nvSpPr>
          <p:cNvPr id="249" name="Straight Arrow Connector 39"/>
          <p:cNvSpPr/>
          <p:nvPr/>
        </p:nvSpPr>
        <p:spPr>
          <a:xfrm flipH="1">
            <a:off x="2578762" y="1915516"/>
            <a:ext cx="2999991" cy="16175"/>
          </a:xfrm>
          <a:prstGeom prst="line">
            <a:avLst/>
          </a:prstGeom>
          <a:ln w="12700">
            <a:solidFill>
              <a:srgbClr val="404040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  <p:sp>
        <p:nvSpPr>
          <p:cNvPr id="250" name="ZoneTexte 20"/>
          <p:cNvSpPr txBox="1"/>
          <p:nvPr/>
        </p:nvSpPr>
        <p:spPr>
          <a:xfrm>
            <a:off x="2280600" y="1702552"/>
            <a:ext cx="40317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y</a:t>
            </a:r>
            <a:r>
              <a:rPr sz="800"/>
              <a:t>2</a:t>
            </a:r>
          </a:p>
        </p:txBody>
      </p:sp>
      <p:sp>
        <p:nvSpPr>
          <p:cNvPr id="251" name="ZoneTexte 21"/>
          <p:cNvSpPr txBox="1"/>
          <p:nvPr/>
        </p:nvSpPr>
        <p:spPr>
          <a:xfrm>
            <a:off x="2280600" y="2456432"/>
            <a:ext cx="40317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y</a:t>
            </a:r>
            <a:r>
              <a:rPr sz="800"/>
              <a:t>1</a:t>
            </a:r>
          </a:p>
        </p:txBody>
      </p:sp>
      <p:pic>
        <p:nvPicPr>
          <p:cNvPr id="252" name="Image 4" descr="Image 4"/>
          <p:cNvPicPr>
            <a:picLocks noChangeAspect="1"/>
          </p:cNvPicPr>
          <p:nvPr/>
        </p:nvPicPr>
        <p:blipFill>
          <a:blip r:embed="rId3">
            <a:extLst/>
          </a:blip>
          <a:srcRect l="58945" t="0" r="0" b="0"/>
          <a:stretch>
            <a:fillRect/>
          </a:stretch>
        </p:blipFill>
        <p:spPr>
          <a:xfrm>
            <a:off x="5112401" y="4193295"/>
            <a:ext cx="2482125" cy="403615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Distancia Euclidiana entre P1 y P2"/>
          <p:cNvSpPr txBox="1"/>
          <p:nvPr/>
        </p:nvSpPr>
        <p:spPr>
          <a:xfrm>
            <a:off x="1459830" y="4216036"/>
            <a:ext cx="359252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Distancia Euclidiana entre P1 y P2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itle 16"/>
          <p:cNvSpPr txBox="1"/>
          <p:nvPr>
            <p:ph type="title"/>
          </p:nvPr>
        </p:nvSpPr>
        <p:spPr>
          <a:xfrm>
            <a:off x="228600" y="76200"/>
            <a:ext cx="8686800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Algoritmo de los K-NN</a:t>
            </a:r>
          </a:p>
        </p:txBody>
      </p:sp>
      <p:sp>
        <p:nvSpPr>
          <p:cNvPr id="258" name="ZoneTexte 2"/>
          <p:cNvSpPr txBox="1"/>
          <p:nvPr/>
        </p:nvSpPr>
        <p:spPr>
          <a:xfrm>
            <a:off x="1553083" y="836057"/>
            <a:ext cx="6037833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2: </a:t>
            </a:r>
            <a:r>
              <a:rPr b="0"/>
              <a:t>Tomar los K = 5 vecinos más cercanos del nuevo dato,</a:t>
            </a:r>
            <a:endParaRPr b="0"/>
          </a:p>
          <a:p>
            <a:pPr algn="ctr">
              <a:defRPr b="1" sz="1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b="0"/>
              <a:t>según la distancia Euclidiana</a:t>
            </a:r>
          </a:p>
        </p:txBody>
      </p:sp>
      <p:sp>
        <p:nvSpPr>
          <p:cNvPr id="259" name="Straight Arrow Connector 81"/>
          <p:cNvSpPr/>
          <p:nvPr/>
        </p:nvSpPr>
        <p:spPr>
          <a:xfrm flipV="1">
            <a:off x="1739542" y="1741458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60" name="Straight Arrow Connector 83"/>
          <p:cNvSpPr/>
          <p:nvPr/>
        </p:nvSpPr>
        <p:spPr>
          <a:xfrm>
            <a:off x="1594510" y="4237726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61" name="Multiply 84"/>
          <p:cNvSpPr/>
          <p:nvPr/>
        </p:nvSpPr>
        <p:spPr>
          <a:xfrm rot="18900000">
            <a:off x="2660616" y="33521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62" name="Multiply 84"/>
          <p:cNvSpPr/>
          <p:nvPr/>
        </p:nvSpPr>
        <p:spPr>
          <a:xfrm rot="18900000">
            <a:off x="2892451" y="32442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63" name="Multiply 84"/>
          <p:cNvSpPr/>
          <p:nvPr/>
        </p:nvSpPr>
        <p:spPr>
          <a:xfrm rot="18900000">
            <a:off x="3188984" y="3098704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64" name="Multiply 84"/>
          <p:cNvSpPr/>
          <p:nvPr/>
        </p:nvSpPr>
        <p:spPr>
          <a:xfrm rot="18900000">
            <a:off x="2779229" y="30070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65" name="Multiply 84"/>
          <p:cNvSpPr/>
          <p:nvPr/>
        </p:nvSpPr>
        <p:spPr>
          <a:xfrm rot="18900000">
            <a:off x="3038022" y="282373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66" name="Multiply 84"/>
          <p:cNvSpPr/>
          <p:nvPr/>
        </p:nvSpPr>
        <p:spPr>
          <a:xfrm rot="18900000">
            <a:off x="3205159" y="33574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67" name="Multiply 84"/>
          <p:cNvSpPr/>
          <p:nvPr/>
        </p:nvSpPr>
        <p:spPr>
          <a:xfrm rot="18900000">
            <a:off x="3436994" y="282373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68" name="Multiply 84"/>
          <p:cNvSpPr/>
          <p:nvPr/>
        </p:nvSpPr>
        <p:spPr>
          <a:xfrm rot="18900000">
            <a:off x="3140460" y="36378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69" name="Multiply 84"/>
          <p:cNvSpPr/>
          <p:nvPr/>
        </p:nvSpPr>
        <p:spPr>
          <a:xfrm rot="18900000">
            <a:off x="3458560" y="34275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70" name="Multiply 84"/>
          <p:cNvSpPr/>
          <p:nvPr/>
        </p:nvSpPr>
        <p:spPr>
          <a:xfrm rot="18900000">
            <a:off x="2811578" y="36971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71" name="Multiply 84"/>
          <p:cNvSpPr/>
          <p:nvPr/>
        </p:nvSpPr>
        <p:spPr>
          <a:xfrm rot="18900000">
            <a:off x="4666258" y="19287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72" name="Multiply 84"/>
          <p:cNvSpPr/>
          <p:nvPr/>
        </p:nvSpPr>
        <p:spPr>
          <a:xfrm rot="18900000">
            <a:off x="4817221" y="22091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73" name="Multiply 84"/>
          <p:cNvSpPr/>
          <p:nvPr/>
        </p:nvSpPr>
        <p:spPr>
          <a:xfrm rot="18900000">
            <a:off x="4520688" y="227380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74" name="Multiply 84"/>
          <p:cNvSpPr/>
          <p:nvPr/>
        </p:nvSpPr>
        <p:spPr>
          <a:xfrm rot="18900000">
            <a:off x="4057018" y="2165973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75" name="Multiply 84"/>
          <p:cNvSpPr/>
          <p:nvPr/>
        </p:nvSpPr>
        <p:spPr>
          <a:xfrm rot="18900000">
            <a:off x="4914268" y="25541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76" name="Multiply 84"/>
          <p:cNvSpPr/>
          <p:nvPr/>
        </p:nvSpPr>
        <p:spPr>
          <a:xfrm rot="18900000">
            <a:off x="4057018" y="25541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77" name="Multiply 84"/>
          <p:cNvSpPr/>
          <p:nvPr/>
        </p:nvSpPr>
        <p:spPr>
          <a:xfrm rot="18900000">
            <a:off x="4364333" y="205275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78" name="Multiply 84"/>
          <p:cNvSpPr/>
          <p:nvPr/>
        </p:nvSpPr>
        <p:spPr>
          <a:xfrm rot="18900000">
            <a:off x="5049056" y="19826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79" name="Multiply 84"/>
          <p:cNvSpPr/>
          <p:nvPr/>
        </p:nvSpPr>
        <p:spPr>
          <a:xfrm rot="18900000">
            <a:off x="3458560" y="25056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80" name="Connecteur droit avec flèche 33"/>
          <p:cNvSpPr/>
          <p:nvPr/>
        </p:nvSpPr>
        <p:spPr>
          <a:xfrm flipH="1" flipV="1">
            <a:off x="3567802" y="2604098"/>
            <a:ext cx="703051" cy="438869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81" name="ZoneTexte 34"/>
          <p:cNvSpPr txBox="1"/>
          <p:nvPr/>
        </p:nvSpPr>
        <p:spPr>
          <a:xfrm>
            <a:off x="3889466" y="3003633"/>
            <a:ext cx="1303339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Nuevo dato</a:t>
            </a:r>
          </a:p>
        </p:txBody>
      </p:sp>
      <p:sp>
        <p:nvSpPr>
          <p:cNvPr id="282" name="ZoneTexte 36"/>
          <p:cNvSpPr txBox="1"/>
          <p:nvPr/>
        </p:nvSpPr>
        <p:spPr>
          <a:xfrm>
            <a:off x="2610810" y="3871102"/>
            <a:ext cx="968554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Categoría 1</a:t>
            </a:r>
          </a:p>
        </p:txBody>
      </p:sp>
      <p:sp>
        <p:nvSpPr>
          <p:cNvPr id="283" name="ZoneTexte 39"/>
          <p:cNvSpPr txBox="1"/>
          <p:nvPr/>
        </p:nvSpPr>
        <p:spPr>
          <a:xfrm>
            <a:off x="4071849" y="2614611"/>
            <a:ext cx="968554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Categoría 2</a:t>
            </a:r>
          </a:p>
        </p:txBody>
      </p:sp>
      <p:grpSp>
        <p:nvGrpSpPr>
          <p:cNvPr id="286" name="Rectangle 78"/>
          <p:cNvGrpSpPr/>
          <p:nvPr/>
        </p:nvGrpSpPr>
        <p:grpSpPr>
          <a:xfrm>
            <a:off x="6274339" y="4264685"/>
            <a:ext cx="381001" cy="381001"/>
            <a:chOff x="0" y="0"/>
            <a:chExt cx="381000" cy="381000"/>
          </a:xfrm>
        </p:grpSpPr>
        <p:sp>
          <p:nvSpPr>
            <p:cNvPr id="284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285" name="x1"/>
            <p:cNvSpPr txBox="1"/>
            <p:nvPr/>
          </p:nvSpPr>
          <p:spPr>
            <a:xfrm>
              <a:off x="0" y="24129"/>
              <a:ext cx="38100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700"/>
                <a:t>1</a:t>
              </a:r>
            </a:p>
          </p:txBody>
        </p:sp>
      </p:grpSp>
      <p:grpSp>
        <p:nvGrpSpPr>
          <p:cNvPr id="289" name="Rectangle 79"/>
          <p:cNvGrpSpPr/>
          <p:nvPr/>
        </p:nvGrpSpPr>
        <p:grpSpPr>
          <a:xfrm>
            <a:off x="1329787" y="1358660"/>
            <a:ext cx="381001" cy="381001"/>
            <a:chOff x="0" y="0"/>
            <a:chExt cx="381000" cy="381000"/>
          </a:xfrm>
        </p:grpSpPr>
        <p:sp>
          <p:nvSpPr>
            <p:cNvPr id="287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288" name="x2"/>
            <p:cNvSpPr txBox="1"/>
            <p:nvPr/>
          </p:nvSpPr>
          <p:spPr>
            <a:xfrm>
              <a:off x="0" y="24129"/>
              <a:ext cx="38100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700"/>
                <a:t>2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le 16"/>
          <p:cNvSpPr txBox="1"/>
          <p:nvPr>
            <p:ph type="title"/>
          </p:nvPr>
        </p:nvSpPr>
        <p:spPr>
          <a:xfrm>
            <a:off x="228600" y="76200"/>
            <a:ext cx="8686800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Algoritmo de los K-NN</a:t>
            </a:r>
          </a:p>
        </p:txBody>
      </p:sp>
      <p:sp>
        <p:nvSpPr>
          <p:cNvPr id="294" name="ZoneTexte 2"/>
          <p:cNvSpPr txBox="1"/>
          <p:nvPr/>
        </p:nvSpPr>
        <p:spPr>
          <a:xfrm>
            <a:off x="1553083" y="836057"/>
            <a:ext cx="6037833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2: </a:t>
            </a:r>
            <a:r>
              <a:rPr b="0"/>
              <a:t>Tomar los K = 5 vecinos más cercanos del nuevo dato,</a:t>
            </a:r>
            <a:endParaRPr b="0"/>
          </a:p>
          <a:p>
            <a:pPr algn="ctr">
              <a:defRPr b="1" sz="1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b="0"/>
              <a:t>según la distancia Euclidiana</a:t>
            </a:r>
          </a:p>
        </p:txBody>
      </p:sp>
      <p:sp>
        <p:nvSpPr>
          <p:cNvPr id="295" name="Straight Arrow Connector 81"/>
          <p:cNvSpPr/>
          <p:nvPr/>
        </p:nvSpPr>
        <p:spPr>
          <a:xfrm flipV="1">
            <a:off x="1739542" y="1741458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96" name="Straight Arrow Connector 83"/>
          <p:cNvSpPr/>
          <p:nvPr/>
        </p:nvSpPr>
        <p:spPr>
          <a:xfrm>
            <a:off x="1594510" y="4237726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97" name="Multiply 84"/>
          <p:cNvSpPr/>
          <p:nvPr/>
        </p:nvSpPr>
        <p:spPr>
          <a:xfrm rot="18900000">
            <a:off x="2660616" y="33521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98" name="Multiply 84"/>
          <p:cNvSpPr/>
          <p:nvPr/>
        </p:nvSpPr>
        <p:spPr>
          <a:xfrm rot="18900000">
            <a:off x="2892451" y="32442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99" name="Multiply 84"/>
          <p:cNvSpPr/>
          <p:nvPr/>
        </p:nvSpPr>
        <p:spPr>
          <a:xfrm rot="18900000">
            <a:off x="3188984" y="3098704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00" name="Multiply 84"/>
          <p:cNvSpPr/>
          <p:nvPr/>
        </p:nvSpPr>
        <p:spPr>
          <a:xfrm rot="18900000">
            <a:off x="2779229" y="30070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01" name="Multiply 84"/>
          <p:cNvSpPr/>
          <p:nvPr/>
        </p:nvSpPr>
        <p:spPr>
          <a:xfrm rot="18900000">
            <a:off x="3038022" y="282373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02" name="Multiply 84"/>
          <p:cNvSpPr/>
          <p:nvPr/>
        </p:nvSpPr>
        <p:spPr>
          <a:xfrm rot="18900000">
            <a:off x="3205159" y="33574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03" name="Multiply 84"/>
          <p:cNvSpPr/>
          <p:nvPr/>
        </p:nvSpPr>
        <p:spPr>
          <a:xfrm rot="18900000">
            <a:off x="3436994" y="282373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04" name="Multiply 84"/>
          <p:cNvSpPr/>
          <p:nvPr/>
        </p:nvSpPr>
        <p:spPr>
          <a:xfrm rot="18900000">
            <a:off x="3140460" y="36378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05" name="Multiply 84"/>
          <p:cNvSpPr/>
          <p:nvPr/>
        </p:nvSpPr>
        <p:spPr>
          <a:xfrm rot="18900000">
            <a:off x="3458560" y="34275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06" name="Multiply 84"/>
          <p:cNvSpPr/>
          <p:nvPr/>
        </p:nvSpPr>
        <p:spPr>
          <a:xfrm rot="18900000">
            <a:off x="2811578" y="36971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07" name="Multiply 84"/>
          <p:cNvSpPr/>
          <p:nvPr/>
        </p:nvSpPr>
        <p:spPr>
          <a:xfrm rot="18900000">
            <a:off x="4666258" y="19287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08" name="Multiply 84"/>
          <p:cNvSpPr/>
          <p:nvPr/>
        </p:nvSpPr>
        <p:spPr>
          <a:xfrm rot="18900000">
            <a:off x="4817221" y="22091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09" name="Multiply 84"/>
          <p:cNvSpPr/>
          <p:nvPr/>
        </p:nvSpPr>
        <p:spPr>
          <a:xfrm rot="18900000">
            <a:off x="4520688" y="227380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10" name="Multiply 84"/>
          <p:cNvSpPr/>
          <p:nvPr/>
        </p:nvSpPr>
        <p:spPr>
          <a:xfrm rot="18900000">
            <a:off x="4057018" y="2165973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11" name="Multiply 84"/>
          <p:cNvSpPr/>
          <p:nvPr/>
        </p:nvSpPr>
        <p:spPr>
          <a:xfrm rot="18900000">
            <a:off x="4914268" y="25541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12" name="Multiply 84"/>
          <p:cNvSpPr/>
          <p:nvPr/>
        </p:nvSpPr>
        <p:spPr>
          <a:xfrm rot="18900000">
            <a:off x="4057018" y="25541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13" name="Multiply 84"/>
          <p:cNvSpPr/>
          <p:nvPr/>
        </p:nvSpPr>
        <p:spPr>
          <a:xfrm rot="18900000">
            <a:off x="4364333" y="205275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14" name="Multiply 84"/>
          <p:cNvSpPr/>
          <p:nvPr/>
        </p:nvSpPr>
        <p:spPr>
          <a:xfrm rot="18900000">
            <a:off x="5049056" y="19826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15" name="Multiply 84"/>
          <p:cNvSpPr/>
          <p:nvPr/>
        </p:nvSpPr>
        <p:spPr>
          <a:xfrm rot="18900000">
            <a:off x="3458560" y="25056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16" name="Connecteur droit avec flèche 33"/>
          <p:cNvSpPr/>
          <p:nvPr/>
        </p:nvSpPr>
        <p:spPr>
          <a:xfrm flipH="1" flipV="1">
            <a:off x="3567802" y="2604098"/>
            <a:ext cx="703051" cy="438869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7" name="ZoneTexte 34"/>
          <p:cNvSpPr txBox="1"/>
          <p:nvPr/>
        </p:nvSpPr>
        <p:spPr>
          <a:xfrm>
            <a:off x="3889466" y="3003633"/>
            <a:ext cx="1303339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Nuevo dato</a:t>
            </a:r>
          </a:p>
        </p:txBody>
      </p:sp>
      <p:sp>
        <p:nvSpPr>
          <p:cNvPr id="318" name="ZoneTexte 36"/>
          <p:cNvSpPr txBox="1"/>
          <p:nvPr/>
        </p:nvSpPr>
        <p:spPr>
          <a:xfrm>
            <a:off x="2610810" y="3871102"/>
            <a:ext cx="968554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Categoría 1</a:t>
            </a:r>
          </a:p>
        </p:txBody>
      </p:sp>
      <p:sp>
        <p:nvSpPr>
          <p:cNvPr id="319" name="ZoneTexte 39"/>
          <p:cNvSpPr txBox="1"/>
          <p:nvPr/>
        </p:nvSpPr>
        <p:spPr>
          <a:xfrm>
            <a:off x="4071849" y="2614611"/>
            <a:ext cx="968554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Categoría 2</a:t>
            </a:r>
          </a:p>
        </p:txBody>
      </p:sp>
      <p:grpSp>
        <p:nvGrpSpPr>
          <p:cNvPr id="322" name="Rectangle 78"/>
          <p:cNvGrpSpPr/>
          <p:nvPr/>
        </p:nvGrpSpPr>
        <p:grpSpPr>
          <a:xfrm>
            <a:off x="6274339" y="4264685"/>
            <a:ext cx="381001" cy="381001"/>
            <a:chOff x="0" y="0"/>
            <a:chExt cx="381000" cy="381000"/>
          </a:xfrm>
        </p:grpSpPr>
        <p:sp>
          <p:nvSpPr>
            <p:cNvPr id="320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321" name="x1"/>
            <p:cNvSpPr txBox="1"/>
            <p:nvPr/>
          </p:nvSpPr>
          <p:spPr>
            <a:xfrm>
              <a:off x="0" y="24129"/>
              <a:ext cx="38100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700"/>
                <a:t>1</a:t>
              </a:r>
            </a:p>
          </p:txBody>
        </p:sp>
      </p:grpSp>
      <p:grpSp>
        <p:nvGrpSpPr>
          <p:cNvPr id="325" name="Rectangle 79"/>
          <p:cNvGrpSpPr/>
          <p:nvPr/>
        </p:nvGrpSpPr>
        <p:grpSpPr>
          <a:xfrm>
            <a:off x="1329787" y="1358660"/>
            <a:ext cx="381001" cy="381001"/>
            <a:chOff x="0" y="0"/>
            <a:chExt cx="381000" cy="381000"/>
          </a:xfrm>
        </p:grpSpPr>
        <p:sp>
          <p:nvSpPr>
            <p:cNvPr id="323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324" name="x2"/>
            <p:cNvSpPr txBox="1"/>
            <p:nvPr/>
          </p:nvSpPr>
          <p:spPr>
            <a:xfrm>
              <a:off x="0" y="24129"/>
              <a:ext cx="38100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700"/>
                <a:t>2</a:t>
              </a:r>
            </a:p>
          </p:txBody>
        </p:sp>
      </p:grpSp>
      <p:sp>
        <p:nvSpPr>
          <p:cNvPr id="326" name="Ellipse 1"/>
          <p:cNvSpPr/>
          <p:nvPr/>
        </p:nvSpPr>
        <p:spPr>
          <a:xfrm>
            <a:off x="3379099" y="2754313"/>
            <a:ext cx="219107" cy="236569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27" name="Ellipse 35"/>
          <p:cNvSpPr/>
          <p:nvPr/>
        </p:nvSpPr>
        <p:spPr>
          <a:xfrm>
            <a:off x="2980127" y="2754313"/>
            <a:ext cx="219107" cy="236569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28" name="Ellipse 37"/>
          <p:cNvSpPr/>
          <p:nvPr/>
        </p:nvSpPr>
        <p:spPr>
          <a:xfrm>
            <a:off x="3131090" y="3035418"/>
            <a:ext cx="219107" cy="236569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29" name="Ellipse 38"/>
          <p:cNvSpPr/>
          <p:nvPr/>
        </p:nvSpPr>
        <p:spPr>
          <a:xfrm>
            <a:off x="3999122" y="2490876"/>
            <a:ext cx="219107" cy="236569"/>
          </a:xfrm>
          <a:prstGeom prst="ellipse">
            <a:avLst/>
          </a:prstGeom>
          <a:ln w="25400">
            <a:solidFill>
              <a:srgbClr val="77933C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30" name="Ellipse 42"/>
          <p:cNvSpPr/>
          <p:nvPr/>
        </p:nvSpPr>
        <p:spPr>
          <a:xfrm>
            <a:off x="3999122" y="2097296"/>
            <a:ext cx="219107" cy="236569"/>
          </a:xfrm>
          <a:prstGeom prst="ellipse">
            <a:avLst/>
          </a:prstGeom>
          <a:ln w="25400">
            <a:solidFill>
              <a:srgbClr val="77933C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