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2.jpeg" ContentType="image/jpeg"/>
  <Override PartName="/ppt/media/image3.jpeg" ContentType="image/jpeg"/>
  <Override PartName="/ppt/notesSlides/notesSlide17.xml" ContentType="application/vnd.openxmlformats-officedocument.presentationml.notesSlide+xml"/>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 name="Shape 31"/>
          <p:cNvSpPr/>
          <p:nvPr>
            <p:ph type="sldImg"/>
          </p:nvPr>
        </p:nvSpPr>
        <p:spPr>
          <a:xfrm>
            <a:off x="1143000" y="685800"/>
            <a:ext cx="4572000" cy="3429000"/>
          </a:xfrm>
          <a:prstGeom prst="rect">
            <a:avLst/>
          </a:prstGeom>
        </p:spPr>
        <p:txBody>
          <a:bodyPr/>
          <a:lstStyle/>
          <a:p>
            <a:pPr/>
          </a:p>
        </p:txBody>
      </p:sp>
      <p:sp>
        <p:nvSpPr>
          <p:cNvPr id="32" name="Shape 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Shape 63"/>
          <p:cNvSpPr/>
          <p:nvPr>
            <p:ph type="sldImg"/>
          </p:nvPr>
        </p:nvSpPr>
        <p:spPr>
          <a:prstGeom prst="rect">
            <a:avLst/>
          </a:prstGeom>
        </p:spPr>
        <p:txBody>
          <a:bodyPr/>
          <a:lstStyle/>
          <a:p>
            <a:pPr/>
          </a:p>
        </p:txBody>
      </p:sp>
      <p:sp>
        <p:nvSpPr>
          <p:cNvPr id="64" name="Shape 64"/>
          <p:cNvSpPr/>
          <p:nvPr>
            <p:ph type="body" sz="quarter" idx="1"/>
          </p:nvPr>
        </p:nvSpPr>
        <p:spPr>
          <a:prstGeom prst="rect">
            <a:avLst/>
          </a:prstGeom>
        </p:spPr>
        <p:txBody>
          <a:bodyPr/>
          <a:lstStyle/>
          <a:p>
            <a:pPr/>
            <a: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Shape 384"/>
          <p:cNvSpPr/>
          <p:nvPr>
            <p:ph type="sldImg"/>
          </p:nvPr>
        </p:nvSpPr>
        <p:spPr>
          <a:prstGeom prst="rect">
            <a:avLst/>
          </a:prstGeom>
        </p:spPr>
        <p:txBody>
          <a:bodyPr/>
          <a:lstStyle/>
          <a:p>
            <a:pPr/>
          </a:p>
        </p:txBody>
      </p:sp>
      <p:sp>
        <p:nvSpPr>
          <p:cNvPr id="385" name="Shape 385"/>
          <p:cNvSpPr/>
          <p:nvPr>
            <p:ph type="body" sz="quarter" idx="1"/>
          </p:nvPr>
        </p:nvSpPr>
        <p:spPr>
          <a:prstGeom prst="rect">
            <a:avLst/>
          </a:prstGeom>
        </p:spPr>
        <p:txBody>
          <a:bodyPr/>
          <a:lstStyle/>
          <a:p>
            <a:pPr/>
            <a:r>
              <a:t>Maybe should you precise that the vectors here are the vectors starting from the origin to the point itself (just to remind what a vector is). Otherwise say that the Vectores de Soporte are the data points, from each category, that are closest to the Decision Boundary.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Shape 472"/>
          <p:cNvSpPr/>
          <p:nvPr>
            <p:ph type="sldImg"/>
          </p:nvPr>
        </p:nvSpPr>
        <p:spPr>
          <a:prstGeom prst="rect">
            <a:avLst/>
          </a:prstGeom>
        </p:spPr>
        <p:txBody>
          <a:bodyPr/>
          <a:lstStyle/>
          <a:p>
            <a:pPr/>
          </a:p>
        </p:txBody>
      </p:sp>
      <p:sp>
        <p:nvSpPr>
          <p:cNvPr id="473" name="Shape 473"/>
          <p:cNvSpPr/>
          <p:nvPr>
            <p:ph type="body" sz="quarter" idx="1"/>
          </p:nvPr>
        </p:nvSpPr>
        <p:spPr>
          <a:prstGeom prst="rect">
            <a:avLst/>
          </a:prstGeom>
        </p:spPr>
        <p:txBody>
          <a:bodyPr/>
          <a:lstStyle/>
          <a:p>
            <a:pPr/>
            <a: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Shape 519"/>
          <p:cNvSpPr/>
          <p:nvPr>
            <p:ph type="sldImg"/>
          </p:nvPr>
        </p:nvSpPr>
        <p:spPr>
          <a:prstGeom prst="rect">
            <a:avLst/>
          </a:prstGeom>
        </p:spPr>
        <p:txBody>
          <a:bodyPr/>
          <a:lstStyle/>
          <a:p>
            <a:pPr/>
          </a:p>
        </p:txBody>
      </p:sp>
      <p:sp>
        <p:nvSpPr>
          <p:cNvPr id="520" name="Shape 520"/>
          <p:cNvSpPr/>
          <p:nvPr>
            <p:ph type="body" sz="quarter" idx="1"/>
          </p:nvPr>
        </p:nvSpPr>
        <p:spPr>
          <a:prstGeom prst="rect">
            <a:avLst/>
          </a:prstGeom>
        </p:spPr>
        <p:txBody>
          <a:bodyPr/>
          <a:lstStyle/>
          <a:p>
            <a:pPr/>
            <a: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Shape 526"/>
          <p:cNvSpPr/>
          <p:nvPr>
            <p:ph type="sldImg"/>
          </p:nvPr>
        </p:nvSpPr>
        <p:spPr>
          <a:prstGeom prst="rect">
            <a:avLst/>
          </a:prstGeom>
        </p:spPr>
        <p:txBody>
          <a:bodyPr/>
          <a:lstStyle/>
          <a:p>
            <a:pPr/>
          </a:p>
        </p:txBody>
      </p:sp>
      <p:sp>
        <p:nvSpPr>
          <p:cNvPr id="527" name="Shape 527"/>
          <p:cNvSpPr/>
          <p:nvPr>
            <p:ph type="body" sz="quarter" idx="1"/>
          </p:nvPr>
        </p:nvSpPr>
        <p:spPr>
          <a:prstGeom prst="rect">
            <a:avLst/>
          </a:prstGeom>
        </p:spPr>
        <p:txBody>
          <a:bodyPr/>
          <a:lstStyle/>
          <a:p>
            <a:pPr/>
            <a: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Shape 562"/>
          <p:cNvSpPr/>
          <p:nvPr>
            <p:ph type="sldImg"/>
          </p:nvPr>
        </p:nvSpPr>
        <p:spPr>
          <a:prstGeom prst="rect">
            <a:avLst/>
          </a:prstGeom>
        </p:spPr>
        <p:txBody>
          <a:bodyPr/>
          <a:lstStyle/>
          <a:p>
            <a:pPr/>
          </a:p>
        </p:txBody>
      </p:sp>
      <p:sp>
        <p:nvSpPr>
          <p:cNvPr id="563" name="Shape 563"/>
          <p:cNvSpPr/>
          <p:nvPr>
            <p:ph type="body" sz="quarter" idx="1"/>
          </p:nvPr>
        </p:nvSpPr>
        <p:spPr>
          <a:prstGeom prst="rect">
            <a:avLst/>
          </a:prstGeom>
        </p:spPr>
        <p:txBody>
          <a:bodyPr/>
          <a:lstStyle/>
          <a:p>
            <a:pPr/>
            <a: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2" name="Shape 602"/>
          <p:cNvSpPr/>
          <p:nvPr>
            <p:ph type="sldImg"/>
          </p:nvPr>
        </p:nvSpPr>
        <p:spPr>
          <a:prstGeom prst="rect">
            <a:avLst/>
          </a:prstGeom>
        </p:spPr>
        <p:txBody>
          <a:bodyPr/>
          <a:lstStyle/>
          <a:p>
            <a:pPr/>
          </a:p>
        </p:txBody>
      </p:sp>
      <p:sp>
        <p:nvSpPr>
          <p:cNvPr id="603" name="Shape 603"/>
          <p:cNvSpPr/>
          <p:nvPr>
            <p:ph type="body" sz="quarter" idx="1"/>
          </p:nvPr>
        </p:nvSpPr>
        <p:spPr>
          <a:prstGeom prst="rect">
            <a:avLst/>
          </a:prstGeom>
        </p:spPr>
        <p:txBody>
          <a:bodyPr/>
          <a:lstStyle/>
          <a:p>
            <a:pPr/>
            <a: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8" name="Shape 648"/>
          <p:cNvSpPr/>
          <p:nvPr>
            <p:ph type="sldImg"/>
          </p:nvPr>
        </p:nvSpPr>
        <p:spPr>
          <a:prstGeom prst="rect">
            <a:avLst/>
          </a:prstGeom>
        </p:spPr>
        <p:txBody>
          <a:bodyPr/>
          <a:lstStyle/>
          <a:p>
            <a:pPr/>
          </a:p>
        </p:txBody>
      </p:sp>
      <p:sp>
        <p:nvSpPr>
          <p:cNvPr id="649" name="Shape 649"/>
          <p:cNvSpPr/>
          <p:nvPr>
            <p:ph type="body" sz="quarter" idx="1"/>
          </p:nvPr>
        </p:nvSpPr>
        <p:spPr>
          <a:prstGeom prst="rect">
            <a:avLst/>
          </a:prstGeom>
        </p:spPr>
        <p:txBody>
          <a:bodyPr/>
          <a:lstStyle/>
          <a:p>
            <a:pPr/>
            <a:br/>
            <a:r>
              <a:t>Think for this another time. If you would want your kid to learn to differentiate between an apple and orange you would show him a perfect apple and a perfect orange. But not SVMs they want to only see an apple that looks like an orange and vice versa. This approach is very different from how most Machine learning algorithms operate, and maybe thats why it works so well in some cases.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r>
              <a:t>Way number 1</a:t>
            </a:r>
          </a:p>
          <a:p>
            <a:pPr/>
            <a:br/>
          </a:p>
          <a:p>
            <a:pPr/>
            <a:r>
              <a:t>Precise that this separating line here is a hyperplane (a straight line in two dimensions, a plan surface in three dimensions) and that it's called "the decision boundary" in classification.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Way number 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And the SVM way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And the SVM way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And the SVM way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a:r>
              <a:t>Say that all the essence of SVM is to maximize this margin here, that is to find the Margen máximo.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r>
              <a:t>Maybe should you precise that the vectors here are the vectors starting from the origin to the point itself (just to remind what a vector is). Otherwise say that the Vectores de Soporte are the data points, from each category, that are closest to the Decision Boundary.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p>
            <a:pPr/>
            <a:r>
              <a:t>Maybe should you precise that the vectors here are the vectors starting from the origin to the point itself (just to remind what a vector is). Otherwise say that the Vectores de Soporte are the data points, from each category, that are closest to the Decision Boundary.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2" name="Rectangle 7"/>
          <p:cNvSpPr/>
          <p:nvPr/>
        </p:nvSpPr>
        <p:spPr>
          <a:xfrm>
            <a:off x="-35719" y="708661"/>
            <a:ext cx="9215236" cy="45720"/>
          </a:xfrm>
          <a:prstGeom prst="rect">
            <a:avLst/>
          </a:prstGeom>
          <a:solidFill>
            <a:srgbClr val="558ED5"/>
          </a:solidFill>
          <a:ln>
            <a:solidFill>
              <a:srgbClr val="1F497D"/>
            </a:solidFill>
          </a:ln>
        </p:spPr>
        <p:txBody>
          <a:bodyPr lIns="45719" rIns="45719" anchor="ctr"/>
          <a:lstStyle/>
          <a:p>
            <a:pPr algn="ctr">
              <a:defRPr>
                <a:solidFill>
                  <a:srgbClr val="FFFFFF"/>
                </a:solidFill>
              </a:defRPr>
            </a:pPr>
          </a:p>
        </p:txBody>
      </p:sp>
      <p:sp>
        <p:nvSpPr>
          <p:cNvPr id="23" name="Title Text"/>
          <p:cNvSpPr txBox="1"/>
          <p:nvPr>
            <p:ph type="title"/>
          </p:nvPr>
        </p:nvSpPr>
        <p:spPr>
          <a:xfrm>
            <a:off x="228600" y="0"/>
            <a:ext cx="8686800" cy="742950"/>
          </a:xfrm>
          <a:prstGeom prst="rect">
            <a:avLst/>
          </a:prstGeom>
        </p:spPr>
        <p:txBody>
          <a:bodyPr/>
          <a:lstStyle>
            <a:lvl1pPr algn="l">
              <a:defRPr sz="3600">
                <a:effectLst>
                  <a:outerShdw sx="100000" sy="100000" kx="0" ky="0" algn="b" rotWithShape="0" blurRad="38100" dist="20320" dir="1800000">
                    <a:srgbClr val="000000">
                      <a:alpha val="40000"/>
                    </a:srgbClr>
                  </a:outerShdw>
                </a:effectLst>
              </a:defRPr>
            </a:lvl1pPr>
          </a:lstStyle>
          <a:p>
            <a:pPr/>
            <a:r>
              <a:t>Title Text</a:t>
            </a:r>
          </a:p>
        </p:txBody>
      </p:sp>
      <p:sp>
        <p:nvSpPr>
          <p:cNvPr id="24" name="Body Level One…"/>
          <p:cNvSpPr txBox="1"/>
          <p:nvPr>
            <p:ph type="body" idx="1"/>
          </p:nvPr>
        </p:nvSpPr>
        <p:spPr>
          <a:xfrm>
            <a:off x="228600" y="895350"/>
            <a:ext cx="8686800" cy="3657600"/>
          </a:xfrm>
          <a:prstGeom prst="rect">
            <a:avLst/>
          </a:prstGeom>
        </p:spPr>
        <p:txBody>
          <a:bodyPr>
            <a:normAutofit fontScale="100000" lnSpcReduction="0"/>
          </a:bodyPr>
          <a:lstStyle>
            <a:lvl1pPr>
              <a:defRPr>
                <a:latin typeface="Montserrat Light"/>
                <a:ea typeface="Montserrat Light"/>
                <a:cs typeface="Montserrat Light"/>
                <a:sym typeface="Montserrat Light"/>
              </a:defRPr>
            </a:lvl1pPr>
            <a:lvl2pPr>
              <a:defRPr>
                <a:latin typeface="Montserrat Light"/>
                <a:ea typeface="Montserrat Light"/>
                <a:cs typeface="Montserrat Light"/>
                <a:sym typeface="Montserrat Light"/>
              </a:defRPr>
            </a:lvl2pPr>
            <a:lvl3pPr>
              <a:defRPr>
                <a:latin typeface="Montserrat Light"/>
                <a:ea typeface="Montserrat Light"/>
                <a:cs typeface="Montserrat Light"/>
                <a:sym typeface="Montserrat Light"/>
              </a:defRPr>
            </a:lvl3pPr>
            <a:lvl4pPr>
              <a:defRPr>
                <a:latin typeface="Montserrat Light"/>
                <a:ea typeface="Montserrat Light"/>
                <a:cs typeface="Montserrat Light"/>
                <a:sym typeface="Montserrat Light"/>
              </a:defRPr>
            </a:lvl4pPr>
            <a:lvl5pPr>
              <a:defRPr>
                <a:latin typeface="Montserrat Light"/>
                <a:ea typeface="Montserrat Light"/>
                <a:cs typeface="Montserrat Light"/>
                <a:sym typeface="Montserrat Light"/>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9"/>
          <p:cNvSpPr/>
          <p:nvPr/>
        </p:nvSpPr>
        <p:spPr>
          <a:xfrm>
            <a:off x="0" y="4861809"/>
            <a:ext cx="9144000" cy="1"/>
          </a:xfrm>
          <a:prstGeom prst="line">
            <a:avLst/>
          </a:prstGeom>
          <a:ln w="19050">
            <a:solidFill>
              <a:srgbClr val="1F497D"/>
            </a:solidFill>
          </a:ln>
        </p:spPr>
        <p:txBody>
          <a:bodyPr lIns="45719" rIns="45719"/>
          <a:lstStyle/>
          <a:p>
            <a:pPr/>
          </a:p>
        </p:txBody>
      </p:sp>
      <p:sp>
        <p:nvSpPr>
          <p:cNvPr id="3" name="Slide Number Placeholder 5"/>
          <p:cNvSpPr txBox="1"/>
          <p:nvPr/>
        </p:nvSpPr>
        <p:spPr>
          <a:xfrm>
            <a:off x="6477000" y="4873842"/>
            <a:ext cx="26670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400">
                <a:latin typeface="Montserrat Light"/>
                <a:ea typeface="Montserrat Light"/>
                <a:cs typeface="Montserrat Light"/>
                <a:sym typeface="Montserrat Light"/>
              </a:defRPr>
            </a:lvl1pPr>
          </a:lstStyle>
          <a:p>
            <a:pPr/>
            <a:r>
              <a:t>© SuperDataScience</a:t>
            </a:r>
          </a:p>
        </p:txBody>
      </p:sp>
      <p:sp>
        <p:nvSpPr>
          <p:cNvPr id="4" name="Slide Number Placeholder 5"/>
          <p:cNvSpPr txBox="1"/>
          <p:nvPr/>
        </p:nvSpPr>
        <p:spPr>
          <a:xfrm>
            <a:off x="0" y="4873842"/>
            <a:ext cx="29718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Montserrat Light"/>
                <a:ea typeface="Montserrat Light"/>
                <a:cs typeface="Montserrat Light"/>
                <a:sym typeface="Montserrat Light"/>
              </a:defRPr>
            </a:lvl1pPr>
          </a:lstStyle>
          <a:p>
            <a:pPr/>
            <a:r>
              <a:t>Machine Learning A-Z</a:t>
            </a:r>
          </a:p>
        </p:txBody>
      </p:sp>
      <p:sp>
        <p:nvSpPr>
          <p:cNvPr id="5" name="Title Text"/>
          <p:cNvSpPr txBox="1"/>
          <p:nvPr>
            <p:ph type="title"/>
          </p:nvPr>
        </p:nvSpPr>
        <p:spPr>
          <a:xfrm>
            <a:off x="0" y="0"/>
            <a:ext cx="9144000" cy="48577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1pPr>
      <a:lvl2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2pPr>
      <a:lvl3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3pPr>
      <a:lvl4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4pPr>
      <a:lvl5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5pPr>
      <a:lvl6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6pPr>
      <a:lvl7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7pPr>
      <a:lvl8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8pPr>
      <a:lvl9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eg"/><Relationship Id="rId4" Type="http://schemas.openxmlformats.org/officeDocument/2006/relationships/image" Target="../media/image3.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Title 1"/>
          <p:cNvSpPr txBox="1"/>
          <p:nvPr>
            <p:ph type="title"/>
          </p:nvPr>
        </p:nvSpPr>
        <p:spPr>
          <a:prstGeom prst="rect">
            <a:avLst/>
          </a:prstGeom>
        </p:spPr>
        <p:txBody>
          <a:bodyPr/>
          <a:lstStyle>
            <a:lvl1pPr>
              <a:defRPr>
                <a:effectLst>
                  <a:outerShdw sx="100000" sy="100000" kx="0" ky="0" algn="b" rotWithShape="0" blurRad="38100" dist="38100" dir="2700000">
                    <a:srgbClr val="000000">
                      <a:alpha val="43137"/>
                    </a:srgbClr>
                  </a:outerShdw>
                </a:effectLst>
              </a:defRPr>
            </a:lvl1pPr>
          </a:lstStyle>
          <a:p>
            <a:pPr/>
            <a:r>
              <a:t>Idea de SVM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Title 16"/>
          <p:cNvSpPr txBox="1"/>
          <p:nvPr>
            <p:ph type="title"/>
          </p:nvPr>
        </p:nvSpPr>
        <p:spPr>
          <a:xfrm>
            <a:off x="228600" y="76200"/>
            <a:ext cx="8686800" cy="742950"/>
          </a:xfrm>
          <a:prstGeom prst="rect">
            <a:avLst/>
          </a:prstGeom>
        </p:spPr>
        <p:txBody>
          <a:bodyPr anchor="t"/>
          <a:lstStyle/>
          <a:p>
            <a:pPr/>
            <a:r>
              <a:t>Vectores de Soporte</a:t>
            </a:r>
          </a:p>
        </p:txBody>
      </p:sp>
      <p:sp>
        <p:nvSpPr>
          <p:cNvPr id="304"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05"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06"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7"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8"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09"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0"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1"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2"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3"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4"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5"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6"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7"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8"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19"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0"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1"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2"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23"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326" name="Rectangle 33"/>
          <p:cNvGrpSpPr/>
          <p:nvPr/>
        </p:nvGrpSpPr>
        <p:grpSpPr>
          <a:xfrm>
            <a:off x="7025136" y="4264685"/>
            <a:ext cx="403615" cy="381361"/>
            <a:chOff x="0" y="0"/>
            <a:chExt cx="403614" cy="381360"/>
          </a:xfrm>
        </p:grpSpPr>
        <p:sp>
          <p:nvSpPr>
            <p:cNvPr id="324"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325"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329" name="Rectangle 34"/>
          <p:cNvGrpSpPr/>
          <p:nvPr/>
        </p:nvGrpSpPr>
        <p:grpSpPr>
          <a:xfrm>
            <a:off x="2059016" y="1364052"/>
            <a:ext cx="403615" cy="381361"/>
            <a:chOff x="0" y="0"/>
            <a:chExt cx="403614" cy="381360"/>
          </a:xfrm>
        </p:grpSpPr>
        <p:sp>
          <p:nvSpPr>
            <p:cNvPr id="327"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328"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330"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331"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332"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333"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334"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335"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sp>
        <p:nvSpPr>
          <p:cNvPr id="336" name="Connecteur droit avec flèche 4"/>
          <p:cNvSpPr/>
          <p:nvPr/>
        </p:nvSpPr>
        <p:spPr>
          <a:xfrm flipH="1">
            <a:off x="3703966" y="1233397"/>
            <a:ext cx="163903" cy="337512"/>
          </a:xfrm>
          <a:prstGeom prst="line">
            <a:avLst/>
          </a:prstGeom>
          <a:ln w="12700">
            <a:solidFill>
              <a:srgbClr val="595959"/>
            </a:solidFill>
            <a:tailEnd type="triangle"/>
          </a:ln>
        </p:spPr>
        <p:txBody>
          <a:bodyPr lIns="45719" rIns="45719"/>
          <a:lstStyle/>
          <a:p>
            <a:pPr/>
          </a:p>
        </p:txBody>
      </p:sp>
      <p:sp>
        <p:nvSpPr>
          <p:cNvPr id="337" name="ZoneTexte 5"/>
          <p:cNvSpPr txBox="1"/>
          <p:nvPr/>
        </p:nvSpPr>
        <p:spPr>
          <a:xfrm>
            <a:off x="3648435" y="1039902"/>
            <a:ext cx="148724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Margen máximo</a:t>
            </a:r>
          </a:p>
        </p:txBody>
      </p:sp>
      <p:sp>
        <p:nvSpPr>
          <p:cNvPr id="338" name="Connecteur droit avec flèche 3"/>
          <p:cNvSpPr/>
          <p:nvPr/>
        </p:nvSpPr>
        <p:spPr>
          <a:xfrm flipH="1" flipV="1">
            <a:off x="4895491" y="2649807"/>
            <a:ext cx="1819097" cy="854013"/>
          </a:xfrm>
          <a:prstGeom prst="line">
            <a:avLst/>
          </a:prstGeom>
          <a:ln w="12700">
            <a:solidFill>
              <a:srgbClr val="595959"/>
            </a:solidFill>
            <a:tailEnd type="triangle"/>
          </a:ln>
        </p:spPr>
        <p:txBody>
          <a:bodyPr lIns="45719" rIns="45719"/>
          <a:lstStyle/>
          <a:p>
            <a:pPr/>
          </a:p>
        </p:txBody>
      </p:sp>
      <p:sp>
        <p:nvSpPr>
          <p:cNvPr id="339" name="Connecteur droit avec flèche 35"/>
          <p:cNvSpPr/>
          <p:nvPr/>
        </p:nvSpPr>
        <p:spPr>
          <a:xfrm flipH="1" flipV="1">
            <a:off x="4278854" y="2908850"/>
            <a:ext cx="2428338" cy="589831"/>
          </a:xfrm>
          <a:prstGeom prst="line">
            <a:avLst/>
          </a:prstGeom>
          <a:ln w="12700">
            <a:solidFill>
              <a:srgbClr val="595959"/>
            </a:solidFill>
            <a:tailEnd type="triangle"/>
          </a:ln>
        </p:spPr>
        <p:txBody>
          <a:bodyPr lIns="45719" rIns="45719"/>
          <a:lstStyle/>
          <a:p>
            <a:pPr/>
          </a:p>
        </p:txBody>
      </p:sp>
      <p:sp>
        <p:nvSpPr>
          <p:cNvPr id="340" name="ZoneTexte 39"/>
          <p:cNvSpPr txBox="1"/>
          <p:nvPr/>
        </p:nvSpPr>
        <p:spPr>
          <a:xfrm>
            <a:off x="6600884" y="3312902"/>
            <a:ext cx="1185984"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Vectores de Soporte</a:t>
            </a:r>
          </a:p>
        </p:txBody>
      </p:sp>
      <p:sp>
        <p:nvSpPr>
          <p:cNvPr id="341" name="Connecteur droit avec flèche 35"/>
          <p:cNvSpPr/>
          <p:nvPr/>
        </p:nvSpPr>
        <p:spPr>
          <a:xfrm flipV="1">
            <a:off x="2476485" y="2899143"/>
            <a:ext cx="1762362" cy="1327800"/>
          </a:xfrm>
          <a:prstGeom prst="line">
            <a:avLst/>
          </a:prstGeom>
          <a:ln w="38100">
            <a:solidFill>
              <a:srgbClr val="000000"/>
            </a:solidFill>
            <a:tailEnd type="triangle"/>
          </a:ln>
        </p:spPr>
        <p:txBody>
          <a:bodyPr lIns="45719" rIns="45719"/>
          <a:lstStyle/>
          <a:p>
            <a:pPr/>
          </a:p>
        </p:txBody>
      </p:sp>
      <p:sp>
        <p:nvSpPr>
          <p:cNvPr id="342" name="Connecteur droit avec flèche 35"/>
          <p:cNvSpPr/>
          <p:nvPr/>
        </p:nvSpPr>
        <p:spPr>
          <a:xfrm flipV="1">
            <a:off x="2473842" y="2629785"/>
            <a:ext cx="2381694" cy="1609062"/>
          </a:xfrm>
          <a:prstGeom prst="line">
            <a:avLst/>
          </a:prstGeom>
          <a:ln w="38100">
            <a:solidFill>
              <a:srgbClr val="000000"/>
            </a:solidFill>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Title 16"/>
          <p:cNvSpPr txBox="1"/>
          <p:nvPr>
            <p:ph type="title"/>
          </p:nvPr>
        </p:nvSpPr>
        <p:spPr>
          <a:xfrm>
            <a:off x="228600" y="76200"/>
            <a:ext cx="8686800" cy="742950"/>
          </a:xfrm>
          <a:prstGeom prst="rect">
            <a:avLst/>
          </a:prstGeom>
        </p:spPr>
        <p:txBody>
          <a:bodyPr anchor="t"/>
          <a:lstStyle/>
          <a:p>
            <a:pPr/>
            <a:r>
              <a:t>Vectores de Soporte</a:t>
            </a:r>
          </a:p>
        </p:txBody>
      </p:sp>
      <p:sp>
        <p:nvSpPr>
          <p:cNvPr id="347"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48"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49"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0"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1"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2"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3"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4"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5"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6"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7"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8"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59"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0"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1"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2"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3"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4"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5"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66"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369" name="Rectangle 33"/>
          <p:cNvGrpSpPr/>
          <p:nvPr/>
        </p:nvGrpSpPr>
        <p:grpSpPr>
          <a:xfrm>
            <a:off x="7025136" y="4264685"/>
            <a:ext cx="403615" cy="381361"/>
            <a:chOff x="0" y="0"/>
            <a:chExt cx="403614" cy="381360"/>
          </a:xfrm>
        </p:grpSpPr>
        <p:sp>
          <p:nvSpPr>
            <p:cNvPr id="367"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368"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372" name="Rectangle 34"/>
          <p:cNvGrpSpPr/>
          <p:nvPr/>
        </p:nvGrpSpPr>
        <p:grpSpPr>
          <a:xfrm>
            <a:off x="2059016" y="1364052"/>
            <a:ext cx="403615" cy="381361"/>
            <a:chOff x="0" y="0"/>
            <a:chExt cx="403614" cy="381360"/>
          </a:xfrm>
        </p:grpSpPr>
        <p:sp>
          <p:nvSpPr>
            <p:cNvPr id="370"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371"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373"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374"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375"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376"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377"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378"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sp>
        <p:nvSpPr>
          <p:cNvPr id="379" name="Connecteur droit avec flèche 4"/>
          <p:cNvSpPr/>
          <p:nvPr/>
        </p:nvSpPr>
        <p:spPr>
          <a:xfrm flipH="1">
            <a:off x="3703966" y="1233397"/>
            <a:ext cx="163903" cy="337512"/>
          </a:xfrm>
          <a:prstGeom prst="line">
            <a:avLst/>
          </a:prstGeom>
          <a:ln w="12700">
            <a:solidFill>
              <a:srgbClr val="595959"/>
            </a:solidFill>
            <a:tailEnd type="triangle"/>
          </a:ln>
        </p:spPr>
        <p:txBody>
          <a:bodyPr lIns="45719" rIns="45719"/>
          <a:lstStyle/>
          <a:p>
            <a:pPr/>
          </a:p>
        </p:txBody>
      </p:sp>
      <p:sp>
        <p:nvSpPr>
          <p:cNvPr id="380" name="ZoneTexte 5"/>
          <p:cNvSpPr txBox="1"/>
          <p:nvPr/>
        </p:nvSpPr>
        <p:spPr>
          <a:xfrm>
            <a:off x="3648435" y="1039902"/>
            <a:ext cx="148724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Margen máximo</a:t>
            </a:r>
          </a:p>
        </p:txBody>
      </p:sp>
      <p:sp>
        <p:nvSpPr>
          <p:cNvPr id="381" name="Connecteur droit avec flèche 3"/>
          <p:cNvSpPr/>
          <p:nvPr/>
        </p:nvSpPr>
        <p:spPr>
          <a:xfrm flipH="1" flipV="1">
            <a:off x="4895491" y="2649807"/>
            <a:ext cx="1819097" cy="854013"/>
          </a:xfrm>
          <a:prstGeom prst="line">
            <a:avLst/>
          </a:prstGeom>
          <a:ln w="12700">
            <a:solidFill>
              <a:srgbClr val="595959"/>
            </a:solidFill>
            <a:tailEnd type="triangle"/>
          </a:ln>
        </p:spPr>
        <p:txBody>
          <a:bodyPr lIns="45719" rIns="45719"/>
          <a:lstStyle/>
          <a:p>
            <a:pPr/>
          </a:p>
        </p:txBody>
      </p:sp>
      <p:sp>
        <p:nvSpPr>
          <p:cNvPr id="382" name="Connecteur droit avec flèche 35"/>
          <p:cNvSpPr/>
          <p:nvPr/>
        </p:nvSpPr>
        <p:spPr>
          <a:xfrm flipH="1" flipV="1">
            <a:off x="4278854" y="2908850"/>
            <a:ext cx="2428338" cy="589831"/>
          </a:xfrm>
          <a:prstGeom prst="line">
            <a:avLst/>
          </a:prstGeom>
          <a:ln w="12700">
            <a:solidFill>
              <a:srgbClr val="595959"/>
            </a:solidFill>
            <a:tailEnd type="triangle"/>
          </a:ln>
        </p:spPr>
        <p:txBody>
          <a:bodyPr lIns="45719" rIns="45719"/>
          <a:lstStyle/>
          <a:p>
            <a:pPr/>
          </a:p>
        </p:txBody>
      </p:sp>
      <p:sp>
        <p:nvSpPr>
          <p:cNvPr id="383" name="ZoneTexte 39"/>
          <p:cNvSpPr txBox="1"/>
          <p:nvPr/>
        </p:nvSpPr>
        <p:spPr>
          <a:xfrm>
            <a:off x="6600884" y="3312902"/>
            <a:ext cx="1185984"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Vectores de Soporte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Title 16"/>
          <p:cNvSpPr txBox="1"/>
          <p:nvPr>
            <p:ph type="title"/>
          </p:nvPr>
        </p:nvSpPr>
        <p:spPr>
          <a:xfrm>
            <a:off x="228600" y="76200"/>
            <a:ext cx="8686800" cy="742950"/>
          </a:xfrm>
          <a:prstGeom prst="rect">
            <a:avLst/>
          </a:prstGeom>
        </p:spPr>
        <p:txBody>
          <a:bodyPr anchor="t"/>
          <a:lstStyle/>
          <a:p>
            <a:pPr/>
            <a:r>
              <a:t>Hiperplanos</a:t>
            </a:r>
          </a:p>
        </p:txBody>
      </p:sp>
      <p:sp>
        <p:nvSpPr>
          <p:cNvPr id="388"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89"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90"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1"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2"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3"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4"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5"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6"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7"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8"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399"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0"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1"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2"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3"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4"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5"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6"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7"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410" name="Rectangle 33"/>
          <p:cNvGrpSpPr/>
          <p:nvPr/>
        </p:nvGrpSpPr>
        <p:grpSpPr>
          <a:xfrm>
            <a:off x="7025136" y="4264685"/>
            <a:ext cx="403615" cy="381361"/>
            <a:chOff x="0" y="0"/>
            <a:chExt cx="403614" cy="381360"/>
          </a:xfrm>
        </p:grpSpPr>
        <p:sp>
          <p:nvSpPr>
            <p:cNvPr id="408"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409"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413" name="Rectangle 34"/>
          <p:cNvGrpSpPr/>
          <p:nvPr/>
        </p:nvGrpSpPr>
        <p:grpSpPr>
          <a:xfrm>
            <a:off x="2059016" y="1364052"/>
            <a:ext cx="403615" cy="381361"/>
            <a:chOff x="0" y="0"/>
            <a:chExt cx="403614" cy="381360"/>
          </a:xfrm>
        </p:grpSpPr>
        <p:sp>
          <p:nvSpPr>
            <p:cNvPr id="411"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412"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414"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415"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416"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417"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418"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419"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sp>
        <p:nvSpPr>
          <p:cNvPr id="420" name="Connecteur droit avec flèche 4"/>
          <p:cNvSpPr/>
          <p:nvPr/>
        </p:nvSpPr>
        <p:spPr>
          <a:xfrm flipH="1">
            <a:off x="3703966" y="1233397"/>
            <a:ext cx="163903" cy="337512"/>
          </a:xfrm>
          <a:prstGeom prst="line">
            <a:avLst/>
          </a:prstGeom>
          <a:ln w="12700">
            <a:solidFill>
              <a:srgbClr val="595959"/>
            </a:solidFill>
            <a:tailEnd type="triangle"/>
          </a:ln>
        </p:spPr>
        <p:txBody>
          <a:bodyPr lIns="45719" rIns="45719"/>
          <a:lstStyle/>
          <a:p>
            <a:pPr/>
          </a:p>
        </p:txBody>
      </p:sp>
      <p:sp>
        <p:nvSpPr>
          <p:cNvPr id="421" name="Connecteur droit avec flèche 3"/>
          <p:cNvSpPr/>
          <p:nvPr/>
        </p:nvSpPr>
        <p:spPr>
          <a:xfrm flipH="1" flipV="1">
            <a:off x="4895491" y="2649807"/>
            <a:ext cx="1819097" cy="854013"/>
          </a:xfrm>
          <a:prstGeom prst="line">
            <a:avLst/>
          </a:prstGeom>
          <a:ln w="12700">
            <a:solidFill>
              <a:srgbClr val="595959"/>
            </a:solidFill>
            <a:tailEnd type="triangle"/>
          </a:ln>
        </p:spPr>
        <p:txBody>
          <a:bodyPr lIns="45719" rIns="45719"/>
          <a:lstStyle/>
          <a:p>
            <a:pPr/>
          </a:p>
        </p:txBody>
      </p:sp>
      <p:sp>
        <p:nvSpPr>
          <p:cNvPr id="422" name="Connecteur droit avec flèche 35"/>
          <p:cNvSpPr/>
          <p:nvPr/>
        </p:nvSpPr>
        <p:spPr>
          <a:xfrm flipH="1" flipV="1">
            <a:off x="4278854" y="2908850"/>
            <a:ext cx="2428338" cy="589831"/>
          </a:xfrm>
          <a:prstGeom prst="line">
            <a:avLst/>
          </a:prstGeom>
          <a:ln w="12700">
            <a:solidFill>
              <a:srgbClr val="595959"/>
            </a:solidFill>
            <a:tailEnd type="triangle"/>
          </a:ln>
        </p:spPr>
        <p:txBody>
          <a:bodyPr lIns="45719" rIns="45719"/>
          <a:lstStyle/>
          <a:p>
            <a:pPr/>
          </a:p>
        </p:txBody>
      </p:sp>
      <p:sp>
        <p:nvSpPr>
          <p:cNvPr id="423" name="Connecteur droit avec flèche 42"/>
          <p:cNvSpPr/>
          <p:nvPr/>
        </p:nvSpPr>
        <p:spPr>
          <a:xfrm flipV="1">
            <a:off x="2067641" y="2571613"/>
            <a:ext cx="2326976" cy="7549"/>
          </a:xfrm>
          <a:prstGeom prst="line">
            <a:avLst/>
          </a:prstGeom>
          <a:ln w="12700">
            <a:solidFill>
              <a:srgbClr val="595959"/>
            </a:solidFill>
            <a:tailEnd type="triangle"/>
          </a:ln>
        </p:spPr>
        <p:txBody>
          <a:bodyPr lIns="45719" rIns="45719"/>
          <a:lstStyle/>
          <a:p>
            <a:pPr/>
          </a:p>
        </p:txBody>
      </p:sp>
      <p:sp>
        <p:nvSpPr>
          <p:cNvPr id="424" name="ZoneTexte 43"/>
          <p:cNvSpPr txBox="1"/>
          <p:nvPr/>
        </p:nvSpPr>
        <p:spPr>
          <a:xfrm>
            <a:off x="314531" y="2379947"/>
            <a:ext cx="2026250"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000">
                <a:latin typeface="Montserrat Light"/>
                <a:ea typeface="Montserrat Light"/>
                <a:cs typeface="Montserrat Light"/>
                <a:sym typeface="Montserrat Light"/>
              </a:defRPr>
            </a:pPr>
            <a:r>
              <a:t>Hiperplano de margen máximo</a:t>
            </a:r>
          </a:p>
          <a:p>
            <a:pPr algn="ctr">
              <a:defRPr sz="1000">
                <a:latin typeface="Montserrat Light"/>
                <a:ea typeface="Montserrat Light"/>
                <a:cs typeface="Montserrat Light"/>
                <a:sym typeface="Montserrat Light"/>
              </a:defRPr>
            </a:pPr>
            <a:r>
              <a:t>(Clasificador de margen máximo)</a:t>
            </a:r>
          </a:p>
        </p:txBody>
      </p:sp>
      <p:sp>
        <p:nvSpPr>
          <p:cNvPr id="425" name="ZoneTexte 5"/>
          <p:cNvSpPr txBox="1"/>
          <p:nvPr/>
        </p:nvSpPr>
        <p:spPr>
          <a:xfrm>
            <a:off x="3648435" y="1039902"/>
            <a:ext cx="148724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Margen máximo</a:t>
            </a:r>
          </a:p>
        </p:txBody>
      </p:sp>
      <p:sp>
        <p:nvSpPr>
          <p:cNvPr id="426" name="ZoneTexte 39"/>
          <p:cNvSpPr txBox="1"/>
          <p:nvPr/>
        </p:nvSpPr>
        <p:spPr>
          <a:xfrm>
            <a:off x="6600884" y="3312902"/>
            <a:ext cx="1185984"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Vectores de Soporte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Title 16"/>
          <p:cNvSpPr txBox="1"/>
          <p:nvPr>
            <p:ph type="title"/>
          </p:nvPr>
        </p:nvSpPr>
        <p:spPr>
          <a:xfrm>
            <a:off x="228600" y="76200"/>
            <a:ext cx="8686800" cy="742950"/>
          </a:xfrm>
          <a:prstGeom prst="rect">
            <a:avLst/>
          </a:prstGeom>
        </p:spPr>
        <p:txBody>
          <a:bodyPr anchor="t"/>
          <a:lstStyle/>
          <a:p>
            <a:pPr/>
            <a:r>
              <a:t>Hiperplanos</a:t>
            </a:r>
          </a:p>
        </p:txBody>
      </p:sp>
      <p:sp>
        <p:nvSpPr>
          <p:cNvPr id="431"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432"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433"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4"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5"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6"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7"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8"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9"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0"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1"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2"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3"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4"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5"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6"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7"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8"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9"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0"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453" name="Rectangle 33"/>
          <p:cNvGrpSpPr/>
          <p:nvPr/>
        </p:nvGrpSpPr>
        <p:grpSpPr>
          <a:xfrm>
            <a:off x="7025136" y="4264685"/>
            <a:ext cx="403615" cy="381361"/>
            <a:chOff x="0" y="0"/>
            <a:chExt cx="403614" cy="381360"/>
          </a:xfrm>
        </p:grpSpPr>
        <p:sp>
          <p:nvSpPr>
            <p:cNvPr id="451"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452"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456" name="Rectangle 34"/>
          <p:cNvGrpSpPr/>
          <p:nvPr/>
        </p:nvGrpSpPr>
        <p:grpSpPr>
          <a:xfrm>
            <a:off x="2059016" y="1364052"/>
            <a:ext cx="403615" cy="381361"/>
            <a:chOff x="0" y="0"/>
            <a:chExt cx="403614" cy="381360"/>
          </a:xfrm>
        </p:grpSpPr>
        <p:sp>
          <p:nvSpPr>
            <p:cNvPr id="454"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455"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457"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458"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459"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460"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461"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462"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sp>
        <p:nvSpPr>
          <p:cNvPr id="463" name="Connecteur droit avec flèche 4"/>
          <p:cNvSpPr/>
          <p:nvPr/>
        </p:nvSpPr>
        <p:spPr>
          <a:xfrm flipH="1">
            <a:off x="3703966" y="1233397"/>
            <a:ext cx="163903" cy="337512"/>
          </a:xfrm>
          <a:prstGeom prst="line">
            <a:avLst/>
          </a:prstGeom>
          <a:ln w="12700">
            <a:solidFill>
              <a:srgbClr val="595959"/>
            </a:solidFill>
            <a:tailEnd type="triangle"/>
          </a:ln>
        </p:spPr>
        <p:txBody>
          <a:bodyPr lIns="45719" rIns="45719"/>
          <a:lstStyle/>
          <a:p>
            <a:pPr/>
          </a:p>
        </p:txBody>
      </p:sp>
      <p:sp>
        <p:nvSpPr>
          <p:cNvPr id="464" name="Connecteur droit avec flèche 3"/>
          <p:cNvSpPr/>
          <p:nvPr/>
        </p:nvSpPr>
        <p:spPr>
          <a:xfrm flipH="1" flipV="1">
            <a:off x="4895491" y="2649807"/>
            <a:ext cx="1819097" cy="854013"/>
          </a:xfrm>
          <a:prstGeom prst="line">
            <a:avLst/>
          </a:prstGeom>
          <a:ln w="12700">
            <a:solidFill>
              <a:srgbClr val="595959"/>
            </a:solidFill>
            <a:tailEnd type="triangle"/>
          </a:ln>
        </p:spPr>
        <p:txBody>
          <a:bodyPr lIns="45719" rIns="45719"/>
          <a:lstStyle/>
          <a:p>
            <a:pPr/>
          </a:p>
        </p:txBody>
      </p:sp>
      <p:sp>
        <p:nvSpPr>
          <p:cNvPr id="465" name="Connecteur droit avec flèche 35"/>
          <p:cNvSpPr/>
          <p:nvPr/>
        </p:nvSpPr>
        <p:spPr>
          <a:xfrm flipH="1" flipV="1">
            <a:off x="4278854" y="2908850"/>
            <a:ext cx="2428338" cy="589831"/>
          </a:xfrm>
          <a:prstGeom prst="line">
            <a:avLst/>
          </a:prstGeom>
          <a:ln w="12700">
            <a:solidFill>
              <a:srgbClr val="595959"/>
            </a:solidFill>
            <a:tailEnd type="triangle"/>
          </a:ln>
        </p:spPr>
        <p:txBody>
          <a:bodyPr lIns="45719" rIns="45719"/>
          <a:lstStyle/>
          <a:p>
            <a:pPr/>
          </a:p>
        </p:txBody>
      </p:sp>
      <p:sp>
        <p:nvSpPr>
          <p:cNvPr id="466" name="Connecteur droit avec flèche 42"/>
          <p:cNvSpPr/>
          <p:nvPr/>
        </p:nvSpPr>
        <p:spPr>
          <a:xfrm flipV="1">
            <a:off x="2067641" y="2571613"/>
            <a:ext cx="2326976" cy="7549"/>
          </a:xfrm>
          <a:prstGeom prst="line">
            <a:avLst/>
          </a:prstGeom>
          <a:ln w="12700">
            <a:solidFill>
              <a:srgbClr val="595959"/>
            </a:solidFill>
            <a:tailEnd type="triangle"/>
          </a:ln>
        </p:spPr>
        <p:txBody>
          <a:bodyPr lIns="45719" rIns="45719"/>
          <a:lstStyle/>
          <a:p>
            <a:pPr/>
          </a:p>
        </p:txBody>
      </p:sp>
      <p:sp>
        <p:nvSpPr>
          <p:cNvPr id="467" name="ZoneTexte 43"/>
          <p:cNvSpPr txBox="1"/>
          <p:nvPr/>
        </p:nvSpPr>
        <p:spPr>
          <a:xfrm>
            <a:off x="314531" y="2379947"/>
            <a:ext cx="2026250"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000">
                <a:latin typeface="Montserrat Light"/>
                <a:ea typeface="Montserrat Light"/>
                <a:cs typeface="Montserrat Light"/>
                <a:sym typeface="Montserrat Light"/>
              </a:defRPr>
            </a:pPr>
            <a:r>
              <a:t>Hiperplano de margen máximo</a:t>
            </a:r>
          </a:p>
          <a:p>
            <a:pPr algn="ctr">
              <a:defRPr sz="1000">
                <a:latin typeface="Montserrat Light"/>
                <a:ea typeface="Montserrat Light"/>
                <a:cs typeface="Montserrat Light"/>
                <a:sym typeface="Montserrat Light"/>
              </a:defRPr>
            </a:pPr>
            <a:r>
              <a:t>(Clasificador de margen máximo)</a:t>
            </a:r>
          </a:p>
        </p:txBody>
      </p:sp>
      <p:sp>
        <p:nvSpPr>
          <p:cNvPr id="468" name="Connecteur droit avec flèche 44"/>
          <p:cNvSpPr/>
          <p:nvPr/>
        </p:nvSpPr>
        <p:spPr>
          <a:xfrm flipH="1">
            <a:off x="4141257" y="1596905"/>
            <a:ext cx="1274554" cy="218899"/>
          </a:xfrm>
          <a:prstGeom prst="line">
            <a:avLst/>
          </a:prstGeom>
          <a:ln w="12700">
            <a:solidFill>
              <a:srgbClr val="595959"/>
            </a:solidFill>
            <a:tailEnd type="triangle"/>
          </a:ln>
        </p:spPr>
        <p:txBody>
          <a:bodyPr lIns="45719" rIns="45719"/>
          <a:lstStyle/>
          <a:p>
            <a:pPr/>
          </a:p>
        </p:txBody>
      </p:sp>
      <p:sp>
        <p:nvSpPr>
          <p:cNvPr id="469" name="ZoneTexte 45"/>
          <p:cNvSpPr txBox="1"/>
          <p:nvPr/>
        </p:nvSpPr>
        <p:spPr>
          <a:xfrm>
            <a:off x="5344243" y="1428750"/>
            <a:ext cx="1437558" cy="243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Montserrat Light"/>
                <a:ea typeface="Montserrat Light"/>
                <a:cs typeface="Montserrat Light"/>
                <a:sym typeface="Montserrat Light"/>
              </a:defRPr>
            </a:lvl1pPr>
          </a:lstStyle>
          <a:p>
            <a:pPr/>
            <a:r>
              <a:t>Hiperplano Positivo</a:t>
            </a:r>
          </a:p>
        </p:txBody>
      </p:sp>
      <p:sp>
        <p:nvSpPr>
          <p:cNvPr id="470" name="ZoneTexte 5"/>
          <p:cNvSpPr txBox="1"/>
          <p:nvPr/>
        </p:nvSpPr>
        <p:spPr>
          <a:xfrm>
            <a:off x="3648435" y="1039902"/>
            <a:ext cx="148724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Margen máximo</a:t>
            </a:r>
          </a:p>
        </p:txBody>
      </p:sp>
      <p:sp>
        <p:nvSpPr>
          <p:cNvPr id="471" name="ZoneTexte 39"/>
          <p:cNvSpPr txBox="1"/>
          <p:nvPr/>
        </p:nvSpPr>
        <p:spPr>
          <a:xfrm>
            <a:off x="6600884" y="3312902"/>
            <a:ext cx="1185984"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Vectores de Soporte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Title 16"/>
          <p:cNvSpPr txBox="1"/>
          <p:nvPr>
            <p:ph type="title"/>
          </p:nvPr>
        </p:nvSpPr>
        <p:spPr>
          <a:xfrm>
            <a:off x="228600" y="76200"/>
            <a:ext cx="8686800" cy="742950"/>
          </a:xfrm>
          <a:prstGeom prst="rect">
            <a:avLst/>
          </a:prstGeom>
        </p:spPr>
        <p:txBody>
          <a:bodyPr anchor="t"/>
          <a:lstStyle/>
          <a:p>
            <a:pPr/>
            <a:r>
              <a:t>Hiperplanos</a:t>
            </a:r>
          </a:p>
        </p:txBody>
      </p:sp>
      <p:sp>
        <p:nvSpPr>
          <p:cNvPr id="476"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477"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478"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9"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0"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1"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2"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3"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4"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5"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6"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7"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8"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9"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0"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1"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2"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3"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4"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5"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498" name="Rectangle 33"/>
          <p:cNvGrpSpPr/>
          <p:nvPr/>
        </p:nvGrpSpPr>
        <p:grpSpPr>
          <a:xfrm>
            <a:off x="7025136" y="4264685"/>
            <a:ext cx="403615" cy="381361"/>
            <a:chOff x="0" y="0"/>
            <a:chExt cx="403614" cy="381360"/>
          </a:xfrm>
        </p:grpSpPr>
        <p:sp>
          <p:nvSpPr>
            <p:cNvPr id="496"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497"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501" name="Rectangle 34"/>
          <p:cNvGrpSpPr/>
          <p:nvPr/>
        </p:nvGrpSpPr>
        <p:grpSpPr>
          <a:xfrm>
            <a:off x="2059016" y="1364052"/>
            <a:ext cx="403615" cy="381361"/>
            <a:chOff x="0" y="0"/>
            <a:chExt cx="403614" cy="381360"/>
          </a:xfrm>
        </p:grpSpPr>
        <p:sp>
          <p:nvSpPr>
            <p:cNvPr id="499"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500"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502"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503"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504"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505"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506"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507"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sp>
        <p:nvSpPr>
          <p:cNvPr id="508" name="Connecteur droit avec flèche 4"/>
          <p:cNvSpPr/>
          <p:nvPr/>
        </p:nvSpPr>
        <p:spPr>
          <a:xfrm flipH="1">
            <a:off x="3703966" y="1233397"/>
            <a:ext cx="163903" cy="337512"/>
          </a:xfrm>
          <a:prstGeom prst="line">
            <a:avLst/>
          </a:prstGeom>
          <a:ln w="12700">
            <a:solidFill>
              <a:srgbClr val="595959"/>
            </a:solidFill>
            <a:tailEnd type="triangle"/>
          </a:ln>
        </p:spPr>
        <p:txBody>
          <a:bodyPr lIns="45719" rIns="45719"/>
          <a:lstStyle/>
          <a:p>
            <a:pPr/>
          </a:p>
        </p:txBody>
      </p:sp>
      <p:sp>
        <p:nvSpPr>
          <p:cNvPr id="509" name="Connecteur droit avec flèche 3"/>
          <p:cNvSpPr/>
          <p:nvPr/>
        </p:nvSpPr>
        <p:spPr>
          <a:xfrm flipH="1" flipV="1">
            <a:off x="4895491" y="2649807"/>
            <a:ext cx="1819097" cy="854013"/>
          </a:xfrm>
          <a:prstGeom prst="line">
            <a:avLst/>
          </a:prstGeom>
          <a:ln w="12700">
            <a:solidFill>
              <a:srgbClr val="595959"/>
            </a:solidFill>
            <a:tailEnd type="triangle"/>
          </a:ln>
        </p:spPr>
        <p:txBody>
          <a:bodyPr lIns="45719" rIns="45719"/>
          <a:lstStyle/>
          <a:p>
            <a:pPr/>
          </a:p>
        </p:txBody>
      </p:sp>
      <p:sp>
        <p:nvSpPr>
          <p:cNvPr id="510" name="Connecteur droit avec flèche 35"/>
          <p:cNvSpPr/>
          <p:nvPr/>
        </p:nvSpPr>
        <p:spPr>
          <a:xfrm flipH="1" flipV="1">
            <a:off x="4278854" y="2908850"/>
            <a:ext cx="2428338" cy="589831"/>
          </a:xfrm>
          <a:prstGeom prst="line">
            <a:avLst/>
          </a:prstGeom>
          <a:ln w="12700">
            <a:solidFill>
              <a:srgbClr val="595959"/>
            </a:solidFill>
            <a:tailEnd type="triangle"/>
          </a:ln>
        </p:spPr>
        <p:txBody>
          <a:bodyPr lIns="45719" rIns="45719"/>
          <a:lstStyle/>
          <a:p>
            <a:pPr/>
          </a:p>
        </p:txBody>
      </p:sp>
      <p:sp>
        <p:nvSpPr>
          <p:cNvPr id="511" name="Connecteur droit avec flèche 42"/>
          <p:cNvSpPr/>
          <p:nvPr/>
        </p:nvSpPr>
        <p:spPr>
          <a:xfrm flipV="1">
            <a:off x="2067641" y="2571613"/>
            <a:ext cx="2326976" cy="7549"/>
          </a:xfrm>
          <a:prstGeom prst="line">
            <a:avLst/>
          </a:prstGeom>
          <a:ln w="12700">
            <a:solidFill>
              <a:srgbClr val="595959"/>
            </a:solidFill>
            <a:tailEnd type="triangle"/>
          </a:ln>
        </p:spPr>
        <p:txBody>
          <a:bodyPr lIns="45719" rIns="45719"/>
          <a:lstStyle/>
          <a:p>
            <a:pPr/>
          </a:p>
        </p:txBody>
      </p:sp>
      <p:sp>
        <p:nvSpPr>
          <p:cNvPr id="512" name="ZoneTexte 43"/>
          <p:cNvSpPr txBox="1"/>
          <p:nvPr/>
        </p:nvSpPr>
        <p:spPr>
          <a:xfrm>
            <a:off x="314531" y="2379947"/>
            <a:ext cx="2026250"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000">
                <a:latin typeface="Montserrat Light"/>
                <a:ea typeface="Montserrat Light"/>
                <a:cs typeface="Montserrat Light"/>
                <a:sym typeface="Montserrat Light"/>
              </a:defRPr>
            </a:pPr>
            <a:r>
              <a:t>Hiperplano de margen máximo</a:t>
            </a:r>
          </a:p>
          <a:p>
            <a:pPr algn="ctr">
              <a:defRPr sz="1000">
                <a:latin typeface="Montserrat Light"/>
                <a:ea typeface="Montserrat Light"/>
                <a:cs typeface="Montserrat Light"/>
                <a:sym typeface="Montserrat Light"/>
              </a:defRPr>
            </a:pPr>
            <a:r>
              <a:t>(Clasificador de margen máximo)</a:t>
            </a:r>
          </a:p>
        </p:txBody>
      </p:sp>
      <p:sp>
        <p:nvSpPr>
          <p:cNvPr id="513" name="Connecteur droit avec flèche 44"/>
          <p:cNvSpPr/>
          <p:nvPr/>
        </p:nvSpPr>
        <p:spPr>
          <a:xfrm flipH="1">
            <a:off x="4141257" y="1596905"/>
            <a:ext cx="1274554" cy="218899"/>
          </a:xfrm>
          <a:prstGeom prst="line">
            <a:avLst/>
          </a:prstGeom>
          <a:ln w="12700">
            <a:solidFill>
              <a:srgbClr val="595959"/>
            </a:solidFill>
            <a:tailEnd type="triangle"/>
          </a:ln>
        </p:spPr>
        <p:txBody>
          <a:bodyPr lIns="45719" rIns="45719"/>
          <a:lstStyle/>
          <a:p>
            <a:pPr/>
          </a:p>
        </p:txBody>
      </p:sp>
      <p:sp>
        <p:nvSpPr>
          <p:cNvPr id="514" name="ZoneTexte 45"/>
          <p:cNvSpPr txBox="1"/>
          <p:nvPr/>
        </p:nvSpPr>
        <p:spPr>
          <a:xfrm>
            <a:off x="5344243" y="1428750"/>
            <a:ext cx="1437558" cy="243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Montserrat Light"/>
                <a:ea typeface="Montserrat Light"/>
                <a:cs typeface="Montserrat Light"/>
                <a:sym typeface="Montserrat Light"/>
              </a:defRPr>
            </a:lvl1pPr>
          </a:lstStyle>
          <a:p>
            <a:pPr/>
            <a:r>
              <a:t>Hiperplano Positivo</a:t>
            </a:r>
          </a:p>
        </p:txBody>
      </p:sp>
      <p:sp>
        <p:nvSpPr>
          <p:cNvPr id="515" name="ZoneTexte 46"/>
          <p:cNvSpPr txBox="1"/>
          <p:nvPr/>
        </p:nvSpPr>
        <p:spPr>
          <a:xfrm>
            <a:off x="2667000" y="3867150"/>
            <a:ext cx="1512857" cy="243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Montserrat Light"/>
                <a:ea typeface="Montserrat Light"/>
                <a:cs typeface="Montserrat Light"/>
                <a:sym typeface="Montserrat Light"/>
              </a:defRPr>
            </a:lvl1pPr>
          </a:lstStyle>
          <a:p>
            <a:pPr/>
            <a:r>
              <a:t>Hiperplano Negativo</a:t>
            </a:r>
          </a:p>
        </p:txBody>
      </p:sp>
      <p:sp>
        <p:nvSpPr>
          <p:cNvPr id="516" name="Connecteur droit avec flèche 47"/>
          <p:cNvSpPr/>
          <p:nvPr/>
        </p:nvSpPr>
        <p:spPr>
          <a:xfrm flipV="1">
            <a:off x="4132111" y="3715371"/>
            <a:ext cx="860486" cy="266337"/>
          </a:xfrm>
          <a:prstGeom prst="line">
            <a:avLst/>
          </a:prstGeom>
          <a:ln w="12700">
            <a:solidFill>
              <a:srgbClr val="595959"/>
            </a:solidFill>
            <a:tailEnd type="triangle"/>
          </a:ln>
        </p:spPr>
        <p:txBody>
          <a:bodyPr lIns="45719" rIns="45719"/>
          <a:lstStyle/>
          <a:p>
            <a:pPr/>
          </a:p>
        </p:txBody>
      </p:sp>
      <p:sp>
        <p:nvSpPr>
          <p:cNvPr id="517" name="ZoneTexte 5"/>
          <p:cNvSpPr txBox="1"/>
          <p:nvPr/>
        </p:nvSpPr>
        <p:spPr>
          <a:xfrm>
            <a:off x="3648435" y="1039902"/>
            <a:ext cx="148724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Margen máximo</a:t>
            </a:r>
          </a:p>
        </p:txBody>
      </p:sp>
      <p:sp>
        <p:nvSpPr>
          <p:cNvPr id="518" name="ZoneTexte 39"/>
          <p:cNvSpPr txBox="1"/>
          <p:nvPr/>
        </p:nvSpPr>
        <p:spPr>
          <a:xfrm>
            <a:off x="6600884" y="3312902"/>
            <a:ext cx="1185984"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Vectores de Soporte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Title 1"/>
          <p:cNvSpPr txBox="1"/>
          <p:nvPr>
            <p:ph type="title"/>
          </p:nvPr>
        </p:nvSpPr>
        <p:spPr>
          <a:prstGeom prst="rect">
            <a:avLst/>
          </a:prstGeom>
        </p:spPr>
        <p:txBody>
          <a:bodyPr/>
          <a:lstStyle/>
          <a:p>
            <a:pPr/>
            <a:r>
              <a:t>¿Qué tienen de especial</a:t>
            </a:r>
          </a:p>
          <a:p>
            <a:pPr/>
            <a:r>
              <a:t>las SVM?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Title 16"/>
          <p:cNvSpPr txBox="1"/>
          <p:nvPr>
            <p:ph type="title"/>
          </p:nvPr>
        </p:nvSpPr>
        <p:spPr>
          <a:xfrm>
            <a:off x="228600" y="76200"/>
            <a:ext cx="8686800" cy="742950"/>
          </a:xfrm>
          <a:prstGeom prst="rect">
            <a:avLst/>
          </a:prstGeom>
        </p:spPr>
        <p:txBody>
          <a:bodyPr anchor="t"/>
          <a:lstStyle>
            <a:lvl1pPr defTabSz="795527">
              <a:defRPr sz="4176"/>
            </a:lvl1pPr>
          </a:lstStyle>
          <a:p>
            <a:pPr>
              <a:defRPr>
                <a:effectLst/>
              </a:defRPr>
            </a:pPr>
            <a:r>
              <a:t>¿Qué tienen de especial las SVM?</a:t>
            </a:r>
          </a:p>
        </p:txBody>
      </p:sp>
      <p:pic>
        <p:nvPicPr>
          <p:cNvPr id="525" name="Picture 4" descr="Picture 4"/>
          <p:cNvPicPr>
            <a:picLocks noChangeAspect="1"/>
          </p:cNvPicPr>
          <p:nvPr/>
        </p:nvPicPr>
        <p:blipFill>
          <a:blip r:embed="rId3">
            <a:extLst/>
          </a:blip>
          <a:stretch>
            <a:fillRect/>
          </a:stretch>
        </p:blipFill>
        <p:spPr>
          <a:xfrm flipH="1">
            <a:off x="1190625" y="1019175"/>
            <a:ext cx="6762750" cy="33813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9" name="Title 16"/>
          <p:cNvSpPr txBox="1"/>
          <p:nvPr>
            <p:ph type="title"/>
          </p:nvPr>
        </p:nvSpPr>
        <p:spPr>
          <a:xfrm>
            <a:off x="228600" y="76200"/>
            <a:ext cx="8686800" cy="742950"/>
          </a:xfrm>
          <a:prstGeom prst="rect">
            <a:avLst/>
          </a:prstGeom>
        </p:spPr>
        <p:txBody>
          <a:bodyPr anchor="t"/>
          <a:lstStyle/>
          <a:p>
            <a:pPr/>
            <a:r>
              <a:t>¿Qué tienen de especial las SVM?</a:t>
            </a:r>
          </a:p>
        </p:txBody>
      </p:sp>
      <p:sp>
        <p:nvSpPr>
          <p:cNvPr id="530"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531"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532"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3"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4"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5"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6"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7"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8"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9"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0"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1"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2"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3"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4"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5"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6"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7"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8"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9"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552" name="Rectangle 33"/>
          <p:cNvGrpSpPr/>
          <p:nvPr/>
        </p:nvGrpSpPr>
        <p:grpSpPr>
          <a:xfrm>
            <a:off x="7025136" y="4264685"/>
            <a:ext cx="403615" cy="381361"/>
            <a:chOff x="0" y="0"/>
            <a:chExt cx="403614" cy="381360"/>
          </a:xfrm>
        </p:grpSpPr>
        <p:sp>
          <p:nvSpPr>
            <p:cNvPr id="550"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551"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555" name="Rectangle 34"/>
          <p:cNvGrpSpPr/>
          <p:nvPr/>
        </p:nvGrpSpPr>
        <p:grpSpPr>
          <a:xfrm>
            <a:off x="2059016" y="1364052"/>
            <a:ext cx="403615" cy="381361"/>
            <a:chOff x="0" y="0"/>
            <a:chExt cx="403614" cy="381360"/>
          </a:xfrm>
        </p:grpSpPr>
        <p:sp>
          <p:nvSpPr>
            <p:cNvPr id="553"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554"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556"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557"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558"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559"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560"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561"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Title 16"/>
          <p:cNvSpPr txBox="1"/>
          <p:nvPr>
            <p:ph type="title"/>
          </p:nvPr>
        </p:nvSpPr>
        <p:spPr>
          <a:xfrm>
            <a:off x="228600" y="76200"/>
            <a:ext cx="8686800" cy="742950"/>
          </a:xfrm>
          <a:prstGeom prst="rect">
            <a:avLst/>
          </a:prstGeom>
        </p:spPr>
        <p:txBody>
          <a:bodyPr anchor="t"/>
          <a:lstStyle/>
          <a:p>
            <a:pPr/>
            <a:r>
              <a:t>¿Qué tienen de especial las SVM?</a:t>
            </a:r>
          </a:p>
        </p:txBody>
      </p:sp>
      <p:sp>
        <p:nvSpPr>
          <p:cNvPr id="566"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567"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568"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69"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0"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1"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2"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3"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4"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5"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6"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7"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8"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79"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0"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1"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2"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3"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4"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85"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588" name="Rectangle 33"/>
          <p:cNvGrpSpPr/>
          <p:nvPr/>
        </p:nvGrpSpPr>
        <p:grpSpPr>
          <a:xfrm>
            <a:off x="7025136" y="4264685"/>
            <a:ext cx="403615" cy="381361"/>
            <a:chOff x="0" y="0"/>
            <a:chExt cx="403614" cy="381360"/>
          </a:xfrm>
        </p:grpSpPr>
        <p:sp>
          <p:nvSpPr>
            <p:cNvPr id="586"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587"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591" name="Rectangle 34"/>
          <p:cNvGrpSpPr/>
          <p:nvPr/>
        </p:nvGrpSpPr>
        <p:grpSpPr>
          <a:xfrm>
            <a:off x="2059016" y="1364052"/>
            <a:ext cx="403615" cy="381361"/>
            <a:chOff x="0" y="0"/>
            <a:chExt cx="403614" cy="381360"/>
          </a:xfrm>
        </p:grpSpPr>
        <p:sp>
          <p:nvSpPr>
            <p:cNvPr id="589"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590"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592"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593"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594"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595"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596"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597"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pic>
        <p:nvPicPr>
          <p:cNvPr id="598" name="Picture 2" descr="Picture 2"/>
          <p:cNvPicPr>
            <a:picLocks noChangeAspect="1"/>
          </p:cNvPicPr>
          <p:nvPr/>
        </p:nvPicPr>
        <p:blipFill>
          <a:blip r:embed="rId3">
            <a:extLst/>
          </a:blip>
          <a:stretch>
            <a:fillRect/>
          </a:stretch>
        </p:blipFill>
        <p:spPr>
          <a:xfrm>
            <a:off x="890007" y="2444645"/>
            <a:ext cx="2007443" cy="1605954"/>
          </a:xfrm>
          <a:prstGeom prst="rect">
            <a:avLst/>
          </a:prstGeom>
          <a:ln w="12700">
            <a:miter lim="400000"/>
          </a:ln>
        </p:spPr>
      </p:pic>
      <p:pic>
        <p:nvPicPr>
          <p:cNvPr id="599" name="Picture 4" descr="Picture 4"/>
          <p:cNvPicPr>
            <a:picLocks noChangeAspect="1"/>
          </p:cNvPicPr>
          <p:nvPr/>
        </p:nvPicPr>
        <p:blipFill>
          <a:blip r:embed="rId4">
            <a:extLst/>
          </a:blip>
          <a:stretch>
            <a:fillRect/>
          </a:stretch>
        </p:blipFill>
        <p:spPr>
          <a:xfrm>
            <a:off x="6290979" y="960970"/>
            <a:ext cx="2384217" cy="1994544"/>
          </a:xfrm>
          <a:prstGeom prst="rect">
            <a:avLst/>
          </a:prstGeom>
          <a:ln w="12700">
            <a:miter lim="400000"/>
          </a:ln>
        </p:spPr>
      </p:pic>
      <p:sp>
        <p:nvSpPr>
          <p:cNvPr id="600" name="Freeform: Shape 5"/>
          <p:cNvSpPr/>
          <p:nvPr/>
        </p:nvSpPr>
        <p:spPr>
          <a:xfrm>
            <a:off x="3244952" y="3122565"/>
            <a:ext cx="966288" cy="804533"/>
          </a:xfrm>
          <a:custGeom>
            <a:avLst/>
            <a:gdLst/>
            <a:ahLst/>
            <a:cxnLst>
              <a:cxn ang="0">
                <a:pos x="wd2" y="hd2"/>
              </a:cxn>
              <a:cxn ang="5400000">
                <a:pos x="wd2" y="hd2"/>
              </a:cxn>
              <a:cxn ang="10800000">
                <a:pos x="wd2" y="hd2"/>
              </a:cxn>
              <a:cxn ang="16200000">
                <a:pos x="wd2" y="hd2"/>
              </a:cxn>
            </a:cxnLst>
            <a:rect l="0" t="0" r="r" b="b"/>
            <a:pathLst>
              <a:path w="21007" h="20776" fill="norm" stroke="1" extrusionOk="0">
                <a:moveTo>
                  <a:pt x="7275" y="20406"/>
                </a:moveTo>
                <a:cubicBezTo>
                  <a:pt x="9304" y="21016"/>
                  <a:pt x="14852" y="21047"/>
                  <a:pt x="17138" y="19125"/>
                </a:cubicBezTo>
                <a:cubicBezTo>
                  <a:pt x="19424" y="17203"/>
                  <a:pt x="21196" y="11406"/>
                  <a:pt x="20991" y="8874"/>
                </a:cubicBezTo>
                <a:cubicBezTo>
                  <a:pt x="20785" y="6342"/>
                  <a:pt x="18140" y="5396"/>
                  <a:pt x="15905" y="3932"/>
                </a:cubicBezTo>
                <a:cubicBezTo>
                  <a:pt x="13671" y="2467"/>
                  <a:pt x="10229" y="-553"/>
                  <a:pt x="7584" y="88"/>
                </a:cubicBezTo>
                <a:cubicBezTo>
                  <a:pt x="4938" y="728"/>
                  <a:pt x="469" y="5213"/>
                  <a:pt x="33" y="7776"/>
                </a:cubicBezTo>
                <a:cubicBezTo>
                  <a:pt x="-404" y="10339"/>
                  <a:pt x="3603" y="13267"/>
                  <a:pt x="4964" y="15464"/>
                </a:cubicBezTo>
                <a:cubicBezTo>
                  <a:pt x="6325" y="17661"/>
                  <a:pt x="5246" y="19796"/>
                  <a:pt x="7275" y="20406"/>
                </a:cubicBezTo>
                <a:close/>
              </a:path>
            </a:pathLst>
          </a:custGeom>
          <a:ln w="25400">
            <a:solidFill>
              <a:srgbClr val="3A5E8A"/>
            </a:solidFill>
          </a:ln>
        </p:spPr>
        <p:txBody>
          <a:bodyPr lIns="45719" rIns="45719" anchor="ctr"/>
          <a:lstStyle/>
          <a:p>
            <a:pPr algn="ctr">
              <a:defRPr>
                <a:solidFill>
                  <a:srgbClr val="FFFFFF"/>
                </a:solidFill>
              </a:defRPr>
            </a:pPr>
          </a:p>
        </p:txBody>
      </p:sp>
      <p:sp>
        <p:nvSpPr>
          <p:cNvPr id="601" name="Freeform: Shape 6"/>
          <p:cNvSpPr/>
          <p:nvPr/>
        </p:nvSpPr>
        <p:spPr>
          <a:xfrm>
            <a:off x="4995216" y="1840310"/>
            <a:ext cx="1104479" cy="616239"/>
          </a:xfrm>
          <a:custGeom>
            <a:avLst/>
            <a:gdLst/>
            <a:ahLst/>
            <a:cxnLst>
              <a:cxn ang="0">
                <a:pos x="wd2" y="hd2"/>
              </a:cxn>
              <a:cxn ang="5400000">
                <a:pos x="wd2" y="hd2"/>
              </a:cxn>
              <a:cxn ang="10800000">
                <a:pos x="wd2" y="hd2"/>
              </a:cxn>
              <a:cxn ang="16200000">
                <a:pos x="wd2" y="hd2"/>
              </a:cxn>
            </a:cxnLst>
            <a:rect l="0" t="0" r="r" b="b"/>
            <a:pathLst>
              <a:path w="20133" h="20485" fill="norm" stroke="1" extrusionOk="0">
                <a:moveTo>
                  <a:pt x="6111" y="324"/>
                </a:moveTo>
                <a:cubicBezTo>
                  <a:pt x="2859" y="1031"/>
                  <a:pt x="361" y="3976"/>
                  <a:pt x="38" y="7157"/>
                </a:cubicBezTo>
                <a:cubicBezTo>
                  <a:pt x="-285" y="10338"/>
                  <a:pt x="1481" y="17604"/>
                  <a:pt x="4173" y="19410"/>
                </a:cubicBezTo>
                <a:cubicBezTo>
                  <a:pt x="6865" y="21217"/>
                  <a:pt x="13627" y="20746"/>
                  <a:pt x="16190" y="17997"/>
                </a:cubicBezTo>
                <a:cubicBezTo>
                  <a:pt x="18752" y="15248"/>
                  <a:pt x="21315" y="5940"/>
                  <a:pt x="19549" y="2916"/>
                </a:cubicBezTo>
                <a:cubicBezTo>
                  <a:pt x="17783" y="-108"/>
                  <a:pt x="9363" y="-383"/>
                  <a:pt x="6111" y="324"/>
                </a:cubicBezTo>
                <a:close/>
              </a:path>
            </a:pathLst>
          </a:custGeom>
          <a:ln w="25400">
            <a:solidFill>
              <a:srgbClr val="3A5E8A"/>
            </a:solidFill>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600"/>
                                        </p:tgtEl>
                                        <p:attrNameLst>
                                          <p:attrName>style.visibility</p:attrName>
                                        </p:attrNameLst>
                                      </p:cBhvr>
                                      <p:to>
                                        <p:strVal val="visible"/>
                                      </p:to>
                                    </p:set>
                                    <p:animEffect filter="wipe(left)" transition="in">
                                      <p:cBhvr>
                                        <p:cTn id="7" dur="500"/>
                                        <p:tgtEl>
                                          <p:spTgt spid="60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601"/>
                                        </p:tgtEl>
                                        <p:attrNameLst>
                                          <p:attrName>style.visibility</p:attrName>
                                        </p:attrNameLst>
                                      </p:cBhvr>
                                      <p:to>
                                        <p:strVal val="visible"/>
                                      </p:to>
                                    </p:set>
                                    <p:animEffect filter="wipe(left)" transition="in">
                                      <p:cBhvr>
                                        <p:cTn id="12" dur="5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0" grpId="1"/>
      <p:bldP build="whole" bldLvl="1" animBg="1" rev="0" advAuto="0" spid="601"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Title 16"/>
          <p:cNvSpPr txBox="1"/>
          <p:nvPr>
            <p:ph type="title"/>
          </p:nvPr>
        </p:nvSpPr>
        <p:spPr>
          <a:xfrm>
            <a:off x="228600" y="76200"/>
            <a:ext cx="8686800" cy="742950"/>
          </a:xfrm>
          <a:prstGeom prst="rect">
            <a:avLst/>
          </a:prstGeom>
        </p:spPr>
        <p:txBody>
          <a:bodyPr anchor="t"/>
          <a:lstStyle/>
          <a:p>
            <a:pPr/>
            <a:r>
              <a:t>¿Qué tienen de especial las SVM?</a:t>
            </a:r>
          </a:p>
        </p:txBody>
      </p:sp>
      <p:sp>
        <p:nvSpPr>
          <p:cNvPr id="606"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607"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608"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09"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0"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1"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2"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3"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4"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5"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6"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7"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8"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19"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0"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1"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2"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3"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4"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625"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628" name="Rectangle 33"/>
          <p:cNvGrpSpPr/>
          <p:nvPr/>
        </p:nvGrpSpPr>
        <p:grpSpPr>
          <a:xfrm>
            <a:off x="7025136" y="4264685"/>
            <a:ext cx="403615" cy="381361"/>
            <a:chOff x="0" y="0"/>
            <a:chExt cx="403614" cy="381360"/>
          </a:xfrm>
        </p:grpSpPr>
        <p:sp>
          <p:nvSpPr>
            <p:cNvPr id="626"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627"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631" name="Rectangle 34"/>
          <p:cNvGrpSpPr/>
          <p:nvPr/>
        </p:nvGrpSpPr>
        <p:grpSpPr>
          <a:xfrm>
            <a:off x="2059016" y="1364052"/>
            <a:ext cx="403615" cy="381361"/>
            <a:chOff x="0" y="0"/>
            <a:chExt cx="403614" cy="381360"/>
          </a:xfrm>
        </p:grpSpPr>
        <p:sp>
          <p:nvSpPr>
            <p:cNvPr id="629"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630"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632"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633"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634"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635"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636"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637"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pic>
        <p:nvPicPr>
          <p:cNvPr id="638" name="Picture 2" descr="Picture 2"/>
          <p:cNvPicPr>
            <a:picLocks noChangeAspect="1"/>
          </p:cNvPicPr>
          <p:nvPr/>
        </p:nvPicPr>
        <p:blipFill>
          <a:blip r:embed="rId3">
            <a:extLst/>
          </a:blip>
          <a:stretch>
            <a:fillRect/>
          </a:stretch>
        </p:blipFill>
        <p:spPr>
          <a:xfrm>
            <a:off x="890007" y="2444645"/>
            <a:ext cx="2007443" cy="1605954"/>
          </a:xfrm>
          <a:prstGeom prst="rect">
            <a:avLst/>
          </a:prstGeom>
          <a:ln w="12700">
            <a:miter lim="400000"/>
          </a:ln>
        </p:spPr>
      </p:pic>
      <p:pic>
        <p:nvPicPr>
          <p:cNvPr id="639" name="Picture 4" descr="Picture 4"/>
          <p:cNvPicPr>
            <a:picLocks noChangeAspect="1"/>
          </p:cNvPicPr>
          <p:nvPr/>
        </p:nvPicPr>
        <p:blipFill>
          <a:blip r:embed="rId4">
            <a:extLst/>
          </a:blip>
          <a:stretch>
            <a:fillRect/>
          </a:stretch>
        </p:blipFill>
        <p:spPr>
          <a:xfrm>
            <a:off x="6290979" y="960970"/>
            <a:ext cx="2384217" cy="1994544"/>
          </a:xfrm>
          <a:prstGeom prst="rect">
            <a:avLst/>
          </a:prstGeom>
          <a:ln w="12700">
            <a:miter lim="400000"/>
          </a:ln>
        </p:spPr>
      </p:pic>
      <p:pic>
        <p:nvPicPr>
          <p:cNvPr id="640" name="Picture 4" descr="Picture 4"/>
          <p:cNvPicPr>
            <a:picLocks noChangeAspect="1"/>
          </p:cNvPicPr>
          <p:nvPr/>
        </p:nvPicPr>
        <p:blipFill>
          <a:blip r:embed="rId5">
            <a:extLst/>
          </a:blip>
          <a:stretch>
            <a:fillRect/>
          </a:stretch>
        </p:blipFill>
        <p:spPr>
          <a:xfrm>
            <a:off x="422909" y="2240942"/>
            <a:ext cx="2751423" cy="1976439"/>
          </a:xfrm>
          <a:prstGeom prst="rect">
            <a:avLst/>
          </a:prstGeom>
          <a:ln w="12700">
            <a:miter lim="400000"/>
          </a:ln>
        </p:spPr>
      </p:pic>
      <p:grpSp>
        <p:nvGrpSpPr>
          <p:cNvPr id="643" name="Group 7"/>
          <p:cNvGrpSpPr/>
          <p:nvPr/>
        </p:nvGrpSpPr>
        <p:grpSpPr>
          <a:xfrm>
            <a:off x="6060235" y="766362"/>
            <a:ext cx="2706219" cy="2173589"/>
            <a:chOff x="0" y="0"/>
            <a:chExt cx="2706217" cy="2173587"/>
          </a:xfrm>
        </p:grpSpPr>
        <p:pic>
          <p:nvPicPr>
            <p:cNvPr id="641" name="Picture 2" descr="Picture 2"/>
            <p:cNvPicPr>
              <a:picLocks noChangeAspect="1"/>
            </p:cNvPicPr>
            <p:nvPr/>
          </p:nvPicPr>
          <p:blipFill>
            <a:blip r:embed="rId6">
              <a:extLst/>
            </a:blip>
            <a:stretch>
              <a:fillRect/>
            </a:stretch>
          </p:blipFill>
          <p:spPr>
            <a:xfrm>
              <a:off x="0" y="142936"/>
              <a:ext cx="2706218" cy="2030652"/>
            </a:xfrm>
            <a:prstGeom prst="rect">
              <a:avLst/>
            </a:prstGeom>
            <a:ln w="12700" cap="flat">
              <a:noFill/>
              <a:miter lim="400000"/>
            </a:ln>
            <a:effectLst/>
          </p:spPr>
        </p:pic>
        <p:sp>
          <p:nvSpPr>
            <p:cNvPr id="642" name="Arrow: Down 4"/>
            <p:cNvSpPr/>
            <p:nvPr/>
          </p:nvSpPr>
          <p:spPr>
            <a:xfrm rot="3250296">
              <a:off x="1698733" y="35592"/>
              <a:ext cx="353541" cy="519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252"/>
                  </a:moveTo>
                  <a:lnTo>
                    <a:pt x="5400" y="14252"/>
                  </a:lnTo>
                  <a:lnTo>
                    <a:pt x="5400" y="0"/>
                  </a:lnTo>
                  <a:lnTo>
                    <a:pt x="16200" y="0"/>
                  </a:lnTo>
                  <a:lnTo>
                    <a:pt x="16200" y="14252"/>
                  </a:lnTo>
                  <a:lnTo>
                    <a:pt x="21600" y="14252"/>
                  </a:lnTo>
                  <a:lnTo>
                    <a:pt x="1080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grpSp>
      <p:grpSp>
        <p:nvGrpSpPr>
          <p:cNvPr id="647" name="Group 8"/>
          <p:cNvGrpSpPr/>
          <p:nvPr/>
        </p:nvGrpSpPr>
        <p:grpSpPr>
          <a:xfrm>
            <a:off x="4278854" y="2649807"/>
            <a:ext cx="3508014" cy="854014"/>
            <a:chOff x="0" y="0"/>
            <a:chExt cx="3508013" cy="854012"/>
          </a:xfrm>
        </p:grpSpPr>
        <p:sp>
          <p:nvSpPr>
            <p:cNvPr id="644" name="Connecteur droit avec flèche 3"/>
            <p:cNvSpPr/>
            <p:nvPr/>
          </p:nvSpPr>
          <p:spPr>
            <a:xfrm flipH="1" flipV="1">
              <a:off x="616637" y="-1"/>
              <a:ext cx="1819097" cy="854014"/>
            </a:xfrm>
            <a:prstGeom prst="line">
              <a:avLst/>
            </a:prstGeom>
            <a:noFill/>
            <a:ln w="12700" cap="flat">
              <a:solidFill>
                <a:srgbClr val="595959"/>
              </a:solidFill>
              <a:prstDash val="solid"/>
              <a:round/>
              <a:tailEnd type="triangle" w="med" len="med"/>
            </a:ln>
            <a:effectLst/>
          </p:spPr>
          <p:txBody>
            <a:bodyPr wrap="square" lIns="45719" tIns="45719" rIns="45719" bIns="45719" numCol="1" anchor="t">
              <a:noAutofit/>
            </a:bodyPr>
            <a:lstStyle/>
            <a:p>
              <a:pPr/>
            </a:p>
          </p:txBody>
        </p:sp>
        <p:sp>
          <p:nvSpPr>
            <p:cNvPr id="645" name="Connecteur droit avec flèche 35"/>
            <p:cNvSpPr/>
            <p:nvPr/>
          </p:nvSpPr>
          <p:spPr>
            <a:xfrm flipH="1" flipV="1">
              <a:off x="-1" y="259044"/>
              <a:ext cx="2428339" cy="589829"/>
            </a:xfrm>
            <a:prstGeom prst="line">
              <a:avLst/>
            </a:prstGeom>
            <a:noFill/>
            <a:ln w="12700" cap="flat">
              <a:solidFill>
                <a:srgbClr val="595959"/>
              </a:solidFill>
              <a:prstDash val="solid"/>
              <a:round/>
              <a:tailEnd type="triangle" w="med" len="med"/>
            </a:ln>
            <a:effectLst/>
          </p:spPr>
          <p:txBody>
            <a:bodyPr wrap="square" lIns="45719" tIns="45719" rIns="45719" bIns="45719" numCol="1" anchor="t">
              <a:noAutofit/>
            </a:bodyPr>
            <a:lstStyle/>
            <a:p>
              <a:pPr/>
            </a:p>
          </p:txBody>
        </p:sp>
        <p:sp>
          <p:nvSpPr>
            <p:cNvPr id="646" name="ZoneTexte 39"/>
            <p:cNvSpPr/>
            <p:nvPr/>
          </p:nvSpPr>
          <p:spPr>
            <a:xfrm>
              <a:off x="2322030" y="663094"/>
              <a:ext cx="118598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100">
                  <a:latin typeface="Montserrat Light"/>
                  <a:ea typeface="Montserrat Light"/>
                  <a:cs typeface="Montserrat Light"/>
                  <a:sym typeface="Montserrat Light"/>
                </a:defRPr>
              </a:lvl1pPr>
            </a:lstStyle>
            <a:p>
              <a:pPr/>
              <a:r>
                <a:t>Vectores de Soporte</a:t>
              </a: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640"/>
                                        </p:tgtEl>
                                        <p:attrNameLst>
                                          <p:attrName>style.visibility</p:attrName>
                                        </p:attrNameLst>
                                      </p:cBhvr>
                                      <p:to>
                                        <p:strVal val="visible"/>
                                      </p:to>
                                    </p:set>
                                    <p:animEffect filter="box(in)" transition="in">
                                      <p:cBhvr>
                                        <p:cTn id="7" dur="1000"/>
                                        <p:tgtEl>
                                          <p:spTgt spid="64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4" grpId="2" fill="hold">
                                  <p:stCondLst>
                                    <p:cond delay="0"/>
                                  </p:stCondLst>
                                  <p:iterate type="el" backwards="0">
                                    <p:tmAbs val="0"/>
                                  </p:iterate>
                                  <p:childTnLst>
                                    <p:set>
                                      <p:cBhvr>
                                        <p:cTn id="11" fill="hold"/>
                                        <p:tgtEl>
                                          <p:spTgt spid="643"/>
                                        </p:tgtEl>
                                        <p:attrNameLst>
                                          <p:attrName>style.visibility</p:attrName>
                                        </p:attrNameLst>
                                      </p:cBhvr>
                                      <p:to>
                                        <p:strVal val="visible"/>
                                      </p:to>
                                    </p:set>
                                    <p:animEffect filter="box(in)" transition="in">
                                      <p:cBhvr>
                                        <p:cTn id="12" dur="2000"/>
                                        <p:tgtEl>
                                          <p:spTgt spid="64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2" grpId="3" fill="hold">
                                  <p:stCondLst>
                                    <p:cond delay="0"/>
                                  </p:stCondLst>
                                  <p:iterate type="el" backwards="0">
                                    <p:tmAbs val="0"/>
                                  </p:iterate>
                                  <p:childTnLst>
                                    <p:set>
                                      <p:cBhvr>
                                        <p:cTn id="16" fill="hold"/>
                                        <p:tgtEl>
                                          <p:spTgt spid="647"/>
                                        </p:tgtEl>
                                        <p:attrNameLst>
                                          <p:attrName>style.visibility</p:attrName>
                                        </p:attrNameLst>
                                      </p:cBhvr>
                                      <p:to>
                                        <p:strVal val="visible"/>
                                      </p:to>
                                    </p:set>
                                    <p:animEffect filter="wipe(right)" transition="in">
                                      <p:cBhvr>
                                        <p:cTn id="17" dur="10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3" grpId="2"/>
      <p:bldP build="whole" bldLvl="1" animBg="1" rev="0" advAuto="0" spid="640" grpId="1"/>
      <p:bldP build="whole" bldLvl="1" animBg="1" rev="0" advAuto="0" spid="647" grpId="3"/>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Title 16"/>
          <p:cNvSpPr txBox="1"/>
          <p:nvPr>
            <p:ph type="title"/>
          </p:nvPr>
        </p:nvSpPr>
        <p:spPr>
          <a:xfrm>
            <a:off x="228600" y="76200"/>
            <a:ext cx="8686800" cy="742950"/>
          </a:xfrm>
          <a:prstGeom prst="rect">
            <a:avLst/>
          </a:prstGeom>
        </p:spPr>
        <p:txBody>
          <a:bodyPr anchor="t"/>
          <a:lstStyle/>
          <a:p>
            <a:pPr/>
            <a:r>
              <a:t>¿Cómo separamos estos puntos?</a:t>
            </a:r>
          </a:p>
        </p:txBody>
      </p:sp>
      <p:sp>
        <p:nvSpPr>
          <p:cNvPr id="37"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8"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9"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0"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1"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2"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3"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4"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5"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6"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7"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8"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49"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0"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1"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2"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3"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4"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5"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56"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59" name="Rectangle 33"/>
          <p:cNvGrpSpPr/>
          <p:nvPr/>
        </p:nvGrpSpPr>
        <p:grpSpPr>
          <a:xfrm>
            <a:off x="7025136" y="4264685"/>
            <a:ext cx="403615" cy="381361"/>
            <a:chOff x="0" y="0"/>
            <a:chExt cx="403614" cy="381360"/>
          </a:xfrm>
        </p:grpSpPr>
        <p:sp>
          <p:nvSpPr>
            <p:cNvPr id="57"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Hurme Geometric Sans 2"/>
                  <a:ea typeface="Hurme Geometric Sans 2"/>
                  <a:cs typeface="Hurme Geometric Sans 2"/>
                  <a:sym typeface="Hurme Geometric Sans 2"/>
                </a:defRPr>
              </a:pPr>
            </a:p>
          </p:txBody>
        </p:sp>
        <p:sp>
          <p:nvSpPr>
            <p:cNvPr id="58"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Hurme Geometric Sans 2"/>
                  <a:ea typeface="Hurme Geometric Sans 2"/>
                  <a:cs typeface="Hurme Geometric Sans 2"/>
                  <a:sym typeface="Hurme Geometric Sans 2"/>
                </a:defRPr>
              </a:pPr>
              <a:r>
                <a:t>x</a:t>
              </a:r>
              <a:r>
                <a:rPr sz="800"/>
                <a:t>1</a:t>
              </a:r>
            </a:p>
          </p:txBody>
        </p:sp>
      </p:grpSp>
      <p:grpSp>
        <p:nvGrpSpPr>
          <p:cNvPr id="62" name="Rectangle 34"/>
          <p:cNvGrpSpPr/>
          <p:nvPr/>
        </p:nvGrpSpPr>
        <p:grpSpPr>
          <a:xfrm>
            <a:off x="2059016" y="1364052"/>
            <a:ext cx="403615" cy="381361"/>
            <a:chOff x="0" y="0"/>
            <a:chExt cx="403614" cy="381360"/>
          </a:xfrm>
        </p:grpSpPr>
        <p:sp>
          <p:nvSpPr>
            <p:cNvPr id="60"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61"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Title 16"/>
          <p:cNvSpPr txBox="1"/>
          <p:nvPr>
            <p:ph type="title"/>
          </p:nvPr>
        </p:nvSpPr>
        <p:spPr>
          <a:xfrm>
            <a:off x="228600" y="76200"/>
            <a:ext cx="8686800" cy="742950"/>
          </a:xfrm>
          <a:prstGeom prst="rect">
            <a:avLst/>
          </a:prstGeom>
        </p:spPr>
        <p:txBody>
          <a:bodyPr anchor="t"/>
          <a:lstStyle/>
          <a:p>
            <a:pPr/>
            <a:r>
              <a:t>¿Cómo separamos estos puntos?</a:t>
            </a:r>
          </a:p>
        </p:txBody>
      </p:sp>
      <p:sp>
        <p:nvSpPr>
          <p:cNvPr id="67"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68"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69"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0"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1"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2"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3"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4"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5"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6"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7"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8"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79"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0"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1"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2"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3"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4"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5"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86"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89" name="Rectangle 33"/>
          <p:cNvGrpSpPr/>
          <p:nvPr/>
        </p:nvGrpSpPr>
        <p:grpSpPr>
          <a:xfrm>
            <a:off x="7025136" y="4264685"/>
            <a:ext cx="403615" cy="381361"/>
            <a:chOff x="0" y="0"/>
            <a:chExt cx="403614" cy="381360"/>
          </a:xfrm>
        </p:grpSpPr>
        <p:sp>
          <p:nvSpPr>
            <p:cNvPr id="87"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88"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92" name="Rectangle 34"/>
          <p:cNvGrpSpPr/>
          <p:nvPr/>
        </p:nvGrpSpPr>
        <p:grpSpPr>
          <a:xfrm>
            <a:off x="2059016" y="1364052"/>
            <a:ext cx="403615" cy="381361"/>
            <a:chOff x="0" y="0"/>
            <a:chExt cx="403614" cy="381360"/>
          </a:xfrm>
        </p:grpSpPr>
        <p:sp>
          <p:nvSpPr>
            <p:cNvPr id="90"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91"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93" name="Connecteur droit avec flèche 1"/>
          <p:cNvSpPr/>
          <p:nvPr/>
        </p:nvSpPr>
        <p:spPr>
          <a:xfrm>
            <a:off x="4589252" y="1644772"/>
            <a:ext cx="24803" cy="2450978"/>
          </a:xfrm>
          <a:prstGeom prst="line">
            <a:avLst/>
          </a:prstGeom>
          <a:ln w="25400">
            <a:solidFill>
              <a:srgbClr val="3A5E8A"/>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6"/>
          <p:cNvSpPr txBox="1"/>
          <p:nvPr>
            <p:ph type="title"/>
          </p:nvPr>
        </p:nvSpPr>
        <p:spPr>
          <a:xfrm>
            <a:off x="228600" y="76200"/>
            <a:ext cx="8686800" cy="742950"/>
          </a:xfrm>
          <a:prstGeom prst="rect">
            <a:avLst/>
          </a:prstGeom>
        </p:spPr>
        <p:txBody>
          <a:bodyPr anchor="t"/>
          <a:lstStyle/>
          <a:p>
            <a:pPr/>
            <a:r>
              <a:t>¿Cómo separamos estos puntos?</a:t>
            </a:r>
          </a:p>
        </p:txBody>
      </p:sp>
      <p:sp>
        <p:nvSpPr>
          <p:cNvPr id="98"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99"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100"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1"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2"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3"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4"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5"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6"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7"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8"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09"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0"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1"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2"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3"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4"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5"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6"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17"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120" name="Rectangle 33"/>
          <p:cNvGrpSpPr/>
          <p:nvPr/>
        </p:nvGrpSpPr>
        <p:grpSpPr>
          <a:xfrm>
            <a:off x="7025136" y="4264685"/>
            <a:ext cx="403615" cy="381361"/>
            <a:chOff x="0" y="0"/>
            <a:chExt cx="403614" cy="381360"/>
          </a:xfrm>
        </p:grpSpPr>
        <p:sp>
          <p:nvSpPr>
            <p:cNvPr id="118"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119"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123" name="Rectangle 34"/>
          <p:cNvGrpSpPr/>
          <p:nvPr/>
        </p:nvGrpSpPr>
        <p:grpSpPr>
          <a:xfrm>
            <a:off x="2059016" y="1364052"/>
            <a:ext cx="403615" cy="381361"/>
            <a:chOff x="0" y="0"/>
            <a:chExt cx="403614" cy="381360"/>
          </a:xfrm>
        </p:grpSpPr>
        <p:sp>
          <p:nvSpPr>
            <p:cNvPr id="121"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122"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124" name="Connecteur droit avec flèche 1"/>
          <p:cNvSpPr/>
          <p:nvPr/>
        </p:nvSpPr>
        <p:spPr>
          <a:xfrm>
            <a:off x="3234905" y="2738470"/>
            <a:ext cx="3195008" cy="8629"/>
          </a:xfrm>
          <a:prstGeom prst="line">
            <a:avLst/>
          </a:prstGeom>
          <a:ln w="25400">
            <a:solidFill>
              <a:srgbClr val="3A5E8A"/>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6"/>
          <p:cNvSpPr txBox="1"/>
          <p:nvPr>
            <p:ph type="title"/>
          </p:nvPr>
        </p:nvSpPr>
        <p:spPr>
          <a:xfrm>
            <a:off x="228600" y="76200"/>
            <a:ext cx="8686800" cy="742950"/>
          </a:xfrm>
          <a:prstGeom prst="rect">
            <a:avLst/>
          </a:prstGeom>
        </p:spPr>
        <p:txBody>
          <a:bodyPr anchor="t"/>
          <a:lstStyle/>
          <a:p>
            <a:pPr/>
            <a:r>
              <a:t>SVM</a:t>
            </a:r>
          </a:p>
        </p:txBody>
      </p:sp>
      <p:sp>
        <p:nvSpPr>
          <p:cNvPr id="129"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130"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131"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32"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33"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34"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35"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36"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37"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38"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39"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40"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41"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42"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43"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44"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45"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46"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47"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48"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151" name="Rectangle 33"/>
          <p:cNvGrpSpPr/>
          <p:nvPr/>
        </p:nvGrpSpPr>
        <p:grpSpPr>
          <a:xfrm>
            <a:off x="7025136" y="4264685"/>
            <a:ext cx="403615" cy="381361"/>
            <a:chOff x="0" y="0"/>
            <a:chExt cx="403614" cy="381360"/>
          </a:xfrm>
        </p:grpSpPr>
        <p:sp>
          <p:nvSpPr>
            <p:cNvPr id="149"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150"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154" name="Rectangle 34"/>
          <p:cNvGrpSpPr/>
          <p:nvPr/>
        </p:nvGrpSpPr>
        <p:grpSpPr>
          <a:xfrm>
            <a:off x="2059016" y="1364052"/>
            <a:ext cx="403615" cy="381361"/>
            <a:chOff x="0" y="0"/>
            <a:chExt cx="403614" cy="381360"/>
          </a:xfrm>
        </p:grpSpPr>
        <p:sp>
          <p:nvSpPr>
            <p:cNvPr id="152"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153"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155" name="Connecteur droit avec flèche 1"/>
          <p:cNvSpPr/>
          <p:nvPr/>
        </p:nvSpPr>
        <p:spPr>
          <a:xfrm>
            <a:off x="3668416" y="1649147"/>
            <a:ext cx="1712343" cy="2143667"/>
          </a:xfrm>
          <a:prstGeom prst="line">
            <a:avLst/>
          </a:prstGeom>
          <a:ln w="25400">
            <a:solidFill>
              <a:srgbClr val="3A5E8A"/>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6"/>
          <p:cNvSpPr txBox="1"/>
          <p:nvPr>
            <p:ph type="title"/>
          </p:nvPr>
        </p:nvSpPr>
        <p:spPr>
          <a:xfrm>
            <a:off x="228600" y="76200"/>
            <a:ext cx="8686800" cy="742950"/>
          </a:xfrm>
          <a:prstGeom prst="rect">
            <a:avLst/>
          </a:prstGeom>
        </p:spPr>
        <p:txBody>
          <a:bodyPr anchor="t"/>
          <a:lstStyle/>
          <a:p>
            <a:pPr/>
            <a:r>
              <a:t>SVM</a:t>
            </a:r>
          </a:p>
        </p:txBody>
      </p:sp>
      <p:sp>
        <p:nvSpPr>
          <p:cNvPr id="160"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161"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162"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63"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64"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65"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66"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67"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68"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69"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0"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1"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2"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3"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4"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5"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6"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7"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8"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79"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182" name="Rectangle 33"/>
          <p:cNvGrpSpPr/>
          <p:nvPr/>
        </p:nvGrpSpPr>
        <p:grpSpPr>
          <a:xfrm>
            <a:off x="7025136" y="4264685"/>
            <a:ext cx="403615" cy="381361"/>
            <a:chOff x="0" y="0"/>
            <a:chExt cx="403614" cy="381360"/>
          </a:xfrm>
        </p:grpSpPr>
        <p:sp>
          <p:nvSpPr>
            <p:cNvPr id="180"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181"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185" name="Rectangle 34"/>
          <p:cNvGrpSpPr/>
          <p:nvPr/>
        </p:nvGrpSpPr>
        <p:grpSpPr>
          <a:xfrm>
            <a:off x="2059016" y="1364052"/>
            <a:ext cx="403615" cy="381361"/>
            <a:chOff x="0" y="0"/>
            <a:chExt cx="403614" cy="381360"/>
          </a:xfrm>
        </p:grpSpPr>
        <p:sp>
          <p:nvSpPr>
            <p:cNvPr id="183"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184"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186" name="Connecteur droit avec flèche 1"/>
          <p:cNvSpPr/>
          <p:nvPr/>
        </p:nvSpPr>
        <p:spPr>
          <a:xfrm>
            <a:off x="3668416" y="1649147"/>
            <a:ext cx="1712343" cy="2143667"/>
          </a:xfrm>
          <a:prstGeom prst="line">
            <a:avLst/>
          </a:prstGeom>
          <a:ln w="25400">
            <a:solidFill>
              <a:srgbClr val="3A5E8A"/>
            </a:solidFill>
          </a:ln>
        </p:spPr>
        <p:txBody>
          <a:bodyPr lIns="45719" rIns="45719"/>
          <a:lstStyle/>
          <a:p>
            <a:pPr/>
          </a:p>
        </p:txBody>
      </p:sp>
      <p:sp>
        <p:nvSpPr>
          <p:cNvPr id="187" name="Connecteur droit avec flèche 1"/>
          <p:cNvSpPr/>
          <p:nvPr/>
        </p:nvSpPr>
        <p:spPr>
          <a:xfrm>
            <a:off x="4006458" y="1533928"/>
            <a:ext cx="1049431" cy="2409423"/>
          </a:xfrm>
          <a:prstGeom prst="line">
            <a:avLst/>
          </a:prstGeom>
          <a:ln w="25400">
            <a:solidFill>
              <a:srgbClr val="3A5E8A"/>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6"/>
          <p:cNvSpPr txBox="1"/>
          <p:nvPr>
            <p:ph type="title"/>
          </p:nvPr>
        </p:nvSpPr>
        <p:spPr>
          <a:xfrm>
            <a:off x="228600" y="76200"/>
            <a:ext cx="8686800" cy="742950"/>
          </a:xfrm>
          <a:prstGeom prst="rect">
            <a:avLst/>
          </a:prstGeom>
        </p:spPr>
        <p:txBody>
          <a:bodyPr anchor="t"/>
          <a:lstStyle/>
          <a:p>
            <a:pPr/>
            <a:r>
              <a:t>SVM</a:t>
            </a:r>
          </a:p>
        </p:txBody>
      </p:sp>
      <p:sp>
        <p:nvSpPr>
          <p:cNvPr id="192"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193"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194"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5"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6"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7"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8"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199"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0"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1"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2"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3"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4"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5"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6"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7"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8"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09"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0"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11"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214" name="Rectangle 33"/>
          <p:cNvGrpSpPr/>
          <p:nvPr/>
        </p:nvGrpSpPr>
        <p:grpSpPr>
          <a:xfrm>
            <a:off x="7025136" y="4264685"/>
            <a:ext cx="403615" cy="381361"/>
            <a:chOff x="0" y="0"/>
            <a:chExt cx="403614" cy="381360"/>
          </a:xfrm>
        </p:grpSpPr>
        <p:sp>
          <p:nvSpPr>
            <p:cNvPr id="212"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213"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217" name="Rectangle 34"/>
          <p:cNvGrpSpPr/>
          <p:nvPr/>
        </p:nvGrpSpPr>
        <p:grpSpPr>
          <a:xfrm>
            <a:off x="2059016" y="1364052"/>
            <a:ext cx="403615" cy="381361"/>
            <a:chOff x="0" y="0"/>
            <a:chExt cx="403614" cy="381360"/>
          </a:xfrm>
        </p:grpSpPr>
        <p:sp>
          <p:nvSpPr>
            <p:cNvPr id="215"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216"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218" name="Connecteur droit avec flèche 1"/>
          <p:cNvSpPr/>
          <p:nvPr/>
        </p:nvSpPr>
        <p:spPr>
          <a:xfrm>
            <a:off x="3668416" y="1649147"/>
            <a:ext cx="1712343" cy="2143667"/>
          </a:xfrm>
          <a:prstGeom prst="line">
            <a:avLst/>
          </a:prstGeom>
          <a:ln w="25400">
            <a:solidFill>
              <a:srgbClr val="3A5E8A"/>
            </a:solidFill>
          </a:ln>
        </p:spPr>
        <p:txBody>
          <a:bodyPr lIns="45719" rIns="45719"/>
          <a:lstStyle/>
          <a:p>
            <a:pPr/>
          </a:p>
        </p:txBody>
      </p:sp>
      <p:sp>
        <p:nvSpPr>
          <p:cNvPr id="219" name="Connecteur droit avec flèche 1"/>
          <p:cNvSpPr/>
          <p:nvPr/>
        </p:nvSpPr>
        <p:spPr>
          <a:xfrm>
            <a:off x="4006458" y="1533928"/>
            <a:ext cx="1049431" cy="2409423"/>
          </a:xfrm>
          <a:prstGeom prst="line">
            <a:avLst/>
          </a:prstGeom>
          <a:ln w="25400">
            <a:solidFill>
              <a:srgbClr val="3A5E8A"/>
            </a:solidFill>
          </a:ln>
        </p:spPr>
        <p:txBody>
          <a:bodyPr lIns="45719" rIns="45719"/>
          <a:lstStyle/>
          <a:p>
            <a:pPr/>
          </a:p>
        </p:txBody>
      </p:sp>
      <p:sp>
        <p:nvSpPr>
          <p:cNvPr id="220" name="Connecteur droit avec flèche 1"/>
          <p:cNvSpPr/>
          <p:nvPr/>
        </p:nvSpPr>
        <p:spPr>
          <a:xfrm>
            <a:off x="3470784" y="1923421"/>
            <a:ext cx="2135040" cy="1655193"/>
          </a:xfrm>
          <a:prstGeom prst="line">
            <a:avLst/>
          </a:prstGeom>
          <a:ln w="25400">
            <a:solidFill>
              <a:srgbClr val="3A5E8A"/>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itle 16"/>
          <p:cNvSpPr txBox="1"/>
          <p:nvPr>
            <p:ph type="title"/>
          </p:nvPr>
        </p:nvSpPr>
        <p:spPr>
          <a:xfrm>
            <a:off x="228600" y="76200"/>
            <a:ext cx="8686800" cy="742950"/>
          </a:xfrm>
          <a:prstGeom prst="rect">
            <a:avLst/>
          </a:prstGeom>
        </p:spPr>
        <p:txBody>
          <a:bodyPr anchor="t"/>
          <a:lstStyle/>
          <a:p>
            <a:pPr/>
            <a:r>
              <a:t>Margen máximo</a:t>
            </a:r>
          </a:p>
        </p:txBody>
      </p:sp>
      <p:sp>
        <p:nvSpPr>
          <p:cNvPr id="225"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226"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227"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8"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29"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0"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1"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2"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3"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4"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5"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6"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7"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8"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39"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0"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1"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2"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3"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44"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247" name="Rectangle 33"/>
          <p:cNvGrpSpPr/>
          <p:nvPr/>
        </p:nvGrpSpPr>
        <p:grpSpPr>
          <a:xfrm>
            <a:off x="7025136" y="4264685"/>
            <a:ext cx="403615" cy="381361"/>
            <a:chOff x="0" y="0"/>
            <a:chExt cx="403614" cy="381360"/>
          </a:xfrm>
        </p:grpSpPr>
        <p:sp>
          <p:nvSpPr>
            <p:cNvPr id="245"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246"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250" name="Rectangle 34"/>
          <p:cNvGrpSpPr/>
          <p:nvPr/>
        </p:nvGrpSpPr>
        <p:grpSpPr>
          <a:xfrm>
            <a:off x="2059016" y="1364052"/>
            <a:ext cx="403615" cy="381361"/>
            <a:chOff x="0" y="0"/>
            <a:chExt cx="403614" cy="381360"/>
          </a:xfrm>
        </p:grpSpPr>
        <p:sp>
          <p:nvSpPr>
            <p:cNvPr id="248"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249"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251"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252"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253"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254"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255"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256"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sp>
        <p:nvSpPr>
          <p:cNvPr id="257" name="Connecteur droit avec flèche 4"/>
          <p:cNvSpPr/>
          <p:nvPr/>
        </p:nvSpPr>
        <p:spPr>
          <a:xfrm flipH="1">
            <a:off x="3703966" y="1233397"/>
            <a:ext cx="163903" cy="337512"/>
          </a:xfrm>
          <a:prstGeom prst="line">
            <a:avLst/>
          </a:prstGeom>
          <a:ln w="12700">
            <a:solidFill>
              <a:srgbClr val="595959"/>
            </a:solidFill>
            <a:tailEnd type="triangle"/>
          </a:ln>
        </p:spPr>
        <p:txBody>
          <a:bodyPr lIns="45719" rIns="45719"/>
          <a:lstStyle/>
          <a:p>
            <a:pPr/>
          </a:p>
        </p:txBody>
      </p:sp>
      <p:sp>
        <p:nvSpPr>
          <p:cNvPr id="258" name="ZoneTexte 5"/>
          <p:cNvSpPr txBox="1"/>
          <p:nvPr/>
        </p:nvSpPr>
        <p:spPr>
          <a:xfrm>
            <a:off x="3648435" y="1039902"/>
            <a:ext cx="148724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Margen máximo</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Title 16"/>
          <p:cNvSpPr txBox="1"/>
          <p:nvPr>
            <p:ph type="title"/>
          </p:nvPr>
        </p:nvSpPr>
        <p:spPr>
          <a:xfrm>
            <a:off x="228600" y="76200"/>
            <a:ext cx="8686800" cy="742950"/>
          </a:xfrm>
          <a:prstGeom prst="rect">
            <a:avLst/>
          </a:prstGeom>
        </p:spPr>
        <p:txBody>
          <a:bodyPr anchor="t"/>
          <a:lstStyle/>
          <a:p>
            <a:pPr/>
            <a:r>
              <a:t>Vectores de Soporte</a:t>
            </a:r>
          </a:p>
        </p:txBody>
      </p:sp>
      <p:sp>
        <p:nvSpPr>
          <p:cNvPr id="263"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264"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265" name="Multiply 84"/>
          <p:cNvSpPr/>
          <p:nvPr/>
        </p:nvSpPr>
        <p:spPr>
          <a:xfrm rot="18900000">
            <a:off x="3411413" y="33521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6" name="Multiply 84"/>
          <p:cNvSpPr/>
          <p:nvPr/>
        </p:nvSpPr>
        <p:spPr>
          <a:xfrm rot="18900000">
            <a:off x="3643248" y="324427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7" name="Multiply 84"/>
          <p:cNvSpPr/>
          <p:nvPr/>
        </p:nvSpPr>
        <p:spPr>
          <a:xfrm rot="18900000">
            <a:off x="3939781" y="30987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8" name="Multiply 84"/>
          <p:cNvSpPr/>
          <p:nvPr/>
        </p:nvSpPr>
        <p:spPr>
          <a:xfrm rot="18900000">
            <a:off x="3530026" y="30070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69" name="Multiply 84"/>
          <p:cNvSpPr/>
          <p:nvPr/>
        </p:nvSpPr>
        <p:spPr>
          <a:xfrm rot="18900000">
            <a:off x="3788819"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0"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1" name="Multiply 84"/>
          <p:cNvSpPr/>
          <p:nvPr/>
        </p:nvSpPr>
        <p:spPr>
          <a:xfrm rot="18900000">
            <a:off x="4187790" y="282373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2" name="Multiply 84"/>
          <p:cNvSpPr/>
          <p:nvPr/>
        </p:nvSpPr>
        <p:spPr>
          <a:xfrm rot="18900000">
            <a:off x="3891257" y="363785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3"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4"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5" name="Multiply 84"/>
          <p:cNvSpPr/>
          <p:nvPr/>
        </p:nvSpPr>
        <p:spPr>
          <a:xfrm rot="18900000">
            <a:off x="5417054" y="19287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6" name="Multiply 84"/>
          <p:cNvSpPr/>
          <p:nvPr/>
        </p:nvSpPr>
        <p:spPr>
          <a:xfrm rot="18900000">
            <a:off x="5568017" y="22091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7" name="Multiply 84"/>
          <p:cNvSpPr/>
          <p:nvPr/>
        </p:nvSpPr>
        <p:spPr>
          <a:xfrm rot="18900000">
            <a:off x="5271484" y="227380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8" name="Multiply 84"/>
          <p:cNvSpPr/>
          <p:nvPr/>
        </p:nvSpPr>
        <p:spPr>
          <a:xfrm rot="18900000">
            <a:off x="4807814" y="2165973"/>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79" name="Multiply 84"/>
          <p:cNvSpPr/>
          <p:nvPr/>
        </p:nvSpPr>
        <p:spPr>
          <a:xfrm rot="18900000">
            <a:off x="566506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80" name="Multiply 84"/>
          <p:cNvSpPr/>
          <p:nvPr/>
        </p:nvSpPr>
        <p:spPr>
          <a:xfrm rot="18900000">
            <a:off x="4807814" y="25541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81" name="Multiply 84"/>
          <p:cNvSpPr/>
          <p:nvPr/>
        </p:nvSpPr>
        <p:spPr>
          <a:xfrm rot="18900000">
            <a:off x="5115130" y="20527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sp>
        <p:nvSpPr>
          <p:cNvPr id="282" name="Multiply 84"/>
          <p:cNvSpPr/>
          <p:nvPr/>
        </p:nvSpPr>
        <p:spPr>
          <a:xfrm rot="18900000">
            <a:off x="5799852" y="19826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latin typeface="Montserrat Light"/>
                <a:ea typeface="Montserrat Light"/>
                <a:cs typeface="Montserrat Light"/>
                <a:sym typeface="Montserrat Light"/>
              </a:defRPr>
            </a:pPr>
          </a:p>
        </p:txBody>
      </p:sp>
      <p:grpSp>
        <p:nvGrpSpPr>
          <p:cNvPr id="285" name="Rectangle 33"/>
          <p:cNvGrpSpPr/>
          <p:nvPr/>
        </p:nvGrpSpPr>
        <p:grpSpPr>
          <a:xfrm>
            <a:off x="7025136" y="4264685"/>
            <a:ext cx="403615" cy="381361"/>
            <a:chOff x="0" y="0"/>
            <a:chExt cx="403614" cy="381360"/>
          </a:xfrm>
        </p:grpSpPr>
        <p:sp>
          <p:nvSpPr>
            <p:cNvPr id="283"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284" name="x1"/>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1</a:t>
              </a:r>
            </a:p>
          </p:txBody>
        </p:sp>
      </p:grpSp>
      <p:grpSp>
        <p:nvGrpSpPr>
          <p:cNvPr id="288" name="Rectangle 34"/>
          <p:cNvGrpSpPr/>
          <p:nvPr/>
        </p:nvGrpSpPr>
        <p:grpSpPr>
          <a:xfrm>
            <a:off x="2059016" y="1364052"/>
            <a:ext cx="403615" cy="381361"/>
            <a:chOff x="0" y="0"/>
            <a:chExt cx="403614" cy="381360"/>
          </a:xfrm>
        </p:grpSpPr>
        <p:sp>
          <p:nvSpPr>
            <p:cNvPr id="286" name="Rectangle"/>
            <p:cNvSpPr/>
            <p:nvPr/>
          </p:nvSpPr>
          <p:spPr>
            <a:xfrm>
              <a:off x="-1" y="-1"/>
              <a:ext cx="403616" cy="3813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800">
                  <a:solidFill>
                    <a:srgbClr val="FFFFFF"/>
                  </a:solidFill>
                  <a:latin typeface="Montserrat Light"/>
                  <a:ea typeface="Montserrat Light"/>
                  <a:cs typeface="Montserrat Light"/>
                  <a:sym typeface="Montserrat Light"/>
                </a:defRPr>
              </a:pPr>
            </a:p>
          </p:txBody>
        </p:sp>
        <p:sp>
          <p:nvSpPr>
            <p:cNvPr id="287" name="x2"/>
            <p:cNvSpPr txBox="1"/>
            <p:nvPr/>
          </p:nvSpPr>
          <p:spPr>
            <a:xfrm>
              <a:off x="-1" y="5260"/>
              <a:ext cx="403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ontserrat Light"/>
                  <a:ea typeface="Montserrat Light"/>
                  <a:cs typeface="Montserrat Light"/>
                  <a:sym typeface="Montserrat Light"/>
                </a:defRPr>
              </a:pPr>
              <a:r>
                <a:t>x</a:t>
              </a:r>
              <a:r>
                <a:rPr sz="800"/>
                <a:t>2</a:t>
              </a:r>
            </a:p>
          </p:txBody>
        </p:sp>
      </p:grpSp>
      <p:sp>
        <p:nvSpPr>
          <p:cNvPr id="289" name="Connecteur droit avec flèche 1"/>
          <p:cNvSpPr/>
          <p:nvPr/>
        </p:nvSpPr>
        <p:spPr>
          <a:xfrm>
            <a:off x="3669496" y="1655191"/>
            <a:ext cx="1712344" cy="2143667"/>
          </a:xfrm>
          <a:prstGeom prst="line">
            <a:avLst/>
          </a:prstGeom>
          <a:ln w="25400">
            <a:solidFill>
              <a:srgbClr val="3A5E8A"/>
            </a:solidFill>
          </a:ln>
        </p:spPr>
        <p:txBody>
          <a:bodyPr lIns="45719" rIns="45719"/>
          <a:lstStyle/>
          <a:p>
            <a:pPr/>
          </a:p>
        </p:txBody>
      </p:sp>
      <p:sp>
        <p:nvSpPr>
          <p:cNvPr id="290" name="Connecteur droit avec flèche 2"/>
          <p:cNvSpPr/>
          <p:nvPr/>
        </p:nvSpPr>
        <p:spPr>
          <a:xfrm flipV="1">
            <a:off x="4270074" y="2679579"/>
            <a:ext cx="224289" cy="174686"/>
          </a:xfrm>
          <a:prstGeom prst="line">
            <a:avLst/>
          </a:prstGeom>
          <a:ln>
            <a:solidFill>
              <a:srgbClr val="4A7EBB"/>
            </a:solidFill>
            <a:prstDash val="dash"/>
          </a:ln>
        </p:spPr>
        <p:txBody>
          <a:bodyPr lIns="45719" rIns="45719"/>
          <a:lstStyle/>
          <a:p>
            <a:pPr/>
          </a:p>
        </p:txBody>
      </p:sp>
      <p:sp>
        <p:nvSpPr>
          <p:cNvPr id="291" name="Connecteur droit avec flèche 32"/>
          <p:cNvSpPr/>
          <p:nvPr/>
        </p:nvSpPr>
        <p:spPr>
          <a:xfrm flipV="1">
            <a:off x="4622738" y="2636078"/>
            <a:ext cx="224289" cy="174686"/>
          </a:xfrm>
          <a:prstGeom prst="line">
            <a:avLst/>
          </a:prstGeom>
          <a:ln>
            <a:solidFill>
              <a:srgbClr val="4A7EBB"/>
            </a:solidFill>
            <a:prstDash val="dash"/>
          </a:ln>
        </p:spPr>
        <p:txBody>
          <a:bodyPr lIns="45719" rIns="45719"/>
          <a:lstStyle/>
          <a:p>
            <a:pPr/>
          </a:p>
        </p:txBody>
      </p:sp>
      <p:sp>
        <p:nvSpPr>
          <p:cNvPr id="292" name="Connecteur droit avec flèche 36"/>
          <p:cNvSpPr/>
          <p:nvPr/>
        </p:nvSpPr>
        <p:spPr>
          <a:xfrm>
            <a:off x="3878710" y="1493447"/>
            <a:ext cx="1712344" cy="2143667"/>
          </a:xfrm>
          <a:prstGeom prst="line">
            <a:avLst/>
          </a:prstGeom>
          <a:ln w="12700">
            <a:solidFill>
              <a:srgbClr val="77933C"/>
            </a:solidFill>
            <a:prstDash val="dash"/>
          </a:ln>
        </p:spPr>
        <p:txBody>
          <a:bodyPr lIns="45719" rIns="45719"/>
          <a:lstStyle/>
          <a:p>
            <a:pPr/>
          </a:p>
        </p:txBody>
      </p:sp>
      <p:sp>
        <p:nvSpPr>
          <p:cNvPr id="293" name="Connecteur droit avec flèche 37"/>
          <p:cNvSpPr/>
          <p:nvPr/>
        </p:nvSpPr>
        <p:spPr>
          <a:xfrm>
            <a:off x="3478028" y="1811545"/>
            <a:ext cx="1712343" cy="2143667"/>
          </a:xfrm>
          <a:prstGeom prst="line">
            <a:avLst/>
          </a:prstGeom>
          <a:ln w="12700">
            <a:solidFill>
              <a:srgbClr val="FF0000"/>
            </a:solidFill>
            <a:prstDash val="dash"/>
          </a:ln>
        </p:spPr>
        <p:txBody>
          <a:bodyPr lIns="45719" rIns="45719"/>
          <a:lstStyle/>
          <a:p>
            <a:pPr/>
          </a:p>
        </p:txBody>
      </p:sp>
      <p:sp>
        <p:nvSpPr>
          <p:cNvPr id="294" name="Connecteur droit avec flèche 38"/>
          <p:cNvSpPr/>
          <p:nvPr/>
        </p:nvSpPr>
        <p:spPr>
          <a:xfrm flipV="1">
            <a:off x="3474827" y="1488057"/>
            <a:ext cx="412991" cy="309473"/>
          </a:xfrm>
          <a:prstGeom prst="line">
            <a:avLst/>
          </a:prstGeom>
          <a:ln>
            <a:solidFill>
              <a:srgbClr val="4A7EBB"/>
            </a:solidFill>
            <a:prstDash val="dash"/>
          </a:ln>
        </p:spPr>
        <p:txBody>
          <a:bodyPr lIns="45719" rIns="45719"/>
          <a:lstStyle/>
          <a:p>
            <a:pPr/>
          </a:p>
        </p:txBody>
      </p:sp>
      <p:sp>
        <p:nvSpPr>
          <p:cNvPr id="295" name="Connecteur droit avec flèche 4"/>
          <p:cNvSpPr/>
          <p:nvPr/>
        </p:nvSpPr>
        <p:spPr>
          <a:xfrm flipH="1">
            <a:off x="3703966" y="1233397"/>
            <a:ext cx="163903" cy="337512"/>
          </a:xfrm>
          <a:prstGeom prst="line">
            <a:avLst/>
          </a:prstGeom>
          <a:ln w="12700">
            <a:solidFill>
              <a:srgbClr val="595959"/>
            </a:solidFill>
            <a:tailEnd type="triangle"/>
          </a:ln>
        </p:spPr>
        <p:txBody>
          <a:bodyPr lIns="45719" rIns="45719"/>
          <a:lstStyle/>
          <a:p>
            <a:pPr/>
          </a:p>
        </p:txBody>
      </p:sp>
      <p:sp>
        <p:nvSpPr>
          <p:cNvPr id="296" name="ZoneTexte 5"/>
          <p:cNvSpPr txBox="1"/>
          <p:nvPr/>
        </p:nvSpPr>
        <p:spPr>
          <a:xfrm>
            <a:off x="3648435" y="1039902"/>
            <a:ext cx="148724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Margen máximo</a:t>
            </a:r>
          </a:p>
        </p:txBody>
      </p:sp>
      <p:sp>
        <p:nvSpPr>
          <p:cNvPr id="297" name="Connecteur droit avec flèche 3"/>
          <p:cNvSpPr/>
          <p:nvPr/>
        </p:nvSpPr>
        <p:spPr>
          <a:xfrm flipH="1" flipV="1">
            <a:off x="4895491" y="2649807"/>
            <a:ext cx="1819097" cy="854013"/>
          </a:xfrm>
          <a:prstGeom prst="line">
            <a:avLst/>
          </a:prstGeom>
          <a:ln w="12700">
            <a:solidFill>
              <a:srgbClr val="595959"/>
            </a:solidFill>
            <a:tailEnd type="triangle"/>
          </a:ln>
        </p:spPr>
        <p:txBody>
          <a:bodyPr lIns="45719" rIns="45719"/>
          <a:lstStyle/>
          <a:p>
            <a:pPr/>
          </a:p>
        </p:txBody>
      </p:sp>
      <p:sp>
        <p:nvSpPr>
          <p:cNvPr id="298" name="Connecteur droit avec flèche 35"/>
          <p:cNvSpPr/>
          <p:nvPr/>
        </p:nvSpPr>
        <p:spPr>
          <a:xfrm flipH="1" flipV="1">
            <a:off x="4278854" y="2908850"/>
            <a:ext cx="2428338" cy="589831"/>
          </a:xfrm>
          <a:prstGeom prst="line">
            <a:avLst/>
          </a:prstGeom>
          <a:ln w="12700">
            <a:solidFill>
              <a:srgbClr val="595959"/>
            </a:solidFill>
            <a:tailEnd type="triangle"/>
          </a:ln>
        </p:spPr>
        <p:txBody>
          <a:bodyPr lIns="45719" rIns="45719"/>
          <a:lstStyle/>
          <a:p>
            <a:pPr/>
          </a:p>
        </p:txBody>
      </p:sp>
      <p:sp>
        <p:nvSpPr>
          <p:cNvPr id="299" name="ZoneTexte 39"/>
          <p:cNvSpPr txBox="1"/>
          <p:nvPr/>
        </p:nvSpPr>
        <p:spPr>
          <a:xfrm>
            <a:off x="6600884" y="3312902"/>
            <a:ext cx="1185984"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Vectores de Soporte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