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 name="Shape 31"/>
          <p:cNvSpPr/>
          <p:nvPr>
            <p:ph type="sldImg"/>
          </p:nvPr>
        </p:nvSpPr>
        <p:spPr>
          <a:xfrm>
            <a:off x="1143000" y="685800"/>
            <a:ext cx="4572000" cy="3429000"/>
          </a:xfrm>
          <a:prstGeom prst="rect">
            <a:avLst/>
          </a:prstGeom>
        </p:spPr>
        <p:txBody>
          <a:bodyPr/>
          <a:lstStyle/>
          <a:p>
            <a:pPr/>
          </a:p>
        </p:txBody>
      </p:sp>
      <p:sp>
        <p:nvSpPr>
          <p:cNvPr id="32" name="Shape 3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 name="Shape 35"/>
          <p:cNvSpPr/>
          <p:nvPr>
            <p:ph type="sldImg"/>
          </p:nvPr>
        </p:nvSpPr>
        <p:spPr>
          <a:prstGeom prst="rect">
            <a:avLst/>
          </a:prstGeom>
        </p:spPr>
        <p:txBody>
          <a:bodyPr/>
          <a:lstStyle/>
          <a:p>
            <a:pPr/>
          </a:p>
        </p:txBody>
      </p:sp>
      <p:sp>
        <p:nvSpPr>
          <p:cNvPr id="36" name="Shape 36"/>
          <p:cNvSpPr/>
          <p:nvPr>
            <p:ph type="body" sz="quarter" idx="1"/>
          </p:nvPr>
        </p:nvSpPr>
        <p:spPr>
          <a:prstGeom prst="rect">
            <a:avLst/>
          </a:prstGeom>
        </p:spPr>
        <p:txBody>
          <a:bodyPr/>
          <a:lstStyle>
            <a:lvl1pPr>
              <a:defRPr>
                <a:solidFill>
                  <a:srgbClr val="FF0000"/>
                </a:solidFill>
              </a:defRPr>
            </a:lvl1pPr>
          </a:lstStyle>
          <a:p>
            <a:pPr/>
            <a:r>
              <a:t>Today we are really going to make the complex simple!!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Say this:</a:t>
            </a:r>
          </a:p>
          <a:p>
            <a:pPr/>
            <a:r>
              <a:t>The probability that he  given features X (the features that we see)</a:t>
            </a:r>
          </a:p>
          <a:p>
            <a:pPr/>
            <a:r>
              <a:t>Equals </a:t>
            </a:r>
          </a:p>
          <a:p>
            <a:pPr/>
            <a:r>
              <a:t>The probability of features X given that he </a:t>
            </a:r>
          </a:p>
          <a:p>
            <a:pPr/>
            <a:r>
              <a:t>Times</a:t>
            </a:r>
          </a:p>
          <a:p>
            <a:pPr/>
            <a:r>
              <a:t>The overall probability of </a:t>
            </a:r>
          </a:p>
          <a:p>
            <a:pPr/>
            <a:r>
              <a:t>Divided by</a:t>
            </a:r>
          </a:p>
          <a:p>
            <a:pPr/>
            <a:r>
              <a:t>The overall probability of having those features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Say this:</a:t>
            </a:r>
          </a:p>
          <a:p>
            <a:pPr/>
            <a:r>
              <a:t>The probability that he Conduce given features X (the features that we see)</a:t>
            </a:r>
          </a:p>
          <a:p>
            <a:pPr/>
            <a:r>
              <a:t>Equals </a:t>
            </a:r>
          </a:p>
          <a:p>
            <a:pPr/>
            <a:r>
              <a:t>The probability of features X given that he Conduce</a:t>
            </a:r>
          </a:p>
          <a:p>
            <a:pPr/>
            <a:r>
              <a:t>Times</a:t>
            </a:r>
          </a:p>
          <a:p>
            <a:pPr/>
            <a:r>
              <a:t>The overall probability of driving</a:t>
            </a:r>
          </a:p>
          <a:p>
            <a:pPr/>
            <a:r>
              <a:t>Divided by</a:t>
            </a:r>
          </a:p>
          <a:p>
            <a:pPr/>
            <a:r>
              <a:t>The overall probability of having those features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Say this:</a:t>
            </a:r>
          </a:p>
          <a:p>
            <a:pPr/>
            <a:r>
              <a:t>The probability that he Conduce given features X (the features that we see)</a:t>
            </a:r>
          </a:p>
          <a:p>
            <a:pPr/>
            <a:r>
              <a:t>Equals </a:t>
            </a:r>
          </a:p>
          <a:p>
            <a:pPr/>
            <a:r>
              <a:t>The probability of features X given that he Conduce</a:t>
            </a:r>
          </a:p>
          <a:p>
            <a:pPr/>
            <a:r>
              <a:t>Times</a:t>
            </a:r>
          </a:p>
          <a:p>
            <a:pPr/>
            <a:r>
              <a:t>The overall probability of driving</a:t>
            </a:r>
          </a:p>
          <a:p>
            <a:pPr/>
            <a:r>
              <a:t>Divided by</a:t>
            </a:r>
          </a:p>
          <a:p>
            <a:pPr/>
            <a:r>
              <a:t>The overall probability of having those features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Say this:</a:t>
            </a:r>
          </a:p>
          <a:p>
            <a:pPr/>
            <a:r>
              <a:t>The probability that he Conduce given features X (the features that we see)</a:t>
            </a:r>
          </a:p>
          <a:p>
            <a:pPr/>
            <a:r>
              <a:t>Equals </a:t>
            </a:r>
          </a:p>
          <a:p>
            <a:pPr/>
            <a:r>
              <a:t>The probability of features X given that he Conduce</a:t>
            </a:r>
          </a:p>
          <a:p>
            <a:pPr/>
            <a:r>
              <a:t>Times</a:t>
            </a:r>
          </a:p>
          <a:p>
            <a:pPr/>
            <a:r>
              <a:t>The overall probability of driving</a:t>
            </a:r>
          </a:p>
          <a:p>
            <a:pPr/>
            <a:r>
              <a:t>Divided by</a:t>
            </a:r>
          </a:p>
          <a:p>
            <a:pPr/>
            <a:r>
              <a:t>The overall probability of having those features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Say this:</a:t>
            </a:r>
          </a:p>
          <a:p>
            <a:pPr/>
            <a:r>
              <a:t>The probability that he Conduce given features X (the features that we see)</a:t>
            </a:r>
          </a:p>
          <a:p>
            <a:pPr/>
            <a:r>
              <a:t>Equals </a:t>
            </a:r>
          </a:p>
          <a:p>
            <a:pPr/>
            <a:r>
              <a:t>The probability of features X given that he Conduce</a:t>
            </a:r>
          </a:p>
          <a:p>
            <a:pPr/>
            <a:r>
              <a:t>Times</a:t>
            </a:r>
          </a:p>
          <a:p>
            <a:pPr/>
            <a:r>
              <a:t>The overall probability of driving</a:t>
            </a:r>
          </a:p>
          <a:p>
            <a:pPr/>
            <a:r>
              <a:t>Divided by</a:t>
            </a:r>
          </a:p>
          <a:p>
            <a:pPr/>
            <a:r>
              <a:t>The overall probability of having those features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Shape 40"/>
          <p:cNvSpPr/>
          <p:nvPr>
            <p:ph type="sldImg"/>
          </p:nvPr>
        </p:nvSpPr>
        <p:spPr>
          <a:prstGeom prst="rect">
            <a:avLst/>
          </a:prstGeom>
        </p:spPr>
        <p:txBody>
          <a:bodyPr/>
          <a:lstStyle/>
          <a:p>
            <a:pPr/>
          </a:p>
        </p:txBody>
      </p:sp>
      <p:sp>
        <p:nvSpPr>
          <p:cNvPr id="41" name="Shape 41"/>
          <p:cNvSpPr/>
          <p:nvPr>
            <p:ph type="body" sz="quarter" idx="1"/>
          </p:nvPr>
        </p:nvSpPr>
        <p:spPr>
          <a:prstGeom prst="rect">
            <a:avLst/>
          </a:prstGeom>
        </p:spPr>
        <p:txBody>
          <a:bodyPr/>
          <a:lstStyle/>
          <a:p>
            <a:pPr/>
            <a:r>
              <a:t>The Naive Bayes model is called "Naive" precisely because it assumes features are conditionally independent from one another despite the fact that this assumption very rarely holds. However, the Naive Bayes model can still achieve strong classification accuracy even in cases where its conditional independence assumption is significantly inaccurate.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Shape 46"/>
          <p:cNvSpPr/>
          <p:nvPr>
            <p:ph type="sldImg"/>
          </p:nvPr>
        </p:nvSpPr>
        <p:spPr>
          <a:prstGeom prst="rect">
            <a:avLst/>
          </a:prstGeom>
        </p:spPr>
        <p:txBody>
          <a:bodyPr/>
          <a:lstStyle/>
          <a:p>
            <a:pPr/>
          </a:p>
        </p:txBody>
      </p:sp>
      <p:sp>
        <p:nvSpPr>
          <p:cNvPr id="47" name="Shape 47"/>
          <p:cNvSpPr/>
          <p:nvPr>
            <p:ph type="body" sz="quarter" idx="1"/>
          </p:nvPr>
        </p:nvSpPr>
        <p:spPr>
          <a:prstGeom prst="rect">
            <a:avLst/>
          </a:prstGeom>
        </p:spPr>
        <p:txBody>
          <a:bodyPr/>
          <a:lstStyle/>
          <a:p>
            <a:pPr/>
            <a:r>
              <a:t>The Naive Bayes model is called "Naive" precisely because it assumes features are conditionally independent from one another despite the fact that this assumption very rarely holds. However, the Naive Bayes model can still achieve strong classification accuracy even in cases where its conditional independence assumption is significantly inaccurate.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Shape 99"/>
          <p:cNvSpPr/>
          <p:nvPr>
            <p:ph type="sldImg"/>
          </p:nvPr>
        </p:nvSpPr>
        <p:spPr>
          <a:prstGeom prst="rect">
            <a:avLst/>
          </a:prstGeom>
        </p:spPr>
        <p:txBody>
          <a:bodyPr/>
          <a:lstStyle/>
          <a:p>
            <a:pPr/>
          </a:p>
        </p:txBody>
      </p:sp>
      <p:sp>
        <p:nvSpPr>
          <p:cNvPr id="100" name="Shape 100"/>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Say this:</a:t>
            </a:r>
          </a:p>
          <a:p>
            <a:pPr/>
            <a:r>
              <a:t>The probability that he  given features X (the features that we see)</a:t>
            </a:r>
          </a:p>
          <a:p>
            <a:pPr/>
            <a:r>
              <a:t>Equals </a:t>
            </a:r>
          </a:p>
          <a:p>
            <a:pPr/>
            <a:r>
              <a:t>The probability of features X given that he </a:t>
            </a:r>
          </a:p>
          <a:p>
            <a:pPr/>
            <a:r>
              <a:t>Times</a:t>
            </a:r>
          </a:p>
          <a:p>
            <a:pPr/>
            <a:r>
              <a:t>The overall probability of </a:t>
            </a:r>
          </a:p>
          <a:p>
            <a:pPr/>
            <a:r>
              <a:t>Divided by</a:t>
            </a:r>
          </a:p>
          <a:p>
            <a:pPr/>
            <a:r>
              <a:t>The overall probability of having those features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Say this:</a:t>
            </a:r>
          </a:p>
          <a:p>
            <a:pPr/>
            <a:r>
              <a:t>The probability that he Conduce given features X (the features that we see)</a:t>
            </a:r>
          </a:p>
          <a:p>
            <a:pPr/>
            <a:r>
              <a:t>Equals </a:t>
            </a:r>
          </a:p>
          <a:p>
            <a:pPr/>
            <a:r>
              <a:t>The probability of features X given that he Conduce</a:t>
            </a:r>
          </a:p>
          <a:p>
            <a:pPr/>
            <a:r>
              <a:t>Times</a:t>
            </a:r>
          </a:p>
          <a:p>
            <a:pPr/>
            <a:r>
              <a:t>The overall probability of driving</a:t>
            </a:r>
          </a:p>
          <a:p>
            <a:pPr/>
            <a:r>
              <a:t>Divided by</a:t>
            </a:r>
          </a:p>
          <a:p>
            <a:pPr/>
            <a:r>
              <a:t>The overall probability of having those features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Say this:</a:t>
            </a:r>
          </a:p>
          <a:p>
            <a:pPr/>
            <a:r>
              <a:t>The probability that he  given features X (the features that we see)</a:t>
            </a:r>
          </a:p>
          <a:p>
            <a:pPr/>
            <a:r>
              <a:t>Equals </a:t>
            </a:r>
          </a:p>
          <a:p>
            <a:pPr/>
            <a:r>
              <a:t>The probability of features X given that he </a:t>
            </a:r>
          </a:p>
          <a:p>
            <a:pPr/>
            <a:r>
              <a:t>Times</a:t>
            </a:r>
          </a:p>
          <a:p>
            <a:pPr/>
            <a:r>
              <a:t>The overall probability of </a:t>
            </a:r>
          </a:p>
          <a:p>
            <a:pPr/>
            <a:r>
              <a:t>Divided by</a:t>
            </a:r>
          </a:p>
          <a:p>
            <a:pPr/>
            <a:r>
              <a:t>The overall probability of having those features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2" name="Rectangle 7"/>
          <p:cNvSpPr/>
          <p:nvPr/>
        </p:nvSpPr>
        <p:spPr>
          <a:xfrm>
            <a:off x="-35719" y="708661"/>
            <a:ext cx="9215236" cy="45720"/>
          </a:xfrm>
          <a:prstGeom prst="rect">
            <a:avLst/>
          </a:prstGeom>
          <a:solidFill>
            <a:srgbClr val="558ED5"/>
          </a:solidFill>
          <a:ln>
            <a:solidFill>
              <a:srgbClr val="1F497D"/>
            </a:solidFill>
          </a:ln>
        </p:spPr>
        <p:txBody>
          <a:bodyPr lIns="45719" rIns="45719" anchor="ctr"/>
          <a:lstStyle/>
          <a:p>
            <a:pPr algn="ctr">
              <a:defRPr>
                <a:solidFill>
                  <a:srgbClr val="FFFFFF"/>
                </a:solidFill>
              </a:defRPr>
            </a:pPr>
          </a:p>
        </p:txBody>
      </p:sp>
      <p:sp>
        <p:nvSpPr>
          <p:cNvPr id="23" name="Title Text"/>
          <p:cNvSpPr txBox="1"/>
          <p:nvPr>
            <p:ph type="title"/>
          </p:nvPr>
        </p:nvSpPr>
        <p:spPr>
          <a:xfrm>
            <a:off x="228600" y="0"/>
            <a:ext cx="8686800" cy="742950"/>
          </a:xfrm>
          <a:prstGeom prst="rect">
            <a:avLst/>
          </a:prstGeom>
        </p:spPr>
        <p:txBody>
          <a:bodyPr/>
          <a:lstStyle>
            <a:lvl1pPr algn="l">
              <a:defRPr sz="3600">
                <a:effectLst>
                  <a:outerShdw sx="100000" sy="100000" kx="0" ky="0" algn="b" rotWithShape="0" blurRad="38100" dist="20320" dir="1800000">
                    <a:srgbClr val="000000">
                      <a:alpha val="40000"/>
                    </a:srgbClr>
                  </a:outerShdw>
                </a:effectLst>
              </a:defRPr>
            </a:lvl1pPr>
          </a:lstStyle>
          <a:p>
            <a:pPr/>
            <a:r>
              <a:t>Title Text</a:t>
            </a:r>
          </a:p>
        </p:txBody>
      </p:sp>
      <p:sp>
        <p:nvSpPr>
          <p:cNvPr id="24" name="Body Level One…"/>
          <p:cNvSpPr txBox="1"/>
          <p:nvPr>
            <p:ph type="body" idx="1"/>
          </p:nvPr>
        </p:nvSpPr>
        <p:spPr>
          <a:xfrm>
            <a:off x="228600" y="895350"/>
            <a:ext cx="8686800" cy="3657600"/>
          </a:xfrm>
          <a:prstGeom prst="rect">
            <a:avLst/>
          </a:prstGeom>
        </p:spPr>
        <p:txBody>
          <a:bodyPr>
            <a:normAutofit fontScale="100000" lnSpcReduction="0"/>
          </a:bodyPr>
          <a:lstStyle>
            <a:lvl1pPr>
              <a:defRPr>
                <a:latin typeface="Montserrat Light"/>
                <a:ea typeface="Montserrat Light"/>
                <a:cs typeface="Montserrat Light"/>
                <a:sym typeface="Montserrat Light"/>
              </a:defRPr>
            </a:lvl1pPr>
            <a:lvl2pPr>
              <a:defRPr>
                <a:latin typeface="Montserrat Light"/>
                <a:ea typeface="Montserrat Light"/>
                <a:cs typeface="Montserrat Light"/>
                <a:sym typeface="Montserrat Light"/>
              </a:defRPr>
            </a:lvl2pPr>
            <a:lvl3pPr>
              <a:defRPr>
                <a:latin typeface="Montserrat Light"/>
                <a:ea typeface="Montserrat Light"/>
                <a:cs typeface="Montserrat Light"/>
                <a:sym typeface="Montserrat Light"/>
              </a:defRPr>
            </a:lvl3pPr>
            <a:lvl4pPr>
              <a:defRPr>
                <a:latin typeface="Montserrat Light"/>
                <a:ea typeface="Montserrat Light"/>
                <a:cs typeface="Montserrat Light"/>
                <a:sym typeface="Montserrat Light"/>
              </a:defRPr>
            </a:lvl4pPr>
            <a:lvl5pPr>
              <a:defRPr>
                <a:latin typeface="Montserrat Light"/>
                <a:ea typeface="Montserrat Light"/>
                <a:cs typeface="Montserrat Light"/>
                <a:sym typeface="Montserrat Light"/>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9"/>
          <p:cNvSpPr/>
          <p:nvPr/>
        </p:nvSpPr>
        <p:spPr>
          <a:xfrm>
            <a:off x="0" y="4861809"/>
            <a:ext cx="9144000" cy="1"/>
          </a:xfrm>
          <a:prstGeom prst="line">
            <a:avLst/>
          </a:prstGeom>
          <a:ln w="19050">
            <a:solidFill>
              <a:srgbClr val="1F497D"/>
            </a:solidFill>
          </a:ln>
        </p:spPr>
        <p:txBody>
          <a:bodyPr lIns="45719" rIns="45719"/>
          <a:lstStyle/>
          <a:p>
            <a:pPr/>
          </a:p>
        </p:txBody>
      </p:sp>
      <p:sp>
        <p:nvSpPr>
          <p:cNvPr id="3" name="Slide Number Placeholder 5"/>
          <p:cNvSpPr txBox="1"/>
          <p:nvPr/>
        </p:nvSpPr>
        <p:spPr>
          <a:xfrm>
            <a:off x="6477000" y="4873842"/>
            <a:ext cx="266700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400">
                <a:latin typeface="Montserrat Light"/>
                <a:ea typeface="Montserrat Light"/>
                <a:cs typeface="Montserrat Light"/>
                <a:sym typeface="Montserrat Light"/>
              </a:defRPr>
            </a:lvl1pPr>
          </a:lstStyle>
          <a:p>
            <a:pPr/>
            <a:r>
              <a:t>© SuperDataScience</a:t>
            </a:r>
          </a:p>
        </p:txBody>
      </p:sp>
      <p:sp>
        <p:nvSpPr>
          <p:cNvPr id="4" name="Slide Number Placeholder 5"/>
          <p:cNvSpPr txBox="1"/>
          <p:nvPr/>
        </p:nvSpPr>
        <p:spPr>
          <a:xfrm>
            <a:off x="0" y="4873842"/>
            <a:ext cx="297180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Montserrat Light"/>
                <a:ea typeface="Montserrat Light"/>
                <a:cs typeface="Montserrat Light"/>
                <a:sym typeface="Montserrat Light"/>
              </a:defRPr>
            </a:lvl1pPr>
          </a:lstStyle>
          <a:p>
            <a:pPr/>
            <a:r>
              <a:t>Machine Learning A-Z</a:t>
            </a:r>
          </a:p>
        </p:txBody>
      </p:sp>
      <p:sp>
        <p:nvSpPr>
          <p:cNvPr id="5" name="Title Text"/>
          <p:cNvSpPr txBox="1"/>
          <p:nvPr>
            <p:ph type="title"/>
          </p:nvPr>
        </p:nvSpPr>
        <p:spPr>
          <a:xfrm>
            <a:off x="0" y="0"/>
            <a:ext cx="9144000" cy="48577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1pPr>
      <a:lvl2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2pPr>
      <a:lvl3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3pPr>
      <a:lvl4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4pPr>
      <a:lvl5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5pPr>
      <a:lvl6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6pPr>
      <a:lvl7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7pPr>
      <a:lvl8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8pPr>
      <a:lvl9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Title 1"/>
          <p:cNvSpPr txBox="1"/>
          <p:nvPr>
            <p:ph type="title"/>
          </p:nvPr>
        </p:nvSpPr>
        <p:spPr>
          <a:prstGeom prst="rect">
            <a:avLst/>
          </a:prstGeom>
        </p:spPr>
        <p:txBody>
          <a:bodyPr/>
          <a:lstStyle/>
          <a:p>
            <a:pPr>
              <a:defRPr>
                <a:effectLst>
                  <a:outerShdw sx="100000" sy="100000" kx="0" ky="0" algn="b" rotWithShape="0" blurRad="38100" dist="38100" dir="2700000">
                    <a:srgbClr val="000000">
                      <a:alpha val="43137"/>
                    </a:srgbClr>
                  </a:outerShdw>
                </a:effectLst>
              </a:defRPr>
            </a:pPr>
            <a:r>
              <a:t>Clasificador de </a:t>
            </a:r>
          </a:p>
          <a:p>
            <a:pPr>
              <a:defRPr>
                <a:effectLst>
                  <a:outerShdw sx="100000" sy="100000" kx="0" ky="0" algn="b" rotWithShape="0" blurRad="38100" dist="38100" dir="2700000">
                    <a:srgbClr val="000000">
                      <a:alpha val="43137"/>
                    </a:srgbClr>
                  </a:outerShdw>
                </a:effectLst>
              </a:defRPr>
            </a:pPr>
            <a:r>
              <a:t>Naïve Bayes</a:t>
            </a:r>
            <a:br/>
            <a:r>
              <a:t>Comentarios Adicionales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itle 16"/>
          <p:cNvSpPr txBox="1"/>
          <p:nvPr>
            <p:ph type="title"/>
          </p:nvPr>
        </p:nvSpPr>
        <p:spPr>
          <a:xfrm>
            <a:off x="228600" y="76200"/>
            <a:ext cx="8686800" cy="742950"/>
          </a:xfrm>
          <a:prstGeom prst="rect">
            <a:avLst/>
          </a:prstGeom>
        </p:spPr>
        <p:txBody>
          <a:bodyPr anchor="t"/>
          <a:lstStyle/>
          <a:p>
            <a:pPr/>
            <a:r>
              <a:t>Paso </a:t>
            </a:r>
            <a:r>
              <a:t>3</a:t>
            </a:r>
          </a:p>
        </p:txBody>
      </p:sp>
      <p:sp>
        <p:nvSpPr>
          <p:cNvPr id="213" name="Rectangle 4"/>
          <p:cNvSpPr txBox="1"/>
          <p:nvPr/>
        </p:nvSpPr>
        <p:spPr>
          <a:xfrm>
            <a:off x="900199" y="2260045"/>
            <a:ext cx="3337569" cy="1080822"/>
          </a:xfrm>
          <a:prstGeom prst="rect">
            <a:avLst/>
          </a:prstGeom>
          <a:ln w="12700">
            <a:miter lim="400000"/>
          </a:ln>
        </p:spPr>
        <p:txBody>
          <a:bodyPr wrap="none" lIns="0" tIns="0" rIns="0" bIns="0">
            <a:spAutoFit/>
          </a:bodyPr>
          <a:lstStyle/>
          <a:p>
            <a:pPr latinLnBrk="1"/>
            <a14:m>
              <m:oMathPara>
                <m:oMathParaPr>
                  <m:jc m:val="centerGroup"/>
                </m:oMathParaPr>
                <m:oMath>
                  <m:f>
                    <m:fPr>
                      <m:ctrlPr>
                        <a:rPr xmlns:a="http://schemas.openxmlformats.org/drawingml/2006/main" sz="2400" i="1">
                          <a:solidFill>
                            <a:srgbClr val="000000"/>
                          </a:solidFill>
                          <a:latin typeface="Cambria Math" panose="02040503050406030204" pitchFamily="18" charset="0"/>
                        </a:rPr>
                      </m:ctrlPr>
                      <m:type m:val="bar"/>
                    </m:fPr>
                    <m:num>
                      <m:d>
                        <m:dPr>
                          <m:ctrlPr>
                            <a:rPr xmlns:a="http://schemas.openxmlformats.org/drawingml/2006/main" sz="2400" i="1">
                              <a:solidFill>
                                <a:srgbClr val="000000"/>
                              </a:solidFill>
                              <a:latin typeface="Cambria Math" panose="02040503050406030204" pitchFamily="18" charset="0"/>
                            </a:rPr>
                          </m:ctrlPr>
                          <m:begChr m:val=""/>
                        </m:dPr>
                        <m:e>
                          <m:r>
                            <a:rPr xmlns:a="http://schemas.openxmlformats.org/drawingml/2006/main" sz="2400" i="1">
                              <a:solidFill>
                                <a:srgbClr val="000000"/>
                              </a:solidFill>
                              <a:latin typeface="Cambria Math" panose="02040503050406030204" pitchFamily="18" charset="0"/>
                            </a:rPr>
                            <m:t>𝑃</m:t>
                          </m:r>
                          <m:d>
                            <m:dPr>
                              <m:ctrlPr>
                                <a:rPr xmlns:a="http://schemas.openxmlformats.org/drawingml/2006/main" sz="2400" i="1">
                                  <a:solidFill>
                                    <a:srgbClr val="000000"/>
                                  </a:solidFill>
                                  <a:latin typeface="Cambria Math" panose="02040503050406030204" pitchFamily="18" charset="0"/>
                                </a:rPr>
                              </m:ctrlPr>
                            </m:dPr>
                            <m:e>
                              <m:r>
                                <a:rPr xmlns:a="http://schemas.openxmlformats.org/drawingml/2006/main" sz="2400" i="1">
                                  <a:solidFill>
                                    <a:srgbClr val="000000"/>
                                  </a:solidFill>
                                  <a:latin typeface="Cambria Math" panose="02040503050406030204" pitchFamily="18" charset="0"/>
                                </a:rPr>
                                <m:t>𝑋</m:t>
                              </m:r>
                            </m:e>
                            <m:e>
                              <m:r>
                                <a:rPr xmlns:a="http://schemas.openxmlformats.org/drawingml/2006/main" sz="2400" i="1">
                                  <a:solidFill>
                                    <a:srgbClr val="000000"/>
                                  </a:solidFill>
                                  <a:latin typeface="Cambria Math" panose="02040503050406030204" pitchFamily="18" charset="0"/>
                                </a:rPr>
                                <m:t>𝑊</m:t>
                              </m:r>
                              <m:r>
                                <a:rPr xmlns:a="http://schemas.openxmlformats.org/drawingml/2006/main" sz="2400" i="1">
                                  <a:solidFill>
                                    <a:srgbClr val="000000"/>
                                  </a:solidFill>
                                  <a:latin typeface="Cambria Math" panose="02040503050406030204" pitchFamily="18" charset="0"/>
                                </a:rPr>
                                <m:t>𝑎</m:t>
                              </m:r>
                              <m:r>
                                <a:rPr xmlns:a="http://schemas.openxmlformats.org/drawingml/2006/main" sz="2400" i="1">
                                  <a:solidFill>
                                    <a:srgbClr val="000000"/>
                                  </a:solidFill>
                                  <a:latin typeface="Cambria Math" panose="02040503050406030204" pitchFamily="18" charset="0"/>
                                </a:rPr>
                                <m:t>𝑙</m:t>
                              </m:r>
                              <m:r>
                                <a:rPr xmlns:a="http://schemas.openxmlformats.org/drawingml/2006/main" sz="2400" i="1">
                                  <a:solidFill>
                                    <a:srgbClr val="000000"/>
                                  </a:solidFill>
                                  <a:latin typeface="Cambria Math" panose="02040503050406030204" pitchFamily="18" charset="0"/>
                                </a:rPr>
                                <m:t>𝑘</m:t>
                              </m:r>
                              <m:r>
                                <a:rPr xmlns:a="http://schemas.openxmlformats.org/drawingml/2006/main" sz="2400" i="1">
                                  <a:solidFill>
                                    <a:srgbClr val="000000"/>
                                  </a:solidFill>
                                  <a:latin typeface="Cambria Math" panose="02040503050406030204" pitchFamily="18" charset="0"/>
                                </a:rPr>
                                <m:t>𝑠</m:t>
                              </m:r>
                            </m:e>
                          </m:d>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𝑃</m:t>
                          </m:r>
                          <m:r>
                            <a:rPr xmlns:a="http://schemas.openxmlformats.org/drawingml/2006/main" sz="2400" i="1">
                              <a:solidFill>
                                <a:srgbClr val="000000"/>
                              </a:solidFill>
                              <a:latin typeface="Cambria Math" panose="02040503050406030204" pitchFamily="18" charset="0"/>
                            </a:rPr>
                            <m:t>(</m:t>
                          </m:r>
                          <m:r>
                            <m:rPr>
                              <m:nor/>
                            </m:rPr>
                            <a:rPr xmlns:a="http://schemas.openxmlformats.org/drawingml/2006/main" sz="2400" i="1">
                              <a:solidFill>
                                <a:srgbClr val="000000"/>
                              </a:solidFill>
                              <a:latin typeface="Cambria Math" panose="02040503050406030204" pitchFamily="18" charset="0"/>
                            </a:rPr>
                            <m:t>𝑊𝑎𝑙𝑘𝑠</m:t>
                          </m:r>
                        </m:e>
                      </m:d>
                    </m:num>
                    <m:den>
                      <m:d>
                        <m:dPr>
                          <m:ctrlPr>
                            <a:rPr xmlns:a="http://schemas.openxmlformats.org/drawingml/2006/main" sz="2400" i="1">
                              <a:solidFill>
                                <a:srgbClr val="000000"/>
                              </a:solidFill>
                              <a:latin typeface="Cambria Math" panose="02040503050406030204" pitchFamily="18" charset="0"/>
                            </a:rPr>
                          </m:ctrlPr>
                          <m:begChr m:val=""/>
                        </m:dPr>
                        <m:e>
                          <m:r>
                            <a:rPr xmlns:a="http://schemas.openxmlformats.org/drawingml/2006/main" sz="2400" i="1">
                              <a:solidFill>
                                <a:srgbClr val="000000"/>
                              </a:solidFill>
                              <a:latin typeface="Cambria Math" panose="02040503050406030204" pitchFamily="18" charset="0"/>
                            </a:rPr>
                            <m:t>𝑃</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𝑋</m:t>
                          </m:r>
                        </m:e>
                      </m:d>
                    </m:den>
                  </m:f>
                </m:oMath>
              </m:oMathPara>
            </a14:m>
            <a:endParaRPr sz="2400"/>
          </a:p>
        </p:txBody>
      </p:sp>
      <p:sp>
        <p:nvSpPr>
          <p:cNvPr id="214" name="Rectangle 15"/>
          <p:cNvSpPr txBox="1"/>
          <p:nvPr/>
        </p:nvSpPr>
        <p:spPr>
          <a:xfrm>
            <a:off x="4877251" y="2260045"/>
            <a:ext cx="3447427" cy="1080822"/>
          </a:xfrm>
          <a:prstGeom prst="rect">
            <a:avLst/>
          </a:prstGeom>
          <a:ln w="12700">
            <a:miter lim="400000"/>
          </a:ln>
        </p:spPr>
        <p:txBody>
          <a:bodyPr wrap="none" lIns="0" tIns="0" rIns="0" bIns="0">
            <a:spAutoFit/>
          </a:bodyPr>
          <a:lstStyle/>
          <a:p>
            <a:pPr latinLnBrk="1"/>
            <a14:m>
              <m:oMathPara>
                <m:oMathParaPr>
                  <m:jc m:val="centerGroup"/>
                </m:oMathParaPr>
                <m:oMath>
                  <m:f>
                    <m:fPr>
                      <m:ctrlPr>
                        <a:rPr xmlns:a="http://schemas.openxmlformats.org/drawingml/2006/main" sz="2400" i="1">
                          <a:solidFill>
                            <a:srgbClr val="000000"/>
                          </a:solidFill>
                          <a:latin typeface="Cambria Math" panose="02040503050406030204" pitchFamily="18" charset="0"/>
                        </a:rPr>
                      </m:ctrlPr>
                      <m:type m:val="bar"/>
                    </m:fPr>
                    <m:num>
                      <m:d>
                        <m:dPr>
                          <m:ctrlPr>
                            <a:rPr xmlns:a="http://schemas.openxmlformats.org/drawingml/2006/main" sz="2400" i="1">
                              <a:solidFill>
                                <a:srgbClr val="000000"/>
                              </a:solidFill>
                              <a:latin typeface="Cambria Math" panose="02040503050406030204" pitchFamily="18" charset="0"/>
                            </a:rPr>
                          </m:ctrlPr>
                          <m:begChr m:val=""/>
                        </m:dPr>
                        <m:e>
                          <m:r>
                            <a:rPr xmlns:a="http://schemas.openxmlformats.org/drawingml/2006/main" sz="2400" i="1">
                              <a:solidFill>
                                <a:srgbClr val="000000"/>
                              </a:solidFill>
                              <a:latin typeface="Cambria Math" panose="02040503050406030204" pitchFamily="18" charset="0"/>
                            </a:rPr>
                            <m:t>𝑃</m:t>
                          </m:r>
                          <m:d>
                            <m:dPr>
                              <m:ctrlPr>
                                <a:rPr xmlns:a="http://schemas.openxmlformats.org/drawingml/2006/main" sz="2400" i="1">
                                  <a:solidFill>
                                    <a:srgbClr val="000000"/>
                                  </a:solidFill>
                                  <a:latin typeface="Cambria Math" panose="02040503050406030204" pitchFamily="18" charset="0"/>
                                </a:rPr>
                              </m:ctrlPr>
                            </m:dPr>
                            <m:e>
                              <m:r>
                                <a:rPr xmlns:a="http://schemas.openxmlformats.org/drawingml/2006/main" sz="2400" i="1">
                                  <a:solidFill>
                                    <a:srgbClr val="000000"/>
                                  </a:solidFill>
                                  <a:latin typeface="Cambria Math" panose="02040503050406030204" pitchFamily="18" charset="0"/>
                                </a:rPr>
                                <m:t>𝑋</m:t>
                              </m:r>
                            </m:e>
                            <m:e>
                              <m:r>
                                <a:rPr xmlns:a="http://schemas.openxmlformats.org/drawingml/2006/main" sz="2400" i="1">
                                  <a:solidFill>
                                    <a:srgbClr val="000000"/>
                                  </a:solidFill>
                                  <a:latin typeface="Cambria Math" panose="02040503050406030204" pitchFamily="18" charset="0"/>
                                </a:rPr>
                                <m:t>𝐷</m:t>
                              </m:r>
                              <m:r>
                                <a:rPr xmlns:a="http://schemas.openxmlformats.org/drawingml/2006/main" sz="2400" i="1">
                                  <a:solidFill>
                                    <a:srgbClr val="000000"/>
                                  </a:solidFill>
                                  <a:latin typeface="Cambria Math" panose="02040503050406030204" pitchFamily="18" charset="0"/>
                                </a:rPr>
                                <m:t>𝑟</m:t>
                              </m:r>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𝑣</m:t>
                              </m:r>
                              <m:r>
                                <a:rPr xmlns:a="http://schemas.openxmlformats.org/drawingml/2006/main" sz="2400" i="1">
                                  <a:solidFill>
                                    <a:srgbClr val="000000"/>
                                  </a:solidFill>
                                  <a:latin typeface="Cambria Math" panose="02040503050406030204" pitchFamily="18" charset="0"/>
                                </a:rPr>
                                <m:t>𝑒</m:t>
                              </m:r>
                              <m:r>
                                <a:rPr xmlns:a="http://schemas.openxmlformats.org/drawingml/2006/main" sz="2400" i="1">
                                  <a:solidFill>
                                    <a:srgbClr val="000000"/>
                                  </a:solidFill>
                                  <a:latin typeface="Cambria Math" panose="02040503050406030204" pitchFamily="18" charset="0"/>
                                </a:rPr>
                                <m:t>𝑠</m:t>
                              </m:r>
                            </m:e>
                          </m:d>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𝑃</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𝐷</m:t>
                          </m:r>
                          <m:r>
                            <a:rPr xmlns:a="http://schemas.openxmlformats.org/drawingml/2006/main" sz="2400" i="1">
                              <a:solidFill>
                                <a:srgbClr val="000000"/>
                              </a:solidFill>
                              <a:latin typeface="Cambria Math" panose="02040503050406030204" pitchFamily="18" charset="0"/>
                            </a:rPr>
                            <m:t>𝑟</m:t>
                          </m:r>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𝑣</m:t>
                          </m:r>
                          <m:r>
                            <a:rPr xmlns:a="http://schemas.openxmlformats.org/drawingml/2006/main" sz="2400" i="1">
                              <a:solidFill>
                                <a:srgbClr val="000000"/>
                              </a:solidFill>
                              <a:latin typeface="Cambria Math" panose="02040503050406030204" pitchFamily="18" charset="0"/>
                            </a:rPr>
                            <m:t>𝑒</m:t>
                          </m:r>
                          <m:r>
                            <a:rPr xmlns:a="http://schemas.openxmlformats.org/drawingml/2006/main" sz="2400" i="1">
                              <a:solidFill>
                                <a:srgbClr val="000000"/>
                              </a:solidFill>
                              <a:latin typeface="Cambria Math" panose="02040503050406030204" pitchFamily="18" charset="0"/>
                            </a:rPr>
                            <m:t>𝑠</m:t>
                          </m:r>
                        </m:e>
                      </m:d>
                    </m:num>
                    <m:den>
                      <m:d>
                        <m:dPr>
                          <m:ctrlPr>
                            <a:rPr xmlns:a="http://schemas.openxmlformats.org/drawingml/2006/main" sz="2400" i="1">
                              <a:solidFill>
                                <a:srgbClr val="000000"/>
                              </a:solidFill>
                              <a:latin typeface="Cambria Math" panose="02040503050406030204" pitchFamily="18" charset="0"/>
                            </a:rPr>
                          </m:ctrlPr>
                          <m:begChr m:val=""/>
                        </m:dPr>
                        <m:e>
                          <m:r>
                            <a:rPr xmlns:a="http://schemas.openxmlformats.org/drawingml/2006/main" sz="2400" i="1">
                              <a:solidFill>
                                <a:srgbClr val="000000"/>
                              </a:solidFill>
                              <a:latin typeface="Cambria Math" panose="02040503050406030204" pitchFamily="18" charset="0"/>
                            </a:rPr>
                            <m:t>𝑃</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𝑋</m:t>
                          </m:r>
                        </m:e>
                      </m:d>
                    </m:den>
                  </m:f>
                </m:oMath>
              </m:oMathPara>
            </a14:m>
            <a:endParaRPr sz="2400"/>
          </a:p>
        </p:txBody>
      </p:sp>
      <p:sp>
        <p:nvSpPr>
          <p:cNvPr id="215" name="Rectangle 5"/>
          <p:cNvSpPr txBox="1"/>
          <p:nvPr/>
        </p:nvSpPr>
        <p:spPr>
          <a:xfrm>
            <a:off x="4338751" y="2495550"/>
            <a:ext cx="466497" cy="107443"/>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𝑣</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𝑠</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
                  </m:r>
                </m:oMath>
              </m:oMathPara>
            </a14:m>
          </a:p>
        </p:txBody>
      </p:sp>
      <p:sp>
        <p:nvSpPr>
          <p:cNvPr id="216" name="Connecteur droit avec flèche 1"/>
          <p:cNvSpPr/>
          <p:nvPr/>
        </p:nvSpPr>
        <p:spPr>
          <a:xfrm flipH="1">
            <a:off x="2116377" y="3078169"/>
            <a:ext cx="905212" cy="130403"/>
          </a:xfrm>
          <a:prstGeom prst="line">
            <a:avLst/>
          </a:prstGeom>
          <a:ln w="38100">
            <a:solidFill>
              <a:srgbClr val="FF0000"/>
            </a:solidFill>
          </a:ln>
        </p:spPr>
        <p:txBody>
          <a:bodyPr lIns="45719" rIns="45719"/>
          <a:lstStyle/>
          <a:p>
            <a:pPr/>
          </a:p>
        </p:txBody>
      </p:sp>
      <p:sp>
        <p:nvSpPr>
          <p:cNvPr id="217" name="Connecteur droit avec flèche 1"/>
          <p:cNvSpPr/>
          <p:nvPr/>
        </p:nvSpPr>
        <p:spPr>
          <a:xfrm flipH="1">
            <a:off x="6148358" y="3078169"/>
            <a:ext cx="905212" cy="130403"/>
          </a:xfrm>
          <a:prstGeom prst="line">
            <a:avLst/>
          </a:prstGeom>
          <a:ln w="38100">
            <a:solidFill>
              <a:srgbClr val="FF0000"/>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16"/>
                                        </p:tgtEl>
                                        <p:attrNameLst>
                                          <p:attrName>style.visibility</p:attrName>
                                        </p:attrNameLst>
                                      </p:cBhvr>
                                      <p:to>
                                        <p:strVal val="visible"/>
                                      </p:to>
                                    </p:set>
                                    <p:animEffect filter="wipe(left)" transition="in">
                                      <p:cBhvr>
                                        <p:cTn id="7" dur="500"/>
                                        <p:tgtEl>
                                          <p:spTgt spid="216"/>
                                        </p:tgtEl>
                                      </p:cBhvr>
                                    </p:animEffect>
                                  </p:childTnLst>
                                </p:cTn>
                              </p:par>
                            </p:childTnLst>
                          </p:cTn>
                        </p:par>
                        <p:par>
                          <p:cTn id="8" fill="hold">
                            <p:stCondLst>
                              <p:cond delay="500"/>
                            </p:stCondLst>
                            <p:childTnLst>
                              <p:par>
                                <p:cTn id="9" presetClass="entr" nodeType="afterEffect" presetSubtype="8" presetID="22" grpId="2" fill="hold">
                                  <p:stCondLst>
                                    <p:cond delay="0"/>
                                  </p:stCondLst>
                                  <p:iterate type="el" backwards="0">
                                    <p:tmAbs val="0"/>
                                  </p:iterate>
                                  <p:childTnLst>
                                    <p:set>
                                      <p:cBhvr>
                                        <p:cTn id="10" fill="hold"/>
                                        <p:tgtEl>
                                          <p:spTgt spid="217"/>
                                        </p:tgtEl>
                                        <p:attrNameLst>
                                          <p:attrName>style.visibility</p:attrName>
                                        </p:attrNameLst>
                                      </p:cBhvr>
                                      <p:to>
                                        <p:strVal val="visible"/>
                                      </p:to>
                                    </p:set>
                                    <p:animEffect filter="wipe(left)" transition="in">
                                      <p:cBhvr>
                                        <p:cTn id="11"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1"/>
      <p:bldP build="whole" bldLvl="1" animBg="1" rev="0" advAuto="0" spid="217"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itle 16"/>
          <p:cNvSpPr txBox="1"/>
          <p:nvPr>
            <p:ph type="title"/>
          </p:nvPr>
        </p:nvSpPr>
        <p:spPr>
          <a:xfrm>
            <a:off x="228600" y="76200"/>
            <a:ext cx="8686800" cy="742950"/>
          </a:xfrm>
          <a:prstGeom prst="rect">
            <a:avLst/>
          </a:prstGeom>
        </p:spPr>
        <p:txBody>
          <a:bodyPr anchor="t"/>
          <a:lstStyle/>
          <a:p>
            <a:pPr/>
            <a:r>
              <a:t>N</a:t>
            </a:r>
            <a:r>
              <a:rPr>
                <a:effectLst>
                  <a:outerShdw sx="100000" sy="100000" kx="0" ky="0" algn="b" rotWithShape="0" blurRad="38100" dist="38100" dir="2700000">
                    <a:srgbClr val="000000">
                      <a:alpha val="43137"/>
                    </a:srgbClr>
                  </a:outerShdw>
                </a:effectLst>
              </a:rPr>
              <a:t>aï</a:t>
            </a:r>
            <a:r>
              <a:t>ve Bayes</a:t>
            </a:r>
          </a:p>
        </p:txBody>
      </p:sp>
      <p:sp>
        <p:nvSpPr>
          <p:cNvPr id="222" name="Title 1"/>
          <p:cNvSpPr txBox="1"/>
          <p:nvPr/>
        </p:nvSpPr>
        <p:spPr>
          <a:xfrm>
            <a:off x="0" y="2281554"/>
            <a:ext cx="9144000" cy="637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3600">
                <a:solidFill>
                  <a:schemeClr val="accent1"/>
                </a:solidFill>
                <a:effectLst>
                  <a:outerShdw sx="100000" sy="100000" kx="0" ky="0" algn="b" rotWithShape="0" blurRad="38100" dist="38100" dir="2700000">
                    <a:srgbClr val="000000">
                      <a:alpha val="43137"/>
                    </a:srgbClr>
                  </a:outerShdw>
                </a:effectLst>
                <a:latin typeface="Montserrat SemiBold"/>
                <a:ea typeface="Montserrat SemiBold"/>
                <a:cs typeface="Montserrat SemiBold"/>
                <a:sym typeface="Montserrat SemiBold"/>
              </a:defRPr>
            </a:lvl1pPr>
          </a:lstStyle>
          <a:p>
            <a:pPr/>
            <a:r>
              <a:t>Más de 2 Clases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itle 16"/>
          <p:cNvSpPr txBox="1"/>
          <p:nvPr>
            <p:ph type="title"/>
          </p:nvPr>
        </p:nvSpPr>
        <p:spPr>
          <a:xfrm>
            <a:off x="228600" y="76200"/>
            <a:ext cx="8686800" cy="742950"/>
          </a:xfrm>
          <a:prstGeom prst="rect">
            <a:avLst/>
          </a:prstGeom>
        </p:spPr>
        <p:txBody>
          <a:bodyPr anchor="t"/>
          <a:lstStyle/>
          <a:p>
            <a:pPr/>
            <a:r>
              <a:t>Paso 3</a:t>
            </a:r>
          </a:p>
        </p:txBody>
      </p:sp>
      <p:sp>
        <p:nvSpPr>
          <p:cNvPr id="227" name="Rectangle 4"/>
          <p:cNvSpPr txBox="1"/>
          <p:nvPr/>
        </p:nvSpPr>
        <p:spPr>
          <a:xfrm>
            <a:off x="1754226" y="2190750"/>
            <a:ext cx="5635548" cy="540919"/>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3200" i="1">
                      <a:solidFill>
                        <a:srgbClr val="000000"/>
                      </a:solidFill>
                      <a:latin typeface="Cambria Math" panose="02040503050406030204" pitchFamily="18" charset="0"/>
                    </a:rPr>
                    <m:t>𝑃</m:t>
                  </m:r>
                  <m:d>
                    <m:dPr>
                      <m:ctrlPr>
                        <a:rPr xmlns:a="http://schemas.openxmlformats.org/drawingml/2006/main" sz="3200" i="1">
                          <a:solidFill>
                            <a:srgbClr val="000000"/>
                          </a:solidFill>
                          <a:latin typeface="Cambria Math" panose="02040503050406030204" pitchFamily="18" charset="0"/>
                        </a:rPr>
                      </m:ctrlPr>
                    </m:dPr>
                    <m:e>
                      <m:r>
                        <a:rPr xmlns:a="http://schemas.openxmlformats.org/drawingml/2006/main" sz="3200" i="1">
                          <a:solidFill>
                            <a:srgbClr val="000000"/>
                          </a:solidFill>
                          <a:latin typeface="Cambria Math" panose="02040503050406030204" pitchFamily="18" charset="0"/>
                        </a:rPr>
                        <m:t>𝑊</m:t>
                      </m:r>
                      <m:r>
                        <a:rPr xmlns:a="http://schemas.openxmlformats.org/drawingml/2006/main" sz="3200" i="1">
                          <a:solidFill>
                            <a:srgbClr val="000000"/>
                          </a:solidFill>
                          <a:latin typeface="Cambria Math" panose="02040503050406030204" pitchFamily="18" charset="0"/>
                        </a:rPr>
                        <m:t>𝑎</m:t>
                      </m:r>
                      <m:r>
                        <a:rPr xmlns:a="http://schemas.openxmlformats.org/drawingml/2006/main" sz="3200" i="1">
                          <a:solidFill>
                            <a:srgbClr val="000000"/>
                          </a:solidFill>
                          <a:latin typeface="Cambria Math" panose="02040503050406030204" pitchFamily="18" charset="0"/>
                        </a:rPr>
                        <m:t>𝑙</m:t>
                      </m:r>
                      <m:r>
                        <a:rPr xmlns:a="http://schemas.openxmlformats.org/drawingml/2006/main" sz="3200" i="1">
                          <a:solidFill>
                            <a:srgbClr val="000000"/>
                          </a:solidFill>
                          <a:latin typeface="Cambria Math" panose="02040503050406030204" pitchFamily="18" charset="0"/>
                        </a:rPr>
                        <m:t>𝑘</m:t>
                      </m:r>
                      <m:r>
                        <a:rPr xmlns:a="http://schemas.openxmlformats.org/drawingml/2006/main" sz="3200" i="1">
                          <a:solidFill>
                            <a:srgbClr val="000000"/>
                          </a:solidFill>
                          <a:latin typeface="Cambria Math" panose="02040503050406030204" pitchFamily="18" charset="0"/>
                        </a:rPr>
                        <m:t>𝑠</m:t>
                      </m:r>
                    </m:e>
                    <m:e>
                      <m:r>
                        <a:rPr xmlns:a="http://schemas.openxmlformats.org/drawingml/2006/main" sz="3200" i="1">
                          <a:solidFill>
                            <a:srgbClr val="000000"/>
                          </a:solidFill>
                          <a:latin typeface="Cambria Math" panose="02040503050406030204" pitchFamily="18" charset="0"/>
                        </a:rPr>
                        <m:t>𝑋</m:t>
                      </m:r>
                    </m:e>
                  </m:d>
                  <m:r>
                    <a:rPr xmlns:a="http://schemas.openxmlformats.org/drawingml/2006/main" sz="3200" i="1">
                      <a:solidFill>
                        <a:srgbClr val="000000"/>
                      </a:solidFill>
                      <a:latin typeface="Cambria Math" panose="02040503050406030204" pitchFamily="18" charset="0"/>
                    </a:rPr>
                    <m:t/>
                  </m:r>
                  <m:r>
                    <a:rPr xmlns:a="http://schemas.openxmlformats.org/drawingml/2006/main" sz="3200" i="1">
                      <a:solidFill>
                        <a:srgbClr val="000000"/>
                      </a:solidFill>
                      <a:latin typeface="Cambria Math" panose="02040503050406030204" pitchFamily="18" charset="0"/>
                    </a:rPr>
                    <m:t>𝑣</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𝑠</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
                  </m:r>
                  <m:r>
                    <a:rPr xmlns:a="http://schemas.openxmlformats.org/drawingml/2006/main" sz="3200" i="1">
                      <a:solidFill>
                        <a:srgbClr val="000000"/>
                      </a:solidFill>
                      <a:latin typeface="Cambria Math" panose="02040503050406030204" pitchFamily="18" charset="0"/>
                    </a:rPr>
                    <m:t/>
                  </m:r>
                  <m:r>
                    <a:rPr xmlns:a="http://schemas.openxmlformats.org/drawingml/2006/main" sz="3200" i="1">
                      <a:solidFill>
                        <a:srgbClr val="000000"/>
                      </a:solidFill>
                      <a:latin typeface="Cambria Math" panose="02040503050406030204" pitchFamily="18" charset="0"/>
                    </a:rPr>
                    <m:t>𝑃</m:t>
                  </m:r>
                  <m:d>
                    <m:dPr>
                      <m:ctrlPr>
                        <a:rPr xmlns:a="http://schemas.openxmlformats.org/drawingml/2006/main" sz="3200" i="1">
                          <a:solidFill>
                            <a:srgbClr val="000000"/>
                          </a:solidFill>
                          <a:latin typeface="Cambria Math" panose="02040503050406030204" pitchFamily="18" charset="0"/>
                        </a:rPr>
                      </m:ctrlPr>
                    </m:dPr>
                    <m:e>
                      <m:r>
                        <a:rPr xmlns:a="http://schemas.openxmlformats.org/drawingml/2006/main" sz="3200" i="1">
                          <a:solidFill>
                            <a:srgbClr val="000000"/>
                          </a:solidFill>
                          <a:latin typeface="Cambria Math" panose="02040503050406030204" pitchFamily="18" charset="0"/>
                        </a:rPr>
                        <m:t>𝐷</m:t>
                      </m:r>
                      <m:r>
                        <a:rPr xmlns:a="http://schemas.openxmlformats.org/drawingml/2006/main" sz="3200" i="1">
                          <a:solidFill>
                            <a:srgbClr val="000000"/>
                          </a:solidFill>
                          <a:latin typeface="Cambria Math" panose="02040503050406030204" pitchFamily="18" charset="0"/>
                        </a:rPr>
                        <m:t>𝑟</m:t>
                      </m:r>
                      <m:r>
                        <a:rPr xmlns:a="http://schemas.openxmlformats.org/drawingml/2006/main" sz="3200" i="1">
                          <a:solidFill>
                            <a:srgbClr val="000000"/>
                          </a:solidFill>
                          <a:latin typeface="Cambria Math" panose="02040503050406030204" pitchFamily="18" charset="0"/>
                        </a:rPr>
                        <m:t>𝑖</m:t>
                      </m:r>
                      <m:r>
                        <a:rPr xmlns:a="http://schemas.openxmlformats.org/drawingml/2006/main" sz="3200" i="1">
                          <a:solidFill>
                            <a:srgbClr val="000000"/>
                          </a:solidFill>
                          <a:latin typeface="Cambria Math" panose="02040503050406030204" pitchFamily="18" charset="0"/>
                        </a:rPr>
                        <m:t>𝑣</m:t>
                      </m:r>
                      <m:r>
                        <a:rPr xmlns:a="http://schemas.openxmlformats.org/drawingml/2006/main" sz="3200" i="1">
                          <a:solidFill>
                            <a:srgbClr val="000000"/>
                          </a:solidFill>
                          <a:latin typeface="Cambria Math" panose="02040503050406030204" pitchFamily="18" charset="0"/>
                        </a:rPr>
                        <m:t>𝑒</m:t>
                      </m:r>
                      <m:r>
                        <a:rPr xmlns:a="http://schemas.openxmlformats.org/drawingml/2006/main" sz="3200" i="1">
                          <a:solidFill>
                            <a:srgbClr val="000000"/>
                          </a:solidFill>
                          <a:latin typeface="Cambria Math" panose="02040503050406030204" pitchFamily="18" charset="0"/>
                        </a:rPr>
                        <m:t>𝑠</m:t>
                      </m:r>
                    </m:e>
                    <m:e>
                      <m:r>
                        <a:rPr xmlns:a="http://schemas.openxmlformats.org/drawingml/2006/main" sz="3200" i="1">
                          <a:solidFill>
                            <a:srgbClr val="000000"/>
                          </a:solidFill>
                          <a:latin typeface="Cambria Math" panose="02040503050406030204" pitchFamily="18" charset="0"/>
                        </a:rPr>
                        <m:t>𝑋</m:t>
                      </m:r>
                    </m:e>
                  </m:d>
                </m:oMath>
              </m:oMathPara>
            </a14:m>
            <a:endParaRPr sz="3200"/>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Title 16"/>
          <p:cNvSpPr txBox="1"/>
          <p:nvPr>
            <p:ph type="title"/>
          </p:nvPr>
        </p:nvSpPr>
        <p:spPr>
          <a:xfrm>
            <a:off x="228600" y="76200"/>
            <a:ext cx="8686800" cy="742950"/>
          </a:xfrm>
          <a:prstGeom prst="rect">
            <a:avLst/>
          </a:prstGeom>
        </p:spPr>
        <p:txBody>
          <a:bodyPr anchor="t"/>
          <a:lstStyle/>
          <a:p>
            <a:pPr/>
            <a:r>
              <a:t>Paso 3</a:t>
            </a:r>
          </a:p>
        </p:txBody>
      </p:sp>
      <p:sp>
        <p:nvSpPr>
          <p:cNvPr id="232" name="Rectangle 4"/>
          <p:cNvSpPr txBox="1"/>
          <p:nvPr/>
        </p:nvSpPr>
        <p:spPr>
          <a:xfrm>
            <a:off x="3228644" y="2190750"/>
            <a:ext cx="2686712" cy="285700"/>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3200" i="1">
                      <a:solidFill>
                        <a:srgbClr val="000000"/>
                      </a:solidFill>
                      <a:latin typeface="Cambria Math" panose="02040503050406030204" pitchFamily="18" charset="0"/>
                    </a:rPr>
                    <m:t>0</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75</m:t>
                  </m:r>
                  <m:r>
                    <a:rPr xmlns:a="http://schemas.openxmlformats.org/drawingml/2006/main" sz="3200" i="1">
                      <a:solidFill>
                        <a:srgbClr val="000000"/>
                      </a:solidFill>
                      <a:latin typeface="Cambria Math" panose="02040503050406030204" pitchFamily="18" charset="0"/>
                    </a:rPr>
                    <m:t/>
                  </m:r>
                  <m:r>
                    <a:rPr xmlns:a="http://schemas.openxmlformats.org/drawingml/2006/main" sz="3200" i="1">
                      <a:solidFill>
                        <a:srgbClr val="000000"/>
                      </a:solidFill>
                      <a:latin typeface="Cambria Math" panose="02040503050406030204" pitchFamily="18" charset="0"/>
                    </a:rPr>
                    <m:t>𝑣</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𝑠</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
                  </m:r>
                  <m:r>
                    <a:rPr xmlns:a="http://schemas.openxmlformats.org/drawingml/2006/main" sz="3200" i="1">
                      <a:solidFill>
                        <a:srgbClr val="000000"/>
                      </a:solidFill>
                      <a:latin typeface="Cambria Math" panose="02040503050406030204" pitchFamily="18" charset="0"/>
                    </a:rPr>
                    <m:t/>
                  </m:r>
                  <m:r>
                    <a:rPr xmlns:a="http://schemas.openxmlformats.org/drawingml/2006/main" sz="3200" i="1">
                      <a:solidFill>
                        <a:srgbClr val="000000"/>
                      </a:solidFill>
                      <a:latin typeface="Cambria Math" panose="02040503050406030204" pitchFamily="18" charset="0"/>
                    </a:rPr>
                    <m:t>0.25</m:t>
                  </m:r>
                </m:oMath>
              </m:oMathPara>
            </a14:m>
            <a:endParaRPr sz="3200"/>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itle 16"/>
          <p:cNvSpPr txBox="1"/>
          <p:nvPr>
            <p:ph type="title"/>
          </p:nvPr>
        </p:nvSpPr>
        <p:spPr>
          <a:xfrm>
            <a:off x="228600" y="76200"/>
            <a:ext cx="8686800" cy="742950"/>
          </a:xfrm>
          <a:prstGeom prst="rect">
            <a:avLst/>
          </a:prstGeom>
        </p:spPr>
        <p:txBody>
          <a:bodyPr anchor="t"/>
          <a:lstStyle/>
          <a:p>
            <a:pPr/>
            <a:r>
              <a:t>Paso 3</a:t>
            </a:r>
          </a:p>
        </p:txBody>
      </p:sp>
      <p:sp>
        <p:nvSpPr>
          <p:cNvPr id="237" name="Rectangle 4"/>
          <p:cNvSpPr txBox="1"/>
          <p:nvPr/>
        </p:nvSpPr>
        <p:spPr>
          <a:xfrm>
            <a:off x="3439724" y="2190750"/>
            <a:ext cx="2264552" cy="289764"/>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3200" i="1">
                      <a:solidFill>
                        <a:srgbClr val="000000"/>
                      </a:solidFill>
                      <a:latin typeface="Cambria Math" panose="02040503050406030204" pitchFamily="18" charset="0"/>
                    </a:rPr>
                    <m:t>0</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75</m:t>
                  </m:r>
                  <m:r>
                    <a:rPr xmlns:a="http://schemas.openxmlformats.org/drawingml/2006/main" sz="3200" i="1">
                      <a:solidFill>
                        <a:srgbClr val="000000"/>
                      </a:solidFill>
                      <a:latin typeface="Cambria Math" panose="02040503050406030204" pitchFamily="18" charset="0"/>
                    </a:rPr>
                    <m:t>&gt;</m:t>
                  </m:r>
                  <m:r>
                    <a:rPr xmlns:a="http://schemas.openxmlformats.org/drawingml/2006/main" sz="3200" i="1">
                      <a:solidFill>
                        <a:srgbClr val="000000"/>
                      </a:solidFill>
                      <a:latin typeface="Cambria Math" panose="02040503050406030204" pitchFamily="18" charset="0"/>
                    </a:rPr>
                    <m:t/>
                  </m:r>
                  <m:r>
                    <a:rPr xmlns:a="http://schemas.openxmlformats.org/drawingml/2006/main" sz="3200" i="1">
                      <a:solidFill>
                        <a:srgbClr val="000000"/>
                      </a:solidFill>
                      <a:latin typeface="Cambria Math" panose="02040503050406030204" pitchFamily="18" charset="0"/>
                    </a:rPr>
                    <m:t>0</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25</m:t>
                  </m:r>
                </m:oMath>
              </m:oMathPara>
            </a14:m>
            <a:endParaRPr sz="3200"/>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itle 16"/>
          <p:cNvSpPr txBox="1"/>
          <p:nvPr>
            <p:ph type="title"/>
          </p:nvPr>
        </p:nvSpPr>
        <p:spPr>
          <a:xfrm>
            <a:off x="228600" y="76200"/>
            <a:ext cx="8686800" cy="742950"/>
          </a:xfrm>
          <a:prstGeom prst="rect">
            <a:avLst/>
          </a:prstGeom>
        </p:spPr>
        <p:txBody>
          <a:bodyPr anchor="t"/>
          <a:lstStyle/>
          <a:p>
            <a:pPr/>
            <a:r>
              <a:t>Paso 3</a:t>
            </a:r>
          </a:p>
        </p:txBody>
      </p:sp>
      <p:sp>
        <p:nvSpPr>
          <p:cNvPr id="242" name="Rectangle 4"/>
          <p:cNvSpPr txBox="1"/>
          <p:nvPr/>
        </p:nvSpPr>
        <p:spPr>
          <a:xfrm>
            <a:off x="2083839" y="2190750"/>
            <a:ext cx="4976322" cy="540919"/>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3200" i="1">
                      <a:solidFill>
                        <a:srgbClr val="000000"/>
                      </a:solidFill>
                      <a:latin typeface="Cambria Math" panose="02040503050406030204" pitchFamily="18" charset="0"/>
                    </a:rPr>
                    <m:t>𝑃</m:t>
                  </m:r>
                  <m:d>
                    <m:dPr>
                      <m:ctrlPr>
                        <a:rPr xmlns:a="http://schemas.openxmlformats.org/drawingml/2006/main" sz="3200" i="1">
                          <a:solidFill>
                            <a:srgbClr val="000000"/>
                          </a:solidFill>
                          <a:latin typeface="Cambria Math" panose="02040503050406030204" pitchFamily="18" charset="0"/>
                        </a:rPr>
                      </m:ctrlPr>
                    </m:dPr>
                    <m:e>
                      <m:r>
                        <a:rPr xmlns:a="http://schemas.openxmlformats.org/drawingml/2006/main" sz="3200" i="1">
                          <a:solidFill>
                            <a:srgbClr val="000000"/>
                          </a:solidFill>
                          <a:latin typeface="Cambria Math" panose="02040503050406030204" pitchFamily="18" charset="0"/>
                        </a:rPr>
                        <m:t>𝑊</m:t>
                      </m:r>
                      <m:r>
                        <a:rPr xmlns:a="http://schemas.openxmlformats.org/drawingml/2006/main" sz="3200" i="1">
                          <a:solidFill>
                            <a:srgbClr val="000000"/>
                          </a:solidFill>
                          <a:latin typeface="Cambria Math" panose="02040503050406030204" pitchFamily="18" charset="0"/>
                        </a:rPr>
                        <m:t>𝑎</m:t>
                      </m:r>
                      <m:r>
                        <a:rPr xmlns:a="http://schemas.openxmlformats.org/drawingml/2006/main" sz="3200" i="1">
                          <a:solidFill>
                            <a:srgbClr val="000000"/>
                          </a:solidFill>
                          <a:latin typeface="Cambria Math" panose="02040503050406030204" pitchFamily="18" charset="0"/>
                        </a:rPr>
                        <m:t>𝑙</m:t>
                      </m:r>
                      <m:r>
                        <a:rPr xmlns:a="http://schemas.openxmlformats.org/drawingml/2006/main" sz="3200" i="1">
                          <a:solidFill>
                            <a:srgbClr val="000000"/>
                          </a:solidFill>
                          <a:latin typeface="Cambria Math" panose="02040503050406030204" pitchFamily="18" charset="0"/>
                        </a:rPr>
                        <m:t>𝑘</m:t>
                      </m:r>
                      <m:r>
                        <a:rPr xmlns:a="http://schemas.openxmlformats.org/drawingml/2006/main" sz="3200" i="1">
                          <a:solidFill>
                            <a:srgbClr val="000000"/>
                          </a:solidFill>
                          <a:latin typeface="Cambria Math" panose="02040503050406030204" pitchFamily="18" charset="0"/>
                        </a:rPr>
                        <m:t>𝑠</m:t>
                      </m:r>
                    </m:e>
                    <m:e>
                      <m:r>
                        <a:rPr xmlns:a="http://schemas.openxmlformats.org/drawingml/2006/main" sz="3200" i="1">
                          <a:solidFill>
                            <a:srgbClr val="000000"/>
                          </a:solidFill>
                          <a:latin typeface="Cambria Math" panose="02040503050406030204" pitchFamily="18" charset="0"/>
                        </a:rPr>
                        <m:t>𝑋</m:t>
                      </m:r>
                    </m:e>
                  </m:d>
                  <m:r>
                    <a:rPr xmlns:a="http://schemas.openxmlformats.org/drawingml/2006/main" sz="3200" i="1">
                      <a:solidFill>
                        <a:srgbClr val="000000"/>
                      </a:solidFill>
                      <a:latin typeface="Cambria Math" panose="02040503050406030204" pitchFamily="18" charset="0"/>
                    </a:rPr>
                    <m:t>&gt;</m:t>
                  </m:r>
                  <m:r>
                    <a:rPr xmlns:a="http://schemas.openxmlformats.org/drawingml/2006/main" sz="3200" i="1">
                      <a:solidFill>
                        <a:srgbClr val="000000"/>
                      </a:solidFill>
                      <a:latin typeface="Cambria Math" panose="02040503050406030204" pitchFamily="18" charset="0"/>
                    </a:rPr>
                    <m:t>𝑃</m:t>
                  </m:r>
                  <m:d>
                    <m:dPr>
                      <m:ctrlPr>
                        <a:rPr xmlns:a="http://schemas.openxmlformats.org/drawingml/2006/main" sz="3200" i="1">
                          <a:solidFill>
                            <a:srgbClr val="000000"/>
                          </a:solidFill>
                          <a:latin typeface="Cambria Math" panose="02040503050406030204" pitchFamily="18" charset="0"/>
                        </a:rPr>
                      </m:ctrlPr>
                    </m:dPr>
                    <m:e>
                      <m:r>
                        <a:rPr xmlns:a="http://schemas.openxmlformats.org/drawingml/2006/main" sz="3200" i="1">
                          <a:solidFill>
                            <a:srgbClr val="000000"/>
                          </a:solidFill>
                          <a:latin typeface="Cambria Math" panose="02040503050406030204" pitchFamily="18" charset="0"/>
                        </a:rPr>
                        <m:t>𝐷</m:t>
                      </m:r>
                      <m:r>
                        <a:rPr xmlns:a="http://schemas.openxmlformats.org/drawingml/2006/main" sz="3200" i="1">
                          <a:solidFill>
                            <a:srgbClr val="000000"/>
                          </a:solidFill>
                          <a:latin typeface="Cambria Math" panose="02040503050406030204" pitchFamily="18" charset="0"/>
                        </a:rPr>
                        <m:t>𝑟</m:t>
                      </m:r>
                      <m:r>
                        <a:rPr xmlns:a="http://schemas.openxmlformats.org/drawingml/2006/main" sz="3200" i="1">
                          <a:solidFill>
                            <a:srgbClr val="000000"/>
                          </a:solidFill>
                          <a:latin typeface="Cambria Math" panose="02040503050406030204" pitchFamily="18" charset="0"/>
                        </a:rPr>
                        <m:t>𝑖</m:t>
                      </m:r>
                      <m:r>
                        <a:rPr xmlns:a="http://schemas.openxmlformats.org/drawingml/2006/main" sz="3200" i="1">
                          <a:solidFill>
                            <a:srgbClr val="000000"/>
                          </a:solidFill>
                          <a:latin typeface="Cambria Math" panose="02040503050406030204" pitchFamily="18" charset="0"/>
                        </a:rPr>
                        <m:t>𝑣</m:t>
                      </m:r>
                      <m:r>
                        <a:rPr xmlns:a="http://schemas.openxmlformats.org/drawingml/2006/main" sz="3200" i="1">
                          <a:solidFill>
                            <a:srgbClr val="000000"/>
                          </a:solidFill>
                          <a:latin typeface="Cambria Math" panose="02040503050406030204" pitchFamily="18" charset="0"/>
                        </a:rPr>
                        <m:t>𝑒</m:t>
                      </m:r>
                      <m:r>
                        <a:rPr xmlns:a="http://schemas.openxmlformats.org/drawingml/2006/main" sz="3200" i="1">
                          <a:solidFill>
                            <a:srgbClr val="000000"/>
                          </a:solidFill>
                          <a:latin typeface="Cambria Math" panose="02040503050406030204" pitchFamily="18" charset="0"/>
                        </a:rPr>
                        <m:t>𝑠</m:t>
                      </m:r>
                    </m:e>
                    <m:e>
                      <m:r>
                        <a:rPr xmlns:a="http://schemas.openxmlformats.org/drawingml/2006/main" sz="3200" i="1">
                          <a:solidFill>
                            <a:srgbClr val="000000"/>
                          </a:solidFill>
                          <a:latin typeface="Cambria Math" panose="02040503050406030204" pitchFamily="18" charset="0"/>
                        </a:rPr>
                        <m:t>𝑋</m:t>
                      </m:r>
                    </m:e>
                  </m:d>
                </m:oMath>
              </m:oMathPara>
            </a14:m>
            <a:endParaRPr sz="3200"/>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Title 16"/>
          <p:cNvSpPr txBox="1"/>
          <p:nvPr>
            <p:ph type="title"/>
          </p:nvPr>
        </p:nvSpPr>
        <p:spPr>
          <a:xfrm>
            <a:off x="228600" y="76200"/>
            <a:ext cx="8686800" cy="742950"/>
          </a:xfrm>
          <a:prstGeom prst="rect">
            <a:avLst/>
          </a:prstGeom>
        </p:spPr>
        <p:txBody>
          <a:bodyPr anchor="t"/>
          <a:lstStyle/>
          <a:p>
            <a:pPr/>
            <a:r>
              <a:t>N</a:t>
            </a:r>
            <a:r>
              <a:rPr>
                <a:effectLst>
                  <a:outerShdw sx="100000" sy="100000" kx="0" ky="0" algn="b" rotWithShape="0" blurRad="38100" dist="38100" dir="2700000">
                    <a:srgbClr val="000000">
                      <a:alpha val="43137"/>
                    </a:srgbClr>
                  </a:outerShdw>
                </a:effectLst>
              </a:rPr>
              <a:t>aï</a:t>
            </a:r>
            <a:r>
              <a:t>ve Bayes</a:t>
            </a:r>
          </a:p>
        </p:txBody>
      </p:sp>
      <p:sp>
        <p:nvSpPr>
          <p:cNvPr id="39" name="Title 16"/>
          <p:cNvSpPr txBox="1"/>
          <p:nvPr/>
        </p:nvSpPr>
        <p:spPr>
          <a:xfrm>
            <a:off x="256591" y="1200150"/>
            <a:ext cx="8686801" cy="2275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742950" indent="-742950">
              <a:buSzPct val="100000"/>
              <a:buAutoNum type="arabicPeriod" startAt="1"/>
              <a:defRPr b="1" sz="36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 ¿Por qué ‘Naïve’?</a:t>
            </a:r>
          </a:p>
          <a:p>
            <a:pPr marL="742950" indent="-742950">
              <a:buSzPct val="100000"/>
              <a:buAutoNum type="arabicPeriod" startAt="1"/>
              <a:defRPr b="1" sz="36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P(X)</a:t>
            </a:r>
          </a:p>
          <a:p>
            <a:pPr marL="742950" indent="-742950">
              <a:buSzPct val="100000"/>
              <a:buAutoNum type="arabicPeriod" startAt="1"/>
              <a:defRPr b="1" sz="36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Más de 2 características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Title 16"/>
          <p:cNvSpPr txBox="1"/>
          <p:nvPr>
            <p:ph type="title"/>
          </p:nvPr>
        </p:nvSpPr>
        <p:spPr>
          <a:xfrm>
            <a:off x="228600" y="76200"/>
            <a:ext cx="8686800" cy="742950"/>
          </a:xfrm>
          <a:prstGeom prst="rect">
            <a:avLst/>
          </a:prstGeom>
        </p:spPr>
        <p:txBody>
          <a:bodyPr anchor="t"/>
          <a:lstStyle/>
          <a:p>
            <a:pPr/>
            <a:r>
              <a:t>N</a:t>
            </a:r>
            <a:r>
              <a:rPr>
                <a:effectLst>
                  <a:outerShdw sx="100000" sy="100000" kx="0" ky="0" algn="b" rotWithShape="0" blurRad="38100" dist="38100" dir="2700000">
                    <a:srgbClr val="000000">
                      <a:alpha val="43137"/>
                    </a:srgbClr>
                  </a:outerShdw>
                </a:effectLst>
              </a:rPr>
              <a:t>aï</a:t>
            </a:r>
            <a:r>
              <a:t>ve Bayes</a:t>
            </a:r>
          </a:p>
        </p:txBody>
      </p:sp>
      <p:sp>
        <p:nvSpPr>
          <p:cNvPr id="44" name="Title 16"/>
          <p:cNvSpPr txBox="1"/>
          <p:nvPr/>
        </p:nvSpPr>
        <p:spPr>
          <a:xfrm>
            <a:off x="256591" y="1200150"/>
            <a:ext cx="8686801" cy="637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P: ¿Por qué ‘Naïve’?</a:t>
            </a:r>
          </a:p>
        </p:txBody>
      </p:sp>
      <p:sp>
        <p:nvSpPr>
          <p:cNvPr id="45" name="Title 16"/>
          <p:cNvSpPr txBox="1"/>
          <p:nvPr/>
        </p:nvSpPr>
        <p:spPr>
          <a:xfrm>
            <a:off x="256591" y="2361757"/>
            <a:ext cx="868680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R: Supone Independencia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Title 16"/>
          <p:cNvSpPr txBox="1"/>
          <p:nvPr>
            <p:ph type="title"/>
          </p:nvPr>
        </p:nvSpPr>
        <p:spPr>
          <a:xfrm>
            <a:off x="228600" y="76200"/>
            <a:ext cx="8686800" cy="742950"/>
          </a:xfrm>
          <a:prstGeom prst="rect">
            <a:avLst/>
          </a:prstGeom>
        </p:spPr>
        <p:txBody>
          <a:bodyPr anchor="t"/>
          <a:lstStyle/>
          <a:p>
            <a:pPr/>
            <a:r>
              <a:t>N</a:t>
            </a:r>
            <a:r>
              <a:rPr>
                <a:effectLst>
                  <a:outerShdw sx="100000" sy="100000" kx="0" ky="0" algn="b" rotWithShape="0" blurRad="38100" dist="38100" dir="2700000">
                    <a:srgbClr val="000000">
                      <a:alpha val="43137"/>
                    </a:srgbClr>
                  </a:outerShdw>
                </a:effectLst>
              </a:rPr>
              <a:t>aï</a:t>
            </a:r>
            <a:r>
              <a:t>ve Bayes</a:t>
            </a:r>
          </a:p>
        </p:txBody>
      </p:sp>
      <p:sp>
        <p:nvSpPr>
          <p:cNvPr id="50" name="Straight Arrow Connector 14"/>
          <p:cNvSpPr/>
          <p:nvPr/>
        </p:nvSpPr>
        <p:spPr>
          <a:xfrm flipV="1">
            <a:off x="2257725" y="1531188"/>
            <a:ext cx="1" cy="2521743"/>
          </a:xfrm>
          <a:prstGeom prst="line">
            <a:avLst/>
          </a:prstGeom>
          <a:ln w="28575">
            <a:solidFill>
              <a:srgbClr val="4A7EBB"/>
            </a:solidFill>
            <a:tailEnd type="triangle"/>
          </a:ln>
        </p:spPr>
        <p:txBody>
          <a:bodyPr lIns="45719" rIns="45719"/>
          <a:lstStyle/>
          <a:p>
            <a:pPr/>
          </a:p>
        </p:txBody>
      </p:sp>
      <p:sp>
        <p:nvSpPr>
          <p:cNvPr id="51" name="Multiply 84"/>
          <p:cNvSpPr/>
          <p:nvPr/>
        </p:nvSpPr>
        <p:spPr>
          <a:xfrm rot="18900000">
            <a:off x="2491896" y="314722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52" name="Multiply 84"/>
          <p:cNvSpPr/>
          <p:nvPr/>
        </p:nvSpPr>
        <p:spPr>
          <a:xfrm rot="18900000">
            <a:off x="3046495" y="309407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53" name="Multiply 84"/>
          <p:cNvSpPr/>
          <p:nvPr/>
        </p:nvSpPr>
        <p:spPr>
          <a:xfrm rot="18900000">
            <a:off x="4114567" y="324089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54" name="Multiply 84"/>
          <p:cNvSpPr/>
          <p:nvPr/>
        </p:nvSpPr>
        <p:spPr>
          <a:xfrm rot="18900000">
            <a:off x="3632658" y="29100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55" name="Multiply 84"/>
          <p:cNvSpPr/>
          <p:nvPr/>
        </p:nvSpPr>
        <p:spPr>
          <a:xfrm rot="18900000">
            <a:off x="3192066" y="26735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56" name="Multiply 84"/>
          <p:cNvSpPr/>
          <p:nvPr/>
        </p:nvSpPr>
        <p:spPr>
          <a:xfrm rot="18900000">
            <a:off x="4519579" y="337261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57" name="Multiply 84"/>
          <p:cNvSpPr/>
          <p:nvPr/>
        </p:nvSpPr>
        <p:spPr>
          <a:xfrm rot="18900000">
            <a:off x="3354802" y="336065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58" name="Multiply 84"/>
          <p:cNvSpPr/>
          <p:nvPr/>
        </p:nvSpPr>
        <p:spPr>
          <a:xfrm rot="18900000">
            <a:off x="3814717" y="322815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59" name="Multiply 84"/>
          <p:cNvSpPr/>
          <p:nvPr/>
        </p:nvSpPr>
        <p:spPr>
          <a:xfrm rot="18900000">
            <a:off x="2965623" y="35469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60" name="Multiply 84"/>
          <p:cNvSpPr/>
          <p:nvPr/>
        </p:nvSpPr>
        <p:spPr>
          <a:xfrm rot="18900000">
            <a:off x="5841977" y="22159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61" name="Multiply 84"/>
          <p:cNvSpPr/>
          <p:nvPr/>
        </p:nvSpPr>
        <p:spPr>
          <a:xfrm rot="18900000">
            <a:off x="4686875" y="201476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62" name="Multiply 84"/>
          <p:cNvSpPr/>
          <p:nvPr/>
        </p:nvSpPr>
        <p:spPr>
          <a:xfrm rot="18900000">
            <a:off x="4414027" y="247361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63" name="Multiply 84"/>
          <p:cNvSpPr/>
          <p:nvPr/>
        </p:nvSpPr>
        <p:spPr>
          <a:xfrm rot="18900000">
            <a:off x="4160728" y="28174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64" name="Multiply 84"/>
          <p:cNvSpPr/>
          <p:nvPr/>
        </p:nvSpPr>
        <p:spPr>
          <a:xfrm rot="18900000">
            <a:off x="4942268" y="271800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65" name="Multiply 84"/>
          <p:cNvSpPr/>
          <p:nvPr/>
        </p:nvSpPr>
        <p:spPr>
          <a:xfrm rot="18900000">
            <a:off x="3720274" y="21503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66" name="Multiply 84"/>
          <p:cNvSpPr/>
          <p:nvPr/>
        </p:nvSpPr>
        <p:spPr>
          <a:xfrm rot="18900000">
            <a:off x="4136638" y="214074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67" name="Multiply 84"/>
          <p:cNvSpPr/>
          <p:nvPr/>
        </p:nvSpPr>
        <p:spPr>
          <a:xfrm rot="18900000">
            <a:off x="4883030" y="177778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grpSp>
        <p:nvGrpSpPr>
          <p:cNvPr id="70" name="Rectangle 45"/>
          <p:cNvGrpSpPr/>
          <p:nvPr/>
        </p:nvGrpSpPr>
        <p:grpSpPr>
          <a:xfrm>
            <a:off x="1366334" y="1123950"/>
            <a:ext cx="887412" cy="381000"/>
            <a:chOff x="0" y="0"/>
            <a:chExt cx="887411" cy="381000"/>
          </a:xfrm>
        </p:grpSpPr>
        <p:sp>
          <p:nvSpPr>
            <p:cNvPr id="68" name="Rectangle"/>
            <p:cNvSpPr/>
            <p:nvPr/>
          </p:nvSpPr>
          <p:spPr>
            <a:xfrm>
              <a:off x="-1" y="0"/>
              <a:ext cx="887413" cy="38100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a:solidFill>
                    <a:srgbClr val="FFFFFF"/>
                  </a:solidFill>
                  <a:latin typeface="Montserrat Light"/>
                  <a:ea typeface="Montserrat Light"/>
                  <a:cs typeface="Montserrat Light"/>
                  <a:sym typeface="Montserrat Light"/>
                </a:defRPr>
              </a:pPr>
            </a:p>
          </p:txBody>
        </p:sp>
        <p:sp>
          <p:nvSpPr>
            <p:cNvPr id="69" name="Sueldo"/>
            <p:cNvSpPr txBox="1"/>
            <p:nvPr/>
          </p:nvSpPr>
          <p:spPr>
            <a:xfrm>
              <a:off x="-1" y="5080"/>
              <a:ext cx="88741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Light"/>
                  <a:ea typeface="Montserrat Light"/>
                  <a:cs typeface="Montserrat Light"/>
                  <a:sym typeface="Montserrat Light"/>
                </a:defRPr>
              </a:lvl1pPr>
            </a:lstStyle>
            <a:p>
              <a:pPr/>
              <a:r>
                <a:t>Sueldo</a:t>
              </a:r>
            </a:p>
          </p:txBody>
        </p:sp>
      </p:grpSp>
      <p:sp>
        <p:nvSpPr>
          <p:cNvPr id="71" name="Multiply 84"/>
          <p:cNvSpPr/>
          <p:nvPr/>
        </p:nvSpPr>
        <p:spPr>
          <a:xfrm rot="18900000">
            <a:off x="5440902" y="203985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72" name="Multiply 84"/>
          <p:cNvSpPr/>
          <p:nvPr/>
        </p:nvSpPr>
        <p:spPr>
          <a:xfrm rot="18900000">
            <a:off x="5460968" y="164110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73" name="Multiply 84"/>
          <p:cNvSpPr/>
          <p:nvPr/>
        </p:nvSpPr>
        <p:spPr>
          <a:xfrm rot="18900000">
            <a:off x="3978524" y="24845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74" name="Multiply 84"/>
          <p:cNvSpPr/>
          <p:nvPr/>
        </p:nvSpPr>
        <p:spPr>
          <a:xfrm rot="18900000">
            <a:off x="5364443" y="244345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75" name="Multiply 84"/>
          <p:cNvSpPr/>
          <p:nvPr/>
        </p:nvSpPr>
        <p:spPr>
          <a:xfrm rot="18900000">
            <a:off x="4998071" y="308055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76" name="Multiply 84"/>
          <p:cNvSpPr/>
          <p:nvPr/>
        </p:nvSpPr>
        <p:spPr>
          <a:xfrm rot="18900000">
            <a:off x="3638818" y="18704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77" name="Multiply 84"/>
          <p:cNvSpPr/>
          <p:nvPr/>
        </p:nvSpPr>
        <p:spPr>
          <a:xfrm rot="18900000">
            <a:off x="3228220" y="221254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78" name="Multiply 84"/>
          <p:cNvSpPr/>
          <p:nvPr/>
        </p:nvSpPr>
        <p:spPr>
          <a:xfrm rot="18900000">
            <a:off x="4815683" y="237082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79" name="Multiply 84"/>
          <p:cNvSpPr/>
          <p:nvPr/>
        </p:nvSpPr>
        <p:spPr>
          <a:xfrm rot="18900000">
            <a:off x="5902836" y="18378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80" name="Multiply 84"/>
          <p:cNvSpPr/>
          <p:nvPr/>
        </p:nvSpPr>
        <p:spPr>
          <a:xfrm rot="18900000">
            <a:off x="5753100" y="249320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81" name="Multiply 84"/>
          <p:cNvSpPr/>
          <p:nvPr/>
        </p:nvSpPr>
        <p:spPr>
          <a:xfrm rot="18900000">
            <a:off x="6079886" y="214074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82" name="Multiply 84"/>
          <p:cNvSpPr/>
          <p:nvPr/>
        </p:nvSpPr>
        <p:spPr>
          <a:xfrm rot="18900000">
            <a:off x="3829834" y="352755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83" name="Multiply 84"/>
          <p:cNvSpPr/>
          <p:nvPr/>
        </p:nvSpPr>
        <p:spPr>
          <a:xfrm rot="18900000">
            <a:off x="4484363" y="28512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84" name="Multiply 84"/>
          <p:cNvSpPr/>
          <p:nvPr/>
        </p:nvSpPr>
        <p:spPr>
          <a:xfrm rot="18900000">
            <a:off x="5113113" y="209265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85" name="Multiply 84"/>
          <p:cNvSpPr/>
          <p:nvPr/>
        </p:nvSpPr>
        <p:spPr>
          <a:xfrm rot="18900000">
            <a:off x="3935113" y="296262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86" name="Connecteur droit avec flèche 1"/>
          <p:cNvSpPr/>
          <p:nvPr/>
        </p:nvSpPr>
        <p:spPr>
          <a:xfrm flipH="1" flipV="1">
            <a:off x="4118302" y="3043625"/>
            <a:ext cx="1416985" cy="559141"/>
          </a:xfrm>
          <a:prstGeom prst="line">
            <a:avLst/>
          </a:prstGeom>
          <a:ln w="25400">
            <a:solidFill>
              <a:srgbClr val="3A5E8A"/>
            </a:solidFill>
            <a:tailEnd type="triangle"/>
          </a:ln>
        </p:spPr>
        <p:txBody>
          <a:bodyPr lIns="45719" rIns="45719"/>
          <a:lstStyle/>
          <a:p>
            <a:pPr/>
          </a:p>
        </p:txBody>
      </p:sp>
      <p:sp>
        <p:nvSpPr>
          <p:cNvPr id="87" name="ZoneTexte 3"/>
          <p:cNvSpPr txBox="1"/>
          <p:nvPr/>
        </p:nvSpPr>
        <p:spPr>
          <a:xfrm>
            <a:off x="5475437" y="3468311"/>
            <a:ext cx="1303339"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atin typeface="Montserrat Light"/>
                <a:ea typeface="Montserrat Light"/>
                <a:cs typeface="Montserrat Light"/>
                <a:sym typeface="Montserrat Light"/>
              </a:defRPr>
            </a:lvl1pPr>
          </a:lstStyle>
          <a:p>
            <a:pPr/>
            <a:r>
              <a:t>Nuevo dato</a:t>
            </a:r>
          </a:p>
        </p:txBody>
      </p:sp>
      <p:sp>
        <p:nvSpPr>
          <p:cNvPr id="88" name="ZoneTexte 79"/>
          <p:cNvSpPr txBox="1"/>
          <p:nvPr/>
        </p:nvSpPr>
        <p:spPr>
          <a:xfrm>
            <a:off x="2011071" y="2668739"/>
            <a:ext cx="130333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Camina</a:t>
            </a:r>
          </a:p>
        </p:txBody>
      </p:sp>
      <p:sp>
        <p:nvSpPr>
          <p:cNvPr id="89" name="ZoneTexte 84"/>
          <p:cNvSpPr txBox="1"/>
          <p:nvPr/>
        </p:nvSpPr>
        <p:spPr>
          <a:xfrm>
            <a:off x="5484017" y="1351115"/>
            <a:ext cx="130333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Conduce</a:t>
            </a:r>
          </a:p>
        </p:txBody>
      </p:sp>
      <p:sp>
        <p:nvSpPr>
          <p:cNvPr id="90" name="Straight Arrow Connector 42"/>
          <p:cNvSpPr/>
          <p:nvPr/>
        </p:nvSpPr>
        <p:spPr>
          <a:xfrm>
            <a:off x="2044196" y="3858329"/>
            <a:ext cx="4579939" cy="24381"/>
          </a:xfrm>
          <a:prstGeom prst="line">
            <a:avLst/>
          </a:prstGeom>
          <a:ln w="28575">
            <a:solidFill>
              <a:srgbClr val="4A7EBB"/>
            </a:solidFill>
            <a:tailEnd type="triangle"/>
          </a:ln>
        </p:spPr>
        <p:txBody>
          <a:bodyPr lIns="45719" rIns="45719"/>
          <a:lstStyle/>
          <a:p>
            <a:pPr/>
          </a:p>
        </p:txBody>
      </p:sp>
      <p:grpSp>
        <p:nvGrpSpPr>
          <p:cNvPr id="93" name="Rectangle 58"/>
          <p:cNvGrpSpPr/>
          <p:nvPr/>
        </p:nvGrpSpPr>
        <p:grpSpPr>
          <a:xfrm>
            <a:off x="6411912" y="4027425"/>
            <a:ext cx="750889" cy="381001"/>
            <a:chOff x="0" y="0"/>
            <a:chExt cx="750888" cy="381000"/>
          </a:xfrm>
        </p:grpSpPr>
        <p:sp>
          <p:nvSpPr>
            <p:cNvPr id="91" name="Rectangle"/>
            <p:cNvSpPr/>
            <p:nvPr/>
          </p:nvSpPr>
          <p:spPr>
            <a:xfrm>
              <a:off x="-1" y="0"/>
              <a:ext cx="750890" cy="38100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a:solidFill>
                    <a:srgbClr val="FFFFFF"/>
                  </a:solidFill>
                  <a:latin typeface="Montserrat Light"/>
                  <a:ea typeface="Montserrat Light"/>
                  <a:cs typeface="Montserrat Light"/>
                  <a:sym typeface="Montserrat Light"/>
                </a:defRPr>
              </a:pPr>
            </a:p>
          </p:txBody>
        </p:sp>
        <p:sp>
          <p:nvSpPr>
            <p:cNvPr id="92" name="Edad"/>
            <p:cNvSpPr txBox="1"/>
            <p:nvPr/>
          </p:nvSpPr>
          <p:spPr>
            <a:xfrm>
              <a:off x="-1" y="5080"/>
              <a:ext cx="75089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Light"/>
                  <a:ea typeface="Montserrat Light"/>
                  <a:cs typeface="Montserrat Light"/>
                  <a:sym typeface="Montserrat Light"/>
                </a:defRPr>
              </a:lvl1pPr>
            </a:lstStyle>
            <a:p>
              <a:pPr/>
              <a:r>
                <a:t>Edad</a:t>
              </a: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6"/>
          <p:cNvSpPr txBox="1"/>
          <p:nvPr>
            <p:ph type="title"/>
          </p:nvPr>
        </p:nvSpPr>
        <p:spPr>
          <a:xfrm>
            <a:off x="228600" y="76200"/>
            <a:ext cx="8686800" cy="742950"/>
          </a:xfrm>
          <a:prstGeom prst="rect">
            <a:avLst/>
          </a:prstGeom>
        </p:spPr>
        <p:txBody>
          <a:bodyPr anchor="t"/>
          <a:lstStyle/>
          <a:p>
            <a:pPr/>
            <a:r>
              <a:t>N</a:t>
            </a:r>
            <a:r>
              <a:rPr>
                <a:effectLst>
                  <a:outerShdw sx="100000" sy="100000" kx="0" ky="0" algn="b" rotWithShape="0" blurRad="38100" dist="38100" dir="2700000">
                    <a:srgbClr val="000000">
                      <a:alpha val="43137"/>
                    </a:srgbClr>
                  </a:outerShdw>
                </a:effectLst>
              </a:rPr>
              <a:t>aï</a:t>
            </a:r>
            <a:r>
              <a:t>ve Bayes</a:t>
            </a:r>
          </a:p>
        </p:txBody>
      </p:sp>
      <p:sp>
        <p:nvSpPr>
          <p:cNvPr id="98" name="Title 1"/>
          <p:cNvSpPr txBox="1"/>
          <p:nvPr/>
        </p:nvSpPr>
        <p:spPr>
          <a:xfrm>
            <a:off x="0" y="2281554"/>
            <a:ext cx="9144000" cy="637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3600">
                <a:solidFill>
                  <a:schemeClr val="accent1"/>
                </a:solidFill>
                <a:effectLst>
                  <a:outerShdw sx="100000" sy="100000" kx="0" ky="0" algn="b" rotWithShape="0" blurRad="38100" dist="38100" dir="2700000">
                    <a:srgbClr val="000000">
                      <a:alpha val="43137"/>
                    </a:srgbClr>
                  </a:outerShdw>
                </a:effectLst>
                <a:latin typeface="Montserrat SemiBold"/>
                <a:ea typeface="Montserrat SemiBold"/>
                <a:cs typeface="Montserrat SemiBold"/>
                <a:sym typeface="Montserrat SemiBold"/>
              </a:defRPr>
            </a:lvl1pPr>
          </a:lstStyle>
          <a:p>
            <a:pPr/>
            <a:r>
              <a:t>P(X)</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6"/>
          <p:cNvSpPr txBox="1"/>
          <p:nvPr>
            <p:ph type="title"/>
          </p:nvPr>
        </p:nvSpPr>
        <p:spPr>
          <a:xfrm>
            <a:off x="228600" y="76200"/>
            <a:ext cx="8686800" cy="742950"/>
          </a:xfrm>
          <a:prstGeom prst="rect">
            <a:avLst/>
          </a:prstGeom>
        </p:spPr>
        <p:txBody>
          <a:bodyPr anchor="t"/>
          <a:lstStyle/>
          <a:p>
            <a:pPr/>
            <a:r>
              <a:t>N</a:t>
            </a:r>
            <a:r>
              <a:rPr>
                <a:effectLst>
                  <a:outerShdw sx="100000" sy="100000" kx="0" ky="0" algn="b" rotWithShape="0" blurRad="38100" dist="38100" dir="2700000">
                    <a:srgbClr val="000000">
                      <a:alpha val="43137"/>
                    </a:srgbClr>
                  </a:outerShdw>
                </a:effectLst>
              </a:rPr>
              <a:t>aï</a:t>
            </a:r>
            <a:r>
              <a:t>ve Bayes: Paso 2</a:t>
            </a:r>
          </a:p>
        </p:txBody>
      </p:sp>
      <p:sp>
        <p:nvSpPr>
          <p:cNvPr id="103" name="Title 1"/>
          <p:cNvSpPr txBox="1"/>
          <p:nvPr/>
        </p:nvSpPr>
        <p:spPr>
          <a:xfrm>
            <a:off x="4537821" y="1247000"/>
            <a:ext cx="3437825"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38100" dir="2700000">
                    <a:srgbClr val="000000">
                      <a:alpha val="43137"/>
                    </a:srgbClr>
                  </a:outerShdw>
                </a:effectLst>
                <a:latin typeface="Montserrat SemiBold"/>
                <a:ea typeface="Montserrat SemiBold"/>
                <a:cs typeface="Montserrat SemiBold"/>
                <a:sym typeface="Montserrat SemiBold"/>
              </a:defRPr>
            </a:lvl1pPr>
          </a:lstStyle>
          <a:p>
            <a:pPr/>
            <a:r>
              <a:t>#2. P(X)</a:t>
            </a:r>
          </a:p>
        </p:txBody>
      </p:sp>
      <p:sp>
        <p:nvSpPr>
          <p:cNvPr id="104" name="Rectangle 1"/>
          <p:cNvSpPr txBox="1"/>
          <p:nvPr/>
        </p:nvSpPr>
        <p:spPr>
          <a:xfrm>
            <a:off x="4536247" y="1725458"/>
            <a:ext cx="4093665" cy="488290"/>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𝑃</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𝑋</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m:t>
                  </m:r>
                  <m:f>
                    <m:fPr>
                      <m:ctrlPr>
                        <a:rPr xmlns:a="http://schemas.openxmlformats.org/drawingml/2006/main" sz="1800" i="1">
                          <a:solidFill>
                            <a:srgbClr val="000000"/>
                          </a:solidFill>
                          <a:latin typeface="Cambria Math" panose="02040503050406030204" pitchFamily="18" charset="0"/>
                        </a:rPr>
                      </m:ctrlPr>
                      <m:type m:val="bar"/>
                    </m:fPr>
                    <m:num>
                      <m:r>
                        <a:rPr xmlns:a="http://schemas.openxmlformats.org/drawingml/2006/main" sz="1800" i="1">
                          <a:solidFill>
                            <a:srgbClr val="000000"/>
                          </a:solidFill>
                          <a:latin typeface="Cambria Math" panose="02040503050406030204" pitchFamily="18" charset="0"/>
                        </a:rPr>
                        <m:t>𝑁</m:t>
                      </m:r>
                      <m:r>
                        <a:rPr xmlns:a="http://schemas.openxmlformats.org/drawingml/2006/main" sz="1800" i="1">
                          <a:solidFill>
                            <a:srgbClr val="000000"/>
                          </a:solidFill>
                          <a:latin typeface="Cambria Math" panose="02040503050406030204" pitchFamily="18" charset="0"/>
                        </a:rPr>
                        <m:t>𝑢</m:t>
                      </m:r>
                      <m:r>
                        <a:rPr xmlns:a="http://schemas.openxmlformats.org/drawingml/2006/main" sz="1800" i="1">
                          <a:solidFill>
                            <a:srgbClr val="000000"/>
                          </a:solidFill>
                          <a:latin typeface="Cambria Math" panose="02040503050406030204" pitchFamily="18" charset="0"/>
                        </a:rPr>
                        <m:t>𝑚</m:t>
                      </m:r>
                      <m:r>
                        <a:rPr xmlns:a="http://schemas.openxmlformats.org/drawingml/2006/main" sz="1800" i="1">
                          <a:solidFill>
                            <a:srgbClr val="000000"/>
                          </a:solidFill>
                          <a:latin typeface="Cambria Math" panose="02040503050406030204" pitchFamily="18" charset="0"/>
                        </a:rPr>
                        <m:t>𝑏</m:t>
                      </m:r>
                      <m:r>
                        <a:rPr xmlns:a="http://schemas.openxmlformats.org/drawingml/2006/main" sz="1800" i="1">
                          <a:solidFill>
                            <a:srgbClr val="000000"/>
                          </a:solidFill>
                          <a:latin typeface="Cambria Math" panose="02040503050406030204" pitchFamily="18" charset="0"/>
                        </a:rPr>
                        <m:t>𝑒</m:t>
                      </m:r>
                      <m:r>
                        <a:rPr xmlns:a="http://schemas.openxmlformats.org/drawingml/2006/main" sz="1800" i="1">
                          <a:solidFill>
                            <a:srgbClr val="000000"/>
                          </a:solidFill>
                          <a:latin typeface="Cambria Math" panose="02040503050406030204" pitchFamily="18" charset="0"/>
                        </a:rPr>
                        <m:t>𝑟</m:t>
                      </m:r>
                      <m:r>
                        <a:rPr xmlns:a="http://schemas.openxmlformats.org/drawingml/2006/main" sz="1800" i="1">
                          <a:solidFill>
                            <a:srgbClr val="000000"/>
                          </a:solidFill>
                          <a:latin typeface="Cambria Math" panose="02040503050406030204" pitchFamily="18" charset="0"/>
                        </a:rPr>
                        <m:t/>
                      </m:r>
                      <m:r>
                        <a:rPr xmlns:a="http://schemas.openxmlformats.org/drawingml/2006/main" sz="1800" i="1">
                          <a:solidFill>
                            <a:srgbClr val="000000"/>
                          </a:solidFill>
                          <a:latin typeface="Cambria Math" panose="02040503050406030204" pitchFamily="18" charset="0"/>
                        </a:rPr>
                        <m:t>𝑜</m:t>
                      </m:r>
                      <m:r>
                        <a:rPr xmlns:a="http://schemas.openxmlformats.org/drawingml/2006/main" sz="1800" i="1">
                          <a:solidFill>
                            <a:srgbClr val="000000"/>
                          </a:solidFill>
                          <a:latin typeface="Cambria Math" panose="02040503050406030204" pitchFamily="18" charset="0"/>
                        </a:rPr>
                        <m:t>𝑓</m:t>
                      </m:r>
                      <m:r>
                        <a:rPr xmlns:a="http://schemas.openxmlformats.org/drawingml/2006/main" sz="1800" i="1">
                          <a:solidFill>
                            <a:srgbClr val="000000"/>
                          </a:solidFill>
                          <a:latin typeface="Cambria Math" panose="02040503050406030204" pitchFamily="18" charset="0"/>
                        </a:rPr>
                        <m:t/>
                      </m:r>
                      <m:r>
                        <a:rPr xmlns:a="http://schemas.openxmlformats.org/drawingml/2006/main" sz="1800" i="1">
                          <a:solidFill>
                            <a:srgbClr val="000000"/>
                          </a:solidFill>
                          <a:latin typeface="Cambria Math" panose="02040503050406030204" pitchFamily="18" charset="0"/>
                        </a:rPr>
                        <m:t>𝑆</m:t>
                      </m:r>
                      <m:r>
                        <a:rPr xmlns:a="http://schemas.openxmlformats.org/drawingml/2006/main" sz="1800" i="1">
                          <a:solidFill>
                            <a:srgbClr val="000000"/>
                          </a:solidFill>
                          <a:latin typeface="Cambria Math" panose="02040503050406030204" pitchFamily="18" charset="0"/>
                        </a:rPr>
                        <m:t>𝑖</m:t>
                      </m:r>
                      <m:r>
                        <a:rPr xmlns:a="http://schemas.openxmlformats.org/drawingml/2006/main" sz="1800" i="1">
                          <a:solidFill>
                            <a:srgbClr val="000000"/>
                          </a:solidFill>
                          <a:latin typeface="Cambria Math" panose="02040503050406030204" pitchFamily="18" charset="0"/>
                        </a:rPr>
                        <m:t>𝑚</m:t>
                      </m:r>
                      <m:r>
                        <a:rPr xmlns:a="http://schemas.openxmlformats.org/drawingml/2006/main" sz="1800" i="1">
                          <a:solidFill>
                            <a:srgbClr val="000000"/>
                          </a:solidFill>
                          <a:latin typeface="Cambria Math" panose="02040503050406030204" pitchFamily="18" charset="0"/>
                        </a:rPr>
                        <m:t>𝑖</m:t>
                      </m:r>
                      <m:r>
                        <a:rPr xmlns:a="http://schemas.openxmlformats.org/drawingml/2006/main" sz="1800" i="1">
                          <a:solidFill>
                            <a:srgbClr val="000000"/>
                          </a:solidFill>
                          <a:latin typeface="Cambria Math" panose="02040503050406030204" pitchFamily="18" charset="0"/>
                        </a:rPr>
                        <m:t>𝑙</m:t>
                      </m:r>
                      <m:r>
                        <a:rPr xmlns:a="http://schemas.openxmlformats.org/drawingml/2006/main" sz="1800" i="1">
                          <a:solidFill>
                            <a:srgbClr val="000000"/>
                          </a:solidFill>
                          <a:latin typeface="Cambria Math" panose="02040503050406030204" pitchFamily="18" charset="0"/>
                        </a:rPr>
                        <m:t>𝑎</m:t>
                      </m:r>
                      <m:r>
                        <a:rPr xmlns:a="http://schemas.openxmlformats.org/drawingml/2006/main" sz="1800" i="1">
                          <a:solidFill>
                            <a:srgbClr val="000000"/>
                          </a:solidFill>
                          <a:latin typeface="Cambria Math" panose="02040503050406030204" pitchFamily="18" charset="0"/>
                        </a:rPr>
                        <m:t>𝑟</m:t>
                      </m:r>
                      <m:r>
                        <a:rPr xmlns:a="http://schemas.openxmlformats.org/drawingml/2006/main" sz="1800" i="1">
                          <a:solidFill>
                            <a:srgbClr val="000000"/>
                          </a:solidFill>
                          <a:latin typeface="Cambria Math" panose="02040503050406030204" pitchFamily="18" charset="0"/>
                        </a:rPr>
                        <m:t/>
                      </m:r>
                      <m:r>
                        <a:rPr xmlns:a="http://schemas.openxmlformats.org/drawingml/2006/main" sz="1800" i="1">
                          <a:solidFill>
                            <a:srgbClr val="000000"/>
                          </a:solidFill>
                          <a:latin typeface="Cambria Math" panose="02040503050406030204" pitchFamily="18" charset="0"/>
                        </a:rPr>
                        <m:t>𝑂</m:t>
                      </m:r>
                      <m:r>
                        <a:rPr xmlns:a="http://schemas.openxmlformats.org/drawingml/2006/main" sz="1800" i="1">
                          <a:solidFill>
                            <a:srgbClr val="000000"/>
                          </a:solidFill>
                          <a:latin typeface="Cambria Math" panose="02040503050406030204" pitchFamily="18" charset="0"/>
                        </a:rPr>
                        <m:t>𝑏</m:t>
                      </m:r>
                      <m:r>
                        <a:rPr xmlns:a="http://schemas.openxmlformats.org/drawingml/2006/main" sz="1800" i="1">
                          <a:solidFill>
                            <a:srgbClr val="000000"/>
                          </a:solidFill>
                          <a:latin typeface="Cambria Math" panose="02040503050406030204" pitchFamily="18" charset="0"/>
                        </a:rPr>
                        <m:t>𝑠</m:t>
                      </m:r>
                      <m:r>
                        <a:rPr xmlns:a="http://schemas.openxmlformats.org/drawingml/2006/main" sz="1800" i="1">
                          <a:solidFill>
                            <a:srgbClr val="000000"/>
                          </a:solidFill>
                          <a:latin typeface="Cambria Math" panose="02040503050406030204" pitchFamily="18" charset="0"/>
                        </a:rPr>
                        <m:t>𝑒</m:t>
                      </m:r>
                      <m:r>
                        <a:rPr xmlns:a="http://schemas.openxmlformats.org/drawingml/2006/main" sz="1800" i="1">
                          <a:solidFill>
                            <a:srgbClr val="000000"/>
                          </a:solidFill>
                          <a:latin typeface="Cambria Math" panose="02040503050406030204" pitchFamily="18" charset="0"/>
                        </a:rPr>
                        <m:t>𝑟</m:t>
                      </m:r>
                      <m:r>
                        <a:rPr xmlns:a="http://schemas.openxmlformats.org/drawingml/2006/main" sz="1800" i="1">
                          <a:solidFill>
                            <a:srgbClr val="000000"/>
                          </a:solidFill>
                          <a:latin typeface="Cambria Math" panose="02040503050406030204" pitchFamily="18" charset="0"/>
                        </a:rPr>
                        <m:t>𝑣</m:t>
                      </m:r>
                      <m:r>
                        <a:rPr xmlns:a="http://schemas.openxmlformats.org/drawingml/2006/main" sz="1800" i="1">
                          <a:solidFill>
                            <a:srgbClr val="000000"/>
                          </a:solidFill>
                          <a:latin typeface="Cambria Math" panose="02040503050406030204" pitchFamily="18" charset="0"/>
                        </a:rPr>
                        <m:t>𝑎</m:t>
                      </m:r>
                      <m:r>
                        <a:rPr xmlns:a="http://schemas.openxmlformats.org/drawingml/2006/main" sz="1800" i="1">
                          <a:solidFill>
                            <a:srgbClr val="000000"/>
                          </a:solidFill>
                          <a:latin typeface="Cambria Math" panose="02040503050406030204" pitchFamily="18" charset="0"/>
                        </a:rPr>
                        <m:t>𝑡</m:t>
                      </m:r>
                      <m:r>
                        <a:rPr xmlns:a="http://schemas.openxmlformats.org/drawingml/2006/main" sz="1800" i="1">
                          <a:solidFill>
                            <a:srgbClr val="000000"/>
                          </a:solidFill>
                          <a:latin typeface="Cambria Math" panose="02040503050406030204" pitchFamily="18" charset="0"/>
                        </a:rPr>
                        <m:t>𝑖</m:t>
                      </m:r>
                      <m:r>
                        <a:rPr xmlns:a="http://schemas.openxmlformats.org/drawingml/2006/main" sz="1800" i="1">
                          <a:solidFill>
                            <a:srgbClr val="000000"/>
                          </a:solidFill>
                          <a:latin typeface="Cambria Math" panose="02040503050406030204" pitchFamily="18" charset="0"/>
                        </a:rPr>
                        <m:t>𝑜</m:t>
                      </m:r>
                      <m:r>
                        <a:rPr xmlns:a="http://schemas.openxmlformats.org/drawingml/2006/main" sz="1800" i="1">
                          <a:solidFill>
                            <a:srgbClr val="000000"/>
                          </a:solidFill>
                          <a:latin typeface="Cambria Math" panose="02040503050406030204" pitchFamily="18" charset="0"/>
                        </a:rPr>
                        <m:t>𝑛</m:t>
                      </m:r>
                      <m:r>
                        <a:rPr xmlns:a="http://schemas.openxmlformats.org/drawingml/2006/main" sz="1800" i="1">
                          <a:solidFill>
                            <a:srgbClr val="000000"/>
                          </a:solidFill>
                          <a:latin typeface="Cambria Math" panose="02040503050406030204" pitchFamily="18" charset="0"/>
                        </a:rPr>
                        <m:t>𝑠</m:t>
                      </m:r>
                    </m:num>
                    <m:den>
                      <m:r>
                        <a:rPr xmlns:a="http://schemas.openxmlformats.org/drawingml/2006/main" sz="1800" i="1">
                          <a:solidFill>
                            <a:srgbClr val="000000"/>
                          </a:solidFill>
                          <a:latin typeface="Cambria Math" panose="02040503050406030204" pitchFamily="18" charset="0"/>
                        </a:rPr>
                        <m:t>𝑇</m:t>
                      </m:r>
                      <m:r>
                        <a:rPr xmlns:a="http://schemas.openxmlformats.org/drawingml/2006/main" sz="1800" i="1">
                          <a:solidFill>
                            <a:srgbClr val="000000"/>
                          </a:solidFill>
                          <a:latin typeface="Cambria Math" panose="02040503050406030204" pitchFamily="18" charset="0"/>
                        </a:rPr>
                        <m:t>𝑜</m:t>
                      </m:r>
                      <m:r>
                        <a:rPr xmlns:a="http://schemas.openxmlformats.org/drawingml/2006/main" sz="1800" i="1">
                          <a:solidFill>
                            <a:srgbClr val="000000"/>
                          </a:solidFill>
                          <a:latin typeface="Cambria Math" panose="02040503050406030204" pitchFamily="18" charset="0"/>
                        </a:rPr>
                        <m:t>𝑡</m:t>
                      </m:r>
                      <m:r>
                        <a:rPr xmlns:a="http://schemas.openxmlformats.org/drawingml/2006/main" sz="1800" i="1">
                          <a:solidFill>
                            <a:srgbClr val="000000"/>
                          </a:solidFill>
                          <a:latin typeface="Cambria Math" panose="02040503050406030204" pitchFamily="18" charset="0"/>
                        </a:rPr>
                        <m:t>𝑎</m:t>
                      </m:r>
                      <m:r>
                        <a:rPr xmlns:a="http://schemas.openxmlformats.org/drawingml/2006/main" sz="1800" i="1">
                          <a:solidFill>
                            <a:srgbClr val="000000"/>
                          </a:solidFill>
                          <a:latin typeface="Cambria Math" panose="02040503050406030204" pitchFamily="18" charset="0"/>
                        </a:rPr>
                        <m:t>𝑙</m:t>
                      </m:r>
                      <m:r>
                        <a:rPr xmlns:a="http://schemas.openxmlformats.org/drawingml/2006/main" sz="1800" i="1">
                          <a:solidFill>
                            <a:srgbClr val="000000"/>
                          </a:solidFill>
                          <a:latin typeface="Cambria Math" panose="02040503050406030204" pitchFamily="18" charset="0"/>
                        </a:rPr>
                        <m:t/>
                      </m:r>
                      <m:r>
                        <a:rPr xmlns:a="http://schemas.openxmlformats.org/drawingml/2006/main" sz="1800" i="1">
                          <a:solidFill>
                            <a:srgbClr val="000000"/>
                          </a:solidFill>
                          <a:latin typeface="Cambria Math" panose="02040503050406030204" pitchFamily="18" charset="0"/>
                        </a:rPr>
                        <m:t>𝑂</m:t>
                      </m:r>
                      <m:r>
                        <a:rPr xmlns:a="http://schemas.openxmlformats.org/drawingml/2006/main" sz="1800" i="1">
                          <a:solidFill>
                            <a:srgbClr val="000000"/>
                          </a:solidFill>
                          <a:latin typeface="Cambria Math" panose="02040503050406030204" pitchFamily="18" charset="0"/>
                        </a:rPr>
                        <m:t>𝑏</m:t>
                      </m:r>
                      <m:r>
                        <a:rPr xmlns:a="http://schemas.openxmlformats.org/drawingml/2006/main" sz="1800" i="1">
                          <a:solidFill>
                            <a:srgbClr val="000000"/>
                          </a:solidFill>
                          <a:latin typeface="Cambria Math" panose="02040503050406030204" pitchFamily="18" charset="0"/>
                        </a:rPr>
                        <m:t>𝑠</m:t>
                      </m:r>
                      <m:r>
                        <a:rPr xmlns:a="http://schemas.openxmlformats.org/drawingml/2006/main" sz="1800" i="1">
                          <a:solidFill>
                            <a:srgbClr val="000000"/>
                          </a:solidFill>
                          <a:latin typeface="Cambria Math" panose="02040503050406030204" pitchFamily="18" charset="0"/>
                        </a:rPr>
                        <m:t>𝑒</m:t>
                      </m:r>
                      <m:r>
                        <a:rPr xmlns:a="http://schemas.openxmlformats.org/drawingml/2006/main" sz="1800" i="1">
                          <a:solidFill>
                            <a:srgbClr val="000000"/>
                          </a:solidFill>
                          <a:latin typeface="Cambria Math" panose="02040503050406030204" pitchFamily="18" charset="0"/>
                        </a:rPr>
                        <m:t>𝑟</m:t>
                      </m:r>
                      <m:r>
                        <a:rPr xmlns:a="http://schemas.openxmlformats.org/drawingml/2006/main" sz="1800" i="1">
                          <a:solidFill>
                            <a:srgbClr val="000000"/>
                          </a:solidFill>
                          <a:latin typeface="Cambria Math" panose="02040503050406030204" pitchFamily="18" charset="0"/>
                        </a:rPr>
                        <m:t>𝑣</m:t>
                      </m:r>
                      <m:r>
                        <a:rPr xmlns:a="http://schemas.openxmlformats.org/drawingml/2006/main" sz="1800" i="1">
                          <a:solidFill>
                            <a:srgbClr val="000000"/>
                          </a:solidFill>
                          <a:latin typeface="Cambria Math" panose="02040503050406030204" pitchFamily="18" charset="0"/>
                        </a:rPr>
                        <m:t>𝑎</m:t>
                      </m:r>
                      <m:r>
                        <a:rPr xmlns:a="http://schemas.openxmlformats.org/drawingml/2006/main" sz="1800" i="1">
                          <a:solidFill>
                            <a:srgbClr val="000000"/>
                          </a:solidFill>
                          <a:latin typeface="Cambria Math" panose="02040503050406030204" pitchFamily="18" charset="0"/>
                        </a:rPr>
                        <m:t>𝑡</m:t>
                      </m:r>
                      <m:r>
                        <a:rPr xmlns:a="http://schemas.openxmlformats.org/drawingml/2006/main" sz="1800" i="1">
                          <a:solidFill>
                            <a:srgbClr val="000000"/>
                          </a:solidFill>
                          <a:latin typeface="Cambria Math" panose="02040503050406030204" pitchFamily="18" charset="0"/>
                        </a:rPr>
                        <m:t>𝑖</m:t>
                      </m:r>
                      <m:r>
                        <a:rPr xmlns:a="http://schemas.openxmlformats.org/drawingml/2006/main" sz="1800" i="1">
                          <a:solidFill>
                            <a:srgbClr val="000000"/>
                          </a:solidFill>
                          <a:latin typeface="Cambria Math" panose="02040503050406030204" pitchFamily="18" charset="0"/>
                        </a:rPr>
                        <m:t>𝑜</m:t>
                      </m:r>
                      <m:r>
                        <a:rPr xmlns:a="http://schemas.openxmlformats.org/drawingml/2006/main" sz="1800" i="1">
                          <a:solidFill>
                            <a:srgbClr val="000000"/>
                          </a:solidFill>
                          <a:latin typeface="Cambria Math" panose="02040503050406030204" pitchFamily="18" charset="0"/>
                        </a:rPr>
                        <m:t>𝑛</m:t>
                      </m:r>
                      <m:r>
                        <a:rPr xmlns:a="http://schemas.openxmlformats.org/drawingml/2006/main" sz="1800" i="1">
                          <a:solidFill>
                            <a:srgbClr val="000000"/>
                          </a:solidFill>
                          <a:latin typeface="Cambria Math" panose="02040503050406030204" pitchFamily="18" charset="0"/>
                        </a:rPr>
                        <m:t>𝑠</m:t>
                      </m:r>
                    </m:den>
                  </m:f>
                </m:oMath>
              </m:oMathPara>
            </a14:m>
          </a:p>
        </p:txBody>
      </p:sp>
      <p:sp>
        <p:nvSpPr>
          <p:cNvPr id="105" name="Rectangle 58"/>
          <p:cNvSpPr txBox="1"/>
          <p:nvPr/>
        </p:nvSpPr>
        <p:spPr>
          <a:xfrm>
            <a:off x="4536245" y="2478500"/>
            <a:ext cx="1086257" cy="490576"/>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𝑃</m:t>
                  </m:r>
                  <m:d>
                    <m:dPr>
                      <m:ctrlPr>
                        <a:rPr xmlns:a="http://schemas.openxmlformats.org/drawingml/2006/main" sz="1800" i="1">
                          <a:solidFill>
                            <a:srgbClr val="000000"/>
                          </a:solidFill>
                          <a:latin typeface="Cambria Math" panose="02040503050406030204" pitchFamily="18" charset="0"/>
                        </a:rPr>
                      </m:ctrlPr>
                    </m:dPr>
                    <m:e>
                      <m:r>
                        <a:rPr xmlns:a="http://schemas.openxmlformats.org/drawingml/2006/main" sz="1800" i="1">
                          <a:solidFill>
                            <a:srgbClr val="000000"/>
                          </a:solidFill>
                          <a:latin typeface="Cambria Math" panose="02040503050406030204" pitchFamily="18" charset="0"/>
                        </a:rPr>
                        <m:t>𝑋</m:t>
                      </m:r>
                    </m:e>
                  </m:d>
                  <m:r>
                    <a:rPr xmlns:a="http://schemas.openxmlformats.org/drawingml/2006/main" sz="1800" i="1">
                      <a:solidFill>
                        <a:srgbClr val="000000"/>
                      </a:solidFill>
                      <a:latin typeface="Cambria Math" panose="02040503050406030204" pitchFamily="18" charset="0"/>
                    </a:rPr>
                    <m:t>=</m:t>
                  </m:r>
                  <m:f>
                    <m:fPr>
                      <m:ctrlPr>
                        <a:rPr xmlns:a="http://schemas.openxmlformats.org/drawingml/2006/main" sz="1800" i="1">
                          <a:solidFill>
                            <a:srgbClr val="000000"/>
                          </a:solidFill>
                          <a:latin typeface="Cambria Math" panose="02040503050406030204" pitchFamily="18" charset="0"/>
                        </a:rPr>
                      </m:ctrlPr>
                      <m:type m:val="bar"/>
                    </m:fPr>
                    <m:num>
                      <m:r>
                        <a:rPr xmlns:a="http://schemas.openxmlformats.org/drawingml/2006/main" sz="1800" i="1">
                          <a:solidFill>
                            <a:srgbClr val="000000"/>
                          </a:solidFill>
                          <a:latin typeface="Cambria Math" panose="02040503050406030204" pitchFamily="18" charset="0"/>
                        </a:rPr>
                        <m:t>4</m:t>
                      </m:r>
                    </m:num>
                    <m:den>
                      <m:r>
                        <a:rPr xmlns:a="http://schemas.openxmlformats.org/drawingml/2006/main" sz="1800" i="1">
                          <a:solidFill>
                            <a:srgbClr val="000000"/>
                          </a:solidFill>
                          <a:latin typeface="Cambria Math" panose="02040503050406030204" pitchFamily="18" charset="0"/>
                        </a:rPr>
                        <m:t>30</m:t>
                      </m:r>
                    </m:den>
                  </m:f>
                </m:oMath>
              </m:oMathPara>
            </a14:m>
          </a:p>
        </p:txBody>
      </p:sp>
      <p:sp>
        <p:nvSpPr>
          <p:cNvPr id="106" name="Straight Arrow Connector 143"/>
          <p:cNvSpPr/>
          <p:nvPr/>
        </p:nvSpPr>
        <p:spPr>
          <a:xfrm>
            <a:off x="489134" y="3610667"/>
            <a:ext cx="3469813" cy="18472"/>
          </a:xfrm>
          <a:prstGeom prst="line">
            <a:avLst/>
          </a:prstGeom>
          <a:ln w="28575">
            <a:solidFill>
              <a:srgbClr val="4A7EBB"/>
            </a:solidFill>
            <a:tailEnd type="triangle"/>
          </a:ln>
        </p:spPr>
        <p:txBody>
          <a:bodyPr lIns="45719" rIns="45719"/>
          <a:lstStyle/>
          <a:p>
            <a:pPr/>
          </a:p>
        </p:txBody>
      </p:sp>
      <p:sp>
        <p:nvSpPr>
          <p:cNvPr id="107" name="Straight Arrow Connector 144"/>
          <p:cNvSpPr/>
          <p:nvPr/>
        </p:nvSpPr>
        <p:spPr>
          <a:xfrm flipV="1">
            <a:off x="820108" y="1847600"/>
            <a:ext cx="1" cy="1910500"/>
          </a:xfrm>
          <a:prstGeom prst="line">
            <a:avLst/>
          </a:prstGeom>
          <a:ln w="28575">
            <a:solidFill>
              <a:srgbClr val="4A7EBB"/>
            </a:solidFill>
            <a:tailEnd type="triangle"/>
          </a:ln>
        </p:spPr>
        <p:txBody>
          <a:bodyPr lIns="45719" rIns="45719"/>
          <a:lstStyle/>
          <a:p>
            <a:pPr/>
          </a:p>
        </p:txBody>
      </p:sp>
      <p:sp>
        <p:nvSpPr>
          <p:cNvPr id="108" name="Multiply 84"/>
          <p:cNvSpPr/>
          <p:nvPr/>
        </p:nvSpPr>
        <p:spPr>
          <a:xfrm rot="18900000">
            <a:off x="997518" y="3071930"/>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09" name="Multiply 84"/>
          <p:cNvSpPr/>
          <p:nvPr/>
        </p:nvSpPr>
        <p:spPr>
          <a:xfrm rot="18900000">
            <a:off x="1417688" y="3031662"/>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10" name="Multiply 84"/>
          <p:cNvSpPr/>
          <p:nvPr/>
        </p:nvSpPr>
        <p:spPr>
          <a:xfrm rot="18900000">
            <a:off x="2226871" y="3142894"/>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11" name="Multiply 84"/>
          <p:cNvSpPr/>
          <p:nvPr/>
        </p:nvSpPr>
        <p:spPr>
          <a:xfrm rot="18900000">
            <a:off x="1861772" y="2892252"/>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12" name="Multiply 84"/>
          <p:cNvSpPr/>
          <p:nvPr/>
        </p:nvSpPr>
        <p:spPr>
          <a:xfrm rot="18900000">
            <a:off x="1527975" y="2713058"/>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13" name="Multiply 84"/>
          <p:cNvSpPr/>
          <p:nvPr/>
        </p:nvSpPr>
        <p:spPr>
          <a:xfrm rot="18900000">
            <a:off x="2533712" y="3242685"/>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14" name="Multiply 84"/>
          <p:cNvSpPr/>
          <p:nvPr/>
        </p:nvSpPr>
        <p:spPr>
          <a:xfrm rot="18900000">
            <a:off x="1651266" y="3233622"/>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15" name="Multiply 84"/>
          <p:cNvSpPr/>
          <p:nvPr/>
        </p:nvSpPr>
        <p:spPr>
          <a:xfrm rot="18900000">
            <a:off x="1999701" y="3133238"/>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16" name="Multiply 84"/>
          <p:cNvSpPr/>
          <p:nvPr/>
        </p:nvSpPr>
        <p:spPr>
          <a:xfrm rot="18900000">
            <a:off x="1356419" y="3374775"/>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17" name="Multiply 84"/>
          <p:cNvSpPr/>
          <p:nvPr/>
        </p:nvSpPr>
        <p:spPr>
          <a:xfrm rot="18900000">
            <a:off x="3535575" y="2366348"/>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18" name="Multiply 84"/>
          <p:cNvSpPr/>
          <p:nvPr/>
        </p:nvSpPr>
        <p:spPr>
          <a:xfrm rot="18900000">
            <a:off x="2660459" y="2213961"/>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19" name="Multiply 84"/>
          <p:cNvSpPr/>
          <p:nvPr/>
        </p:nvSpPr>
        <p:spPr>
          <a:xfrm rot="18900000">
            <a:off x="2453744" y="2561595"/>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20" name="Multiply 84"/>
          <p:cNvSpPr/>
          <p:nvPr/>
        </p:nvSpPr>
        <p:spPr>
          <a:xfrm rot="18900000">
            <a:off x="2261845" y="2822065"/>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21" name="Multiply 84"/>
          <p:cNvSpPr/>
          <p:nvPr/>
        </p:nvSpPr>
        <p:spPr>
          <a:xfrm rot="18900000">
            <a:off x="2853947" y="2746749"/>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22" name="Multiply 84"/>
          <p:cNvSpPr/>
          <p:nvPr/>
        </p:nvSpPr>
        <p:spPr>
          <a:xfrm rot="18900000">
            <a:off x="1928151" y="2316713"/>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23" name="Multiply 84"/>
          <p:cNvSpPr/>
          <p:nvPr/>
        </p:nvSpPr>
        <p:spPr>
          <a:xfrm rot="18900000">
            <a:off x="2243593" y="2309408"/>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24" name="Multiply 84"/>
          <p:cNvSpPr/>
          <p:nvPr/>
        </p:nvSpPr>
        <p:spPr>
          <a:xfrm rot="18900000">
            <a:off x="2809068" y="2034426"/>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grpSp>
        <p:nvGrpSpPr>
          <p:cNvPr id="127" name="Rectangle 162"/>
          <p:cNvGrpSpPr/>
          <p:nvPr/>
        </p:nvGrpSpPr>
        <p:grpSpPr>
          <a:xfrm>
            <a:off x="144779" y="1539072"/>
            <a:ext cx="672314" cy="288650"/>
            <a:chOff x="0" y="0"/>
            <a:chExt cx="672312" cy="288648"/>
          </a:xfrm>
        </p:grpSpPr>
        <p:sp>
          <p:nvSpPr>
            <p:cNvPr id="125" name="Rectangle"/>
            <p:cNvSpPr/>
            <p:nvPr/>
          </p:nvSpPr>
          <p:spPr>
            <a:xfrm>
              <a:off x="-1" y="0"/>
              <a:ext cx="672314" cy="288649"/>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100">
                  <a:solidFill>
                    <a:srgbClr val="FFFFFF"/>
                  </a:solidFill>
                  <a:latin typeface="Montserrat Light"/>
                  <a:ea typeface="Montserrat Light"/>
                  <a:cs typeface="Montserrat Light"/>
                  <a:sym typeface="Montserrat Light"/>
                </a:defRPr>
              </a:pPr>
            </a:p>
          </p:txBody>
        </p:sp>
        <p:sp>
          <p:nvSpPr>
            <p:cNvPr id="126" name="Sueldo"/>
            <p:cNvSpPr txBox="1"/>
            <p:nvPr/>
          </p:nvSpPr>
          <p:spPr>
            <a:xfrm>
              <a:off x="-1" y="16054"/>
              <a:ext cx="672314"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100">
                  <a:solidFill>
                    <a:srgbClr val="FFFFFF"/>
                  </a:solidFill>
                  <a:latin typeface="Montserrat Light"/>
                  <a:ea typeface="Montserrat Light"/>
                  <a:cs typeface="Montserrat Light"/>
                  <a:sym typeface="Montserrat Light"/>
                </a:defRPr>
              </a:lvl1pPr>
            </a:lstStyle>
            <a:p>
              <a:pPr/>
              <a:r>
                <a:t>Sueldo</a:t>
              </a:r>
            </a:p>
          </p:txBody>
        </p:sp>
      </p:grpSp>
      <p:sp>
        <p:nvSpPr>
          <p:cNvPr id="128" name="Multiply 84"/>
          <p:cNvSpPr/>
          <p:nvPr/>
        </p:nvSpPr>
        <p:spPr>
          <a:xfrm rot="18900000">
            <a:off x="3231718" y="2232969"/>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29" name="Multiply 84"/>
          <p:cNvSpPr/>
          <p:nvPr/>
        </p:nvSpPr>
        <p:spPr>
          <a:xfrm rot="18900000">
            <a:off x="3246920" y="1930878"/>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30" name="Multiply 84"/>
          <p:cNvSpPr/>
          <p:nvPr/>
        </p:nvSpPr>
        <p:spPr>
          <a:xfrm rot="18900000">
            <a:off x="2123804" y="2569866"/>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31" name="Multiply 84"/>
          <p:cNvSpPr/>
          <p:nvPr/>
        </p:nvSpPr>
        <p:spPr>
          <a:xfrm rot="18900000">
            <a:off x="3173790" y="2538745"/>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32" name="Multiply 84"/>
          <p:cNvSpPr/>
          <p:nvPr/>
        </p:nvSpPr>
        <p:spPr>
          <a:xfrm rot="18900000">
            <a:off x="2896223" y="3021415"/>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33" name="Multiply 84"/>
          <p:cNvSpPr/>
          <p:nvPr/>
        </p:nvSpPr>
        <p:spPr>
          <a:xfrm rot="18900000">
            <a:off x="1866438" y="2104620"/>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34" name="Multiply 84"/>
          <p:cNvSpPr/>
          <p:nvPr/>
        </p:nvSpPr>
        <p:spPr>
          <a:xfrm rot="18900000">
            <a:off x="1555365" y="2363807"/>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35" name="Multiply 84"/>
          <p:cNvSpPr/>
          <p:nvPr/>
        </p:nvSpPr>
        <p:spPr>
          <a:xfrm rot="18900000">
            <a:off x="2758045" y="2483722"/>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36" name="Multiply 84"/>
          <p:cNvSpPr/>
          <p:nvPr/>
        </p:nvSpPr>
        <p:spPr>
          <a:xfrm rot="18900000">
            <a:off x="3581684" y="2079967"/>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37" name="Multiply 84"/>
          <p:cNvSpPr/>
          <p:nvPr/>
        </p:nvSpPr>
        <p:spPr>
          <a:xfrm rot="18900000">
            <a:off x="3468241" y="2576432"/>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38" name="Multiply 84"/>
          <p:cNvSpPr/>
          <p:nvPr/>
        </p:nvSpPr>
        <p:spPr>
          <a:xfrm rot="18900000">
            <a:off x="3715818" y="2309407"/>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39" name="Multiply 84"/>
          <p:cNvSpPr/>
          <p:nvPr/>
        </p:nvSpPr>
        <p:spPr>
          <a:xfrm rot="18900000">
            <a:off x="2011154" y="3360068"/>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40" name="Multiply 84"/>
          <p:cNvSpPr/>
          <p:nvPr/>
        </p:nvSpPr>
        <p:spPr>
          <a:xfrm rot="18900000">
            <a:off x="2507033" y="2847731"/>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41" name="Multiply 84"/>
          <p:cNvSpPr/>
          <p:nvPr/>
        </p:nvSpPr>
        <p:spPr>
          <a:xfrm rot="18900000">
            <a:off x="2983381" y="2272976"/>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142" name="Multiply 84"/>
          <p:cNvSpPr/>
          <p:nvPr/>
        </p:nvSpPr>
        <p:spPr>
          <a:xfrm rot="18900000">
            <a:off x="2090915" y="2932071"/>
            <a:ext cx="84552" cy="84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43" name="ZoneTexte 79"/>
          <p:cNvSpPr txBox="1"/>
          <p:nvPr/>
        </p:nvSpPr>
        <p:spPr>
          <a:xfrm>
            <a:off x="633239" y="2709421"/>
            <a:ext cx="987423"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Camina</a:t>
            </a:r>
          </a:p>
        </p:txBody>
      </p:sp>
      <p:sp>
        <p:nvSpPr>
          <p:cNvPr id="144" name="ZoneTexte 84"/>
          <p:cNvSpPr txBox="1"/>
          <p:nvPr/>
        </p:nvSpPr>
        <p:spPr>
          <a:xfrm>
            <a:off x="3264382" y="1711175"/>
            <a:ext cx="987423"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100">
                <a:latin typeface="Montserrat Light"/>
                <a:ea typeface="Montserrat Light"/>
                <a:cs typeface="Montserrat Light"/>
                <a:sym typeface="Montserrat Light"/>
              </a:defRPr>
            </a:lvl1pPr>
          </a:lstStyle>
          <a:p>
            <a:pPr/>
            <a:r>
              <a:t>Conduce</a:t>
            </a:r>
          </a:p>
        </p:txBody>
      </p:sp>
      <p:grpSp>
        <p:nvGrpSpPr>
          <p:cNvPr id="147" name="Rectangle 182"/>
          <p:cNvGrpSpPr/>
          <p:nvPr/>
        </p:nvGrpSpPr>
        <p:grpSpPr>
          <a:xfrm>
            <a:off x="3967364" y="3738776"/>
            <a:ext cx="568882" cy="288650"/>
            <a:chOff x="0" y="0"/>
            <a:chExt cx="568881" cy="288648"/>
          </a:xfrm>
        </p:grpSpPr>
        <p:sp>
          <p:nvSpPr>
            <p:cNvPr id="145" name="Rectangle"/>
            <p:cNvSpPr/>
            <p:nvPr/>
          </p:nvSpPr>
          <p:spPr>
            <a:xfrm>
              <a:off x="-1" y="0"/>
              <a:ext cx="568883" cy="288649"/>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sz="1100">
                  <a:solidFill>
                    <a:srgbClr val="FFFFFF"/>
                  </a:solidFill>
                  <a:latin typeface="Montserrat Light"/>
                  <a:ea typeface="Montserrat Light"/>
                  <a:cs typeface="Montserrat Light"/>
                  <a:sym typeface="Montserrat Light"/>
                </a:defRPr>
              </a:pPr>
            </a:p>
          </p:txBody>
        </p:sp>
        <p:sp>
          <p:nvSpPr>
            <p:cNvPr id="146" name="Edad"/>
            <p:cNvSpPr txBox="1"/>
            <p:nvPr/>
          </p:nvSpPr>
          <p:spPr>
            <a:xfrm>
              <a:off x="-1" y="16054"/>
              <a:ext cx="568883"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100">
                  <a:solidFill>
                    <a:srgbClr val="FFFFFF"/>
                  </a:solidFill>
                  <a:latin typeface="Montserrat Light"/>
                  <a:ea typeface="Montserrat Light"/>
                  <a:cs typeface="Montserrat Light"/>
                  <a:sym typeface="Montserrat Light"/>
                </a:defRPr>
              </a:lvl1pPr>
            </a:lstStyle>
            <a:p>
              <a:pPr/>
              <a:r>
                <a:t>Edad</a:t>
              </a:r>
            </a:p>
          </p:txBody>
        </p:sp>
      </p:grpSp>
      <p:sp>
        <p:nvSpPr>
          <p:cNvPr id="148" name="Oval 7"/>
          <p:cNvSpPr/>
          <p:nvPr/>
        </p:nvSpPr>
        <p:spPr>
          <a:xfrm>
            <a:off x="1832376" y="2675728"/>
            <a:ext cx="596499" cy="596499"/>
          </a:xfrm>
          <a:prstGeom prst="ellipse">
            <a:avLst/>
          </a:prstGeom>
          <a:ln w="25400">
            <a:solidFill>
              <a:srgbClr val="595959"/>
            </a:solidFill>
            <a:prstDash val="sysDash"/>
          </a:ln>
        </p:spPr>
        <p:txBody>
          <a:bodyPr lIns="45719" rIns="45719" anchor="ctr"/>
          <a:lstStyle/>
          <a:p>
            <a:pPr algn="ctr">
              <a:defRPr>
                <a:solidFill>
                  <a:srgbClr val="FFFFFF"/>
                </a:solidFill>
              </a:defRPr>
            </a:pPr>
          </a:p>
        </p:txBody>
      </p:sp>
      <p:sp>
        <p:nvSpPr>
          <p:cNvPr id="149" name="Oval 184"/>
          <p:cNvSpPr/>
          <p:nvPr/>
        </p:nvSpPr>
        <p:spPr>
          <a:xfrm>
            <a:off x="1833561" y="2675338"/>
            <a:ext cx="596499" cy="596499"/>
          </a:xfrm>
          <a:prstGeom prst="ellipse">
            <a:avLst/>
          </a:prstGeom>
          <a:solidFill>
            <a:srgbClr val="595959">
              <a:alpha val="41961"/>
            </a:srgbClr>
          </a:solidFill>
          <a:ln w="12700">
            <a:miter lim="400000"/>
          </a:ln>
        </p:spPr>
        <p:txBody>
          <a:bodyPr lIns="45719" rIns="45719" anchor="ctr"/>
          <a:lstStyle/>
          <a:p>
            <a:pPr algn="ctr">
              <a:defRPr>
                <a:solidFill>
                  <a:srgbClr val="FFFFFF"/>
                </a:solidFill>
              </a:defRPr>
            </a:pPr>
          </a:p>
        </p:txBody>
      </p:sp>
      <p:sp>
        <p:nvSpPr>
          <p:cNvPr id="150" name="Connecteur droit avec flèche 1"/>
          <p:cNvSpPr/>
          <p:nvPr/>
        </p:nvSpPr>
        <p:spPr>
          <a:xfrm flipH="1" flipV="1">
            <a:off x="5715002" y="3130064"/>
            <a:ext cx="457199" cy="374143"/>
          </a:xfrm>
          <a:prstGeom prst="line">
            <a:avLst/>
          </a:prstGeom>
          <a:ln w="38100">
            <a:solidFill>
              <a:srgbClr val="FF0000"/>
            </a:solidFill>
            <a:tailEnd type="triangle"/>
          </a:ln>
        </p:spPr>
        <p:txBody>
          <a:bodyPr lIns="45719" rIns="45719"/>
          <a:lstStyle/>
          <a:p>
            <a:pPr/>
          </a:p>
        </p:txBody>
      </p:sp>
      <p:sp>
        <p:nvSpPr>
          <p:cNvPr id="151" name="ZoneTexte 3"/>
          <p:cNvSpPr txBox="1"/>
          <p:nvPr/>
        </p:nvSpPr>
        <p:spPr>
          <a:xfrm>
            <a:off x="5826169" y="3618047"/>
            <a:ext cx="2860632" cy="342266"/>
          </a:xfrm>
          <a:prstGeom prst="rect">
            <a:avLst/>
          </a:prstGeom>
          <a:gradFill>
            <a:gsLst>
              <a:gs pos="0">
                <a:srgbClr val="9A2F2C"/>
              </a:gs>
              <a:gs pos="80000">
                <a:srgbClr val="CA3E3A"/>
              </a:gs>
              <a:gs pos="100000">
                <a:srgbClr val="CE3B37"/>
              </a:gs>
            </a:gsLst>
            <a:lin ang="16200000"/>
          </a:gradFill>
          <a:ln>
            <a:solidFill>
              <a:srgbClr val="BE4B48"/>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spAutoFit/>
          </a:bodyPr>
          <a:lstStyle>
            <a:lvl1pPr algn="ctr">
              <a:defRPr b="1" sz="1600">
                <a:solidFill>
                  <a:srgbClr val="FFFFFF"/>
                </a:solidFill>
                <a:latin typeface="Montserrat Light"/>
                <a:ea typeface="Montserrat Light"/>
                <a:cs typeface="Montserrat Light"/>
                <a:sym typeface="Montserrat Light"/>
              </a:defRPr>
            </a:lvl1pPr>
          </a:lstStyle>
          <a:p>
            <a:pPr/>
            <a:r>
              <a:t>NOTA: Igual Ambas Veces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48"/>
                                        </p:tgtEl>
                                        <p:attrNameLst>
                                          <p:attrName>style.visibility</p:attrName>
                                        </p:attrNameLst>
                                      </p:cBhvr>
                                      <p:to>
                                        <p:strVal val="visible"/>
                                      </p:to>
                                    </p:set>
                                    <p:animEffect filter="fade" transition="in">
                                      <p:cBhvr>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10" grpId="2" fill="hold">
                                  <p:stCondLst>
                                    <p:cond delay="0"/>
                                  </p:stCondLst>
                                  <p:iterate type="el" backwards="0">
                                    <p:tmAbs val="0"/>
                                  </p:iterate>
                                  <p:childTnLst>
                                    <p:animEffect filter="fade" transition="out">
                                      <p:cBhvr>
                                        <p:cTn id="11" dur="500" fill="hold"/>
                                        <p:tgtEl>
                                          <p:spTgt spid="142"/>
                                        </p:tgtEl>
                                      </p:cBhvr>
                                    </p:animEffect>
                                    <p:set>
                                      <p:cBhvr>
                                        <p:cTn id="12" fill="hold">
                                          <p:stCondLst>
                                            <p:cond delay="499"/>
                                          </p:stCondLst>
                                        </p:cTn>
                                        <p:tgtEl>
                                          <p:spTgt spid="14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49"/>
                                        </p:tgtEl>
                                        <p:attrNameLst>
                                          <p:attrName>style.visibility</p:attrName>
                                        </p:attrNameLst>
                                      </p:cBhvr>
                                      <p:to>
                                        <p:strVal val="visible"/>
                                      </p:to>
                                    </p:set>
                                    <p:animEffect filter="fade" transition="in">
                                      <p:cBhvr>
                                        <p:cTn id="17" dur="1000"/>
                                        <p:tgtEl>
                                          <p:spTgt spid="149"/>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4" fill="hold">
                                  <p:stCondLst>
                                    <p:cond delay="0"/>
                                  </p:stCondLst>
                                  <p:iterate type="el" backwards="0">
                                    <p:tmAbs val="0"/>
                                  </p:iterate>
                                  <p:childTnLst>
                                    <p:set>
                                      <p:cBhvr>
                                        <p:cTn id="21" fill="hold"/>
                                        <p:tgtEl>
                                          <p:spTgt spid="10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el" backwards="0">
                                    <p:tmAbs val="0"/>
                                  </p:iterate>
                                  <p:childTnLst>
                                    <p:set>
                                      <p:cBhvr>
                                        <p:cTn id="25" fill="hold"/>
                                        <p:tgtEl>
                                          <p:spTgt spid="10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6" fill="hold">
                                  <p:stCondLst>
                                    <p:cond delay="0"/>
                                  </p:stCondLst>
                                  <p:iterate type="el" backwards="0">
                                    <p:tmAbs val="0"/>
                                  </p:iterate>
                                  <p:childTnLst>
                                    <p:set>
                                      <p:cBhvr>
                                        <p:cTn id="29" fill="hold"/>
                                        <p:tgtEl>
                                          <p:spTgt spid="150"/>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7" fill="hold">
                                  <p:stCondLst>
                                    <p:cond delay="0"/>
                                  </p:stCondLst>
                                  <p:iterate type="el" backwards="0">
                                    <p:tmAbs val="0"/>
                                  </p:iterate>
                                  <p:childTnLst>
                                    <p:set>
                                      <p:cBhvr>
                                        <p:cTn id="32" fill="hold"/>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5" grpId="5"/>
      <p:bldP build="whole" bldLvl="1" animBg="1" rev="0" advAuto="0" spid="150" grpId="6"/>
      <p:bldP build="whole" bldLvl="1" animBg="1" rev="0" advAuto="0" spid="104" grpId="4"/>
      <p:bldP build="whole" bldLvl="1" animBg="1" rev="0" advAuto="0" spid="151" grpId="7"/>
      <p:bldP build="whole" bldLvl="1" animBg="1" rev="0" advAuto="0" spid="142" grpId="2"/>
      <p:bldP build="whole" bldLvl="1" animBg="1" rev="0" advAuto="0" spid="149" grpId="3"/>
      <p:bldP build="whole" bldLvl="1" animBg="1" rev="0" advAuto="0" spid="14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16"/>
          <p:cNvSpPr txBox="1"/>
          <p:nvPr>
            <p:ph type="title"/>
          </p:nvPr>
        </p:nvSpPr>
        <p:spPr>
          <a:xfrm>
            <a:off x="228600" y="76200"/>
            <a:ext cx="8686800" cy="742950"/>
          </a:xfrm>
          <a:prstGeom prst="rect">
            <a:avLst/>
          </a:prstGeom>
        </p:spPr>
        <p:txBody>
          <a:bodyPr anchor="t"/>
          <a:lstStyle/>
          <a:p>
            <a:pPr/>
            <a:r>
              <a:t>Paso 1</a:t>
            </a:r>
          </a:p>
        </p:txBody>
      </p:sp>
      <p:sp>
        <p:nvSpPr>
          <p:cNvPr id="156" name="Connecteur droit avec flèche 2"/>
          <p:cNvSpPr/>
          <p:nvPr/>
        </p:nvSpPr>
        <p:spPr>
          <a:xfrm>
            <a:off x="1800177" y="1697819"/>
            <a:ext cx="499255" cy="704133"/>
          </a:xfrm>
          <a:prstGeom prst="line">
            <a:avLst/>
          </a:prstGeom>
          <a:ln w="25400">
            <a:solidFill>
              <a:srgbClr val="3A5E8A"/>
            </a:solidFill>
            <a:tailEnd type="triangle"/>
          </a:ln>
        </p:spPr>
        <p:txBody>
          <a:bodyPr lIns="45719" rIns="45719"/>
          <a:lstStyle/>
          <a:p>
            <a:pPr/>
          </a:p>
        </p:txBody>
      </p:sp>
      <p:sp>
        <p:nvSpPr>
          <p:cNvPr id="157" name="ZoneTexte 3"/>
          <p:cNvSpPr txBox="1"/>
          <p:nvPr/>
        </p:nvSpPr>
        <p:spPr>
          <a:xfrm>
            <a:off x="688640" y="1310196"/>
            <a:ext cx="2381969"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Montserrat Light"/>
                <a:ea typeface="Montserrat Light"/>
                <a:cs typeface="Montserrat Light"/>
                <a:sym typeface="Montserrat Light"/>
              </a:defRPr>
            </a:lvl1pPr>
          </a:lstStyle>
          <a:p>
            <a:pPr/>
            <a:r>
              <a:t>Probabilidad a Posteriori</a:t>
            </a:r>
          </a:p>
        </p:txBody>
      </p:sp>
      <p:sp>
        <p:nvSpPr>
          <p:cNvPr id="158" name="Connecteur droit avec flèche 32"/>
          <p:cNvSpPr/>
          <p:nvPr/>
        </p:nvSpPr>
        <p:spPr>
          <a:xfrm flipH="1">
            <a:off x="4946358" y="1479473"/>
            <a:ext cx="2156" cy="714916"/>
          </a:xfrm>
          <a:prstGeom prst="line">
            <a:avLst/>
          </a:prstGeom>
          <a:ln w="25400">
            <a:solidFill>
              <a:srgbClr val="3A5E8A"/>
            </a:solidFill>
            <a:tailEnd type="triangle"/>
          </a:ln>
        </p:spPr>
        <p:txBody>
          <a:bodyPr lIns="45719" rIns="45719"/>
          <a:lstStyle/>
          <a:p>
            <a:pPr/>
          </a:p>
        </p:txBody>
      </p:sp>
      <p:sp>
        <p:nvSpPr>
          <p:cNvPr id="159" name="ZoneTexte 35"/>
          <p:cNvSpPr txBox="1"/>
          <p:nvPr/>
        </p:nvSpPr>
        <p:spPr>
          <a:xfrm>
            <a:off x="4280508" y="1135077"/>
            <a:ext cx="1335897"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Montserrat Light"/>
                <a:ea typeface="Montserrat Light"/>
                <a:cs typeface="Montserrat Light"/>
                <a:sym typeface="Montserrat Light"/>
              </a:defRPr>
            </a:lvl1pPr>
          </a:lstStyle>
          <a:p>
            <a:pPr/>
            <a:r>
              <a:t>Probabilidad Condicionada</a:t>
            </a:r>
          </a:p>
        </p:txBody>
      </p:sp>
      <p:sp>
        <p:nvSpPr>
          <p:cNvPr id="160" name="Connecteur droit avec flèche 37"/>
          <p:cNvSpPr/>
          <p:nvPr/>
        </p:nvSpPr>
        <p:spPr>
          <a:xfrm flipH="1">
            <a:off x="7114636" y="1542679"/>
            <a:ext cx="482001" cy="714916"/>
          </a:xfrm>
          <a:prstGeom prst="line">
            <a:avLst/>
          </a:prstGeom>
          <a:ln w="25400">
            <a:solidFill>
              <a:srgbClr val="3A5E8A"/>
            </a:solidFill>
            <a:tailEnd type="triangle"/>
          </a:ln>
        </p:spPr>
        <p:txBody>
          <a:bodyPr lIns="45719" rIns="45719"/>
          <a:lstStyle/>
          <a:p>
            <a:pPr/>
          </a:p>
        </p:txBody>
      </p:sp>
      <p:sp>
        <p:nvSpPr>
          <p:cNvPr id="161" name="ZoneTexte 38"/>
          <p:cNvSpPr txBox="1"/>
          <p:nvPr/>
        </p:nvSpPr>
        <p:spPr>
          <a:xfrm>
            <a:off x="6959958" y="1165225"/>
            <a:ext cx="1913447"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Montserrat Light"/>
                <a:ea typeface="Montserrat Light"/>
                <a:cs typeface="Montserrat Light"/>
                <a:sym typeface="Montserrat Light"/>
              </a:defRPr>
            </a:lvl1pPr>
          </a:lstStyle>
          <a:p>
            <a:pPr/>
            <a:r>
              <a:t>Probabilidad a Priori</a:t>
            </a:r>
          </a:p>
        </p:txBody>
      </p:sp>
      <p:sp>
        <p:nvSpPr>
          <p:cNvPr id="162" name="Connecteur droit avec flèche 39"/>
          <p:cNvSpPr/>
          <p:nvPr/>
        </p:nvSpPr>
        <p:spPr>
          <a:xfrm flipH="1" flipV="1">
            <a:off x="6476283" y="3395421"/>
            <a:ext cx="638354" cy="735400"/>
          </a:xfrm>
          <a:prstGeom prst="line">
            <a:avLst/>
          </a:prstGeom>
          <a:ln w="25400">
            <a:solidFill>
              <a:srgbClr val="3A5E8A"/>
            </a:solidFill>
            <a:tailEnd type="triangle"/>
          </a:ln>
        </p:spPr>
        <p:txBody>
          <a:bodyPr lIns="45719" rIns="45719"/>
          <a:lstStyle/>
          <a:p>
            <a:pPr/>
          </a:p>
        </p:txBody>
      </p:sp>
      <p:sp>
        <p:nvSpPr>
          <p:cNvPr id="163" name="ZoneTexte 42"/>
          <p:cNvSpPr txBox="1"/>
          <p:nvPr/>
        </p:nvSpPr>
        <p:spPr>
          <a:xfrm>
            <a:off x="6118647" y="4114560"/>
            <a:ext cx="2191830"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Montserrat Light"/>
                <a:ea typeface="Montserrat Light"/>
                <a:cs typeface="Montserrat Light"/>
                <a:sym typeface="Montserrat Light"/>
              </a:defRPr>
            </a:lvl1pPr>
          </a:lstStyle>
          <a:p>
            <a:pPr/>
            <a:r>
              <a:t>Probabilidad Marginal</a:t>
            </a:r>
          </a:p>
        </p:txBody>
      </p:sp>
      <p:sp>
        <p:nvSpPr>
          <p:cNvPr id="164" name="Rectangle 4"/>
          <p:cNvSpPr txBox="1"/>
          <p:nvPr/>
        </p:nvSpPr>
        <p:spPr>
          <a:xfrm>
            <a:off x="962986" y="2260045"/>
            <a:ext cx="7157114" cy="1441096"/>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3200" i="1">
                      <a:solidFill>
                        <a:srgbClr val="000000"/>
                      </a:solidFill>
                      <a:latin typeface="Cambria Math" panose="02040503050406030204" pitchFamily="18" charset="0"/>
                    </a:rPr>
                    <m:t>𝑃</m:t>
                  </m:r>
                  <m:d>
                    <m:dPr>
                      <m:ctrlPr>
                        <a:rPr xmlns:a="http://schemas.openxmlformats.org/drawingml/2006/main" sz="3200" i="1">
                          <a:solidFill>
                            <a:srgbClr val="000000"/>
                          </a:solidFill>
                          <a:latin typeface="Cambria Math" panose="02040503050406030204" pitchFamily="18" charset="0"/>
                        </a:rPr>
                      </m:ctrlPr>
                    </m:dPr>
                    <m:e>
                      <m:r>
                        <a:rPr xmlns:a="http://schemas.openxmlformats.org/drawingml/2006/main" sz="3200" i="1">
                          <a:solidFill>
                            <a:srgbClr val="000000"/>
                          </a:solidFill>
                          <a:latin typeface="Cambria Math" panose="02040503050406030204" pitchFamily="18" charset="0"/>
                        </a:rPr>
                        <m:t>𝑊</m:t>
                      </m:r>
                      <m:r>
                        <a:rPr xmlns:a="http://schemas.openxmlformats.org/drawingml/2006/main" sz="3200" i="1">
                          <a:solidFill>
                            <a:srgbClr val="000000"/>
                          </a:solidFill>
                          <a:latin typeface="Cambria Math" panose="02040503050406030204" pitchFamily="18" charset="0"/>
                        </a:rPr>
                        <m:t>𝑎</m:t>
                      </m:r>
                      <m:r>
                        <a:rPr xmlns:a="http://schemas.openxmlformats.org/drawingml/2006/main" sz="3200" i="1">
                          <a:solidFill>
                            <a:srgbClr val="000000"/>
                          </a:solidFill>
                          <a:latin typeface="Cambria Math" panose="02040503050406030204" pitchFamily="18" charset="0"/>
                        </a:rPr>
                        <m:t>𝑙</m:t>
                      </m:r>
                      <m:r>
                        <a:rPr xmlns:a="http://schemas.openxmlformats.org/drawingml/2006/main" sz="3200" i="1">
                          <a:solidFill>
                            <a:srgbClr val="000000"/>
                          </a:solidFill>
                          <a:latin typeface="Cambria Math" panose="02040503050406030204" pitchFamily="18" charset="0"/>
                        </a:rPr>
                        <m:t>𝑘</m:t>
                      </m:r>
                      <m:r>
                        <a:rPr xmlns:a="http://schemas.openxmlformats.org/drawingml/2006/main" sz="3200" i="1">
                          <a:solidFill>
                            <a:srgbClr val="000000"/>
                          </a:solidFill>
                          <a:latin typeface="Cambria Math" panose="02040503050406030204" pitchFamily="18" charset="0"/>
                        </a:rPr>
                        <m:t>𝑠</m:t>
                      </m:r>
                    </m:e>
                    <m:e>
                      <m:r>
                        <a:rPr xmlns:a="http://schemas.openxmlformats.org/drawingml/2006/main" sz="3200" i="1">
                          <a:solidFill>
                            <a:srgbClr val="000000"/>
                          </a:solidFill>
                          <a:latin typeface="Cambria Math" panose="02040503050406030204" pitchFamily="18" charset="0"/>
                        </a:rPr>
                        <m:t>𝑋</m:t>
                      </m:r>
                    </m:e>
                  </m:d>
                  <m:r>
                    <a:rPr xmlns:a="http://schemas.openxmlformats.org/drawingml/2006/main" sz="3200" i="1">
                      <a:solidFill>
                        <a:srgbClr val="000000"/>
                      </a:solidFill>
                      <a:latin typeface="Cambria Math" panose="02040503050406030204" pitchFamily="18" charset="0"/>
                    </a:rPr>
                    <m:t>=</m:t>
                  </m:r>
                  <m:f>
                    <m:fPr>
                      <m:ctrlPr>
                        <a:rPr xmlns:a="http://schemas.openxmlformats.org/drawingml/2006/main" sz="3200" i="1">
                          <a:solidFill>
                            <a:srgbClr val="000000"/>
                          </a:solidFill>
                          <a:latin typeface="Cambria Math" panose="02040503050406030204" pitchFamily="18" charset="0"/>
                        </a:rPr>
                      </m:ctrlPr>
                      <m:type m:val="bar"/>
                    </m:fPr>
                    <m:num>
                      <m:d>
                        <m:dPr>
                          <m:ctrlPr>
                            <a:rPr xmlns:a="http://schemas.openxmlformats.org/drawingml/2006/main" sz="3200" i="1">
                              <a:solidFill>
                                <a:srgbClr val="000000"/>
                              </a:solidFill>
                              <a:latin typeface="Cambria Math" panose="02040503050406030204" pitchFamily="18" charset="0"/>
                            </a:rPr>
                          </m:ctrlPr>
                          <m:begChr m:val=""/>
                        </m:dPr>
                        <m:e>
                          <m:r>
                            <a:rPr xmlns:a="http://schemas.openxmlformats.org/drawingml/2006/main" sz="3200" i="1">
                              <a:solidFill>
                                <a:srgbClr val="000000"/>
                              </a:solidFill>
                              <a:latin typeface="Cambria Math" panose="02040503050406030204" pitchFamily="18" charset="0"/>
                            </a:rPr>
                            <m:t>𝑃</m:t>
                          </m:r>
                          <m:d>
                            <m:dPr>
                              <m:ctrlPr>
                                <a:rPr xmlns:a="http://schemas.openxmlformats.org/drawingml/2006/main" sz="3200" i="1">
                                  <a:solidFill>
                                    <a:srgbClr val="000000"/>
                                  </a:solidFill>
                                  <a:latin typeface="Cambria Math" panose="02040503050406030204" pitchFamily="18" charset="0"/>
                                </a:rPr>
                              </m:ctrlPr>
                            </m:dPr>
                            <m:e>
                              <m:r>
                                <a:rPr xmlns:a="http://schemas.openxmlformats.org/drawingml/2006/main" sz="3200" i="1">
                                  <a:solidFill>
                                    <a:srgbClr val="000000"/>
                                  </a:solidFill>
                                  <a:latin typeface="Cambria Math" panose="02040503050406030204" pitchFamily="18" charset="0"/>
                                </a:rPr>
                                <m:t>𝑋</m:t>
                              </m:r>
                            </m:e>
                            <m:e>
                              <m:r>
                                <a:rPr xmlns:a="http://schemas.openxmlformats.org/drawingml/2006/main" sz="3200" i="1">
                                  <a:solidFill>
                                    <a:srgbClr val="000000"/>
                                  </a:solidFill>
                                  <a:latin typeface="Cambria Math" panose="02040503050406030204" pitchFamily="18" charset="0"/>
                                </a:rPr>
                                <m:t>𝑊</m:t>
                              </m:r>
                              <m:r>
                                <a:rPr xmlns:a="http://schemas.openxmlformats.org/drawingml/2006/main" sz="3200" i="1">
                                  <a:solidFill>
                                    <a:srgbClr val="000000"/>
                                  </a:solidFill>
                                  <a:latin typeface="Cambria Math" panose="02040503050406030204" pitchFamily="18" charset="0"/>
                                </a:rPr>
                                <m:t>𝑎</m:t>
                              </m:r>
                              <m:r>
                                <a:rPr xmlns:a="http://schemas.openxmlformats.org/drawingml/2006/main" sz="3200" i="1">
                                  <a:solidFill>
                                    <a:srgbClr val="000000"/>
                                  </a:solidFill>
                                  <a:latin typeface="Cambria Math" panose="02040503050406030204" pitchFamily="18" charset="0"/>
                                </a:rPr>
                                <m:t>𝑙</m:t>
                              </m:r>
                              <m:r>
                                <a:rPr xmlns:a="http://schemas.openxmlformats.org/drawingml/2006/main" sz="3200" i="1">
                                  <a:solidFill>
                                    <a:srgbClr val="000000"/>
                                  </a:solidFill>
                                  <a:latin typeface="Cambria Math" panose="02040503050406030204" pitchFamily="18" charset="0"/>
                                </a:rPr>
                                <m:t>𝑘</m:t>
                              </m:r>
                              <m:r>
                                <a:rPr xmlns:a="http://schemas.openxmlformats.org/drawingml/2006/main" sz="3200" i="1">
                                  <a:solidFill>
                                    <a:srgbClr val="000000"/>
                                  </a:solidFill>
                                  <a:latin typeface="Cambria Math" panose="02040503050406030204" pitchFamily="18" charset="0"/>
                                </a:rPr>
                                <m:t>𝑠</m:t>
                              </m:r>
                            </m:e>
                          </m:d>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𝑃</m:t>
                          </m:r>
                          <m:r>
                            <a:rPr xmlns:a="http://schemas.openxmlformats.org/drawingml/2006/main" sz="3200" i="1">
                              <a:solidFill>
                                <a:srgbClr val="000000"/>
                              </a:solidFill>
                              <a:latin typeface="Cambria Math" panose="02040503050406030204" pitchFamily="18" charset="0"/>
                            </a:rPr>
                            <m:t>(</m:t>
                          </m:r>
                          <m:r>
                            <m:rPr>
                              <m:nor/>
                            </m:rPr>
                            <a:rPr xmlns:a="http://schemas.openxmlformats.org/drawingml/2006/main" sz="3200" i="1">
                              <a:solidFill>
                                <a:srgbClr val="000000"/>
                              </a:solidFill>
                              <a:latin typeface="Cambria Math" panose="02040503050406030204" pitchFamily="18" charset="0"/>
                            </a:rPr>
                            <m:t>𝑊𝑎𝑙𝑘𝑠</m:t>
                          </m:r>
                        </m:e>
                      </m:d>
                    </m:num>
                    <m:den>
                      <m:d>
                        <m:dPr>
                          <m:ctrlPr>
                            <a:rPr xmlns:a="http://schemas.openxmlformats.org/drawingml/2006/main" sz="3200" i="1">
                              <a:solidFill>
                                <a:srgbClr val="000000"/>
                              </a:solidFill>
                              <a:latin typeface="Cambria Math" panose="02040503050406030204" pitchFamily="18" charset="0"/>
                            </a:rPr>
                          </m:ctrlPr>
                          <m:begChr m:val=""/>
                        </m:dPr>
                        <m:e>
                          <m:r>
                            <a:rPr xmlns:a="http://schemas.openxmlformats.org/drawingml/2006/main" sz="3200" i="1">
                              <a:solidFill>
                                <a:srgbClr val="000000"/>
                              </a:solidFill>
                              <a:latin typeface="Cambria Math" panose="02040503050406030204" pitchFamily="18" charset="0"/>
                            </a:rPr>
                            <m:t>𝑃</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𝑋</m:t>
                          </m:r>
                        </m:e>
                      </m:d>
                    </m:den>
                  </m:f>
                </m:oMath>
              </m:oMathPara>
            </a14:m>
            <a:endParaRPr sz="3200"/>
          </a:p>
        </p:txBody>
      </p:sp>
      <p:grpSp>
        <p:nvGrpSpPr>
          <p:cNvPr id="167" name="Rectangle 1"/>
          <p:cNvGrpSpPr/>
          <p:nvPr/>
        </p:nvGrpSpPr>
        <p:grpSpPr>
          <a:xfrm>
            <a:off x="6476283" y="998773"/>
            <a:ext cx="546107" cy="546108"/>
            <a:chOff x="0" y="0"/>
            <a:chExt cx="546106" cy="546106"/>
          </a:xfrm>
        </p:grpSpPr>
        <p:sp>
          <p:nvSpPr>
            <p:cNvPr id="165" name="Square"/>
            <p:cNvSpPr/>
            <p:nvPr/>
          </p:nvSpPr>
          <p:spPr>
            <a:xfrm>
              <a:off x="0" y="0"/>
              <a:ext cx="546107" cy="54610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6" name="#1"/>
            <p:cNvSpPr txBox="1"/>
            <p:nvPr/>
          </p:nvSpPr>
          <p:spPr>
            <a:xfrm>
              <a:off x="0" y="87633"/>
              <a:ext cx="54610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SemiBold"/>
                  <a:ea typeface="Montserrat SemiBold"/>
                  <a:cs typeface="Montserrat SemiBold"/>
                  <a:sym typeface="Montserrat SemiBold"/>
                </a:defRPr>
              </a:lvl1pPr>
            </a:lstStyle>
            <a:p>
              <a:pPr/>
              <a:r>
                <a:t>#1</a:t>
              </a:r>
            </a:p>
          </p:txBody>
        </p:sp>
      </p:grpSp>
      <p:grpSp>
        <p:nvGrpSpPr>
          <p:cNvPr id="170" name="Rectangle 12"/>
          <p:cNvGrpSpPr/>
          <p:nvPr/>
        </p:nvGrpSpPr>
        <p:grpSpPr>
          <a:xfrm>
            <a:off x="5616404" y="3957647"/>
            <a:ext cx="546108" cy="546108"/>
            <a:chOff x="0" y="0"/>
            <a:chExt cx="546106" cy="546106"/>
          </a:xfrm>
        </p:grpSpPr>
        <p:sp>
          <p:nvSpPr>
            <p:cNvPr id="168" name="Square"/>
            <p:cNvSpPr/>
            <p:nvPr/>
          </p:nvSpPr>
          <p:spPr>
            <a:xfrm>
              <a:off x="0" y="0"/>
              <a:ext cx="546107" cy="54610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9" name="#2"/>
            <p:cNvSpPr txBox="1"/>
            <p:nvPr/>
          </p:nvSpPr>
          <p:spPr>
            <a:xfrm>
              <a:off x="0" y="87633"/>
              <a:ext cx="54610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SemiBold"/>
                  <a:ea typeface="Montserrat SemiBold"/>
                  <a:cs typeface="Montserrat SemiBold"/>
                  <a:sym typeface="Montserrat SemiBold"/>
                </a:defRPr>
              </a:lvl1pPr>
            </a:lstStyle>
            <a:p>
              <a:pPr/>
              <a:r>
                <a:t>#2</a:t>
              </a:r>
            </a:p>
          </p:txBody>
        </p:sp>
      </p:grpSp>
      <p:grpSp>
        <p:nvGrpSpPr>
          <p:cNvPr id="173" name="Rectangle 13"/>
          <p:cNvGrpSpPr/>
          <p:nvPr/>
        </p:nvGrpSpPr>
        <p:grpSpPr>
          <a:xfrm>
            <a:off x="3757271" y="998773"/>
            <a:ext cx="546108" cy="546108"/>
            <a:chOff x="0" y="0"/>
            <a:chExt cx="546106" cy="546106"/>
          </a:xfrm>
        </p:grpSpPr>
        <p:sp>
          <p:nvSpPr>
            <p:cNvPr id="171" name="Square"/>
            <p:cNvSpPr/>
            <p:nvPr/>
          </p:nvSpPr>
          <p:spPr>
            <a:xfrm>
              <a:off x="0" y="0"/>
              <a:ext cx="546107" cy="54610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2" name="#3"/>
            <p:cNvSpPr txBox="1"/>
            <p:nvPr/>
          </p:nvSpPr>
          <p:spPr>
            <a:xfrm>
              <a:off x="0" y="87633"/>
              <a:ext cx="54610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SemiBold"/>
                  <a:ea typeface="Montserrat SemiBold"/>
                  <a:cs typeface="Montserrat SemiBold"/>
                  <a:sym typeface="Montserrat SemiBold"/>
                </a:defRPr>
              </a:lvl1pPr>
            </a:lstStyle>
            <a:p>
              <a:pPr/>
              <a:r>
                <a:t>#3</a:t>
              </a:r>
            </a:p>
          </p:txBody>
        </p:sp>
      </p:grpSp>
      <p:grpSp>
        <p:nvGrpSpPr>
          <p:cNvPr id="176" name="Rectangle 14"/>
          <p:cNvGrpSpPr/>
          <p:nvPr/>
        </p:nvGrpSpPr>
        <p:grpSpPr>
          <a:xfrm>
            <a:off x="214099" y="1151713"/>
            <a:ext cx="546107" cy="546108"/>
            <a:chOff x="0" y="0"/>
            <a:chExt cx="546106" cy="546106"/>
          </a:xfrm>
        </p:grpSpPr>
        <p:sp>
          <p:nvSpPr>
            <p:cNvPr id="174" name="Square"/>
            <p:cNvSpPr/>
            <p:nvPr/>
          </p:nvSpPr>
          <p:spPr>
            <a:xfrm>
              <a:off x="0" y="0"/>
              <a:ext cx="546107" cy="54610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5" name="#4"/>
            <p:cNvSpPr txBox="1"/>
            <p:nvPr/>
          </p:nvSpPr>
          <p:spPr>
            <a:xfrm>
              <a:off x="0" y="87633"/>
              <a:ext cx="54610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SemiBold"/>
                  <a:ea typeface="Montserrat SemiBold"/>
                  <a:cs typeface="Montserrat SemiBold"/>
                  <a:sym typeface="Montserrat SemiBold"/>
                </a:defRPr>
              </a:lvl1pPr>
            </a:lstStyle>
            <a:p>
              <a:pPr/>
              <a:r>
                <a:t>#4</a:t>
              </a: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6"/>
          <p:cNvSpPr txBox="1"/>
          <p:nvPr>
            <p:ph type="title"/>
          </p:nvPr>
        </p:nvSpPr>
        <p:spPr>
          <a:xfrm>
            <a:off x="228600" y="76200"/>
            <a:ext cx="8686800" cy="742950"/>
          </a:xfrm>
          <a:prstGeom prst="rect">
            <a:avLst/>
          </a:prstGeom>
        </p:spPr>
        <p:txBody>
          <a:bodyPr anchor="t"/>
          <a:lstStyle/>
          <a:p>
            <a:pPr/>
            <a:r>
              <a:t>Paso 2</a:t>
            </a:r>
          </a:p>
        </p:txBody>
      </p:sp>
      <p:sp>
        <p:nvSpPr>
          <p:cNvPr id="181" name="Connecteur droit avec flèche 2"/>
          <p:cNvSpPr/>
          <p:nvPr/>
        </p:nvSpPr>
        <p:spPr>
          <a:xfrm>
            <a:off x="1800177" y="1697819"/>
            <a:ext cx="499255" cy="704133"/>
          </a:xfrm>
          <a:prstGeom prst="line">
            <a:avLst/>
          </a:prstGeom>
          <a:ln w="25400">
            <a:solidFill>
              <a:srgbClr val="3A5E8A"/>
            </a:solidFill>
            <a:tailEnd type="triangle"/>
          </a:ln>
        </p:spPr>
        <p:txBody>
          <a:bodyPr lIns="45719" rIns="45719"/>
          <a:lstStyle/>
          <a:p>
            <a:pPr/>
          </a:p>
        </p:txBody>
      </p:sp>
      <p:sp>
        <p:nvSpPr>
          <p:cNvPr id="182" name="ZoneTexte 3"/>
          <p:cNvSpPr txBox="1"/>
          <p:nvPr/>
        </p:nvSpPr>
        <p:spPr>
          <a:xfrm>
            <a:off x="688640" y="1310196"/>
            <a:ext cx="2381969"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Montserrat Light"/>
                <a:ea typeface="Montserrat Light"/>
                <a:cs typeface="Montserrat Light"/>
                <a:sym typeface="Montserrat Light"/>
              </a:defRPr>
            </a:lvl1pPr>
          </a:lstStyle>
          <a:p>
            <a:pPr/>
            <a:r>
              <a:t>Probabilidad a Posteriori</a:t>
            </a:r>
          </a:p>
        </p:txBody>
      </p:sp>
      <p:sp>
        <p:nvSpPr>
          <p:cNvPr id="183" name="Connecteur droit avec flèche 32"/>
          <p:cNvSpPr/>
          <p:nvPr/>
        </p:nvSpPr>
        <p:spPr>
          <a:xfrm flipH="1">
            <a:off x="4946358" y="1479473"/>
            <a:ext cx="2156" cy="714916"/>
          </a:xfrm>
          <a:prstGeom prst="line">
            <a:avLst/>
          </a:prstGeom>
          <a:ln w="25400">
            <a:solidFill>
              <a:srgbClr val="3A5E8A"/>
            </a:solidFill>
            <a:tailEnd type="triangle"/>
          </a:ln>
        </p:spPr>
        <p:txBody>
          <a:bodyPr lIns="45719" rIns="45719"/>
          <a:lstStyle/>
          <a:p>
            <a:pPr/>
          </a:p>
        </p:txBody>
      </p:sp>
      <p:sp>
        <p:nvSpPr>
          <p:cNvPr id="184" name="ZoneTexte 35"/>
          <p:cNvSpPr txBox="1"/>
          <p:nvPr/>
        </p:nvSpPr>
        <p:spPr>
          <a:xfrm>
            <a:off x="4280508" y="1135077"/>
            <a:ext cx="1335897"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Montserrat Light"/>
                <a:ea typeface="Montserrat Light"/>
                <a:cs typeface="Montserrat Light"/>
                <a:sym typeface="Montserrat Light"/>
              </a:defRPr>
            </a:lvl1pPr>
          </a:lstStyle>
          <a:p>
            <a:pPr/>
            <a:r>
              <a:t>Probabilidad Condicionada</a:t>
            </a:r>
          </a:p>
        </p:txBody>
      </p:sp>
      <p:sp>
        <p:nvSpPr>
          <p:cNvPr id="185" name="Connecteur droit avec flèche 37"/>
          <p:cNvSpPr/>
          <p:nvPr/>
        </p:nvSpPr>
        <p:spPr>
          <a:xfrm flipH="1">
            <a:off x="7114636" y="1542679"/>
            <a:ext cx="482001" cy="714916"/>
          </a:xfrm>
          <a:prstGeom prst="line">
            <a:avLst/>
          </a:prstGeom>
          <a:ln w="25400">
            <a:solidFill>
              <a:srgbClr val="3A5E8A"/>
            </a:solidFill>
            <a:tailEnd type="triangle"/>
          </a:ln>
        </p:spPr>
        <p:txBody>
          <a:bodyPr lIns="45719" rIns="45719"/>
          <a:lstStyle/>
          <a:p>
            <a:pPr/>
          </a:p>
        </p:txBody>
      </p:sp>
      <p:sp>
        <p:nvSpPr>
          <p:cNvPr id="186" name="ZoneTexte 38"/>
          <p:cNvSpPr txBox="1"/>
          <p:nvPr/>
        </p:nvSpPr>
        <p:spPr>
          <a:xfrm>
            <a:off x="6959958" y="1165225"/>
            <a:ext cx="1913447"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Montserrat Light"/>
                <a:ea typeface="Montserrat Light"/>
                <a:cs typeface="Montserrat Light"/>
                <a:sym typeface="Montserrat Light"/>
              </a:defRPr>
            </a:lvl1pPr>
          </a:lstStyle>
          <a:p>
            <a:pPr/>
            <a:r>
              <a:t>Probabilidad a Priori</a:t>
            </a:r>
          </a:p>
        </p:txBody>
      </p:sp>
      <p:sp>
        <p:nvSpPr>
          <p:cNvPr id="187" name="Connecteur droit avec flèche 39"/>
          <p:cNvSpPr/>
          <p:nvPr/>
        </p:nvSpPr>
        <p:spPr>
          <a:xfrm flipH="1" flipV="1">
            <a:off x="6476283" y="3395421"/>
            <a:ext cx="638354" cy="735400"/>
          </a:xfrm>
          <a:prstGeom prst="line">
            <a:avLst/>
          </a:prstGeom>
          <a:ln w="25400">
            <a:solidFill>
              <a:srgbClr val="3A5E8A"/>
            </a:solidFill>
            <a:tailEnd type="triangle"/>
          </a:ln>
        </p:spPr>
        <p:txBody>
          <a:bodyPr lIns="45719" rIns="45719"/>
          <a:lstStyle/>
          <a:p>
            <a:pPr/>
          </a:p>
        </p:txBody>
      </p:sp>
      <p:sp>
        <p:nvSpPr>
          <p:cNvPr id="188" name="ZoneTexte 42"/>
          <p:cNvSpPr txBox="1"/>
          <p:nvPr/>
        </p:nvSpPr>
        <p:spPr>
          <a:xfrm>
            <a:off x="6118647" y="4114560"/>
            <a:ext cx="2191830"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Montserrat Light"/>
                <a:ea typeface="Montserrat Light"/>
                <a:cs typeface="Montserrat Light"/>
                <a:sym typeface="Montserrat Light"/>
              </a:defRPr>
            </a:lvl1pPr>
          </a:lstStyle>
          <a:p>
            <a:pPr/>
            <a:r>
              <a:t>Probabilidad Marginal</a:t>
            </a:r>
          </a:p>
        </p:txBody>
      </p:sp>
      <p:sp>
        <p:nvSpPr>
          <p:cNvPr id="189" name="Rectangle 4"/>
          <p:cNvSpPr txBox="1"/>
          <p:nvPr/>
        </p:nvSpPr>
        <p:spPr>
          <a:xfrm>
            <a:off x="882496" y="2260045"/>
            <a:ext cx="7379008" cy="1441096"/>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3200" i="1">
                      <a:solidFill>
                        <a:srgbClr val="000000"/>
                      </a:solidFill>
                      <a:latin typeface="Cambria Math" panose="02040503050406030204" pitchFamily="18" charset="0"/>
                    </a:rPr>
                    <m:t>𝑃</m:t>
                  </m:r>
                  <m:d>
                    <m:dPr>
                      <m:ctrlPr>
                        <a:rPr xmlns:a="http://schemas.openxmlformats.org/drawingml/2006/main" sz="3200" i="1">
                          <a:solidFill>
                            <a:srgbClr val="000000"/>
                          </a:solidFill>
                          <a:latin typeface="Cambria Math" panose="02040503050406030204" pitchFamily="18" charset="0"/>
                        </a:rPr>
                      </m:ctrlPr>
                    </m:dPr>
                    <m:e>
                      <m:r>
                        <a:rPr xmlns:a="http://schemas.openxmlformats.org/drawingml/2006/main" sz="3200" i="1">
                          <a:solidFill>
                            <a:srgbClr val="000000"/>
                          </a:solidFill>
                          <a:latin typeface="Cambria Math" panose="02040503050406030204" pitchFamily="18" charset="0"/>
                        </a:rPr>
                        <m:t>𝐷</m:t>
                      </m:r>
                      <m:r>
                        <a:rPr xmlns:a="http://schemas.openxmlformats.org/drawingml/2006/main" sz="3200" i="1">
                          <a:solidFill>
                            <a:srgbClr val="000000"/>
                          </a:solidFill>
                          <a:latin typeface="Cambria Math" panose="02040503050406030204" pitchFamily="18" charset="0"/>
                        </a:rPr>
                        <m:t>𝑟</m:t>
                      </m:r>
                      <m:r>
                        <a:rPr xmlns:a="http://schemas.openxmlformats.org/drawingml/2006/main" sz="3200" i="1">
                          <a:solidFill>
                            <a:srgbClr val="000000"/>
                          </a:solidFill>
                          <a:latin typeface="Cambria Math" panose="02040503050406030204" pitchFamily="18" charset="0"/>
                        </a:rPr>
                        <m:t>𝑖</m:t>
                      </m:r>
                      <m:r>
                        <a:rPr xmlns:a="http://schemas.openxmlformats.org/drawingml/2006/main" sz="3200" i="1">
                          <a:solidFill>
                            <a:srgbClr val="000000"/>
                          </a:solidFill>
                          <a:latin typeface="Cambria Math" panose="02040503050406030204" pitchFamily="18" charset="0"/>
                        </a:rPr>
                        <m:t>𝑣</m:t>
                      </m:r>
                      <m:r>
                        <a:rPr xmlns:a="http://schemas.openxmlformats.org/drawingml/2006/main" sz="3200" i="1">
                          <a:solidFill>
                            <a:srgbClr val="000000"/>
                          </a:solidFill>
                          <a:latin typeface="Cambria Math" panose="02040503050406030204" pitchFamily="18" charset="0"/>
                        </a:rPr>
                        <m:t>𝑒</m:t>
                      </m:r>
                      <m:r>
                        <a:rPr xmlns:a="http://schemas.openxmlformats.org/drawingml/2006/main" sz="3200" i="1">
                          <a:solidFill>
                            <a:srgbClr val="000000"/>
                          </a:solidFill>
                          <a:latin typeface="Cambria Math" panose="02040503050406030204" pitchFamily="18" charset="0"/>
                        </a:rPr>
                        <m:t>𝑠</m:t>
                      </m:r>
                    </m:e>
                    <m:e>
                      <m:r>
                        <a:rPr xmlns:a="http://schemas.openxmlformats.org/drawingml/2006/main" sz="3200" i="1">
                          <a:solidFill>
                            <a:srgbClr val="000000"/>
                          </a:solidFill>
                          <a:latin typeface="Cambria Math" panose="02040503050406030204" pitchFamily="18" charset="0"/>
                        </a:rPr>
                        <m:t>𝑋</m:t>
                      </m:r>
                    </m:e>
                  </m:d>
                  <m:r>
                    <a:rPr xmlns:a="http://schemas.openxmlformats.org/drawingml/2006/main" sz="3200" i="1">
                      <a:solidFill>
                        <a:srgbClr val="000000"/>
                      </a:solidFill>
                      <a:latin typeface="Cambria Math" panose="02040503050406030204" pitchFamily="18" charset="0"/>
                    </a:rPr>
                    <m:t>=</m:t>
                  </m:r>
                  <m:f>
                    <m:fPr>
                      <m:ctrlPr>
                        <a:rPr xmlns:a="http://schemas.openxmlformats.org/drawingml/2006/main" sz="3200" i="1">
                          <a:solidFill>
                            <a:srgbClr val="000000"/>
                          </a:solidFill>
                          <a:latin typeface="Cambria Math" panose="02040503050406030204" pitchFamily="18" charset="0"/>
                        </a:rPr>
                      </m:ctrlPr>
                      <m:type m:val="bar"/>
                    </m:fPr>
                    <m:num>
                      <m:d>
                        <m:dPr>
                          <m:ctrlPr>
                            <a:rPr xmlns:a="http://schemas.openxmlformats.org/drawingml/2006/main" sz="3200" i="1">
                              <a:solidFill>
                                <a:srgbClr val="000000"/>
                              </a:solidFill>
                              <a:latin typeface="Cambria Math" panose="02040503050406030204" pitchFamily="18" charset="0"/>
                            </a:rPr>
                          </m:ctrlPr>
                          <m:begChr m:val=""/>
                        </m:dPr>
                        <m:e>
                          <m:r>
                            <a:rPr xmlns:a="http://schemas.openxmlformats.org/drawingml/2006/main" sz="3200" i="1">
                              <a:solidFill>
                                <a:srgbClr val="000000"/>
                              </a:solidFill>
                              <a:latin typeface="Cambria Math" panose="02040503050406030204" pitchFamily="18" charset="0"/>
                            </a:rPr>
                            <m:t>𝑃</m:t>
                          </m:r>
                          <m:d>
                            <m:dPr>
                              <m:ctrlPr>
                                <a:rPr xmlns:a="http://schemas.openxmlformats.org/drawingml/2006/main" sz="3200" i="1">
                                  <a:solidFill>
                                    <a:srgbClr val="000000"/>
                                  </a:solidFill>
                                  <a:latin typeface="Cambria Math" panose="02040503050406030204" pitchFamily="18" charset="0"/>
                                </a:rPr>
                              </m:ctrlPr>
                            </m:dPr>
                            <m:e>
                              <m:r>
                                <a:rPr xmlns:a="http://schemas.openxmlformats.org/drawingml/2006/main" sz="3200" i="1">
                                  <a:solidFill>
                                    <a:srgbClr val="000000"/>
                                  </a:solidFill>
                                  <a:latin typeface="Cambria Math" panose="02040503050406030204" pitchFamily="18" charset="0"/>
                                </a:rPr>
                                <m:t>𝑋</m:t>
                              </m:r>
                            </m:e>
                            <m:e>
                              <m:r>
                                <a:rPr xmlns:a="http://schemas.openxmlformats.org/drawingml/2006/main" sz="3200" i="1">
                                  <a:solidFill>
                                    <a:srgbClr val="000000"/>
                                  </a:solidFill>
                                  <a:latin typeface="Cambria Math" panose="02040503050406030204" pitchFamily="18" charset="0"/>
                                </a:rPr>
                                <m:t>𝐷</m:t>
                              </m:r>
                              <m:r>
                                <a:rPr xmlns:a="http://schemas.openxmlformats.org/drawingml/2006/main" sz="3200" i="1">
                                  <a:solidFill>
                                    <a:srgbClr val="000000"/>
                                  </a:solidFill>
                                  <a:latin typeface="Cambria Math" panose="02040503050406030204" pitchFamily="18" charset="0"/>
                                </a:rPr>
                                <m:t>𝑟</m:t>
                              </m:r>
                              <m:r>
                                <a:rPr xmlns:a="http://schemas.openxmlformats.org/drawingml/2006/main" sz="3200" i="1">
                                  <a:solidFill>
                                    <a:srgbClr val="000000"/>
                                  </a:solidFill>
                                  <a:latin typeface="Cambria Math" panose="02040503050406030204" pitchFamily="18" charset="0"/>
                                </a:rPr>
                                <m:t>𝑖</m:t>
                              </m:r>
                              <m:r>
                                <a:rPr xmlns:a="http://schemas.openxmlformats.org/drawingml/2006/main" sz="3200" i="1">
                                  <a:solidFill>
                                    <a:srgbClr val="000000"/>
                                  </a:solidFill>
                                  <a:latin typeface="Cambria Math" panose="02040503050406030204" pitchFamily="18" charset="0"/>
                                </a:rPr>
                                <m:t>𝑣</m:t>
                              </m:r>
                              <m:r>
                                <a:rPr xmlns:a="http://schemas.openxmlformats.org/drawingml/2006/main" sz="3200" i="1">
                                  <a:solidFill>
                                    <a:srgbClr val="000000"/>
                                  </a:solidFill>
                                  <a:latin typeface="Cambria Math" panose="02040503050406030204" pitchFamily="18" charset="0"/>
                                </a:rPr>
                                <m:t>𝑒</m:t>
                              </m:r>
                              <m:r>
                                <a:rPr xmlns:a="http://schemas.openxmlformats.org/drawingml/2006/main" sz="3200" i="1">
                                  <a:solidFill>
                                    <a:srgbClr val="000000"/>
                                  </a:solidFill>
                                  <a:latin typeface="Cambria Math" panose="02040503050406030204" pitchFamily="18" charset="0"/>
                                </a:rPr>
                                <m:t>𝑠</m:t>
                              </m:r>
                            </m:e>
                          </m:d>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𝑃</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𝐷</m:t>
                          </m:r>
                          <m:r>
                            <a:rPr xmlns:a="http://schemas.openxmlformats.org/drawingml/2006/main" sz="3200" i="1">
                              <a:solidFill>
                                <a:srgbClr val="000000"/>
                              </a:solidFill>
                              <a:latin typeface="Cambria Math" panose="02040503050406030204" pitchFamily="18" charset="0"/>
                            </a:rPr>
                            <m:t>𝑟</m:t>
                          </m:r>
                          <m:r>
                            <a:rPr xmlns:a="http://schemas.openxmlformats.org/drawingml/2006/main" sz="3200" i="1">
                              <a:solidFill>
                                <a:srgbClr val="000000"/>
                              </a:solidFill>
                              <a:latin typeface="Cambria Math" panose="02040503050406030204" pitchFamily="18" charset="0"/>
                            </a:rPr>
                            <m:t>𝑖</m:t>
                          </m:r>
                          <m:r>
                            <a:rPr xmlns:a="http://schemas.openxmlformats.org/drawingml/2006/main" sz="3200" i="1">
                              <a:solidFill>
                                <a:srgbClr val="000000"/>
                              </a:solidFill>
                              <a:latin typeface="Cambria Math" panose="02040503050406030204" pitchFamily="18" charset="0"/>
                            </a:rPr>
                            <m:t>𝑣</m:t>
                          </m:r>
                          <m:r>
                            <a:rPr xmlns:a="http://schemas.openxmlformats.org/drawingml/2006/main" sz="3200" i="1">
                              <a:solidFill>
                                <a:srgbClr val="000000"/>
                              </a:solidFill>
                              <a:latin typeface="Cambria Math" panose="02040503050406030204" pitchFamily="18" charset="0"/>
                            </a:rPr>
                            <m:t>𝑒</m:t>
                          </m:r>
                          <m:r>
                            <a:rPr xmlns:a="http://schemas.openxmlformats.org/drawingml/2006/main" sz="3200" i="1">
                              <a:solidFill>
                                <a:srgbClr val="000000"/>
                              </a:solidFill>
                              <a:latin typeface="Cambria Math" panose="02040503050406030204" pitchFamily="18" charset="0"/>
                            </a:rPr>
                            <m:t>𝑠</m:t>
                          </m:r>
                        </m:e>
                      </m:d>
                    </m:num>
                    <m:den>
                      <m:d>
                        <m:dPr>
                          <m:ctrlPr>
                            <a:rPr xmlns:a="http://schemas.openxmlformats.org/drawingml/2006/main" sz="3200" i="1">
                              <a:solidFill>
                                <a:srgbClr val="000000"/>
                              </a:solidFill>
                              <a:latin typeface="Cambria Math" panose="02040503050406030204" pitchFamily="18" charset="0"/>
                            </a:rPr>
                          </m:ctrlPr>
                          <m:begChr m:val=""/>
                        </m:dPr>
                        <m:e>
                          <m:r>
                            <a:rPr xmlns:a="http://schemas.openxmlformats.org/drawingml/2006/main" sz="3200" i="1">
                              <a:solidFill>
                                <a:srgbClr val="000000"/>
                              </a:solidFill>
                              <a:latin typeface="Cambria Math" panose="02040503050406030204" pitchFamily="18" charset="0"/>
                            </a:rPr>
                            <m:t>𝑃</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𝑋</m:t>
                          </m:r>
                        </m:e>
                      </m:d>
                    </m:den>
                  </m:f>
                </m:oMath>
              </m:oMathPara>
            </a14:m>
            <a:endParaRPr sz="3200"/>
          </a:p>
        </p:txBody>
      </p:sp>
      <p:grpSp>
        <p:nvGrpSpPr>
          <p:cNvPr id="192" name="Rectangle 1"/>
          <p:cNvGrpSpPr/>
          <p:nvPr/>
        </p:nvGrpSpPr>
        <p:grpSpPr>
          <a:xfrm>
            <a:off x="6476283" y="998773"/>
            <a:ext cx="546107" cy="546108"/>
            <a:chOff x="0" y="0"/>
            <a:chExt cx="546106" cy="546106"/>
          </a:xfrm>
        </p:grpSpPr>
        <p:sp>
          <p:nvSpPr>
            <p:cNvPr id="190" name="Square"/>
            <p:cNvSpPr/>
            <p:nvPr/>
          </p:nvSpPr>
          <p:spPr>
            <a:xfrm>
              <a:off x="0" y="0"/>
              <a:ext cx="546107" cy="54610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1" name="#1"/>
            <p:cNvSpPr txBox="1"/>
            <p:nvPr/>
          </p:nvSpPr>
          <p:spPr>
            <a:xfrm>
              <a:off x="0" y="87633"/>
              <a:ext cx="54610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SemiBold"/>
                  <a:ea typeface="Montserrat SemiBold"/>
                  <a:cs typeface="Montserrat SemiBold"/>
                  <a:sym typeface="Montserrat SemiBold"/>
                </a:defRPr>
              </a:lvl1pPr>
            </a:lstStyle>
            <a:p>
              <a:pPr/>
              <a:r>
                <a:t>#1</a:t>
              </a:r>
            </a:p>
          </p:txBody>
        </p:sp>
      </p:grpSp>
      <p:grpSp>
        <p:nvGrpSpPr>
          <p:cNvPr id="195" name="Rectangle 12"/>
          <p:cNvGrpSpPr/>
          <p:nvPr/>
        </p:nvGrpSpPr>
        <p:grpSpPr>
          <a:xfrm>
            <a:off x="5616404" y="3957647"/>
            <a:ext cx="546108" cy="546108"/>
            <a:chOff x="0" y="0"/>
            <a:chExt cx="546106" cy="546106"/>
          </a:xfrm>
        </p:grpSpPr>
        <p:sp>
          <p:nvSpPr>
            <p:cNvPr id="193" name="Square"/>
            <p:cNvSpPr/>
            <p:nvPr/>
          </p:nvSpPr>
          <p:spPr>
            <a:xfrm>
              <a:off x="0" y="0"/>
              <a:ext cx="546107" cy="54610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4" name="#2"/>
            <p:cNvSpPr txBox="1"/>
            <p:nvPr/>
          </p:nvSpPr>
          <p:spPr>
            <a:xfrm>
              <a:off x="0" y="87633"/>
              <a:ext cx="54610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SemiBold"/>
                  <a:ea typeface="Montserrat SemiBold"/>
                  <a:cs typeface="Montserrat SemiBold"/>
                  <a:sym typeface="Montserrat SemiBold"/>
                </a:defRPr>
              </a:lvl1pPr>
            </a:lstStyle>
            <a:p>
              <a:pPr/>
              <a:r>
                <a:t>#2</a:t>
              </a:r>
            </a:p>
          </p:txBody>
        </p:sp>
      </p:grpSp>
      <p:grpSp>
        <p:nvGrpSpPr>
          <p:cNvPr id="198" name="Rectangle 13"/>
          <p:cNvGrpSpPr/>
          <p:nvPr/>
        </p:nvGrpSpPr>
        <p:grpSpPr>
          <a:xfrm>
            <a:off x="3757271" y="998773"/>
            <a:ext cx="546108" cy="546108"/>
            <a:chOff x="0" y="0"/>
            <a:chExt cx="546106" cy="546106"/>
          </a:xfrm>
        </p:grpSpPr>
        <p:sp>
          <p:nvSpPr>
            <p:cNvPr id="196" name="Square"/>
            <p:cNvSpPr/>
            <p:nvPr/>
          </p:nvSpPr>
          <p:spPr>
            <a:xfrm>
              <a:off x="0" y="0"/>
              <a:ext cx="546107" cy="54610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7" name="#3"/>
            <p:cNvSpPr txBox="1"/>
            <p:nvPr/>
          </p:nvSpPr>
          <p:spPr>
            <a:xfrm>
              <a:off x="0" y="87633"/>
              <a:ext cx="54610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SemiBold"/>
                  <a:ea typeface="Montserrat SemiBold"/>
                  <a:cs typeface="Montserrat SemiBold"/>
                  <a:sym typeface="Montserrat SemiBold"/>
                </a:defRPr>
              </a:lvl1pPr>
            </a:lstStyle>
            <a:p>
              <a:pPr/>
              <a:r>
                <a:t>#3</a:t>
              </a:r>
            </a:p>
          </p:txBody>
        </p:sp>
      </p:grpSp>
      <p:grpSp>
        <p:nvGrpSpPr>
          <p:cNvPr id="201" name="Rectangle 14"/>
          <p:cNvGrpSpPr/>
          <p:nvPr/>
        </p:nvGrpSpPr>
        <p:grpSpPr>
          <a:xfrm>
            <a:off x="214099" y="1151713"/>
            <a:ext cx="546107" cy="546108"/>
            <a:chOff x="0" y="0"/>
            <a:chExt cx="546106" cy="546106"/>
          </a:xfrm>
        </p:grpSpPr>
        <p:sp>
          <p:nvSpPr>
            <p:cNvPr id="199" name="Square"/>
            <p:cNvSpPr/>
            <p:nvPr/>
          </p:nvSpPr>
          <p:spPr>
            <a:xfrm>
              <a:off x="0" y="0"/>
              <a:ext cx="546107" cy="54610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0" name="#4"/>
            <p:cNvSpPr txBox="1"/>
            <p:nvPr/>
          </p:nvSpPr>
          <p:spPr>
            <a:xfrm>
              <a:off x="0" y="87633"/>
              <a:ext cx="54610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SemiBold"/>
                  <a:ea typeface="Montserrat SemiBold"/>
                  <a:cs typeface="Montserrat SemiBold"/>
                  <a:sym typeface="Montserrat SemiBold"/>
                </a:defRPr>
              </a:lvl1pPr>
            </a:lstStyle>
            <a:p>
              <a:pPr/>
              <a:r>
                <a:t>#4</a:t>
              </a: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6"/>
          <p:cNvSpPr txBox="1"/>
          <p:nvPr>
            <p:ph type="title"/>
          </p:nvPr>
        </p:nvSpPr>
        <p:spPr>
          <a:xfrm>
            <a:off x="228600" y="76200"/>
            <a:ext cx="8686800" cy="742950"/>
          </a:xfrm>
          <a:prstGeom prst="rect">
            <a:avLst/>
          </a:prstGeom>
        </p:spPr>
        <p:txBody>
          <a:bodyPr anchor="t"/>
          <a:lstStyle/>
          <a:p>
            <a:pPr/>
            <a:r>
              <a:t>Paso </a:t>
            </a:r>
            <a:r>
              <a:t>3</a:t>
            </a:r>
          </a:p>
        </p:txBody>
      </p:sp>
      <p:sp>
        <p:nvSpPr>
          <p:cNvPr id="206" name="Rectangle 5"/>
          <p:cNvSpPr txBox="1"/>
          <p:nvPr/>
        </p:nvSpPr>
        <p:spPr>
          <a:xfrm>
            <a:off x="4338751" y="2495550"/>
            <a:ext cx="466497" cy="107443"/>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1800" i="1">
                      <a:solidFill>
                        <a:srgbClr val="000000"/>
                      </a:solidFill>
                      <a:latin typeface="Cambria Math" panose="02040503050406030204" pitchFamily="18" charset="0"/>
                    </a:rPr>
                    <m:t>𝑣</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𝑠</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
                  </m:r>
                </m:oMath>
              </m:oMathPara>
            </a14:m>
          </a:p>
        </p:txBody>
      </p:sp>
      <p:sp>
        <p:nvSpPr>
          <p:cNvPr id="207" name="Rectangle 6"/>
          <p:cNvSpPr txBox="1"/>
          <p:nvPr/>
        </p:nvSpPr>
        <p:spPr>
          <a:xfrm>
            <a:off x="2467755" y="2454017"/>
            <a:ext cx="1650160" cy="405689"/>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400" i="1">
                      <a:solidFill>
                        <a:srgbClr val="000000"/>
                      </a:solidFill>
                      <a:latin typeface="Cambria Math" panose="02040503050406030204" pitchFamily="18" charset="0"/>
                    </a:rPr>
                    <m:t>𝑃</m:t>
                  </m:r>
                  <m:d>
                    <m:dPr>
                      <m:ctrlPr>
                        <a:rPr xmlns:a="http://schemas.openxmlformats.org/drawingml/2006/main" sz="2400" i="1">
                          <a:solidFill>
                            <a:srgbClr val="000000"/>
                          </a:solidFill>
                          <a:latin typeface="Cambria Math" panose="02040503050406030204" pitchFamily="18" charset="0"/>
                        </a:rPr>
                      </m:ctrlPr>
                    </m:dPr>
                    <m:e>
                      <m:r>
                        <a:rPr xmlns:a="http://schemas.openxmlformats.org/drawingml/2006/main" sz="2400" i="1">
                          <a:solidFill>
                            <a:srgbClr val="000000"/>
                          </a:solidFill>
                          <a:latin typeface="Cambria Math" panose="02040503050406030204" pitchFamily="18" charset="0"/>
                        </a:rPr>
                        <m:t>𝑊</m:t>
                      </m:r>
                      <m:r>
                        <a:rPr xmlns:a="http://schemas.openxmlformats.org/drawingml/2006/main" sz="2400" i="1">
                          <a:solidFill>
                            <a:srgbClr val="000000"/>
                          </a:solidFill>
                          <a:latin typeface="Cambria Math" panose="02040503050406030204" pitchFamily="18" charset="0"/>
                        </a:rPr>
                        <m:t>𝑎</m:t>
                      </m:r>
                      <m:r>
                        <a:rPr xmlns:a="http://schemas.openxmlformats.org/drawingml/2006/main" sz="2400" i="1">
                          <a:solidFill>
                            <a:srgbClr val="000000"/>
                          </a:solidFill>
                          <a:latin typeface="Cambria Math" panose="02040503050406030204" pitchFamily="18" charset="0"/>
                        </a:rPr>
                        <m:t>𝑙</m:t>
                      </m:r>
                      <m:r>
                        <a:rPr xmlns:a="http://schemas.openxmlformats.org/drawingml/2006/main" sz="2400" i="1">
                          <a:solidFill>
                            <a:srgbClr val="000000"/>
                          </a:solidFill>
                          <a:latin typeface="Cambria Math" panose="02040503050406030204" pitchFamily="18" charset="0"/>
                        </a:rPr>
                        <m:t>𝑘</m:t>
                      </m:r>
                      <m:r>
                        <a:rPr xmlns:a="http://schemas.openxmlformats.org/drawingml/2006/main" sz="2400" i="1">
                          <a:solidFill>
                            <a:srgbClr val="000000"/>
                          </a:solidFill>
                          <a:latin typeface="Cambria Math" panose="02040503050406030204" pitchFamily="18" charset="0"/>
                        </a:rPr>
                        <m:t>𝑠</m:t>
                      </m:r>
                    </m:e>
                    <m:e>
                      <m:r>
                        <a:rPr xmlns:a="http://schemas.openxmlformats.org/drawingml/2006/main" sz="2400" i="1">
                          <a:solidFill>
                            <a:srgbClr val="000000"/>
                          </a:solidFill>
                          <a:latin typeface="Cambria Math" panose="02040503050406030204" pitchFamily="18" charset="0"/>
                        </a:rPr>
                        <m:t>𝑋</m:t>
                      </m:r>
                    </m:e>
                  </m:d>
                </m:oMath>
              </m:oMathPara>
            </a14:m>
            <a:endParaRPr sz="2400"/>
          </a:p>
        </p:txBody>
      </p:sp>
      <p:sp>
        <p:nvSpPr>
          <p:cNvPr id="208" name="Rectangle 7"/>
          <p:cNvSpPr txBox="1"/>
          <p:nvPr/>
        </p:nvSpPr>
        <p:spPr>
          <a:xfrm>
            <a:off x="5021334" y="2449383"/>
            <a:ext cx="1704544" cy="396545"/>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2400" i="1">
                      <a:solidFill>
                        <a:srgbClr val="000000"/>
                      </a:solidFill>
                      <a:latin typeface="Cambria Math" panose="02040503050406030204" pitchFamily="18" charset="0"/>
                    </a:rPr>
                    <m:t>𝑃</m:t>
                  </m:r>
                  <m:d>
                    <m:dPr>
                      <m:ctrlPr>
                        <a:rPr xmlns:a="http://schemas.openxmlformats.org/drawingml/2006/main" sz="2400" i="1">
                          <a:solidFill>
                            <a:srgbClr val="000000"/>
                          </a:solidFill>
                          <a:latin typeface="Cambria Math" panose="02040503050406030204" pitchFamily="18" charset="0"/>
                        </a:rPr>
                      </m:ctrlPr>
                    </m:dPr>
                    <m:e>
                      <m:r>
                        <a:rPr xmlns:a="http://schemas.openxmlformats.org/drawingml/2006/main" sz="2400" i="1">
                          <a:solidFill>
                            <a:srgbClr val="000000"/>
                          </a:solidFill>
                          <a:latin typeface="Cambria Math" panose="02040503050406030204" pitchFamily="18" charset="0"/>
                        </a:rPr>
                        <m:t>𝐷</m:t>
                      </m:r>
                      <m:r>
                        <a:rPr xmlns:a="http://schemas.openxmlformats.org/drawingml/2006/main" sz="2400" i="1">
                          <a:solidFill>
                            <a:srgbClr val="000000"/>
                          </a:solidFill>
                          <a:latin typeface="Cambria Math" panose="02040503050406030204" pitchFamily="18" charset="0"/>
                        </a:rPr>
                        <m:t>𝑟</m:t>
                      </m:r>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𝑣</m:t>
                      </m:r>
                      <m:r>
                        <a:rPr xmlns:a="http://schemas.openxmlformats.org/drawingml/2006/main" sz="2400" i="1">
                          <a:solidFill>
                            <a:srgbClr val="000000"/>
                          </a:solidFill>
                          <a:latin typeface="Cambria Math" panose="02040503050406030204" pitchFamily="18" charset="0"/>
                        </a:rPr>
                        <m:t>𝑒</m:t>
                      </m:r>
                      <m:r>
                        <a:rPr xmlns:a="http://schemas.openxmlformats.org/drawingml/2006/main" sz="2400" i="1">
                          <a:solidFill>
                            <a:srgbClr val="000000"/>
                          </a:solidFill>
                          <a:latin typeface="Cambria Math" panose="02040503050406030204" pitchFamily="18" charset="0"/>
                        </a:rPr>
                        <m:t>𝑠</m:t>
                      </m:r>
                    </m:e>
                    <m:e>
                      <m:r>
                        <a:rPr xmlns:a="http://schemas.openxmlformats.org/drawingml/2006/main" sz="2400" i="1">
                          <a:solidFill>
                            <a:srgbClr val="000000"/>
                          </a:solidFill>
                          <a:latin typeface="Cambria Math" panose="02040503050406030204" pitchFamily="18" charset="0"/>
                        </a:rPr>
                        <m:t>𝑋</m:t>
                      </m:r>
                    </m:e>
                  </m:d>
                </m:oMath>
              </m:oMathPara>
            </a14:m>
            <a:endParaRPr sz="2400"/>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