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Today we are really going to make the complex simple!!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Conduce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Conduce</a:t>
            </a:r>
          </a:p>
          <a:p>
            <a:pPr/>
            <a:r>
              <a:t>Times</a:t>
            </a:r>
          </a:p>
          <a:p>
            <a:pPr/>
            <a:r>
              <a:t>The overall probability of driving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3" name="Shape 3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 Kirill, here is the best simple explanation of Naive Bayes I've found: </a:t>
            </a:r>
          </a:p>
          <a:p>
            <a:pPr/>
            <a:r>
              <a:t>http://stackoverflow.com/questions/10059594/a-simple-explanation-of-naive-bayes-classification</a:t>
            </a:r>
          </a:p>
          <a:p>
            <a:pPr/>
            <a:br/>
          </a:p>
          <a:p>
            <a:pPr/>
            <a:r>
              <a:t>Victor Lavrenko did a great job too though it is maybe too mathematics oriented for our students. But he gives some good intuition:</a:t>
            </a:r>
          </a:p>
          <a:p>
            <a:pPr/>
            <a:r>
              <a:t>https://www.youtube.com/watch?v=os-NaA0ldGs&amp;list=PLBv09BD7ez_6CxkuiFTbL3jsn2Qd1IU7B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 this:</a:t>
            </a:r>
          </a:p>
          <a:p>
            <a:pPr/>
            <a:r>
              <a:t>The probability that he  given features X (the features that we see)</a:t>
            </a:r>
          </a:p>
          <a:p>
            <a:pPr/>
            <a:r>
              <a:t>Equals </a:t>
            </a:r>
          </a:p>
          <a:p>
            <a:pPr/>
            <a:r>
              <a:t>The probability of features X given that he </a:t>
            </a:r>
          </a:p>
          <a:p>
            <a:pPr/>
            <a:r>
              <a:t>Times</a:t>
            </a:r>
          </a:p>
          <a:p>
            <a:pPr/>
            <a:r>
              <a:t>The overall probability of </a:t>
            </a:r>
          </a:p>
          <a:p>
            <a:pPr/>
            <a:r>
              <a:t>Divided by</a:t>
            </a:r>
          </a:p>
          <a:p>
            <a:pPr/>
            <a:r>
              <a:t>The overall probability of having those features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del Clasificador de 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Naïve Bayes</a:t>
            </a:r>
            <a:br/>
            <a:r>
              <a:t>(Solución del Reto)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345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347" name="Connecteur droit avec flèche 32"/>
          <p:cNvSpPr/>
          <p:nvPr/>
        </p:nvSpPr>
        <p:spPr>
          <a:xfrm>
            <a:off x="4948514" y="1479474"/>
            <a:ext cx="309286" cy="55887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349" name="Connecteur droit avec flèche 37"/>
          <p:cNvSpPr/>
          <p:nvPr/>
        </p:nvSpPr>
        <p:spPr>
          <a:xfrm flipH="1">
            <a:off x="6781799" y="1542679"/>
            <a:ext cx="814837" cy="5718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351" name="Connecteur droit avec flèche 39"/>
          <p:cNvSpPr/>
          <p:nvPr/>
        </p:nvSpPr>
        <p:spPr>
          <a:xfrm flipH="1" flipV="1">
            <a:off x="6324599" y="3638549"/>
            <a:ext cx="790039" cy="49227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grpSp>
        <p:nvGrpSpPr>
          <p:cNvPr id="355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35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358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35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361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35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364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36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36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6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860" y="856068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68" name="Rectangle 21"/>
          <p:cNvSpPr txBox="1"/>
          <p:nvPr/>
        </p:nvSpPr>
        <p:spPr>
          <a:xfrm>
            <a:off x="2504327" y="2038350"/>
            <a:ext cx="4074431" cy="1371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num>
                    <m:den>
                      <m:f>
                        <m:f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den>
                  </m:f>
                </m:oMath>
              </m:oMathPara>
            </a14:m>
            <a:endParaRPr sz="3200"/>
          </a:p>
        </p:txBody>
      </p:sp>
      <p:sp>
        <p:nvSpPr>
          <p:cNvPr id="369" name="Rectangle 23"/>
          <p:cNvSpPr txBox="1"/>
          <p:nvPr/>
        </p:nvSpPr>
        <p:spPr>
          <a:xfrm>
            <a:off x="6759749" y="2613571"/>
            <a:ext cx="1058176" cy="2857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0.25</m:t>
                  </m:r>
                </m:oMath>
              </m:oMathPara>
            </a14:m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</a:t>
            </a:r>
          </a:p>
        </p:txBody>
      </p:sp>
      <p:sp>
        <p:nvSpPr>
          <p:cNvPr id="374" name="Title 1"/>
          <p:cNvSpPr txBox="1"/>
          <p:nvPr/>
        </p:nvSpPr>
        <p:spPr>
          <a:xfrm>
            <a:off x="0" y="2281554"/>
            <a:ext cx="9144000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6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Paso 2 –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Paso 2</a:t>
            </a:r>
          </a:p>
        </p:txBody>
      </p:sp>
      <p:sp>
        <p:nvSpPr>
          <p:cNvPr id="39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41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43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45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47" name="Rectangle 4"/>
          <p:cNvSpPr txBox="1"/>
          <p:nvPr/>
        </p:nvSpPr>
        <p:spPr>
          <a:xfrm>
            <a:off x="882496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50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48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53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5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56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5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59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5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64" name="Straight Arrow Connector 58"/>
          <p:cNvSpPr/>
          <p:nvPr/>
        </p:nvSpPr>
        <p:spPr>
          <a:xfrm>
            <a:off x="1820862" y="3858329"/>
            <a:ext cx="4579939" cy="2438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traight Arrow Connector 14"/>
          <p:cNvSpPr/>
          <p:nvPr/>
        </p:nvSpPr>
        <p:spPr>
          <a:xfrm flipV="1">
            <a:off x="2257725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Multiply 84"/>
          <p:cNvSpPr/>
          <p:nvPr/>
        </p:nvSpPr>
        <p:spPr>
          <a:xfrm rot="18900000">
            <a:off x="2491896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" name="Multiply 84"/>
          <p:cNvSpPr/>
          <p:nvPr/>
        </p:nvSpPr>
        <p:spPr>
          <a:xfrm rot="18900000">
            <a:off x="3046495" y="30940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" name="Multiply 84"/>
          <p:cNvSpPr/>
          <p:nvPr/>
        </p:nvSpPr>
        <p:spPr>
          <a:xfrm rot="18900000">
            <a:off x="4114567" y="32408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" name="Multiply 84"/>
          <p:cNvSpPr/>
          <p:nvPr/>
        </p:nvSpPr>
        <p:spPr>
          <a:xfrm rot="18900000">
            <a:off x="3632658" y="29100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" name="Multiply 84"/>
          <p:cNvSpPr/>
          <p:nvPr/>
        </p:nvSpPr>
        <p:spPr>
          <a:xfrm rot="18900000">
            <a:off x="3192066" y="2673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" name="Multiply 84"/>
          <p:cNvSpPr/>
          <p:nvPr/>
        </p:nvSpPr>
        <p:spPr>
          <a:xfrm rot="18900000">
            <a:off x="4519579" y="33726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2" name="Multiply 84"/>
          <p:cNvSpPr/>
          <p:nvPr/>
        </p:nvSpPr>
        <p:spPr>
          <a:xfrm rot="18900000">
            <a:off x="3354802" y="33606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" name="Multiply 84"/>
          <p:cNvSpPr/>
          <p:nvPr/>
        </p:nvSpPr>
        <p:spPr>
          <a:xfrm rot="18900000">
            <a:off x="3814717" y="32281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" name="Multiply 84"/>
          <p:cNvSpPr/>
          <p:nvPr/>
        </p:nvSpPr>
        <p:spPr>
          <a:xfrm rot="18900000">
            <a:off x="2965623" y="3546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" name="Multiply 84"/>
          <p:cNvSpPr/>
          <p:nvPr/>
        </p:nvSpPr>
        <p:spPr>
          <a:xfrm rot="18900000">
            <a:off x="5841977" y="22159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" name="Multiply 84"/>
          <p:cNvSpPr/>
          <p:nvPr/>
        </p:nvSpPr>
        <p:spPr>
          <a:xfrm rot="18900000">
            <a:off x="4686875" y="2014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7" name="Multiply 84"/>
          <p:cNvSpPr/>
          <p:nvPr/>
        </p:nvSpPr>
        <p:spPr>
          <a:xfrm rot="18900000">
            <a:off x="4414027" y="24736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" name="Multiply 84"/>
          <p:cNvSpPr/>
          <p:nvPr/>
        </p:nvSpPr>
        <p:spPr>
          <a:xfrm rot="18900000">
            <a:off x="4160728" y="28174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" name="Multiply 84"/>
          <p:cNvSpPr/>
          <p:nvPr/>
        </p:nvSpPr>
        <p:spPr>
          <a:xfrm rot="18900000">
            <a:off x="4942268" y="2718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3720274" y="21503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4136638" y="21407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4883030" y="17777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85" name="Rectangle 45"/>
          <p:cNvGrpSpPr/>
          <p:nvPr/>
        </p:nvGrpSpPr>
        <p:grpSpPr>
          <a:xfrm>
            <a:off x="1366334" y="1123950"/>
            <a:ext cx="887412" cy="381000"/>
            <a:chOff x="0" y="0"/>
            <a:chExt cx="887411" cy="381000"/>
          </a:xfrm>
        </p:grpSpPr>
        <p:sp>
          <p:nvSpPr>
            <p:cNvPr id="83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4" name="Sueldo"/>
            <p:cNvSpPr txBox="1"/>
            <p:nvPr/>
          </p:nvSpPr>
          <p:spPr>
            <a:xfrm>
              <a:off x="-1" y="5080"/>
              <a:ext cx="88741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86" name="Multiply 84"/>
          <p:cNvSpPr/>
          <p:nvPr/>
        </p:nvSpPr>
        <p:spPr>
          <a:xfrm rot="18900000">
            <a:off x="5440902" y="20398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5460968" y="1641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3978524" y="24845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5364443" y="2443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4998071" y="30805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3638818" y="18704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3228220" y="2212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Multiply 84"/>
          <p:cNvSpPr/>
          <p:nvPr/>
        </p:nvSpPr>
        <p:spPr>
          <a:xfrm rot="18900000">
            <a:off x="4815683" y="237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4" name="Multiply 84"/>
          <p:cNvSpPr/>
          <p:nvPr/>
        </p:nvSpPr>
        <p:spPr>
          <a:xfrm rot="18900000">
            <a:off x="5902836" y="18378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5" name="Multiply 84"/>
          <p:cNvSpPr/>
          <p:nvPr/>
        </p:nvSpPr>
        <p:spPr>
          <a:xfrm rot="18900000">
            <a:off x="5753100" y="24932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6" name="Multiply 84"/>
          <p:cNvSpPr/>
          <p:nvPr/>
        </p:nvSpPr>
        <p:spPr>
          <a:xfrm rot="18900000">
            <a:off x="6079886" y="21407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7" name="Multiply 84"/>
          <p:cNvSpPr/>
          <p:nvPr/>
        </p:nvSpPr>
        <p:spPr>
          <a:xfrm rot="18900000">
            <a:off x="3829834" y="35275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8" name="Multiply 84"/>
          <p:cNvSpPr/>
          <p:nvPr/>
        </p:nvSpPr>
        <p:spPr>
          <a:xfrm rot="18900000">
            <a:off x="4484363" y="28512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9" name="Multiply 84"/>
          <p:cNvSpPr/>
          <p:nvPr/>
        </p:nvSpPr>
        <p:spPr>
          <a:xfrm rot="18900000">
            <a:off x="5113113" y="20926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0" name="Multiply 84"/>
          <p:cNvSpPr/>
          <p:nvPr/>
        </p:nvSpPr>
        <p:spPr>
          <a:xfrm rot="18900000">
            <a:off x="3935113" y="2962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1" name="ZoneTexte 79"/>
          <p:cNvSpPr txBox="1"/>
          <p:nvPr/>
        </p:nvSpPr>
        <p:spPr>
          <a:xfrm>
            <a:off x="2011071" y="2668739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102" name="ZoneTexte 84"/>
          <p:cNvSpPr txBox="1"/>
          <p:nvPr/>
        </p:nvSpPr>
        <p:spPr>
          <a:xfrm>
            <a:off x="5484017" y="1351115"/>
            <a:ext cx="1303339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105" name="Rectangle 62"/>
          <p:cNvGrpSpPr/>
          <p:nvPr/>
        </p:nvGrpSpPr>
        <p:grpSpPr>
          <a:xfrm>
            <a:off x="6411912" y="4027425"/>
            <a:ext cx="750889" cy="381001"/>
            <a:chOff x="0" y="0"/>
            <a:chExt cx="750888" cy="381000"/>
          </a:xfrm>
        </p:grpSpPr>
        <p:sp>
          <p:nvSpPr>
            <p:cNvPr id="103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4" name="Edad"/>
            <p:cNvSpPr txBox="1"/>
            <p:nvPr/>
          </p:nvSpPr>
          <p:spPr>
            <a:xfrm>
              <a:off x="-1" y="5080"/>
              <a:ext cx="75089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110" name="Title 1"/>
          <p:cNvSpPr txBox="1"/>
          <p:nvPr/>
        </p:nvSpPr>
        <p:spPr>
          <a:xfrm>
            <a:off x="4536245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#1. P(Conduce)</a:t>
            </a:r>
          </a:p>
        </p:txBody>
      </p:sp>
      <p:sp>
        <p:nvSpPr>
          <p:cNvPr id="111" name="Rectangle 1"/>
          <p:cNvSpPr txBox="1"/>
          <p:nvPr/>
        </p:nvSpPr>
        <p:spPr>
          <a:xfrm>
            <a:off x="4536247" y="1725458"/>
            <a:ext cx="3245418" cy="4880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𝐷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𝑟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𝑣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</m:oMath>
              </m:oMathPara>
            </a14:m>
          </a:p>
        </p:txBody>
      </p:sp>
      <p:sp>
        <p:nvSpPr>
          <p:cNvPr id="112" name="Rectangle 58"/>
          <p:cNvSpPr txBox="1"/>
          <p:nvPr/>
        </p:nvSpPr>
        <p:spPr>
          <a:xfrm>
            <a:off x="4536245" y="2478500"/>
            <a:ext cx="1560875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den>
                  </m:f>
                </m:oMath>
              </m:oMathPara>
            </a14:m>
          </a:p>
        </p:txBody>
      </p:sp>
      <p:sp>
        <p:nvSpPr>
          <p:cNvPr id="113" name="Straight Arrow Connector 126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Straight Arrow Connector 127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6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7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8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19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0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1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2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0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1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134" name="Rectangle 145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132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3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135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4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151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154" name="Rectangle 163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152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53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1"/>
      <p:bldP build="whole" bldLvl="1" animBg="1" rev="0" advAuto="0" spid="11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159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161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163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165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167" name="Rectangle 4"/>
          <p:cNvSpPr txBox="1"/>
          <p:nvPr/>
        </p:nvSpPr>
        <p:spPr>
          <a:xfrm>
            <a:off x="882496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170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168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173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17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176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17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179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177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1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81" name="Oval 5"/>
          <p:cNvSpPr/>
          <p:nvPr/>
        </p:nvSpPr>
        <p:spPr>
          <a:xfrm>
            <a:off x="5269119" y="3864738"/>
            <a:ext cx="3052679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186" name="Title 1"/>
          <p:cNvSpPr txBox="1"/>
          <p:nvPr/>
        </p:nvSpPr>
        <p:spPr>
          <a:xfrm>
            <a:off x="4537821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#2. P(X)</a:t>
            </a:r>
          </a:p>
        </p:txBody>
      </p:sp>
      <p:sp>
        <p:nvSpPr>
          <p:cNvPr id="187" name="Rectangle 1"/>
          <p:cNvSpPr txBox="1"/>
          <p:nvPr/>
        </p:nvSpPr>
        <p:spPr>
          <a:xfrm>
            <a:off x="4536247" y="1725458"/>
            <a:ext cx="4093665" cy="48829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𝑋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den>
                  </m:f>
                </m:oMath>
              </m:oMathPara>
            </a14:m>
          </a:p>
        </p:txBody>
      </p:sp>
      <p:sp>
        <p:nvSpPr>
          <p:cNvPr id="188" name="Rectangle 58"/>
          <p:cNvSpPr txBox="1"/>
          <p:nvPr/>
        </p:nvSpPr>
        <p:spPr>
          <a:xfrm>
            <a:off x="4536245" y="2478500"/>
            <a:ext cx="1086257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den>
                  </m:f>
                </m:oMath>
              </m:oMathPara>
            </a14:m>
          </a:p>
        </p:txBody>
      </p:sp>
      <p:sp>
        <p:nvSpPr>
          <p:cNvPr id="189" name="Straight Arrow Connector 143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traight Arrow Connector 144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2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3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4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5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6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7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8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9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0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1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2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3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4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5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6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7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210" name="Rectangle 162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208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9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211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2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3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4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5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6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7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8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9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0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1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2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3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4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5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6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227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230" name="Rectangle 182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228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29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  <p:sp>
        <p:nvSpPr>
          <p:cNvPr id="231" name="Oval 7"/>
          <p:cNvSpPr/>
          <p:nvPr/>
        </p:nvSpPr>
        <p:spPr>
          <a:xfrm>
            <a:off x="1832376" y="267572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Oval 184"/>
          <p:cNvSpPr/>
          <p:nvPr/>
        </p:nvSpPr>
        <p:spPr>
          <a:xfrm>
            <a:off x="1833561" y="267533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188" grpId="5"/>
      <p:bldP build="whole" bldLvl="1" animBg="1" rev="0" advAuto="0" spid="225" grpId="2"/>
      <p:bldP build="whole" bldLvl="1" animBg="1" rev="0" advAuto="0" spid="231" grpId="1"/>
      <p:bldP build="whole" bldLvl="1" animBg="1" rev="0" advAuto="0" spid="187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237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239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241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243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245" name="Rectangle 4"/>
          <p:cNvSpPr txBox="1"/>
          <p:nvPr/>
        </p:nvSpPr>
        <p:spPr>
          <a:xfrm>
            <a:off x="852039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248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24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251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24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254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25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257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255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60" name="Oval 19"/>
          <p:cNvSpPr/>
          <p:nvPr/>
        </p:nvSpPr>
        <p:spPr>
          <a:xfrm>
            <a:off x="3070609" y="843542"/>
            <a:ext cx="3052679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  <p:bldP build="whole" bldLvl="1" animBg="1" rev="0" advAuto="0" spid="26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265" name="Title 1"/>
          <p:cNvSpPr txBox="1"/>
          <p:nvPr/>
        </p:nvSpPr>
        <p:spPr>
          <a:xfrm>
            <a:off x="4537821" y="124700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#3. P(X|Conduce)</a:t>
            </a:r>
          </a:p>
        </p:txBody>
      </p:sp>
      <p:sp>
        <p:nvSpPr>
          <p:cNvPr id="266" name="Rectangle 1"/>
          <p:cNvSpPr txBox="1"/>
          <p:nvPr/>
        </p:nvSpPr>
        <p:spPr>
          <a:xfrm>
            <a:off x="4536247" y="1725458"/>
            <a:ext cx="3981915" cy="110482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𝑋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𝐷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𝑟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𝑖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𝑣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𝑠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Drives</m:t>
                          </m:r>
                        </m:e>
                      </m:eqAr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Drivers</m:t>
                      </m:r>
                    </m:den>
                  </m:f>
                </m:oMath>
              </m:oMathPara>
            </a14:m>
          </a:p>
        </p:txBody>
      </p:sp>
      <p:sp>
        <p:nvSpPr>
          <p:cNvPr id="267" name="Rectangle 58"/>
          <p:cNvSpPr txBox="1"/>
          <p:nvPr/>
        </p:nvSpPr>
        <p:spPr>
          <a:xfrm>
            <a:off x="4536245" y="2873418"/>
            <a:ext cx="1910384" cy="4905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den>
                  </m:f>
                </m:oMath>
              </m:oMathPara>
            </a14:m>
          </a:p>
        </p:txBody>
      </p:sp>
      <p:sp>
        <p:nvSpPr>
          <p:cNvPr id="268" name="Straight Arrow Connector 143"/>
          <p:cNvSpPr/>
          <p:nvPr/>
        </p:nvSpPr>
        <p:spPr>
          <a:xfrm>
            <a:off x="489134" y="3610667"/>
            <a:ext cx="3469813" cy="18472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Straight Arrow Connector 144"/>
          <p:cNvSpPr/>
          <p:nvPr/>
        </p:nvSpPr>
        <p:spPr>
          <a:xfrm flipV="1">
            <a:off x="820108" y="1847600"/>
            <a:ext cx="1" cy="1910500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Multiply 84"/>
          <p:cNvSpPr/>
          <p:nvPr/>
        </p:nvSpPr>
        <p:spPr>
          <a:xfrm rot="18900000">
            <a:off x="997518" y="307193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1417688" y="303166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2226871" y="3142894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1861772" y="289225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4" name="Multiply 84"/>
          <p:cNvSpPr/>
          <p:nvPr/>
        </p:nvSpPr>
        <p:spPr>
          <a:xfrm rot="18900000">
            <a:off x="1527975" y="271305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5" name="Multiply 84"/>
          <p:cNvSpPr/>
          <p:nvPr/>
        </p:nvSpPr>
        <p:spPr>
          <a:xfrm rot="18900000">
            <a:off x="2533712" y="324268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6" name="Multiply 84"/>
          <p:cNvSpPr/>
          <p:nvPr/>
        </p:nvSpPr>
        <p:spPr>
          <a:xfrm rot="18900000">
            <a:off x="1651266" y="32336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7" name="Multiply 84"/>
          <p:cNvSpPr/>
          <p:nvPr/>
        </p:nvSpPr>
        <p:spPr>
          <a:xfrm rot="18900000">
            <a:off x="1999701" y="313323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8" name="Multiply 84"/>
          <p:cNvSpPr/>
          <p:nvPr/>
        </p:nvSpPr>
        <p:spPr>
          <a:xfrm rot="18900000">
            <a:off x="1356419" y="337477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9" name="Multiply 84"/>
          <p:cNvSpPr/>
          <p:nvPr/>
        </p:nvSpPr>
        <p:spPr>
          <a:xfrm rot="18900000">
            <a:off x="3535575" y="236634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0" name="Multiply 84"/>
          <p:cNvSpPr/>
          <p:nvPr/>
        </p:nvSpPr>
        <p:spPr>
          <a:xfrm rot="18900000">
            <a:off x="2660459" y="221396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2453744" y="256159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2261845" y="282206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2853947" y="274674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1928151" y="2316713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2243593" y="230940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6" name="Multiply 84"/>
          <p:cNvSpPr/>
          <p:nvPr/>
        </p:nvSpPr>
        <p:spPr>
          <a:xfrm rot="18900000">
            <a:off x="2809068" y="203442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289" name="Rectangle 162"/>
          <p:cNvGrpSpPr/>
          <p:nvPr/>
        </p:nvGrpSpPr>
        <p:grpSpPr>
          <a:xfrm>
            <a:off x="144779" y="1539072"/>
            <a:ext cx="672314" cy="288650"/>
            <a:chOff x="0" y="0"/>
            <a:chExt cx="672312" cy="288648"/>
          </a:xfrm>
        </p:grpSpPr>
        <p:sp>
          <p:nvSpPr>
            <p:cNvPr id="287" name="Rectangle"/>
            <p:cNvSpPr/>
            <p:nvPr/>
          </p:nvSpPr>
          <p:spPr>
            <a:xfrm>
              <a:off x="-1" y="0"/>
              <a:ext cx="672314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88" name="Sueldo"/>
            <p:cNvSpPr txBox="1"/>
            <p:nvPr/>
          </p:nvSpPr>
          <p:spPr>
            <a:xfrm>
              <a:off x="-1" y="16054"/>
              <a:ext cx="67231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Sueldo</a:t>
              </a:r>
            </a:p>
          </p:txBody>
        </p:sp>
      </p:grpSp>
      <p:sp>
        <p:nvSpPr>
          <p:cNvPr id="290" name="Multiply 84"/>
          <p:cNvSpPr/>
          <p:nvPr/>
        </p:nvSpPr>
        <p:spPr>
          <a:xfrm rot="18900000">
            <a:off x="3231718" y="2232969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1" name="Multiply 84"/>
          <p:cNvSpPr/>
          <p:nvPr/>
        </p:nvSpPr>
        <p:spPr>
          <a:xfrm rot="18900000">
            <a:off x="3246920" y="193087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2" name="Multiply 84"/>
          <p:cNvSpPr/>
          <p:nvPr/>
        </p:nvSpPr>
        <p:spPr>
          <a:xfrm rot="18900000">
            <a:off x="2123804" y="256986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3" name="Multiply 84"/>
          <p:cNvSpPr/>
          <p:nvPr/>
        </p:nvSpPr>
        <p:spPr>
          <a:xfrm rot="18900000">
            <a:off x="3173790" y="253874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4" name="Multiply 84"/>
          <p:cNvSpPr/>
          <p:nvPr/>
        </p:nvSpPr>
        <p:spPr>
          <a:xfrm rot="18900000">
            <a:off x="2896223" y="3021415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5" name="Multiply 84"/>
          <p:cNvSpPr/>
          <p:nvPr/>
        </p:nvSpPr>
        <p:spPr>
          <a:xfrm rot="18900000">
            <a:off x="1866438" y="2104620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6" name="Multiply 84"/>
          <p:cNvSpPr/>
          <p:nvPr/>
        </p:nvSpPr>
        <p:spPr>
          <a:xfrm rot="18900000">
            <a:off x="1555365" y="23638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7" name="Multiply 84"/>
          <p:cNvSpPr/>
          <p:nvPr/>
        </p:nvSpPr>
        <p:spPr>
          <a:xfrm rot="18900000">
            <a:off x="2758045" y="248372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3581684" y="207996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3468241" y="2576432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3715818" y="2309407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2011154" y="3360068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2507033" y="284773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2983381" y="2272976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2090915" y="2932071"/>
            <a:ext cx="84552" cy="84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ZoneTexte 79"/>
          <p:cNvSpPr txBox="1"/>
          <p:nvPr/>
        </p:nvSpPr>
        <p:spPr>
          <a:xfrm>
            <a:off x="633239" y="2709421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Camina</a:t>
            </a:r>
          </a:p>
        </p:txBody>
      </p:sp>
      <p:sp>
        <p:nvSpPr>
          <p:cNvPr id="306" name="ZoneTexte 84"/>
          <p:cNvSpPr txBox="1"/>
          <p:nvPr/>
        </p:nvSpPr>
        <p:spPr>
          <a:xfrm>
            <a:off x="3264382" y="1711175"/>
            <a:ext cx="98742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Conduce</a:t>
            </a:r>
          </a:p>
        </p:txBody>
      </p:sp>
      <p:grpSp>
        <p:nvGrpSpPr>
          <p:cNvPr id="309" name="Rectangle 182"/>
          <p:cNvGrpSpPr/>
          <p:nvPr/>
        </p:nvGrpSpPr>
        <p:grpSpPr>
          <a:xfrm>
            <a:off x="3967364" y="3738776"/>
            <a:ext cx="568882" cy="288650"/>
            <a:chOff x="0" y="0"/>
            <a:chExt cx="568881" cy="288648"/>
          </a:xfrm>
        </p:grpSpPr>
        <p:sp>
          <p:nvSpPr>
            <p:cNvPr id="307" name="Rectangle"/>
            <p:cNvSpPr/>
            <p:nvPr/>
          </p:nvSpPr>
          <p:spPr>
            <a:xfrm>
              <a:off x="-1" y="0"/>
              <a:ext cx="568883" cy="288649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08" name="Edad"/>
            <p:cNvSpPr txBox="1"/>
            <p:nvPr/>
          </p:nvSpPr>
          <p:spPr>
            <a:xfrm>
              <a:off x="-1" y="16054"/>
              <a:ext cx="568883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Edad</a:t>
              </a:r>
            </a:p>
          </p:txBody>
        </p:sp>
      </p:grpSp>
      <p:sp>
        <p:nvSpPr>
          <p:cNvPr id="310" name="Oval 7"/>
          <p:cNvSpPr/>
          <p:nvPr/>
        </p:nvSpPr>
        <p:spPr>
          <a:xfrm>
            <a:off x="1832376" y="2675728"/>
            <a:ext cx="596499" cy="596499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Oval 184"/>
          <p:cNvSpPr/>
          <p:nvPr/>
        </p:nvSpPr>
        <p:spPr>
          <a:xfrm>
            <a:off x="1833561" y="2675338"/>
            <a:ext cx="596499" cy="596499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2" dur="indefinite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6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with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0" dur="indefinite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4" dur="indefinite" fill="hold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withEffect" presetID="9" grpId="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38" dur="indefinite" fill="hold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2" dur="indefinite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ID="9" grpId="1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6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mph" nodeType="withEffect" presetID="9" grpId="1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0" dur="indefinite" fill="hold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withEffect" presetID="9" grpId="1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4" dur="indefinite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withEffect" presetID="9" grpId="1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58" dur="indefinite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13"/>
      <p:bldP build="whole" bldLvl="1" animBg="1" rev="0" advAuto="0" spid="301" grpId="9"/>
      <p:bldP build="whole" bldLvl="1" animBg="1" rev="0" advAuto="0" spid="275" grpId="5"/>
      <p:bldP build="whole" bldLvl="1" animBg="1" rev="0" advAuto="0" spid="266" grpId="14"/>
      <p:bldP build="whole" bldLvl="1" animBg="1" rev="0" advAuto="0" spid="310" grpId="1"/>
      <p:bldP build="whole" bldLvl="1" animBg="1" rev="0" advAuto="0" spid="272" grpId="4"/>
      <p:bldP build="whole" bldLvl="1" animBg="1" rev="0" advAuto="0" spid="304" grpId="2"/>
      <p:bldP build="whole" bldLvl="1" animBg="1" rev="0" advAuto="0" spid="311" grpId="3"/>
      <p:bldP build="whole" bldLvl="1" animBg="1" rev="0" advAuto="0" spid="276" grpId="6"/>
      <p:bldP build="whole" bldLvl="1" animBg="1" rev="0" advAuto="0" spid="273" grpId="11"/>
      <p:bldP build="whole" bldLvl="1" animBg="1" rev="0" advAuto="0" spid="271" grpId="10"/>
      <p:bldP build="whole" bldLvl="1" animBg="1" rev="0" advAuto="0" spid="274" grpId="12"/>
      <p:bldP build="whole" bldLvl="1" animBg="1" rev="0" advAuto="0" spid="267" grpId="15"/>
      <p:bldP build="whole" bldLvl="1" animBg="1" rev="0" advAuto="0" spid="278" grpId="8"/>
      <p:bldP build="whole" bldLvl="1" animBg="1" rev="0" advAuto="0" spid="277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6"/>
          <p:cNvSpPr txBox="1"/>
          <p:nvPr>
            <p:ph type="title"/>
          </p:nvPr>
        </p:nvSpPr>
        <p:spPr>
          <a:xfrm>
            <a:off x="228600" y="76200"/>
            <a:ext cx="8686800" cy="742950"/>
          </a:xfrm>
          <a:prstGeom prst="rect">
            <a:avLst/>
          </a:prstGeom>
        </p:spPr>
        <p:txBody>
          <a:bodyPr anchor="t"/>
          <a:lstStyle/>
          <a:p>
            <a:pPr/>
            <a:r>
              <a:t>N</a:t>
            </a:r>
            <a:r>
              <a: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rPr>
              <a:t>aï</a:t>
            </a:r>
            <a:r>
              <a:t>ve Bayes: Paso 2</a:t>
            </a:r>
          </a:p>
        </p:txBody>
      </p:sp>
      <p:sp>
        <p:nvSpPr>
          <p:cNvPr id="316" name="Connecteur droit avec flèche 2"/>
          <p:cNvSpPr/>
          <p:nvPr/>
        </p:nvSpPr>
        <p:spPr>
          <a:xfrm>
            <a:off x="1800177" y="1697819"/>
            <a:ext cx="499255" cy="704133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ZoneTexte 3"/>
          <p:cNvSpPr txBox="1"/>
          <p:nvPr/>
        </p:nvSpPr>
        <p:spPr>
          <a:xfrm>
            <a:off x="688640" y="1310196"/>
            <a:ext cx="238196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Posteriori</a:t>
            </a:r>
          </a:p>
        </p:txBody>
      </p:sp>
      <p:sp>
        <p:nvSpPr>
          <p:cNvPr id="318" name="Connecteur droit avec flèche 32"/>
          <p:cNvSpPr/>
          <p:nvPr/>
        </p:nvSpPr>
        <p:spPr>
          <a:xfrm flipH="1">
            <a:off x="4946358" y="1479473"/>
            <a:ext cx="2156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ZoneTexte 35"/>
          <p:cNvSpPr txBox="1"/>
          <p:nvPr/>
        </p:nvSpPr>
        <p:spPr>
          <a:xfrm>
            <a:off x="4280508" y="1135077"/>
            <a:ext cx="133589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Condicionada</a:t>
            </a:r>
          </a:p>
        </p:txBody>
      </p:sp>
      <p:sp>
        <p:nvSpPr>
          <p:cNvPr id="320" name="Connecteur droit avec flèche 37"/>
          <p:cNvSpPr/>
          <p:nvPr/>
        </p:nvSpPr>
        <p:spPr>
          <a:xfrm flipH="1">
            <a:off x="7114636" y="1542679"/>
            <a:ext cx="482001" cy="714916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ZoneTexte 38"/>
          <p:cNvSpPr txBox="1"/>
          <p:nvPr/>
        </p:nvSpPr>
        <p:spPr>
          <a:xfrm>
            <a:off x="6959958" y="1165225"/>
            <a:ext cx="1913447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a Priori</a:t>
            </a:r>
          </a:p>
        </p:txBody>
      </p:sp>
      <p:sp>
        <p:nvSpPr>
          <p:cNvPr id="322" name="Connecteur droit avec flèche 39"/>
          <p:cNvSpPr/>
          <p:nvPr/>
        </p:nvSpPr>
        <p:spPr>
          <a:xfrm flipH="1" flipV="1">
            <a:off x="6476283" y="3395421"/>
            <a:ext cx="638354" cy="735400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ZoneTexte 42"/>
          <p:cNvSpPr txBox="1"/>
          <p:nvPr/>
        </p:nvSpPr>
        <p:spPr>
          <a:xfrm>
            <a:off x="6118647" y="4114560"/>
            <a:ext cx="219183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Probabilidad Marginal</a:t>
            </a:r>
          </a:p>
        </p:txBody>
      </p:sp>
      <p:sp>
        <p:nvSpPr>
          <p:cNvPr id="324" name="Rectangle 4"/>
          <p:cNvSpPr txBox="1"/>
          <p:nvPr/>
        </p:nvSpPr>
        <p:spPr>
          <a:xfrm>
            <a:off x="852039" y="2260045"/>
            <a:ext cx="7379008" cy="14410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e>
                      <m: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xmlns:a="http://schemas.openxmlformats.org/drawingml/2006/ma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num>
                    <m:den>
                      <m:d>
                        <m:dPr>
                          <m:ctrlP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"/>
                        </m:dPr>
                        <m:e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den>
                  </m:f>
                </m:oMath>
              </m:oMathPara>
            </a14:m>
            <a:endParaRPr sz="3200"/>
          </a:p>
        </p:txBody>
      </p:sp>
      <p:grpSp>
        <p:nvGrpSpPr>
          <p:cNvPr id="327" name="Rectangle 1"/>
          <p:cNvGrpSpPr/>
          <p:nvPr/>
        </p:nvGrpSpPr>
        <p:grpSpPr>
          <a:xfrm>
            <a:off x="6476283" y="998773"/>
            <a:ext cx="546107" cy="546108"/>
            <a:chOff x="0" y="0"/>
            <a:chExt cx="546106" cy="546106"/>
          </a:xfrm>
        </p:grpSpPr>
        <p:sp>
          <p:nvSpPr>
            <p:cNvPr id="325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#1</a:t>
              </a:r>
            </a:p>
          </p:txBody>
        </p:sp>
      </p:grpSp>
      <p:grpSp>
        <p:nvGrpSpPr>
          <p:cNvPr id="330" name="Rectangle 12"/>
          <p:cNvGrpSpPr/>
          <p:nvPr/>
        </p:nvGrpSpPr>
        <p:grpSpPr>
          <a:xfrm>
            <a:off x="5616404" y="3957647"/>
            <a:ext cx="546108" cy="546108"/>
            <a:chOff x="0" y="0"/>
            <a:chExt cx="546106" cy="546106"/>
          </a:xfrm>
        </p:grpSpPr>
        <p:sp>
          <p:nvSpPr>
            <p:cNvPr id="328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#2</a:t>
              </a:r>
            </a:p>
          </p:txBody>
        </p:sp>
      </p:grpSp>
      <p:grpSp>
        <p:nvGrpSpPr>
          <p:cNvPr id="333" name="Rectangle 13"/>
          <p:cNvGrpSpPr/>
          <p:nvPr/>
        </p:nvGrpSpPr>
        <p:grpSpPr>
          <a:xfrm>
            <a:off x="3757271" y="998773"/>
            <a:ext cx="546108" cy="546108"/>
            <a:chOff x="0" y="0"/>
            <a:chExt cx="546106" cy="546106"/>
          </a:xfrm>
        </p:grpSpPr>
        <p:sp>
          <p:nvSpPr>
            <p:cNvPr id="331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#3</a:t>
              </a:r>
            </a:p>
          </p:txBody>
        </p:sp>
      </p:grpSp>
      <p:grpSp>
        <p:nvGrpSpPr>
          <p:cNvPr id="336" name="Rectangle 14"/>
          <p:cNvGrpSpPr/>
          <p:nvPr/>
        </p:nvGrpSpPr>
        <p:grpSpPr>
          <a:xfrm>
            <a:off x="214099" y="1151713"/>
            <a:ext cx="546107" cy="546108"/>
            <a:chOff x="0" y="0"/>
            <a:chExt cx="546106" cy="546106"/>
          </a:xfrm>
        </p:grpSpPr>
        <p:sp>
          <p:nvSpPr>
            <p:cNvPr id="334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#4</a:t>
              </a:r>
            </a:p>
          </p:txBody>
        </p:sp>
      </p:grpSp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1819" y="866791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8950" y="3814943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39" name="Oval 19"/>
          <p:cNvSpPr/>
          <p:nvPr/>
        </p:nvSpPr>
        <p:spPr>
          <a:xfrm>
            <a:off x="-60697" y="998773"/>
            <a:ext cx="3052680" cy="838201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860" y="856068"/>
            <a:ext cx="690386" cy="6903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  <p:bldP build="whole" bldLvl="1" animBg="1" rev="0" advAuto="0" spid="33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