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5143500"/>
  <p:notesSz cx="9144000" cy="5143500"/>
  <p:embeddedFontLst>
    <p:embeddedFont>
      <p:font typeface="LRCEAI+Helvetica-Bold"/>
      <p:regular r:id="rId14"/>
    </p:embeddedFont>
    <p:embeddedFont>
      <p:font typeface="MTRIFE+Helvetica"/>
      <p:regular r:id="rId1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font" Target="fonts/font1.fntdata" /><Relationship Id="rId15" Type="http://schemas.openxmlformats.org/officeDocument/2006/relationships/font" Target="fonts/font2.fntdata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17600" y="2168921"/>
            <a:ext cx="7944049" cy="15495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001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>
                <a:solidFill>
                  <a:srgbClr val="4f81bd"/>
                </a:solidFill>
                <a:latin typeface="LRCEAI+Helvetica-Bold"/>
                <a:cs typeface="LRCEAI+Helvetica-Bold"/>
              </a:rPr>
              <a:t>Idea</a:t>
            </a:r>
            <a:r>
              <a:rPr dirty="0" sz="4800">
                <a:solidFill>
                  <a:srgbClr val="4f81bd"/>
                </a:solidFill>
                <a:latin typeface="LRCEAI+Helvetica-Bold"/>
                <a:cs typeface="LRCEAI+Helvetica-Bold"/>
              </a:rPr>
              <a:t> </a:t>
            </a:r>
            <a:r>
              <a:rPr dirty="0" sz="4800">
                <a:solidFill>
                  <a:srgbClr val="4f81bd"/>
                </a:solidFill>
                <a:latin typeface="LRCEAI+Helvetica-Bold"/>
                <a:cs typeface="LRCEAI+Helvetica-Bold"/>
              </a:rPr>
              <a:t>del</a:t>
            </a:r>
            <a:r>
              <a:rPr dirty="0" sz="4800">
                <a:solidFill>
                  <a:srgbClr val="4f81bd"/>
                </a:solidFill>
                <a:latin typeface="LRCEAI+Helvetica-Bold"/>
                <a:cs typeface="LRCEAI+Helvetica-Bold"/>
              </a:rPr>
              <a:t> </a:t>
            </a:r>
            <a:r>
              <a:rPr dirty="0" sz="4800">
                <a:solidFill>
                  <a:srgbClr val="4f81bd"/>
                </a:solidFill>
                <a:latin typeface="LRCEAI+Helvetica-Bold"/>
                <a:cs typeface="LRCEAI+Helvetica-Bold"/>
              </a:rPr>
              <a:t>Random</a:t>
            </a:r>
            <a:r>
              <a:rPr dirty="0" sz="4800">
                <a:solidFill>
                  <a:srgbClr val="4f81bd"/>
                </a:solidFill>
                <a:latin typeface="LRCEAI+Helvetica-Bold"/>
                <a:cs typeface="LRCEAI+Helvetica-Bold"/>
              </a:rPr>
              <a:t> </a:t>
            </a:r>
            <a:r>
              <a:rPr dirty="0" sz="4800">
                <a:solidFill>
                  <a:srgbClr val="4f81bd"/>
                </a:solidFill>
                <a:latin typeface="LRCEAI+Helvetica-Bold"/>
                <a:cs typeface="LRCEAI+Helvetica-Bold"/>
              </a:rPr>
              <a:t>Forest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800" y="4943723"/>
            <a:ext cx="2006088" cy="451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Machine</a:t>
            </a: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Learning</a:t>
            </a:r>
            <a:r>
              <a:rPr dirty="0" sz="1400" spc="-75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A-Z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35311" y="4945594"/>
            <a:ext cx="1929512" cy="451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©</a:t>
            </a: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SuperDataScience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9400" y="175716"/>
            <a:ext cx="5811976" cy="11621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4f81bc"/>
                </a:solidFill>
                <a:latin typeface="LRCEAI+Helvetica-Bold"/>
                <a:cs typeface="LRCEAI+Helvetica-Bold"/>
              </a:rPr>
              <a:t>Idea</a:t>
            </a:r>
            <a:r>
              <a:rPr dirty="0" sz="3600">
                <a:solidFill>
                  <a:srgbClr val="4f81bc"/>
                </a:solidFill>
                <a:latin typeface="LRCEAI+Helvetica-Bold"/>
                <a:cs typeface="LRCEAI+Helvetica-Bold"/>
              </a:rPr>
              <a:t> </a:t>
            </a:r>
            <a:r>
              <a:rPr dirty="0" sz="3600">
                <a:solidFill>
                  <a:srgbClr val="4f81bc"/>
                </a:solidFill>
                <a:latin typeface="LRCEAI+Helvetica-Bold"/>
                <a:cs typeface="LRCEAI+Helvetica-Bold"/>
              </a:rPr>
              <a:t>de</a:t>
            </a:r>
            <a:r>
              <a:rPr dirty="0" sz="3600">
                <a:solidFill>
                  <a:srgbClr val="4f81bc"/>
                </a:solidFill>
                <a:latin typeface="LRCEAI+Helvetica-Bold"/>
                <a:cs typeface="LRCEAI+Helvetica-Bold"/>
              </a:rPr>
              <a:t> </a:t>
            </a:r>
            <a:r>
              <a:rPr dirty="0" sz="3600">
                <a:solidFill>
                  <a:srgbClr val="4f81bc"/>
                </a:solidFill>
                <a:latin typeface="LRCEAI+Helvetica-Bold"/>
                <a:cs typeface="LRCEAI+Helvetica-Bold"/>
              </a:rPr>
              <a:t>Random</a:t>
            </a:r>
            <a:r>
              <a:rPr dirty="0" sz="3600">
                <a:solidFill>
                  <a:srgbClr val="4f81bc"/>
                </a:solidFill>
                <a:latin typeface="LRCEAI+Helvetica-Bold"/>
                <a:cs typeface="LRCEAI+Helvetica-Bold"/>
              </a:rPr>
              <a:t> </a:t>
            </a:r>
            <a:r>
              <a:rPr dirty="0" sz="3600">
                <a:solidFill>
                  <a:srgbClr val="4f81bc"/>
                </a:solidFill>
                <a:latin typeface="LRCEAI+Helvetica-Bold"/>
                <a:cs typeface="LRCEAI+Helvetica-Bold"/>
              </a:rPr>
              <a:t>Forest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82700" y="2541686"/>
            <a:ext cx="7569317" cy="1420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58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4f81bc"/>
                </a:solidFill>
                <a:latin typeface="LRCEAI+Helvetica-Bold"/>
                <a:cs typeface="LRCEAI+Helvetica-Bold"/>
              </a:rPr>
              <a:t>Aprendizaje</a:t>
            </a:r>
            <a:r>
              <a:rPr dirty="0" sz="4400">
                <a:solidFill>
                  <a:srgbClr val="4f81bc"/>
                </a:solidFill>
                <a:latin typeface="LRCEAI+Helvetica-Bold"/>
                <a:cs typeface="LRCEAI+Helvetica-Bold"/>
              </a:rPr>
              <a:t> </a:t>
            </a:r>
            <a:r>
              <a:rPr dirty="0" sz="4400">
                <a:solidFill>
                  <a:srgbClr val="4f81bc"/>
                </a:solidFill>
                <a:latin typeface="LRCEAI+Helvetica-Bold"/>
                <a:cs typeface="LRCEAI+Helvetica-Bold"/>
              </a:rPr>
              <a:t>en</a:t>
            </a:r>
            <a:r>
              <a:rPr dirty="0" sz="4400">
                <a:solidFill>
                  <a:srgbClr val="4f81bc"/>
                </a:solidFill>
                <a:latin typeface="LRCEAI+Helvetica-Bold"/>
                <a:cs typeface="LRCEAI+Helvetica-Bold"/>
              </a:rPr>
              <a:t> </a:t>
            </a:r>
            <a:r>
              <a:rPr dirty="0" sz="4400">
                <a:solidFill>
                  <a:srgbClr val="4f81bc"/>
                </a:solidFill>
                <a:latin typeface="LRCEAI+Helvetica-Bold"/>
                <a:cs typeface="LRCEAI+Helvetica-Bold"/>
              </a:rPr>
              <a:t>Conjunto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800" y="4943723"/>
            <a:ext cx="2006088" cy="451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Machine</a:t>
            </a: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Learning</a:t>
            </a:r>
            <a:r>
              <a:rPr dirty="0" sz="1400" spc="-75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A-Z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35311" y="4945594"/>
            <a:ext cx="1929512" cy="451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©</a:t>
            </a: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SuperDataScience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9400" y="175716"/>
            <a:ext cx="5811976" cy="11621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4f81bc"/>
                </a:solidFill>
                <a:latin typeface="LRCEAI+Helvetica-Bold"/>
                <a:cs typeface="LRCEAI+Helvetica-Bold"/>
              </a:rPr>
              <a:t>Idea</a:t>
            </a:r>
            <a:r>
              <a:rPr dirty="0" sz="3600">
                <a:solidFill>
                  <a:srgbClr val="4f81bc"/>
                </a:solidFill>
                <a:latin typeface="LRCEAI+Helvetica-Bold"/>
                <a:cs typeface="LRCEAI+Helvetica-Bold"/>
              </a:rPr>
              <a:t> </a:t>
            </a:r>
            <a:r>
              <a:rPr dirty="0" sz="3600">
                <a:solidFill>
                  <a:srgbClr val="4f81bc"/>
                </a:solidFill>
                <a:latin typeface="LRCEAI+Helvetica-Bold"/>
                <a:cs typeface="LRCEAI+Helvetica-Bold"/>
              </a:rPr>
              <a:t>de</a:t>
            </a:r>
            <a:r>
              <a:rPr dirty="0" sz="3600">
                <a:solidFill>
                  <a:srgbClr val="4f81bc"/>
                </a:solidFill>
                <a:latin typeface="LRCEAI+Helvetica-Bold"/>
                <a:cs typeface="LRCEAI+Helvetica-Bold"/>
              </a:rPr>
              <a:t> </a:t>
            </a:r>
            <a:r>
              <a:rPr dirty="0" sz="3600">
                <a:solidFill>
                  <a:srgbClr val="4f81bc"/>
                </a:solidFill>
                <a:latin typeface="LRCEAI+Helvetica-Bold"/>
                <a:cs typeface="LRCEAI+Helvetica-Bold"/>
              </a:rPr>
              <a:t>Random</a:t>
            </a:r>
            <a:r>
              <a:rPr dirty="0" sz="3600">
                <a:solidFill>
                  <a:srgbClr val="4f81bc"/>
                </a:solidFill>
                <a:latin typeface="LRCEAI+Helvetica-Bold"/>
                <a:cs typeface="LRCEAI+Helvetica-Bold"/>
              </a:rPr>
              <a:t> </a:t>
            </a:r>
            <a:r>
              <a:rPr dirty="0" sz="3600">
                <a:solidFill>
                  <a:srgbClr val="4f81bc"/>
                </a:solidFill>
                <a:latin typeface="LRCEAI+Helvetica-Bold"/>
                <a:cs typeface="LRCEAI+Helvetica-Bold"/>
              </a:rPr>
              <a:t>Forest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500" y="998140"/>
            <a:ext cx="9009783" cy="5165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-28">
                <a:solidFill>
                  <a:srgbClr val="000000"/>
                </a:solidFill>
                <a:latin typeface="LRCEAI+Helvetica-Bold"/>
                <a:cs typeface="LRCEAI+Helvetica-Bold"/>
              </a:rPr>
              <a:t>PASO</a:t>
            </a:r>
            <a:r>
              <a:rPr dirty="0" sz="1600" spc="30">
                <a:solidFill>
                  <a:srgbClr val="000000"/>
                </a:solidFill>
                <a:latin typeface="LRCEAI+Helvetica-Bold"/>
                <a:cs typeface="LRCEAI+Helvetica-Bold"/>
              </a:rPr>
              <a:t> </a:t>
            </a:r>
            <a:r>
              <a:rPr dirty="0" sz="1600">
                <a:solidFill>
                  <a:srgbClr val="000000"/>
                </a:solidFill>
                <a:latin typeface="LRCEAI+Helvetica-Bold"/>
                <a:cs typeface="LRCEAI+Helvetica-Bold"/>
              </a:rPr>
              <a:t>1:</a:t>
            </a:r>
            <a:r>
              <a:rPr dirty="0" sz="1600">
                <a:solidFill>
                  <a:srgbClr val="000000"/>
                </a:solidFill>
                <a:latin typeface="LRCEAI+Helvetica-Bold"/>
                <a:cs typeface="LRCEAI+Helvetica-Bold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Seleccionar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un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número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aleatorio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K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de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puntos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del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Conjunto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de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Entrenamiento.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800" y="4943723"/>
            <a:ext cx="2006088" cy="451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Machine</a:t>
            </a: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Learning</a:t>
            </a:r>
            <a:r>
              <a:rPr dirty="0" sz="1400" spc="-75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A-Z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35311" y="4945594"/>
            <a:ext cx="1929512" cy="451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©</a:t>
            </a: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SuperDataScience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9400" y="175716"/>
            <a:ext cx="5811976" cy="11621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4f81bc"/>
                </a:solidFill>
                <a:latin typeface="LRCEAI+Helvetica-Bold"/>
                <a:cs typeface="LRCEAI+Helvetica-Bold"/>
              </a:rPr>
              <a:t>Idea</a:t>
            </a:r>
            <a:r>
              <a:rPr dirty="0" sz="3600">
                <a:solidFill>
                  <a:srgbClr val="4f81bc"/>
                </a:solidFill>
                <a:latin typeface="LRCEAI+Helvetica-Bold"/>
                <a:cs typeface="LRCEAI+Helvetica-Bold"/>
              </a:rPr>
              <a:t> </a:t>
            </a:r>
            <a:r>
              <a:rPr dirty="0" sz="3600">
                <a:solidFill>
                  <a:srgbClr val="4f81bc"/>
                </a:solidFill>
                <a:latin typeface="LRCEAI+Helvetica-Bold"/>
                <a:cs typeface="LRCEAI+Helvetica-Bold"/>
              </a:rPr>
              <a:t>de</a:t>
            </a:r>
            <a:r>
              <a:rPr dirty="0" sz="3600">
                <a:solidFill>
                  <a:srgbClr val="4f81bc"/>
                </a:solidFill>
                <a:latin typeface="LRCEAI+Helvetica-Bold"/>
                <a:cs typeface="LRCEAI+Helvetica-Bold"/>
              </a:rPr>
              <a:t> </a:t>
            </a:r>
            <a:r>
              <a:rPr dirty="0" sz="3600">
                <a:solidFill>
                  <a:srgbClr val="4f81bc"/>
                </a:solidFill>
                <a:latin typeface="LRCEAI+Helvetica-Bold"/>
                <a:cs typeface="LRCEAI+Helvetica-Bold"/>
              </a:rPr>
              <a:t>Random</a:t>
            </a:r>
            <a:r>
              <a:rPr dirty="0" sz="3600">
                <a:solidFill>
                  <a:srgbClr val="4f81bc"/>
                </a:solidFill>
                <a:latin typeface="LRCEAI+Helvetica-Bold"/>
                <a:cs typeface="LRCEAI+Helvetica-Bold"/>
              </a:rPr>
              <a:t> </a:t>
            </a:r>
            <a:r>
              <a:rPr dirty="0" sz="3600">
                <a:solidFill>
                  <a:srgbClr val="4f81bc"/>
                </a:solidFill>
                <a:latin typeface="LRCEAI+Helvetica-Bold"/>
                <a:cs typeface="LRCEAI+Helvetica-Bold"/>
              </a:rPr>
              <a:t>Forest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500" y="998140"/>
            <a:ext cx="9009783" cy="5165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-28">
                <a:solidFill>
                  <a:srgbClr val="000000"/>
                </a:solidFill>
                <a:latin typeface="LRCEAI+Helvetica-Bold"/>
                <a:cs typeface="LRCEAI+Helvetica-Bold"/>
              </a:rPr>
              <a:t>PASO</a:t>
            </a:r>
            <a:r>
              <a:rPr dirty="0" sz="1600" spc="30">
                <a:solidFill>
                  <a:srgbClr val="000000"/>
                </a:solidFill>
                <a:latin typeface="LRCEAI+Helvetica-Bold"/>
                <a:cs typeface="LRCEAI+Helvetica-Bold"/>
              </a:rPr>
              <a:t> </a:t>
            </a:r>
            <a:r>
              <a:rPr dirty="0" sz="1600">
                <a:solidFill>
                  <a:srgbClr val="000000"/>
                </a:solidFill>
                <a:latin typeface="LRCEAI+Helvetica-Bold"/>
                <a:cs typeface="LRCEAI+Helvetica-Bold"/>
              </a:rPr>
              <a:t>1:</a:t>
            </a:r>
            <a:r>
              <a:rPr dirty="0" sz="1600">
                <a:solidFill>
                  <a:srgbClr val="000000"/>
                </a:solidFill>
                <a:latin typeface="LRCEAI+Helvetica-Bold"/>
                <a:cs typeface="LRCEAI+Helvetica-Bold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Seleccionar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un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número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aleatorio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K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de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puntos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del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Conjunto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de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Entrenamiento.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500" y="1798240"/>
            <a:ext cx="7840447" cy="5165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-28">
                <a:solidFill>
                  <a:srgbClr val="000000"/>
                </a:solidFill>
                <a:latin typeface="LRCEAI+Helvetica-Bold"/>
                <a:cs typeface="LRCEAI+Helvetica-Bold"/>
              </a:rPr>
              <a:t>PASO</a:t>
            </a:r>
            <a:r>
              <a:rPr dirty="0" sz="1600" spc="30">
                <a:solidFill>
                  <a:srgbClr val="000000"/>
                </a:solidFill>
                <a:latin typeface="LRCEAI+Helvetica-Bold"/>
                <a:cs typeface="LRCEAI+Helvetica-Bold"/>
              </a:rPr>
              <a:t> </a:t>
            </a:r>
            <a:r>
              <a:rPr dirty="0" sz="1600">
                <a:solidFill>
                  <a:srgbClr val="000000"/>
                </a:solidFill>
                <a:latin typeface="LRCEAI+Helvetica-Bold"/>
                <a:cs typeface="LRCEAI+Helvetica-Bold"/>
              </a:rPr>
              <a:t>2:</a:t>
            </a:r>
            <a:r>
              <a:rPr dirty="0" sz="1600">
                <a:solidFill>
                  <a:srgbClr val="000000"/>
                </a:solidFill>
                <a:latin typeface="LRCEAI+Helvetica-Bold"/>
                <a:cs typeface="LRCEAI+Helvetica-Bold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Construir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el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Árbol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de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Decisión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asociado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a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esos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K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puntos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de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datos.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800" y="4943723"/>
            <a:ext cx="2006088" cy="451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Machine</a:t>
            </a: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Learning</a:t>
            </a:r>
            <a:r>
              <a:rPr dirty="0" sz="1400" spc="-75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A-Z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435311" y="4945594"/>
            <a:ext cx="1929512" cy="451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©</a:t>
            </a: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SuperDataScience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9400" y="175716"/>
            <a:ext cx="5811976" cy="11621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4f81bc"/>
                </a:solidFill>
                <a:latin typeface="LRCEAI+Helvetica-Bold"/>
                <a:cs typeface="LRCEAI+Helvetica-Bold"/>
              </a:rPr>
              <a:t>Idea</a:t>
            </a:r>
            <a:r>
              <a:rPr dirty="0" sz="3600">
                <a:solidFill>
                  <a:srgbClr val="4f81bc"/>
                </a:solidFill>
                <a:latin typeface="LRCEAI+Helvetica-Bold"/>
                <a:cs typeface="LRCEAI+Helvetica-Bold"/>
              </a:rPr>
              <a:t> </a:t>
            </a:r>
            <a:r>
              <a:rPr dirty="0" sz="3600">
                <a:solidFill>
                  <a:srgbClr val="4f81bc"/>
                </a:solidFill>
                <a:latin typeface="LRCEAI+Helvetica-Bold"/>
                <a:cs typeface="LRCEAI+Helvetica-Bold"/>
              </a:rPr>
              <a:t>de</a:t>
            </a:r>
            <a:r>
              <a:rPr dirty="0" sz="3600">
                <a:solidFill>
                  <a:srgbClr val="4f81bc"/>
                </a:solidFill>
                <a:latin typeface="LRCEAI+Helvetica-Bold"/>
                <a:cs typeface="LRCEAI+Helvetica-Bold"/>
              </a:rPr>
              <a:t> </a:t>
            </a:r>
            <a:r>
              <a:rPr dirty="0" sz="3600">
                <a:solidFill>
                  <a:srgbClr val="4f81bc"/>
                </a:solidFill>
                <a:latin typeface="LRCEAI+Helvetica-Bold"/>
                <a:cs typeface="LRCEAI+Helvetica-Bold"/>
              </a:rPr>
              <a:t>Random</a:t>
            </a:r>
            <a:r>
              <a:rPr dirty="0" sz="3600">
                <a:solidFill>
                  <a:srgbClr val="4f81bc"/>
                </a:solidFill>
                <a:latin typeface="LRCEAI+Helvetica-Bold"/>
                <a:cs typeface="LRCEAI+Helvetica-Bold"/>
              </a:rPr>
              <a:t> </a:t>
            </a:r>
            <a:r>
              <a:rPr dirty="0" sz="3600">
                <a:solidFill>
                  <a:srgbClr val="4f81bc"/>
                </a:solidFill>
                <a:latin typeface="LRCEAI+Helvetica-Bold"/>
                <a:cs typeface="LRCEAI+Helvetica-Bold"/>
              </a:rPr>
              <a:t>Forest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500" y="998140"/>
            <a:ext cx="9009783" cy="5165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-28">
                <a:solidFill>
                  <a:srgbClr val="000000"/>
                </a:solidFill>
                <a:latin typeface="LRCEAI+Helvetica-Bold"/>
                <a:cs typeface="LRCEAI+Helvetica-Bold"/>
              </a:rPr>
              <a:t>PASO</a:t>
            </a:r>
            <a:r>
              <a:rPr dirty="0" sz="1600" spc="30">
                <a:solidFill>
                  <a:srgbClr val="000000"/>
                </a:solidFill>
                <a:latin typeface="LRCEAI+Helvetica-Bold"/>
                <a:cs typeface="LRCEAI+Helvetica-Bold"/>
              </a:rPr>
              <a:t> </a:t>
            </a:r>
            <a:r>
              <a:rPr dirty="0" sz="1600">
                <a:solidFill>
                  <a:srgbClr val="000000"/>
                </a:solidFill>
                <a:latin typeface="LRCEAI+Helvetica-Bold"/>
                <a:cs typeface="LRCEAI+Helvetica-Bold"/>
              </a:rPr>
              <a:t>1:</a:t>
            </a:r>
            <a:r>
              <a:rPr dirty="0" sz="1600">
                <a:solidFill>
                  <a:srgbClr val="000000"/>
                </a:solidFill>
                <a:latin typeface="LRCEAI+Helvetica-Bold"/>
                <a:cs typeface="LRCEAI+Helvetica-Bold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Seleccionar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un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número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aleatorio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K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de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puntos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del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Conjunto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de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Entrenamiento.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500" y="1798240"/>
            <a:ext cx="7840447" cy="5165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-28">
                <a:solidFill>
                  <a:srgbClr val="000000"/>
                </a:solidFill>
                <a:latin typeface="LRCEAI+Helvetica-Bold"/>
                <a:cs typeface="LRCEAI+Helvetica-Bold"/>
              </a:rPr>
              <a:t>PASO</a:t>
            </a:r>
            <a:r>
              <a:rPr dirty="0" sz="1600" spc="30">
                <a:solidFill>
                  <a:srgbClr val="000000"/>
                </a:solidFill>
                <a:latin typeface="LRCEAI+Helvetica-Bold"/>
                <a:cs typeface="LRCEAI+Helvetica-Bold"/>
              </a:rPr>
              <a:t> </a:t>
            </a:r>
            <a:r>
              <a:rPr dirty="0" sz="1600">
                <a:solidFill>
                  <a:srgbClr val="000000"/>
                </a:solidFill>
                <a:latin typeface="LRCEAI+Helvetica-Bold"/>
                <a:cs typeface="LRCEAI+Helvetica-Bold"/>
              </a:rPr>
              <a:t>2:</a:t>
            </a:r>
            <a:r>
              <a:rPr dirty="0" sz="1600">
                <a:solidFill>
                  <a:srgbClr val="000000"/>
                </a:solidFill>
                <a:latin typeface="LRCEAI+Helvetica-Bold"/>
                <a:cs typeface="LRCEAI+Helvetica-Bold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Construir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el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Árbol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de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Decisión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asociado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a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esos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K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puntos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de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datos.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500" y="2598340"/>
            <a:ext cx="9836036" cy="5165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-28">
                <a:solidFill>
                  <a:srgbClr val="000000"/>
                </a:solidFill>
                <a:latin typeface="LRCEAI+Helvetica-Bold"/>
                <a:cs typeface="LRCEAI+Helvetica-Bold"/>
              </a:rPr>
              <a:t>PASO</a:t>
            </a:r>
            <a:r>
              <a:rPr dirty="0" sz="1600" spc="30">
                <a:solidFill>
                  <a:srgbClr val="000000"/>
                </a:solidFill>
                <a:latin typeface="LRCEAI+Helvetica-Bold"/>
                <a:cs typeface="LRCEAI+Helvetica-Bold"/>
              </a:rPr>
              <a:t> </a:t>
            </a:r>
            <a:r>
              <a:rPr dirty="0" sz="1600">
                <a:solidFill>
                  <a:srgbClr val="000000"/>
                </a:solidFill>
                <a:latin typeface="LRCEAI+Helvetica-Bold"/>
                <a:cs typeface="LRCEAI+Helvetica-Bold"/>
              </a:rPr>
              <a:t>3:</a:t>
            </a:r>
            <a:r>
              <a:rPr dirty="0" sz="1600">
                <a:solidFill>
                  <a:srgbClr val="000000"/>
                </a:solidFill>
                <a:latin typeface="LRCEAI+Helvetica-Bold"/>
                <a:cs typeface="LRCEAI+Helvetica-Bold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Elegir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un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número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Ntree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de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árboles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que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queremos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construir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y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repetir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los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 spc="-23">
                <a:solidFill>
                  <a:srgbClr val="000000"/>
                </a:solidFill>
                <a:latin typeface="MTRIFE+Helvetica"/>
                <a:cs typeface="MTRIFE+Helvetica"/>
              </a:rPr>
              <a:t>PASOS</a:t>
            </a:r>
            <a:r>
              <a:rPr dirty="0" sz="1600" spc="23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1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y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2.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800" y="4943723"/>
            <a:ext cx="2006088" cy="451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Machine</a:t>
            </a: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Learning</a:t>
            </a:r>
            <a:r>
              <a:rPr dirty="0" sz="1400" spc="-75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A-Z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35311" y="4945594"/>
            <a:ext cx="1929512" cy="451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©</a:t>
            </a: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SuperDataScience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9400" y="175716"/>
            <a:ext cx="5811976" cy="11621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4f81bc"/>
                </a:solidFill>
                <a:latin typeface="LRCEAI+Helvetica-Bold"/>
                <a:cs typeface="LRCEAI+Helvetica-Bold"/>
              </a:rPr>
              <a:t>Idea</a:t>
            </a:r>
            <a:r>
              <a:rPr dirty="0" sz="3600">
                <a:solidFill>
                  <a:srgbClr val="4f81bc"/>
                </a:solidFill>
                <a:latin typeface="LRCEAI+Helvetica-Bold"/>
                <a:cs typeface="LRCEAI+Helvetica-Bold"/>
              </a:rPr>
              <a:t> </a:t>
            </a:r>
            <a:r>
              <a:rPr dirty="0" sz="3600">
                <a:solidFill>
                  <a:srgbClr val="4f81bc"/>
                </a:solidFill>
                <a:latin typeface="LRCEAI+Helvetica-Bold"/>
                <a:cs typeface="LRCEAI+Helvetica-Bold"/>
              </a:rPr>
              <a:t>de</a:t>
            </a:r>
            <a:r>
              <a:rPr dirty="0" sz="3600">
                <a:solidFill>
                  <a:srgbClr val="4f81bc"/>
                </a:solidFill>
                <a:latin typeface="LRCEAI+Helvetica-Bold"/>
                <a:cs typeface="LRCEAI+Helvetica-Bold"/>
              </a:rPr>
              <a:t> </a:t>
            </a:r>
            <a:r>
              <a:rPr dirty="0" sz="3600">
                <a:solidFill>
                  <a:srgbClr val="4f81bc"/>
                </a:solidFill>
                <a:latin typeface="LRCEAI+Helvetica-Bold"/>
                <a:cs typeface="LRCEAI+Helvetica-Bold"/>
              </a:rPr>
              <a:t>Random</a:t>
            </a:r>
            <a:r>
              <a:rPr dirty="0" sz="3600">
                <a:solidFill>
                  <a:srgbClr val="4f81bc"/>
                </a:solidFill>
                <a:latin typeface="LRCEAI+Helvetica-Bold"/>
                <a:cs typeface="LRCEAI+Helvetica-Bold"/>
              </a:rPr>
              <a:t> </a:t>
            </a:r>
            <a:r>
              <a:rPr dirty="0" sz="3600">
                <a:solidFill>
                  <a:srgbClr val="4f81bc"/>
                </a:solidFill>
                <a:latin typeface="LRCEAI+Helvetica-Bold"/>
                <a:cs typeface="LRCEAI+Helvetica-Bold"/>
              </a:rPr>
              <a:t>Forest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500" y="998140"/>
            <a:ext cx="9009783" cy="5165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-28">
                <a:solidFill>
                  <a:srgbClr val="000000"/>
                </a:solidFill>
                <a:latin typeface="LRCEAI+Helvetica-Bold"/>
                <a:cs typeface="LRCEAI+Helvetica-Bold"/>
              </a:rPr>
              <a:t>PASO</a:t>
            </a:r>
            <a:r>
              <a:rPr dirty="0" sz="1600" spc="30">
                <a:solidFill>
                  <a:srgbClr val="000000"/>
                </a:solidFill>
                <a:latin typeface="LRCEAI+Helvetica-Bold"/>
                <a:cs typeface="LRCEAI+Helvetica-Bold"/>
              </a:rPr>
              <a:t> </a:t>
            </a:r>
            <a:r>
              <a:rPr dirty="0" sz="1600">
                <a:solidFill>
                  <a:srgbClr val="000000"/>
                </a:solidFill>
                <a:latin typeface="LRCEAI+Helvetica-Bold"/>
                <a:cs typeface="LRCEAI+Helvetica-Bold"/>
              </a:rPr>
              <a:t>1:</a:t>
            </a:r>
            <a:r>
              <a:rPr dirty="0" sz="1600">
                <a:solidFill>
                  <a:srgbClr val="000000"/>
                </a:solidFill>
                <a:latin typeface="LRCEAI+Helvetica-Bold"/>
                <a:cs typeface="LRCEAI+Helvetica-Bold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Seleccionar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un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número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aleatorio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K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de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puntos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del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Conjunto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de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Entrenamiento.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500" y="1798240"/>
            <a:ext cx="7840447" cy="5165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-28">
                <a:solidFill>
                  <a:srgbClr val="000000"/>
                </a:solidFill>
                <a:latin typeface="LRCEAI+Helvetica-Bold"/>
                <a:cs typeface="LRCEAI+Helvetica-Bold"/>
              </a:rPr>
              <a:t>PASO</a:t>
            </a:r>
            <a:r>
              <a:rPr dirty="0" sz="1600" spc="30">
                <a:solidFill>
                  <a:srgbClr val="000000"/>
                </a:solidFill>
                <a:latin typeface="LRCEAI+Helvetica-Bold"/>
                <a:cs typeface="LRCEAI+Helvetica-Bold"/>
              </a:rPr>
              <a:t> </a:t>
            </a:r>
            <a:r>
              <a:rPr dirty="0" sz="1600">
                <a:solidFill>
                  <a:srgbClr val="000000"/>
                </a:solidFill>
                <a:latin typeface="LRCEAI+Helvetica-Bold"/>
                <a:cs typeface="LRCEAI+Helvetica-Bold"/>
              </a:rPr>
              <a:t>2:</a:t>
            </a:r>
            <a:r>
              <a:rPr dirty="0" sz="1600">
                <a:solidFill>
                  <a:srgbClr val="000000"/>
                </a:solidFill>
                <a:latin typeface="LRCEAI+Helvetica-Bold"/>
                <a:cs typeface="LRCEAI+Helvetica-Bold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Construir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el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Árbol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de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Decisión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asociado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a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esos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K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puntos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de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datos.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500" y="2598340"/>
            <a:ext cx="9836036" cy="5165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-28">
                <a:solidFill>
                  <a:srgbClr val="000000"/>
                </a:solidFill>
                <a:latin typeface="LRCEAI+Helvetica-Bold"/>
                <a:cs typeface="LRCEAI+Helvetica-Bold"/>
              </a:rPr>
              <a:t>PASO</a:t>
            </a:r>
            <a:r>
              <a:rPr dirty="0" sz="1600" spc="30">
                <a:solidFill>
                  <a:srgbClr val="000000"/>
                </a:solidFill>
                <a:latin typeface="LRCEAI+Helvetica-Bold"/>
                <a:cs typeface="LRCEAI+Helvetica-Bold"/>
              </a:rPr>
              <a:t> </a:t>
            </a:r>
            <a:r>
              <a:rPr dirty="0" sz="1600">
                <a:solidFill>
                  <a:srgbClr val="000000"/>
                </a:solidFill>
                <a:latin typeface="LRCEAI+Helvetica-Bold"/>
                <a:cs typeface="LRCEAI+Helvetica-Bold"/>
              </a:rPr>
              <a:t>3:</a:t>
            </a:r>
            <a:r>
              <a:rPr dirty="0" sz="1600">
                <a:solidFill>
                  <a:srgbClr val="000000"/>
                </a:solidFill>
                <a:latin typeface="LRCEAI+Helvetica-Bold"/>
                <a:cs typeface="LRCEAI+Helvetica-Bold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Elegir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un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número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Ntree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de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árboles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que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queremos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construir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y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repetir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los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 spc="-23">
                <a:solidFill>
                  <a:srgbClr val="000000"/>
                </a:solidFill>
                <a:latin typeface="MTRIFE+Helvetica"/>
                <a:cs typeface="MTRIFE+Helvetica"/>
              </a:rPr>
              <a:t>PASOS</a:t>
            </a:r>
            <a:r>
              <a:rPr dirty="0" sz="1600" spc="23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1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y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2.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500" y="3360340"/>
            <a:ext cx="9910795" cy="7578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-28">
                <a:solidFill>
                  <a:srgbClr val="000000"/>
                </a:solidFill>
                <a:latin typeface="LRCEAI+Helvetica-Bold"/>
                <a:cs typeface="LRCEAI+Helvetica-Bold"/>
              </a:rPr>
              <a:t>PASO</a:t>
            </a:r>
            <a:r>
              <a:rPr dirty="0" sz="1600" spc="30">
                <a:solidFill>
                  <a:srgbClr val="000000"/>
                </a:solidFill>
                <a:latin typeface="LRCEAI+Helvetica-Bold"/>
                <a:cs typeface="LRCEAI+Helvetica-Bold"/>
              </a:rPr>
              <a:t> </a:t>
            </a:r>
            <a:r>
              <a:rPr dirty="0" sz="1600">
                <a:solidFill>
                  <a:srgbClr val="000000"/>
                </a:solidFill>
                <a:latin typeface="LRCEAI+Helvetica-Bold"/>
                <a:cs typeface="LRCEAI+Helvetica-Bold"/>
              </a:rPr>
              <a:t>4:</a:t>
            </a:r>
            <a:r>
              <a:rPr dirty="0" sz="1600">
                <a:solidFill>
                  <a:srgbClr val="000000"/>
                </a:solidFill>
                <a:latin typeface="LRCEAI+Helvetica-Bold"/>
                <a:cs typeface="LRCEAI+Helvetica-Bold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Para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clasificar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un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nuevo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punto,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hacer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que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cada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uno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de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los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Ntree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árboles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elabore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la</a:t>
            </a:r>
          </a:p>
          <a:p>
            <a:pPr marL="0" marR="0">
              <a:lnSpc>
                <a:spcPts val="1667"/>
              </a:lnSpc>
              <a:spcBef>
                <a:spcPts val="232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predicción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de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a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qué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categoría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pertenece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y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asignar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el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nuevo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punto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a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la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categoría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con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más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600">
                <a:solidFill>
                  <a:srgbClr val="000000"/>
                </a:solidFill>
                <a:latin typeface="MTRIFE+Helvetica"/>
                <a:cs typeface="MTRIFE+Helvetica"/>
              </a:rPr>
              <a:t>votos.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0800" y="4943723"/>
            <a:ext cx="2006088" cy="451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Machine</a:t>
            </a: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Learning</a:t>
            </a:r>
            <a:r>
              <a:rPr dirty="0" sz="1400" spc="-75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A-Z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35311" y="4945594"/>
            <a:ext cx="1929512" cy="451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©</a:t>
            </a: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SuperDataScience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9400" y="175716"/>
            <a:ext cx="5811976" cy="11621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4f81bc"/>
                </a:solidFill>
                <a:latin typeface="LRCEAI+Helvetica-Bold"/>
                <a:cs typeface="LRCEAI+Helvetica-Bold"/>
              </a:rPr>
              <a:t>Idea</a:t>
            </a:r>
            <a:r>
              <a:rPr dirty="0" sz="3600">
                <a:solidFill>
                  <a:srgbClr val="4f81bc"/>
                </a:solidFill>
                <a:latin typeface="LRCEAI+Helvetica-Bold"/>
                <a:cs typeface="LRCEAI+Helvetica-Bold"/>
              </a:rPr>
              <a:t> </a:t>
            </a:r>
            <a:r>
              <a:rPr dirty="0" sz="3600">
                <a:solidFill>
                  <a:srgbClr val="4f81bc"/>
                </a:solidFill>
                <a:latin typeface="LRCEAI+Helvetica-Bold"/>
                <a:cs typeface="LRCEAI+Helvetica-Bold"/>
              </a:rPr>
              <a:t>de</a:t>
            </a:r>
            <a:r>
              <a:rPr dirty="0" sz="3600">
                <a:solidFill>
                  <a:srgbClr val="4f81bc"/>
                </a:solidFill>
                <a:latin typeface="LRCEAI+Helvetica-Bold"/>
                <a:cs typeface="LRCEAI+Helvetica-Bold"/>
              </a:rPr>
              <a:t> </a:t>
            </a:r>
            <a:r>
              <a:rPr dirty="0" sz="3600">
                <a:solidFill>
                  <a:srgbClr val="4f81bc"/>
                </a:solidFill>
                <a:latin typeface="LRCEAI+Helvetica-Bold"/>
                <a:cs typeface="LRCEAI+Helvetica-Bold"/>
              </a:rPr>
              <a:t>Random</a:t>
            </a:r>
            <a:r>
              <a:rPr dirty="0" sz="3600">
                <a:solidFill>
                  <a:srgbClr val="4f81bc"/>
                </a:solidFill>
                <a:latin typeface="LRCEAI+Helvetica-Bold"/>
                <a:cs typeface="LRCEAI+Helvetica-Bold"/>
              </a:rPr>
              <a:t> </a:t>
            </a:r>
            <a:r>
              <a:rPr dirty="0" sz="3600">
                <a:solidFill>
                  <a:srgbClr val="4f81bc"/>
                </a:solidFill>
                <a:latin typeface="LRCEAI+Helvetica-Bold"/>
                <a:cs typeface="LRCEAI+Helvetica-Bold"/>
              </a:rPr>
              <a:t>Forest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800" y="4943723"/>
            <a:ext cx="2006088" cy="451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Machine</a:t>
            </a: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Learning</a:t>
            </a:r>
            <a:r>
              <a:rPr dirty="0" sz="1400" spc="-75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A-Z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35311" y="4945594"/>
            <a:ext cx="1929512" cy="451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©</a:t>
            </a: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SuperDataScience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9400" y="175716"/>
            <a:ext cx="5811976" cy="11621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4f81bd"/>
                </a:solidFill>
                <a:latin typeface="LRCEAI+Helvetica-Bold"/>
                <a:cs typeface="LRCEAI+Helvetica-Bold"/>
              </a:rPr>
              <a:t>Idea</a:t>
            </a:r>
            <a:r>
              <a:rPr dirty="0" sz="3600">
                <a:solidFill>
                  <a:srgbClr val="4f81bd"/>
                </a:solidFill>
                <a:latin typeface="LRCEAI+Helvetica-Bold"/>
                <a:cs typeface="LRCEAI+Helvetica-Bold"/>
              </a:rPr>
              <a:t> </a:t>
            </a:r>
            <a:r>
              <a:rPr dirty="0" sz="3600">
                <a:solidFill>
                  <a:srgbClr val="4f81bd"/>
                </a:solidFill>
                <a:latin typeface="LRCEAI+Helvetica-Bold"/>
                <a:cs typeface="LRCEAI+Helvetica-Bold"/>
              </a:rPr>
              <a:t>de</a:t>
            </a:r>
            <a:r>
              <a:rPr dirty="0" sz="3600">
                <a:solidFill>
                  <a:srgbClr val="4f81bd"/>
                </a:solidFill>
                <a:latin typeface="LRCEAI+Helvetica-Bold"/>
                <a:cs typeface="LRCEAI+Helvetica-Bold"/>
              </a:rPr>
              <a:t> </a:t>
            </a:r>
            <a:r>
              <a:rPr dirty="0" sz="3600">
                <a:solidFill>
                  <a:srgbClr val="4f81bd"/>
                </a:solidFill>
                <a:latin typeface="LRCEAI+Helvetica-Bold"/>
                <a:cs typeface="LRCEAI+Helvetica-Bold"/>
              </a:rPr>
              <a:t>Random</a:t>
            </a:r>
            <a:r>
              <a:rPr dirty="0" sz="3600">
                <a:solidFill>
                  <a:srgbClr val="4f81bd"/>
                </a:solidFill>
                <a:latin typeface="LRCEAI+Helvetica-Bold"/>
                <a:cs typeface="LRCEAI+Helvetica-Bold"/>
              </a:rPr>
              <a:t> </a:t>
            </a:r>
            <a:r>
              <a:rPr dirty="0" sz="3600">
                <a:solidFill>
                  <a:srgbClr val="4f81bd"/>
                </a:solidFill>
                <a:latin typeface="LRCEAI+Helvetica-Bold"/>
                <a:cs typeface="LRCEAI+Helvetica-Bold"/>
              </a:rPr>
              <a:t>Forest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800" y="4943723"/>
            <a:ext cx="2006088" cy="451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Machine</a:t>
            </a: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Learning</a:t>
            </a:r>
            <a:r>
              <a:rPr dirty="0" sz="1400" spc="-75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A-Z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35311" y="4945594"/>
            <a:ext cx="1929512" cy="451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©</a:t>
            </a: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 </a:t>
            </a:r>
            <a:r>
              <a:rPr dirty="0" sz="1400">
                <a:solidFill>
                  <a:srgbClr val="000000"/>
                </a:solidFill>
                <a:latin typeface="MTRIFE+Helvetica"/>
                <a:cs typeface="MTRIFE+Helvetica"/>
              </a:rPr>
              <a:t>SuperDataScience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2020-05-28T14:29:28-05:00</dcterms:modified>
</cp:coreProperties>
</file>