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/>
          <p:nvPr/>
        </p:nvSpPr>
        <p:spPr>
          <a:xfrm>
            <a:off x="-35719" y="708661"/>
            <a:ext cx="9215236" cy="45720"/>
          </a:xfrm>
          <a:prstGeom prst="rect">
            <a:avLst/>
          </a:prstGeom>
          <a:solidFill>
            <a:srgbClr val="558ED5"/>
          </a:solidFill>
          <a:ln>
            <a:solidFill>
              <a:srgbClr val="1F497D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228600" y="0"/>
            <a:ext cx="8686800" cy="742950"/>
          </a:xfrm>
          <a:prstGeom prst="rect">
            <a:avLst/>
          </a:prstGeom>
        </p:spPr>
        <p:txBody>
          <a:bodyPr/>
          <a:lstStyle>
            <a:lvl1pPr algn="l">
              <a:defRPr sz="3600">
                <a:ln w="9524">
                  <a:solidFill>
                    <a:srgbClr val="054697"/>
                  </a:solidFill>
                </a:ln>
                <a:effectLst>
                  <a:outerShdw sx="100000" sy="100000" kx="0" ky="0" algn="b" rotWithShape="0" blurRad="38100" dist="20320" dir="180000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idx="1"/>
          </p:nvPr>
        </p:nvSpPr>
        <p:spPr>
          <a:xfrm>
            <a:off x="228600" y="895350"/>
            <a:ext cx="8686800" cy="3657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9"/>
          <p:cNvSpPr/>
          <p:nvPr/>
        </p:nvSpPr>
        <p:spPr>
          <a:xfrm>
            <a:off x="0" y="4861809"/>
            <a:ext cx="9144000" cy="1"/>
          </a:xfrm>
          <a:prstGeom prst="line">
            <a:avLst/>
          </a:prstGeom>
          <a:ln w="19050">
            <a:solidFill>
              <a:srgbClr val="1F497D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Slide Number Placeholder 5"/>
          <p:cNvSpPr txBox="1"/>
          <p:nvPr/>
        </p:nvSpPr>
        <p:spPr>
          <a:xfrm>
            <a:off x="6477000" y="4873842"/>
            <a:ext cx="26670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© SuperDataScience</a:t>
            </a:r>
          </a:p>
        </p:txBody>
      </p:sp>
      <p:sp>
        <p:nvSpPr>
          <p:cNvPr id="4" name="Slide Number Placeholder 5"/>
          <p:cNvSpPr txBox="1"/>
          <p:nvPr/>
        </p:nvSpPr>
        <p:spPr>
          <a:xfrm>
            <a:off x="0" y="4873842"/>
            <a:ext cx="297180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Machine Learning A-Z</a:t>
            </a: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0" y="0"/>
            <a:ext cx="9144000" cy="4857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ln w="9525">
            <a:solidFill>
              <a:srgbClr val="073297"/>
            </a:solidFill>
          </a:ln>
          <a:solidFill>
            <a:schemeClr val="accent1"/>
          </a:solidFill>
          <a:uFillTx/>
          <a:latin typeface="Montserrat SemiBold"/>
          <a:ea typeface="Montserrat SemiBold"/>
          <a:cs typeface="Montserrat SemiBold"/>
          <a:sym typeface="Montserrat SemiBol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Perfil de Precisión Acumulado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15"/>
          <p:cNvGrpSpPr/>
          <p:nvPr/>
        </p:nvGrpSpPr>
        <p:grpSpPr>
          <a:xfrm>
            <a:off x="1819275" y="1652589"/>
            <a:ext cx="4569621" cy="2238375"/>
            <a:chOff x="0" y="0"/>
            <a:chExt cx="4569620" cy="2238374"/>
          </a:xfrm>
        </p:grpSpPr>
        <p:sp>
          <p:nvSpPr>
            <p:cNvPr id="36" name="Straight Connector 116"/>
            <p:cNvSpPr/>
            <p:nvPr/>
          </p:nvSpPr>
          <p:spPr>
            <a:xfrm flipV="1">
              <a:off x="4569620" y="0"/>
              <a:ext cx="1" cy="2238375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" name="Straight Connector 117"/>
            <p:cNvSpPr/>
            <p:nvPr/>
          </p:nvSpPr>
          <p:spPr>
            <a:xfrm flipH="1" flipV="1">
              <a:off x="0" y="1557"/>
              <a:ext cx="4485664" cy="1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1" name="Group 112"/>
          <p:cNvGrpSpPr/>
          <p:nvPr/>
        </p:nvGrpSpPr>
        <p:grpSpPr>
          <a:xfrm>
            <a:off x="1828800" y="1700213"/>
            <a:ext cx="3650459" cy="2190750"/>
            <a:chOff x="0" y="0"/>
            <a:chExt cx="3650457" cy="2190749"/>
          </a:xfrm>
        </p:grpSpPr>
        <p:sp>
          <p:nvSpPr>
            <p:cNvPr id="39" name="Straight Connector 113"/>
            <p:cNvSpPr/>
            <p:nvPr/>
          </p:nvSpPr>
          <p:spPr>
            <a:xfrm flipV="1">
              <a:off x="3650458" y="0"/>
              <a:ext cx="1" cy="2190750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0" name="Straight Connector 114"/>
            <p:cNvSpPr/>
            <p:nvPr/>
          </p:nvSpPr>
          <p:spPr>
            <a:xfrm flipH="1" flipV="1">
              <a:off x="0" y="1524"/>
              <a:ext cx="3583389" cy="1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4" name="Group 109"/>
          <p:cNvGrpSpPr/>
          <p:nvPr/>
        </p:nvGrpSpPr>
        <p:grpSpPr>
          <a:xfrm>
            <a:off x="1824038" y="1809750"/>
            <a:ext cx="2745583" cy="2133600"/>
            <a:chOff x="0" y="0"/>
            <a:chExt cx="2745581" cy="2133599"/>
          </a:xfrm>
        </p:grpSpPr>
        <p:sp>
          <p:nvSpPr>
            <p:cNvPr id="42" name="Straight Connector 110"/>
            <p:cNvSpPr/>
            <p:nvPr/>
          </p:nvSpPr>
          <p:spPr>
            <a:xfrm flipV="1">
              <a:off x="2745582" y="0"/>
              <a:ext cx="1" cy="2133600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" name="Straight Connector 111"/>
            <p:cNvSpPr/>
            <p:nvPr/>
          </p:nvSpPr>
          <p:spPr>
            <a:xfrm flipH="1" flipV="1">
              <a:off x="0" y="1484"/>
              <a:ext cx="2695138" cy="1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7" name="Group 106"/>
          <p:cNvGrpSpPr/>
          <p:nvPr/>
        </p:nvGrpSpPr>
        <p:grpSpPr>
          <a:xfrm>
            <a:off x="1828801" y="2063772"/>
            <a:ext cx="1826420" cy="1879577"/>
            <a:chOff x="0" y="0"/>
            <a:chExt cx="1826419" cy="1879575"/>
          </a:xfrm>
        </p:grpSpPr>
        <p:sp>
          <p:nvSpPr>
            <p:cNvPr id="45" name="Straight Connector 107"/>
            <p:cNvSpPr/>
            <p:nvPr/>
          </p:nvSpPr>
          <p:spPr>
            <a:xfrm flipV="1">
              <a:off x="1826419" y="0"/>
              <a:ext cx="1" cy="1879577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6" name="Straight Connector 108"/>
            <p:cNvSpPr/>
            <p:nvPr/>
          </p:nvSpPr>
          <p:spPr>
            <a:xfrm flipH="1" flipV="1">
              <a:off x="0" y="1307"/>
              <a:ext cx="1792864" cy="1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0" name="Group 105"/>
          <p:cNvGrpSpPr/>
          <p:nvPr/>
        </p:nvGrpSpPr>
        <p:grpSpPr>
          <a:xfrm>
            <a:off x="1828799" y="2835298"/>
            <a:ext cx="907259" cy="1108053"/>
            <a:chOff x="0" y="0"/>
            <a:chExt cx="907257" cy="1108052"/>
          </a:xfrm>
        </p:grpSpPr>
        <p:sp>
          <p:nvSpPr>
            <p:cNvPr id="48" name="Straight Connector 98"/>
            <p:cNvSpPr/>
            <p:nvPr/>
          </p:nvSpPr>
          <p:spPr>
            <a:xfrm flipV="1">
              <a:off x="907257" y="0"/>
              <a:ext cx="1" cy="1108053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" name="Straight Connector 99"/>
            <p:cNvSpPr/>
            <p:nvPr/>
          </p:nvSpPr>
          <p:spPr>
            <a:xfrm flipH="1" flipV="1">
              <a:off x="-1" y="771"/>
              <a:ext cx="890589" cy="1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1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CAP</a:t>
            </a:r>
          </a:p>
        </p:txBody>
      </p:sp>
      <p:sp>
        <p:nvSpPr>
          <p:cNvPr id="52" name="Straight Arrow Connector 34"/>
          <p:cNvSpPr/>
          <p:nvPr/>
        </p:nvSpPr>
        <p:spPr>
          <a:xfrm>
            <a:off x="1600200" y="3914140"/>
            <a:ext cx="5686425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" name="Straight Arrow Connector 35"/>
          <p:cNvSpPr/>
          <p:nvPr/>
        </p:nvSpPr>
        <p:spPr>
          <a:xfrm flipV="1">
            <a:off x="1828799" y="1123949"/>
            <a:ext cx="1" cy="298704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" name="Straight Arrow Connector 45"/>
          <p:cNvSpPr/>
          <p:nvPr/>
        </p:nvSpPr>
        <p:spPr>
          <a:xfrm flipV="1">
            <a:off x="2735579" y="3836989"/>
            <a:ext cx="1" cy="152401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5" name="Straight Arrow Connector 48"/>
          <p:cNvSpPr/>
          <p:nvPr/>
        </p:nvSpPr>
        <p:spPr>
          <a:xfrm flipV="1">
            <a:off x="3657600" y="3836989"/>
            <a:ext cx="0" cy="152401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6" name="Straight Arrow Connector 49"/>
          <p:cNvSpPr/>
          <p:nvPr/>
        </p:nvSpPr>
        <p:spPr>
          <a:xfrm flipV="1">
            <a:off x="4572000" y="3836989"/>
            <a:ext cx="0" cy="152401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7" name="Straight Arrow Connector 50"/>
          <p:cNvSpPr/>
          <p:nvPr/>
        </p:nvSpPr>
        <p:spPr>
          <a:xfrm flipV="1">
            <a:off x="5486400" y="3836989"/>
            <a:ext cx="0" cy="152401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8" name="Straight Arrow Connector 51"/>
          <p:cNvSpPr/>
          <p:nvPr/>
        </p:nvSpPr>
        <p:spPr>
          <a:xfrm flipV="1">
            <a:off x="6400800" y="3836989"/>
            <a:ext cx="0" cy="152401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9" name="Straight Arrow Connector 54"/>
          <p:cNvSpPr/>
          <p:nvPr/>
        </p:nvSpPr>
        <p:spPr>
          <a:xfrm>
            <a:off x="1746250" y="3486150"/>
            <a:ext cx="173833" cy="0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0" name="Straight Arrow Connector 58"/>
          <p:cNvSpPr/>
          <p:nvPr/>
        </p:nvSpPr>
        <p:spPr>
          <a:xfrm>
            <a:off x="1746250" y="3028950"/>
            <a:ext cx="173833" cy="0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1" name="Straight Arrow Connector 59"/>
          <p:cNvSpPr/>
          <p:nvPr/>
        </p:nvSpPr>
        <p:spPr>
          <a:xfrm>
            <a:off x="1746250" y="2571750"/>
            <a:ext cx="173833" cy="0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2" name="Straight Arrow Connector 62"/>
          <p:cNvSpPr/>
          <p:nvPr/>
        </p:nvSpPr>
        <p:spPr>
          <a:xfrm>
            <a:off x="1746250" y="2114550"/>
            <a:ext cx="173833" cy="0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3" name="Straight Arrow Connector 63"/>
          <p:cNvSpPr/>
          <p:nvPr/>
        </p:nvSpPr>
        <p:spPr>
          <a:xfrm>
            <a:off x="1746250" y="1657350"/>
            <a:ext cx="173833" cy="0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4" name="Multiply 65"/>
          <p:cNvSpPr/>
          <p:nvPr/>
        </p:nvSpPr>
        <p:spPr>
          <a:xfrm>
            <a:off x="1749023" y="3837123"/>
            <a:ext cx="156811" cy="156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5" name="Multiply 66"/>
          <p:cNvSpPr/>
          <p:nvPr/>
        </p:nvSpPr>
        <p:spPr>
          <a:xfrm>
            <a:off x="2663423" y="3396370"/>
            <a:ext cx="156811" cy="156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6" name="Multiply 67"/>
          <p:cNvSpPr/>
          <p:nvPr/>
        </p:nvSpPr>
        <p:spPr>
          <a:xfrm>
            <a:off x="3564666" y="2942869"/>
            <a:ext cx="156811" cy="156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7" name="Multiply 68"/>
          <p:cNvSpPr/>
          <p:nvPr/>
        </p:nvSpPr>
        <p:spPr>
          <a:xfrm>
            <a:off x="4492224" y="2495537"/>
            <a:ext cx="156811" cy="156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8" name="Multiply 69"/>
          <p:cNvSpPr/>
          <p:nvPr/>
        </p:nvSpPr>
        <p:spPr>
          <a:xfrm>
            <a:off x="5406624" y="2035049"/>
            <a:ext cx="156811" cy="156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69" name="Multiply 70"/>
          <p:cNvSpPr/>
          <p:nvPr/>
        </p:nvSpPr>
        <p:spPr>
          <a:xfrm>
            <a:off x="6327602" y="1594295"/>
            <a:ext cx="156811" cy="156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0" name="Multiply 71"/>
          <p:cNvSpPr/>
          <p:nvPr/>
        </p:nvSpPr>
        <p:spPr>
          <a:xfrm>
            <a:off x="2656844" y="2760045"/>
            <a:ext cx="156811" cy="156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1" name="Multiply 74"/>
          <p:cNvSpPr/>
          <p:nvPr/>
        </p:nvSpPr>
        <p:spPr>
          <a:xfrm>
            <a:off x="3577824" y="1998045"/>
            <a:ext cx="156811" cy="156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2" name="Multiply 75"/>
          <p:cNvSpPr/>
          <p:nvPr/>
        </p:nvSpPr>
        <p:spPr>
          <a:xfrm>
            <a:off x="4491540" y="1722504"/>
            <a:ext cx="156811" cy="156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3" name="Multiply 76"/>
          <p:cNvSpPr/>
          <p:nvPr/>
        </p:nvSpPr>
        <p:spPr>
          <a:xfrm>
            <a:off x="5406624" y="1626777"/>
            <a:ext cx="156811" cy="156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74" name="Straight Connector 81"/>
          <p:cNvSpPr/>
          <p:nvPr/>
        </p:nvSpPr>
        <p:spPr>
          <a:xfrm flipV="1">
            <a:off x="1822221" y="1670917"/>
            <a:ext cx="4585157" cy="2236663"/>
          </a:xfrm>
          <a:prstGeom prst="line">
            <a:avLst/>
          </a:prstGeom>
          <a:ln w="57150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5" name="TextBox 83"/>
          <p:cNvSpPr txBox="1"/>
          <p:nvPr/>
        </p:nvSpPr>
        <p:spPr>
          <a:xfrm>
            <a:off x="2322732" y="4026127"/>
            <a:ext cx="72564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20,000</a:t>
            </a:r>
          </a:p>
        </p:txBody>
      </p:sp>
      <p:sp>
        <p:nvSpPr>
          <p:cNvPr id="76" name="TextBox 84"/>
          <p:cNvSpPr txBox="1"/>
          <p:nvPr/>
        </p:nvSpPr>
        <p:spPr>
          <a:xfrm>
            <a:off x="3239867" y="4019550"/>
            <a:ext cx="725648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40,000</a:t>
            </a:r>
          </a:p>
        </p:txBody>
      </p:sp>
      <p:sp>
        <p:nvSpPr>
          <p:cNvPr id="77" name="TextBox 85"/>
          <p:cNvSpPr txBox="1"/>
          <p:nvPr/>
        </p:nvSpPr>
        <p:spPr>
          <a:xfrm>
            <a:off x="4154268" y="4019550"/>
            <a:ext cx="725647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60,000</a:t>
            </a:r>
          </a:p>
        </p:txBody>
      </p:sp>
      <p:sp>
        <p:nvSpPr>
          <p:cNvPr id="78" name="TextBox 86"/>
          <p:cNvSpPr txBox="1"/>
          <p:nvPr/>
        </p:nvSpPr>
        <p:spPr>
          <a:xfrm>
            <a:off x="5068666" y="4019550"/>
            <a:ext cx="725648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80,000</a:t>
            </a:r>
          </a:p>
        </p:txBody>
      </p:sp>
      <p:sp>
        <p:nvSpPr>
          <p:cNvPr id="79" name="TextBox 87"/>
          <p:cNvSpPr txBox="1"/>
          <p:nvPr/>
        </p:nvSpPr>
        <p:spPr>
          <a:xfrm>
            <a:off x="5930443" y="4019550"/>
            <a:ext cx="838658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100,000</a:t>
            </a:r>
          </a:p>
        </p:txBody>
      </p:sp>
      <p:sp>
        <p:nvSpPr>
          <p:cNvPr id="80" name="TextBox 88"/>
          <p:cNvSpPr txBox="1"/>
          <p:nvPr/>
        </p:nvSpPr>
        <p:spPr>
          <a:xfrm>
            <a:off x="1298513" y="3726417"/>
            <a:ext cx="21715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81" name="TextBox 89"/>
          <p:cNvSpPr txBox="1"/>
          <p:nvPr/>
        </p:nvSpPr>
        <p:spPr>
          <a:xfrm>
            <a:off x="1676400" y="4026127"/>
            <a:ext cx="21715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82" name="TextBox 90"/>
          <p:cNvSpPr txBox="1"/>
          <p:nvPr/>
        </p:nvSpPr>
        <p:spPr>
          <a:xfrm>
            <a:off x="1046873" y="3297018"/>
            <a:ext cx="61263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16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2,000</a:t>
            </a:r>
          </a:p>
        </p:txBody>
      </p:sp>
      <p:sp>
        <p:nvSpPr>
          <p:cNvPr id="83" name="TextBox 91"/>
          <p:cNvSpPr txBox="1"/>
          <p:nvPr/>
        </p:nvSpPr>
        <p:spPr>
          <a:xfrm>
            <a:off x="1046873" y="2833240"/>
            <a:ext cx="61263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16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4,000</a:t>
            </a:r>
          </a:p>
        </p:txBody>
      </p:sp>
      <p:sp>
        <p:nvSpPr>
          <p:cNvPr id="84" name="TextBox 92"/>
          <p:cNvSpPr txBox="1"/>
          <p:nvPr/>
        </p:nvSpPr>
        <p:spPr>
          <a:xfrm>
            <a:off x="1046873" y="2379882"/>
            <a:ext cx="61263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16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6,000</a:t>
            </a:r>
          </a:p>
        </p:txBody>
      </p:sp>
      <p:sp>
        <p:nvSpPr>
          <p:cNvPr id="85" name="TextBox 93"/>
          <p:cNvSpPr txBox="1"/>
          <p:nvPr/>
        </p:nvSpPr>
        <p:spPr>
          <a:xfrm>
            <a:off x="1046873" y="1925417"/>
            <a:ext cx="61263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16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8,000</a:t>
            </a:r>
          </a:p>
        </p:txBody>
      </p:sp>
      <p:sp>
        <p:nvSpPr>
          <p:cNvPr id="86" name="TextBox 94"/>
          <p:cNvSpPr txBox="1"/>
          <p:nvPr/>
        </p:nvSpPr>
        <p:spPr>
          <a:xfrm>
            <a:off x="933862" y="1465481"/>
            <a:ext cx="72564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16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10,000</a:t>
            </a:r>
          </a:p>
        </p:txBody>
      </p:sp>
      <p:sp>
        <p:nvSpPr>
          <p:cNvPr id="87" name="TextBox 95"/>
          <p:cNvSpPr txBox="1"/>
          <p:nvPr/>
        </p:nvSpPr>
        <p:spPr>
          <a:xfrm>
            <a:off x="7013457" y="4026127"/>
            <a:ext cx="186160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Total Contactados</a:t>
            </a:r>
          </a:p>
        </p:txBody>
      </p:sp>
      <p:sp>
        <p:nvSpPr>
          <p:cNvPr id="88" name="TextBox 96"/>
          <p:cNvSpPr txBox="1"/>
          <p:nvPr/>
        </p:nvSpPr>
        <p:spPr>
          <a:xfrm>
            <a:off x="609600" y="895350"/>
            <a:ext cx="759381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6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Ventas</a:t>
            </a:r>
          </a:p>
        </p:txBody>
      </p:sp>
      <p:sp>
        <p:nvSpPr>
          <p:cNvPr id="89" name="Multiply 78"/>
          <p:cNvSpPr/>
          <p:nvPr/>
        </p:nvSpPr>
        <p:spPr>
          <a:xfrm>
            <a:off x="1750395" y="3836370"/>
            <a:ext cx="156811" cy="156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0" name="Multiply 77"/>
          <p:cNvSpPr/>
          <p:nvPr/>
        </p:nvSpPr>
        <p:spPr>
          <a:xfrm>
            <a:off x="6329059" y="1590852"/>
            <a:ext cx="156811" cy="156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237"/>
                </a:moveTo>
                <a:lnTo>
                  <a:pt x="5237" y="0"/>
                </a:lnTo>
                <a:lnTo>
                  <a:pt x="10800" y="5563"/>
                </a:lnTo>
                <a:lnTo>
                  <a:pt x="16363" y="0"/>
                </a:lnTo>
                <a:lnTo>
                  <a:pt x="21600" y="5237"/>
                </a:lnTo>
                <a:lnTo>
                  <a:pt x="16037" y="10800"/>
                </a:lnTo>
                <a:lnTo>
                  <a:pt x="21600" y="16363"/>
                </a:lnTo>
                <a:lnTo>
                  <a:pt x="16363" y="21600"/>
                </a:lnTo>
                <a:lnTo>
                  <a:pt x="10800" y="16037"/>
                </a:lnTo>
                <a:lnTo>
                  <a:pt x="5237" y="21600"/>
                </a:lnTo>
                <a:lnTo>
                  <a:pt x="0" y="16363"/>
                </a:lnTo>
                <a:lnTo>
                  <a:pt x="5563" y="1080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C00000"/>
            </a:solidFill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91" name="Freeform 79"/>
          <p:cNvSpPr/>
          <p:nvPr/>
        </p:nvSpPr>
        <p:spPr>
          <a:xfrm>
            <a:off x="1828800" y="1670917"/>
            <a:ext cx="4578578" cy="2243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350" y="17921"/>
                  <a:pt x="2700" y="14242"/>
                  <a:pt x="4128" y="11275"/>
                </a:cubicBezTo>
                <a:cubicBezTo>
                  <a:pt x="5555" y="8309"/>
                  <a:pt x="7128" y="5479"/>
                  <a:pt x="8566" y="3801"/>
                </a:cubicBezTo>
                <a:cubicBezTo>
                  <a:pt x="10003" y="2122"/>
                  <a:pt x="11328" y="1784"/>
                  <a:pt x="12755" y="1204"/>
                </a:cubicBezTo>
                <a:cubicBezTo>
                  <a:pt x="14183" y="623"/>
                  <a:pt x="15657" y="517"/>
                  <a:pt x="17131" y="317"/>
                </a:cubicBezTo>
                <a:cubicBezTo>
                  <a:pt x="18605" y="116"/>
                  <a:pt x="20803" y="127"/>
                  <a:pt x="21600" y="0"/>
                </a:cubicBezTo>
              </a:path>
            </a:pathLst>
          </a:custGeom>
          <a:ln w="5715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xit" nodeType="click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77" dur="1000" fill="hold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Class="exit" nodeType="after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81" dur="1000" fill="hold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Class="exit" nodeType="after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85" dur="1000" fill="hold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Class="exit" nodeType="afterEffect" presetID="9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89" dur="1000" fill="hold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000"/>
                            </p:stCondLst>
                            <p:childTnLst>
                              <p:par>
                                <p:cTn id="92" presetClass="exit" nodeType="after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93" dur="1000" fill="hold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Class="exit" nodeType="after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97" dur="1000" fill="hold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000"/>
                            </p:stCondLst>
                            <p:childTnLst>
                              <p:par>
                                <p:cTn id="100" presetClass="entr" nodeType="afterEffect" presetSubtype="8" presetID="22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Class="entr" nodeType="after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xit" nodeType="after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Class="entr" nodeType="after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xit" nodeType="after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Class="entr" nodeType="after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Class="exit" nodeType="after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Class="entr" nodeType="after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Class="entr" nodeType="click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xit" nodeType="after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Class="entr" nodeType="after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Class="entr" nodeType="clickEffect" presetSubtype="4" presetID="22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Class="exit" nodeType="after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Class="exit" nodeType="afterEffect" presetID="9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64" dur="2000" fill="hold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500"/>
                            </p:stCondLst>
                            <p:childTnLst>
                              <p:par>
                                <p:cTn id="167" presetClass="exit" nodeType="afterEffect" presetID="9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68" dur="2000" fill="hold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500"/>
                            </p:stCondLst>
                            <p:childTnLst>
                              <p:par>
                                <p:cTn id="171" presetClass="exit" nodeType="afterEffect" presetID="9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72" dur="2000" fill="hold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6500"/>
                            </p:stCondLst>
                            <p:childTnLst>
                              <p:par>
                                <p:cTn id="175" presetClass="exit" nodeType="afterEffect" presetID="9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76" dur="2000" fill="hold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8500"/>
                            </p:stCondLst>
                            <p:childTnLst>
                              <p:par>
                                <p:cTn id="179" presetClass="exit" nodeType="afterEffect" presetID="9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80" dur="2000" fill="hold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83" presetClass="exit" nodeType="afterEffect" presetID="9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84" dur="2000" fill="hold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2" grpId="32"/>
      <p:bldP build="whole" bldLvl="1" animBg="1" rev="0" advAuto="0" spid="77" grpId="12"/>
      <p:bldP build="whole" bldLvl="1" animBg="1" rev="0" advAuto="0" spid="83" grpId="11"/>
      <p:bldP build="whole" bldLvl="1" animBg="1" rev="0" advAuto="0" spid="90" grpId="48"/>
      <p:bldP build="whole" bldLvl="1" animBg="1" rev="0" advAuto="0" spid="69" grpId="18"/>
      <p:bldP build="whole" bldLvl="1" animBg="1" rev="0" advAuto="0" spid="41" grpId="37"/>
      <p:bldP build="whole" bldLvl="1" animBg="1" rev="0" advAuto="0" spid="71" grpId="45"/>
      <p:bldP build="whole" bldLvl="1" animBg="1" rev="0" advAuto="0" spid="41" grpId="39"/>
      <p:bldP build="whole" bldLvl="1" animBg="1" rev="0" advAuto="0" spid="85" grpId="17"/>
      <p:bldP build="whole" bldLvl="1" animBg="1" rev="0" advAuto="0" spid="69" grpId="24"/>
      <p:bldP build="whole" bldLvl="1" animBg="1" rev="0" advAuto="0" spid="66" grpId="10"/>
      <p:bldP build="whole" bldLvl="1" animBg="1" rev="0" advAuto="0" spid="76" grpId="9"/>
      <p:bldP build="whole" bldLvl="1" animBg="1" rev="0" advAuto="0" spid="91" grpId="41"/>
      <p:bldP build="whole" bldLvl="1" animBg="1" rev="0" advAuto="0" spid="89" grpId="26"/>
      <p:bldP build="whole" bldLvl="1" animBg="1" rev="0" advAuto="0" spid="72" grpId="46"/>
      <p:bldP build="whole" bldLvl="1" animBg="1" rev="0" advAuto="0" spid="38" grpId="40"/>
      <p:bldP build="whole" bldLvl="1" animBg="1" rev="0" advAuto="0" spid="38" grpId="42"/>
      <p:bldP build="whole" bldLvl="1" animBg="1" rev="0" advAuto="0" spid="66" grpId="21"/>
      <p:bldP build="whole" bldLvl="1" animBg="1" rev="0" advAuto="0" spid="50" grpId="28"/>
      <p:bldP build="whole" bldLvl="1" animBg="1" rev="0" advAuto="0" spid="50" grpId="30"/>
      <p:bldP build="whole" bldLvl="1" animBg="1" rev="0" advAuto="0" spid="73" grpId="35"/>
      <p:bldP build="whole" bldLvl="1" animBg="1" rev="0" advAuto="0" spid="47" grpId="31"/>
      <p:bldP build="whole" bldLvl="1" animBg="1" rev="0" advAuto="0" spid="70" grpId="27"/>
      <p:bldP build="whole" bldLvl="1" animBg="1" rev="0" advAuto="0" spid="84" grpId="14"/>
      <p:bldP build="whole" bldLvl="1" animBg="1" rev="0" advAuto="0" spid="47" grpId="33"/>
      <p:bldP build="whole" bldLvl="1" animBg="1" rev="0" advAuto="0" spid="89" grpId="43"/>
      <p:bldP build="whole" bldLvl="1" animBg="1" rev="0" advAuto="0" spid="65" grpId="7"/>
      <p:bldP build="whole" bldLvl="1" animBg="1" rev="0" advAuto="0" spid="79" grpId="1"/>
      <p:bldP build="whole" bldLvl="1" animBg="1" rev="0" advAuto="0" spid="82" grpId="8"/>
      <p:bldP build="whole" bldLvl="1" animBg="1" rev="0" advAuto="0" spid="73" grpId="47"/>
      <p:bldP build="whole" bldLvl="1" animBg="1" rev="0" advAuto="0" spid="70" grpId="44"/>
      <p:bldP build="whole" bldLvl="1" animBg="1" rev="0" advAuto="0" spid="64" grpId="4"/>
      <p:bldP build="whole" bldLvl="1" animBg="1" rev="0" advAuto="0" spid="86" grpId="2"/>
      <p:bldP build="whole" bldLvl="1" animBg="1" rev="0" advAuto="0" spid="67" grpId="13"/>
      <p:bldP build="whole" bldLvl="1" animBg="1" rev="0" advAuto="0" spid="80" grpId="5"/>
      <p:bldP build="whole" bldLvl="1" animBg="1" rev="0" advAuto="0" spid="74" grpId="25"/>
      <p:bldP build="whole" bldLvl="1" animBg="1" rev="0" advAuto="0" spid="65" grpId="20"/>
      <p:bldP build="whole" bldLvl="1" animBg="1" rev="0" advAuto="0" spid="78" grpId="15"/>
      <p:bldP build="whole" bldLvl="1" animBg="1" rev="0" advAuto="0" spid="71" grpId="29"/>
      <p:bldP build="whole" bldLvl="1" animBg="1" rev="0" advAuto="0" spid="67" grpId="22"/>
      <p:bldP build="whole" bldLvl="1" animBg="1" rev="0" advAuto="0" spid="75" grpId="6"/>
      <p:bldP build="whole" bldLvl="1" animBg="1" rev="0" advAuto="0" spid="68" grpId="16"/>
      <p:bldP build="whole" bldLvl="1" animBg="1" rev="0" advAuto="0" spid="64" grpId="19"/>
      <p:bldP build="whole" bldLvl="1" animBg="1" rev="0" advAuto="0" spid="44" grpId="34"/>
      <p:bldP build="whole" bldLvl="1" animBg="1" rev="0" advAuto="0" spid="90" grpId="38"/>
      <p:bldP build="whole" bldLvl="1" animBg="1" rev="0" advAuto="0" spid="44" grpId="36"/>
      <p:bldP build="whole" bldLvl="1" animBg="1" rev="0" advAuto="0" spid="81" grpId="3"/>
      <p:bldP build="whole" bldLvl="1" animBg="1" rev="0" advAuto="0" spid="68" grpId="2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traight Arrow Connector 34"/>
          <p:cNvSpPr/>
          <p:nvPr/>
        </p:nvSpPr>
        <p:spPr>
          <a:xfrm>
            <a:off x="1600200" y="3914140"/>
            <a:ext cx="5686425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4" name="Straight Connector 124"/>
          <p:cNvSpPr/>
          <p:nvPr/>
        </p:nvSpPr>
        <p:spPr>
          <a:xfrm flipH="1">
            <a:off x="2286000" y="1700216"/>
            <a:ext cx="1" cy="2278853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95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CAP</a:t>
            </a:r>
          </a:p>
        </p:txBody>
      </p:sp>
      <p:sp>
        <p:nvSpPr>
          <p:cNvPr id="96" name="Straight Arrow Connector 35"/>
          <p:cNvSpPr/>
          <p:nvPr/>
        </p:nvSpPr>
        <p:spPr>
          <a:xfrm flipV="1">
            <a:off x="1828799" y="1123949"/>
            <a:ext cx="1" cy="298704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7" name="Straight Arrow Connector 45"/>
          <p:cNvSpPr/>
          <p:nvPr/>
        </p:nvSpPr>
        <p:spPr>
          <a:xfrm flipV="1">
            <a:off x="2735579" y="3836989"/>
            <a:ext cx="1" cy="152401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8" name="Straight Arrow Connector 48"/>
          <p:cNvSpPr/>
          <p:nvPr/>
        </p:nvSpPr>
        <p:spPr>
          <a:xfrm flipV="1">
            <a:off x="3657600" y="3836989"/>
            <a:ext cx="0" cy="152401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9" name="Straight Arrow Connector 49"/>
          <p:cNvSpPr/>
          <p:nvPr/>
        </p:nvSpPr>
        <p:spPr>
          <a:xfrm flipV="1">
            <a:off x="4572000" y="3836989"/>
            <a:ext cx="0" cy="152401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0" name="Straight Arrow Connector 50"/>
          <p:cNvSpPr/>
          <p:nvPr/>
        </p:nvSpPr>
        <p:spPr>
          <a:xfrm flipV="1">
            <a:off x="5486400" y="3836989"/>
            <a:ext cx="0" cy="152401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1" name="Straight Arrow Connector 51"/>
          <p:cNvSpPr/>
          <p:nvPr/>
        </p:nvSpPr>
        <p:spPr>
          <a:xfrm flipV="1">
            <a:off x="6400800" y="3836989"/>
            <a:ext cx="0" cy="152401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2" name="Straight Arrow Connector 54"/>
          <p:cNvSpPr/>
          <p:nvPr/>
        </p:nvSpPr>
        <p:spPr>
          <a:xfrm>
            <a:off x="1746250" y="3486150"/>
            <a:ext cx="173833" cy="0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3" name="Straight Arrow Connector 58"/>
          <p:cNvSpPr/>
          <p:nvPr/>
        </p:nvSpPr>
        <p:spPr>
          <a:xfrm>
            <a:off x="1746250" y="3028950"/>
            <a:ext cx="173833" cy="0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4" name="Straight Arrow Connector 59"/>
          <p:cNvSpPr/>
          <p:nvPr/>
        </p:nvSpPr>
        <p:spPr>
          <a:xfrm>
            <a:off x="1746250" y="2571750"/>
            <a:ext cx="173833" cy="0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5" name="Straight Arrow Connector 62"/>
          <p:cNvSpPr/>
          <p:nvPr/>
        </p:nvSpPr>
        <p:spPr>
          <a:xfrm>
            <a:off x="1746250" y="2114550"/>
            <a:ext cx="173833" cy="0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Straight Arrow Connector 63"/>
          <p:cNvSpPr/>
          <p:nvPr/>
        </p:nvSpPr>
        <p:spPr>
          <a:xfrm>
            <a:off x="1746250" y="1657350"/>
            <a:ext cx="173833" cy="0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7" name="Straight Connector 81"/>
          <p:cNvSpPr/>
          <p:nvPr/>
        </p:nvSpPr>
        <p:spPr>
          <a:xfrm flipV="1">
            <a:off x="1822221" y="1670917"/>
            <a:ext cx="4585157" cy="2236663"/>
          </a:xfrm>
          <a:prstGeom prst="line">
            <a:avLst/>
          </a:prstGeom>
          <a:ln w="57150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8" name="TextBox 83"/>
          <p:cNvSpPr txBox="1"/>
          <p:nvPr/>
        </p:nvSpPr>
        <p:spPr>
          <a:xfrm>
            <a:off x="2441245" y="4026127"/>
            <a:ext cx="46000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20%</a:t>
            </a:r>
          </a:p>
        </p:txBody>
      </p:sp>
      <p:sp>
        <p:nvSpPr>
          <p:cNvPr id="109" name="TextBox 84"/>
          <p:cNvSpPr txBox="1"/>
          <p:nvPr/>
        </p:nvSpPr>
        <p:spPr>
          <a:xfrm>
            <a:off x="3358272" y="4019550"/>
            <a:ext cx="460001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40%</a:t>
            </a:r>
          </a:p>
        </p:txBody>
      </p:sp>
      <p:sp>
        <p:nvSpPr>
          <p:cNvPr id="110" name="TextBox 85"/>
          <p:cNvSpPr txBox="1"/>
          <p:nvPr/>
        </p:nvSpPr>
        <p:spPr>
          <a:xfrm>
            <a:off x="4341129" y="4019550"/>
            <a:ext cx="460001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60%</a:t>
            </a:r>
          </a:p>
        </p:txBody>
      </p:sp>
      <p:sp>
        <p:nvSpPr>
          <p:cNvPr id="111" name="TextBox 86"/>
          <p:cNvSpPr txBox="1"/>
          <p:nvPr/>
        </p:nvSpPr>
        <p:spPr>
          <a:xfrm>
            <a:off x="5253201" y="4019550"/>
            <a:ext cx="460001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80%</a:t>
            </a:r>
          </a:p>
        </p:txBody>
      </p:sp>
      <p:sp>
        <p:nvSpPr>
          <p:cNvPr id="112" name="TextBox 87"/>
          <p:cNvSpPr txBox="1"/>
          <p:nvPr/>
        </p:nvSpPr>
        <p:spPr>
          <a:xfrm>
            <a:off x="6124048" y="4019550"/>
            <a:ext cx="558885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100%</a:t>
            </a:r>
          </a:p>
        </p:txBody>
      </p:sp>
      <p:sp>
        <p:nvSpPr>
          <p:cNvPr id="113" name="TextBox 88"/>
          <p:cNvSpPr txBox="1"/>
          <p:nvPr/>
        </p:nvSpPr>
        <p:spPr>
          <a:xfrm>
            <a:off x="1298513" y="3726417"/>
            <a:ext cx="20302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14" name="TextBox 89"/>
          <p:cNvSpPr txBox="1"/>
          <p:nvPr/>
        </p:nvSpPr>
        <p:spPr>
          <a:xfrm>
            <a:off x="1676400" y="4026127"/>
            <a:ext cx="203024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15" name="TextBox 90"/>
          <p:cNvSpPr txBox="1"/>
          <p:nvPr/>
        </p:nvSpPr>
        <p:spPr>
          <a:xfrm>
            <a:off x="1199509" y="3297018"/>
            <a:ext cx="46000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20%</a:t>
            </a:r>
          </a:p>
        </p:txBody>
      </p:sp>
      <p:sp>
        <p:nvSpPr>
          <p:cNvPr id="116" name="TextBox 91"/>
          <p:cNvSpPr txBox="1"/>
          <p:nvPr/>
        </p:nvSpPr>
        <p:spPr>
          <a:xfrm>
            <a:off x="1199509" y="2833240"/>
            <a:ext cx="46000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40%</a:t>
            </a:r>
          </a:p>
        </p:txBody>
      </p:sp>
      <p:sp>
        <p:nvSpPr>
          <p:cNvPr id="117" name="TextBox 92"/>
          <p:cNvSpPr txBox="1"/>
          <p:nvPr/>
        </p:nvSpPr>
        <p:spPr>
          <a:xfrm>
            <a:off x="1199509" y="2379882"/>
            <a:ext cx="46000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60%</a:t>
            </a:r>
          </a:p>
        </p:txBody>
      </p:sp>
      <p:sp>
        <p:nvSpPr>
          <p:cNvPr id="118" name="TextBox 93"/>
          <p:cNvSpPr txBox="1"/>
          <p:nvPr/>
        </p:nvSpPr>
        <p:spPr>
          <a:xfrm>
            <a:off x="1199509" y="1925417"/>
            <a:ext cx="46000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80%</a:t>
            </a:r>
          </a:p>
        </p:txBody>
      </p:sp>
      <p:sp>
        <p:nvSpPr>
          <p:cNvPr id="119" name="TextBox 94"/>
          <p:cNvSpPr txBox="1"/>
          <p:nvPr/>
        </p:nvSpPr>
        <p:spPr>
          <a:xfrm>
            <a:off x="1100625" y="1465481"/>
            <a:ext cx="5588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100%</a:t>
            </a:r>
          </a:p>
        </p:txBody>
      </p:sp>
      <p:sp>
        <p:nvSpPr>
          <p:cNvPr id="120" name="TextBox 95"/>
          <p:cNvSpPr txBox="1"/>
          <p:nvPr/>
        </p:nvSpPr>
        <p:spPr>
          <a:xfrm>
            <a:off x="7013457" y="4026127"/>
            <a:ext cx="164192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Total Contactados</a:t>
            </a:r>
          </a:p>
        </p:txBody>
      </p:sp>
      <p:sp>
        <p:nvSpPr>
          <p:cNvPr id="121" name="TextBox 46"/>
          <p:cNvSpPr txBox="1"/>
          <p:nvPr/>
        </p:nvSpPr>
        <p:spPr>
          <a:xfrm>
            <a:off x="609600" y="895350"/>
            <a:ext cx="677476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Ventas</a:t>
            </a:r>
          </a:p>
        </p:txBody>
      </p:sp>
      <p:sp>
        <p:nvSpPr>
          <p:cNvPr id="122" name="Freeform 79"/>
          <p:cNvSpPr/>
          <p:nvPr/>
        </p:nvSpPr>
        <p:spPr>
          <a:xfrm>
            <a:off x="1828800" y="1670917"/>
            <a:ext cx="4578578" cy="2243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350" y="17921"/>
                  <a:pt x="2700" y="14242"/>
                  <a:pt x="4128" y="11275"/>
                </a:cubicBezTo>
                <a:cubicBezTo>
                  <a:pt x="5555" y="8309"/>
                  <a:pt x="7128" y="5479"/>
                  <a:pt x="8566" y="3801"/>
                </a:cubicBezTo>
                <a:cubicBezTo>
                  <a:pt x="10003" y="2122"/>
                  <a:pt x="11328" y="1784"/>
                  <a:pt x="12755" y="1204"/>
                </a:cubicBezTo>
                <a:cubicBezTo>
                  <a:pt x="14183" y="623"/>
                  <a:pt x="15657" y="517"/>
                  <a:pt x="17131" y="317"/>
                </a:cubicBezTo>
                <a:cubicBezTo>
                  <a:pt x="18605" y="116"/>
                  <a:pt x="20803" y="127"/>
                  <a:pt x="21600" y="0"/>
                </a:cubicBezTo>
              </a:path>
            </a:pathLst>
          </a:custGeom>
          <a:ln w="5715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3" name="Freeform 47"/>
          <p:cNvSpPr/>
          <p:nvPr/>
        </p:nvSpPr>
        <p:spPr>
          <a:xfrm>
            <a:off x="1830750" y="1676400"/>
            <a:ext cx="4531950" cy="2196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22" h="21101" fill="norm" stroke="1" extrusionOk="0">
                <a:moveTo>
                  <a:pt x="227" y="20634"/>
                </a:moveTo>
                <a:cubicBezTo>
                  <a:pt x="-25" y="21117"/>
                  <a:pt x="-278" y="21600"/>
                  <a:pt x="718" y="20020"/>
                </a:cubicBezTo>
                <a:cubicBezTo>
                  <a:pt x="1714" y="18439"/>
                  <a:pt x="4234" y="13785"/>
                  <a:pt x="6203" y="11151"/>
                </a:cubicBezTo>
                <a:cubicBezTo>
                  <a:pt x="8173" y="8517"/>
                  <a:pt x="10017" y="6073"/>
                  <a:pt x="12536" y="4215"/>
                </a:cubicBezTo>
                <a:cubicBezTo>
                  <a:pt x="15056" y="2356"/>
                  <a:pt x="18189" y="1178"/>
                  <a:pt x="21322" y="0"/>
                </a:cubicBezTo>
              </a:path>
            </a:pathLst>
          </a:custGeom>
          <a:ln w="57150">
            <a:solidFill>
              <a:srgbClr val="1A7B03"/>
            </a:solidFill>
          </a:ln>
        </p:spPr>
        <p:txBody>
          <a:bodyPr lIns="45719" rIns="45719" anchor="ctr"/>
          <a:lstStyle/>
          <a:p>
            <a: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24" name="Straight Connector 55"/>
          <p:cNvSpPr/>
          <p:nvPr/>
        </p:nvSpPr>
        <p:spPr>
          <a:xfrm flipV="1">
            <a:off x="1828799" y="3823782"/>
            <a:ext cx="50281" cy="119568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127" name="Group 73"/>
          <p:cNvGrpSpPr/>
          <p:nvPr/>
        </p:nvGrpSpPr>
        <p:grpSpPr>
          <a:xfrm>
            <a:off x="1828800" y="1638300"/>
            <a:ext cx="4572000" cy="2305050"/>
            <a:chOff x="0" y="0"/>
            <a:chExt cx="4572000" cy="2305050"/>
          </a:xfrm>
        </p:grpSpPr>
        <p:sp>
          <p:nvSpPr>
            <p:cNvPr id="125" name="Straight Connector 61"/>
            <p:cNvSpPr/>
            <p:nvPr/>
          </p:nvSpPr>
          <p:spPr>
            <a:xfrm>
              <a:off x="457200" y="19049"/>
              <a:ext cx="4114800" cy="1"/>
            </a:xfrm>
            <a:prstGeom prst="line">
              <a:avLst/>
            </a:prstGeom>
            <a:noFill/>
            <a:ln w="57150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" name="Straight Connector 57"/>
            <p:cNvSpPr/>
            <p:nvPr/>
          </p:nvSpPr>
          <p:spPr>
            <a:xfrm flipV="1">
              <a:off x="-1" y="-1"/>
              <a:ext cx="461011" cy="2305052"/>
            </a:xfrm>
            <a:prstGeom prst="line">
              <a:avLst/>
            </a:prstGeom>
            <a:noFill/>
            <a:ln w="57150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28" name="Straight Arrow Connector 100"/>
          <p:cNvSpPr/>
          <p:nvPr/>
        </p:nvSpPr>
        <p:spPr>
          <a:xfrm flipH="1">
            <a:off x="4114799" y="1225549"/>
            <a:ext cx="417287" cy="584202"/>
          </a:xfrm>
          <a:prstGeom prst="line">
            <a:avLst/>
          </a:prstGeom>
          <a:ln w="38100">
            <a:solidFill>
              <a:srgbClr val="E46C0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9" name="Straight Arrow Connector 102"/>
          <p:cNvSpPr/>
          <p:nvPr/>
        </p:nvSpPr>
        <p:spPr>
          <a:xfrm flipH="1" flipV="1">
            <a:off x="4450080" y="2724150"/>
            <a:ext cx="502920" cy="457200"/>
          </a:xfrm>
          <a:prstGeom prst="line">
            <a:avLst/>
          </a:prstGeom>
          <a:ln w="38100">
            <a:solidFill>
              <a:srgbClr val="E46C0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0" name="TextBox 107"/>
          <p:cNvSpPr txBox="1"/>
          <p:nvPr/>
        </p:nvSpPr>
        <p:spPr>
          <a:xfrm>
            <a:off x="2514600" y="895350"/>
            <a:ext cx="1295400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Bola de Cristal </a:t>
            </a:r>
          </a:p>
        </p:txBody>
      </p:sp>
      <p:sp>
        <p:nvSpPr>
          <p:cNvPr id="131" name="TextBox 108"/>
          <p:cNvSpPr txBox="1"/>
          <p:nvPr/>
        </p:nvSpPr>
        <p:spPr>
          <a:xfrm>
            <a:off x="4038600" y="895350"/>
            <a:ext cx="14478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Buen Modelo</a:t>
            </a:r>
          </a:p>
        </p:txBody>
      </p:sp>
      <p:sp>
        <p:nvSpPr>
          <p:cNvPr id="132" name="TextBox 110"/>
          <p:cNvSpPr txBox="1"/>
          <p:nvPr/>
        </p:nvSpPr>
        <p:spPr>
          <a:xfrm>
            <a:off x="4572000" y="3105150"/>
            <a:ext cx="1219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Aleatorio</a:t>
            </a:r>
          </a:p>
        </p:txBody>
      </p:sp>
      <p:sp>
        <p:nvSpPr>
          <p:cNvPr id="133" name="Straight Arrow Connector 111"/>
          <p:cNvSpPr/>
          <p:nvPr/>
        </p:nvSpPr>
        <p:spPr>
          <a:xfrm flipH="1" flipV="1">
            <a:off x="5029199" y="2038350"/>
            <a:ext cx="838202" cy="762000"/>
          </a:xfrm>
          <a:prstGeom prst="line">
            <a:avLst/>
          </a:prstGeom>
          <a:ln w="38100">
            <a:solidFill>
              <a:srgbClr val="E46C0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TextBox 113"/>
          <p:cNvSpPr txBox="1"/>
          <p:nvPr/>
        </p:nvSpPr>
        <p:spPr>
          <a:xfrm>
            <a:off x="5562600" y="2724150"/>
            <a:ext cx="15240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Mal Modelo</a:t>
            </a:r>
          </a:p>
        </p:txBody>
      </p:sp>
      <p:sp>
        <p:nvSpPr>
          <p:cNvPr id="135" name="Straight Arrow Connector 119"/>
          <p:cNvSpPr/>
          <p:nvPr/>
        </p:nvSpPr>
        <p:spPr>
          <a:xfrm flipH="1">
            <a:off x="2895599" y="1238249"/>
            <a:ext cx="244930" cy="342902"/>
          </a:xfrm>
          <a:prstGeom prst="line">
            <a:avLst/>
          </a:prstGeom>
          <a:ln w="38100">
            <a:solidFill>
              <a:srgbClr val="E46C0A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TextBox 134"/>
          <p:cNvSpPr txBox="1"/>
          <p:nvPr/>
        </p:nvSpPr>
        <p:spPr>
          <a:xfrm>
            <a:off x="2005964" y="3894058"/>
            <a:ext cx="46000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FF0000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10%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1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4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4" grpId="11"/>
      <p:bldP build="whole" bldLvl="1" animBg="1" rev="0" advAuto="0" spid="131" grpId="7"/>
      <p:bldP build="whole" bldLvl="1" animBg="1" rev="0" advAuto="0" spid="132" grpId="3"/>
      <p:bldP build="whole" bldLvl="1" animBg="1" rev="0" advAuto="0" spid="129" grpId="2"/>
      <p:bldP build="whole" bldLvl="1" animBg="1" rev="0" advAuto="0" spid="135" grpId="9"/>
      <p:bldP build="whole" bldLvl="1" animBg="1" rev="0" advAuto="0" spid="134" grpId="4"/>
      <p:bldP build="whole" bldLvl="1" animBg="1" rev="0" advAuto="0" spid="123" grpId="1"/>
      <p:bldP build="whole" bldLvl="1" animBg="1" rev="0" advAuto="0" spid="128" grpId="6"/>
      <p:bldP build="whole" bldLvl="1" animBg="1" rev="0" advAuto="0" spid="130" grpId="10"/>
      <p:bldP build="whole" bldLvl="1" animBg="1" rev="0" advAuto="0" spid="133" grpId="5"/>
      <p:bldP build="whole" bldLvl="1" animBg="1" rev="0" advAuto="0" spid="136" grpId="12"/>
      <p:bldP build="whole" bldLvl="1" animBg="1" rev="0" advAuto="0" spid="127" grpId="8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CAP</a:t>
            </a:r>
          </a:p>
        </p:txBody>
      </p:sp>
      <p:sp>
        <p:nvSpPr>
          <p:cNvPr id="139" name="Content Placeholder 2"/>
          <p:cNvSpPr txBox="1"/>
          <p:nvPr>
            <p:ph type="body" idx="1"/>
          </p:nvPr>
        </p:nvSpPr>
        <p:spPr>
          <a:xfrm>
            <a:off x="228600" y="895350"/>
            <a:ext cx="8686800" cy="3581400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  <a:defRPr b="1"/>
            </a:pPr>
            <a:r>
              <a:t>Nota:</a:t>
            </a:r>
          </a:p>
          <a:p>
            <a:pPr>
              <a:buSzTx/>
              <a:buNone/>
              <a:defRPr sz="700"/>
            </a:pPr>
          </a:p>
          <a:p>
            <a:pPr algn="ctr">
              <a:buSzTx/>
              <a:buNone/>
            </a:pPr>
            <a:r>
              <a:t>CAP = Perfil de Precisión Acumulado</a:t>
            </a:r>
          </a:p>
          <a:p>
            <a:pPr algn="ctr">
              <a:buSzTx/>
              <a:buNone/>
            </a:pPr>
          </a:p>
          <a:p>
            <a:pPr algn="ctr">
              <a:buSzTx/>
              <a:buNone/>
            </a:pPr>
          </a:p>
          <a:p>
            <a:pPr algn="ctr">
              <a:buSzTx/>
              <a:buNone/>
            </a:pPr>
            <a:r>
              <a:t>ROC = Característica Operativa del Receptor</a:t>
            </a:r>
          </a:p>
        </p:txBody>
      </p:sp>
      <p:sp>
        <p:nvSpPr>
          <p:cNvPr id="140" name="Not Equal 7"/>
          <p:cNvSpPr/>
          <p:nvPr/>
        </p:nvSpPr>
        <p:spPr>
          <a:xfrm>
            <a:off x="3915605" y="2190750"/>
            <a:ext cx="1007989" cy="1066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992"/>
                </a:moveTo>
                <a:lnTo>
                  <a:pt x="10551" y="5992"/>
                </a:lnTo>
                <a:lnTo>
                  <a:pt x="12860" y="0"/>
                </a:lnTo>
                <a:lnTo>
                  <a:pt x="16569" y="1276"/>
                </a:lnTo>
                <a:lnTo>
                  <a:pt x="14753" y="5992"/>
                </a:lnTo>
                <a:lnTo>
                  <a:pt x="21600" y="5992"/>
                </a:lnTo>
                <a:lnTo>
                  <a:pt x="21600" y="9723"/>
                </a:lnTo>
                <a:lnTo>
                  <a:pt x="13316" y="9723"/>
                </a:lnTo>
                <a:lnTo>
                  <a:pt x="12486" y="11877"/>
                </a:lnTo>
                <a:lnTo>
                  <a:pt x="21600" y="11877"/>
                </a:lnTo>
                <a:lnTo>
                  <a:pt x="21600" y="15608"/>
                </a:lnTo>
                <a:lnTo>
                  <a:pt x="11049" y="15608"/>
                </a:lnTo>
                <a:lnTo>
                  <a:pt x="8740" y="21600"/>
                </a:lnTo>
                <a:lnTo>
                  <a:pt x="5031" y="20324"/>
                </a:lnTo>
                <a:lnTo>
                  <a:pt x="6847" y="15608"/>
                </a:lnTo>
                <a:lnTo>
                  <a:pt x="0" y="15608"/>
                </a:lnTo>
                <a:lnTo>
                  <a:pt x="0" y="11877"/>
                </a:lnTo>
                <a:lnTo>
                  <a:pt x="8284" y="11877"/>
                </a:lnTo>
                <a:lnTo>
                  <a:pt x="9114" y="9723"/>
                </a:lnTo>
                <a:lnTo>
                  <a:pt x="0" y="9723"/>
                </a:lnTo>
                <a:close/>
              </a:path>
            </a:pathLst>
          </a:custGeom>
          <a:gradFill>
            <a:gsLst>
              <a:gs pos="0">
                <a:schemeClr val="accent1">
                  <a:hueOff val="357503"/>
                  <a:satOff val="54545"/>
                  <a:lumOff val="29273"/>
                </a:schemeClr>
              </a:gs>
              <a:gs pos="35000">
                <a:srgbClr val="BDD4FF"/>
              </a:gs>
              <a:gs pos="100000">
                <a:schemeClr val="accent1">
                  <a:hueOff val="418253"/>
                  <a:satOff val="54545"/>
                  <a:lumOff val="42493"/>
                </a:schemeClr>
              </a:gs>
            </a:gsLst>
            <a:lin ang="16200000"/>
          </a:gradFill>
          <a:ln>
            <a:solidFill>
              <a:srgbClr val="4A7EBB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 anchor="ctr"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2"/>
      <p:bldP build="p" bldLvl="5" animBg="1" rev="0" advAuto="0" spid="13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traight Arrow Connector 34"/>
          <p:cNvSpPr/>
          <p:nvPr/>
        </p:nvSpPr>
        <p:spPr>
          <a:xfrm>
            <a:off x="1600200" y="3914140"/>
            <a:ext cx="5686425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3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CAP</a:t>
            </a:r>
          </a:p>
        </p:txBody>
      </p:sp>
      <p:sp>
        <p:nvSpPr>
          <p:cNvPr id="144" name="Straight Arrow Connector 35"/>
          <p:cNvSpPr/>
          <p:nvPr/>
        </p:nvSpPr>
        <p:spPr>
          <a:xfrm flipV="1">
            <a:off x="1828799" y="1123949"/>
            <a:ext cx="1" cy="298704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45" name="Straight Arrow Connector 45"/>
          <p:cNvSpPr/>
          <p:nvPr/>
        </p:nvSpPr>
        <p:spPr>
          <a:xfrm flipV="1">
            <a:off x="2735579" y="3836989"/>
            <a:ext cx="1" cy="152401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6" name="Straight Arrow Connector 48"/>
          <p:cNvSpPr/>
          <p:nvPr/>
        </p:nvSpPr>
        <p:spPr>
          <a:xfrm flipV="1">
            <a:off x="3657600" y="3836989"/>
            <a:ext cx="0" cy="152401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7" name="Straight Arrow Connector 49"/>
          <p:cNvSpPr/>
          <p:nvPr/>
        </p:nvSpPr>
        <p:spPr>
          <a:xfrm flipV="1">
            <a:off x="4572000" y="3836989"/>
            <a:ext cx="0" cy="152401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8" name="Straight Arrow Connector 50"/>
          <p:cNvSpPr/>
          <p:nvPr/>
        </p:nvSpPr>
        <p:spPr>
          <a:xfrm flipV="1">
            <a:off x="5486400" y="3836989"/>
            <a:ext cx="0" cy="152401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9" name="Straight Arrow Connector 51"/>
          <p:cNvSpPr/>
          <p:nvPr/>
        </p:nvSpPr>
        <p:spPr>
          <a:xfrm flipV="1">
            <a:off x="6400800" y="3836989"/>
            <a:ext cx="0" cy="152401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0" name="Straight Arrow Connector 54"/>
          <p:cNvSpPr/>
          <p:nvPr/>
        </p:nvSpPr>
        <p:spPr>
          <a:xfrm>
            <a:off x="1746250" y="3486150"/>
            <a:ext cx="173833" cy="0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1" name="Straight Arrow Connector 58"/>
          <p:cNvSpPr/>
          <p:nvPr/>
        </p:nvSpPr>
        <p:spPr>
          <a:xfrm>
            <a:off x="1746250" y="3028950"/>
            <a:ext cx="173833" cy="0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2" name="Straight Arrow Connector 59"/>
          <p:cNvSpPr/>
          <p:nvPr/>
        </p:nvSpPr>
        <p:spPr>
          <a:xfrm>
            <a:off x="1746250" y="2571750"/>
            <a:ext cx="173833" cy="0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3" name="Straight Arrow Connector 62"/>
          <p:cNvSpPr/>
          <p:nvPr/>
        </p:nvSpPr>
        <p:spPr>
          <a:xfrm>
            <a:off x="1746250" y="2114550"/>
            <a:ext cx="173833" cy="0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Straight Arrow Connector 63"/>
          <p:cNvSpPr/>
          <p:nvPr/>
        </p:nvSpPr>
        <p:spPr>
          <a:xfrm>
            <a:off x="1746250" y="1657350"/>
            <a:ext cx="173833" cy="0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5" name="Straight Connector 81"/>
          <p:cNvSpPr/>
          <p:nvPr/>
        </p:nvSpPr>
        <p:spPr>
          <a:xfrm flipV="1">
            <a:off x="1822221" y="1670917"/>
            <a:ext cx="4585157" cy="2236663"/>
          </a:xfrm>
          <a:prstGeom prst="line">
            <a:avLst/>
          </a:prstGeom>
          <a:ln w="57150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6" name="TextBox 83"/>
          <p:cNvSpPr txBox="1"/>
          <p:nvPr/>
        </p:nvSpPr>
        <p:spPr>
          <a:xfrm>
            <a:off x="2441245" y="4026127"/>
            <a:ext cx="46000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20%</a:t>
            </a:r>
          </a:p>
        </p:txBody>
      </p:sp>
      <p:sp>
        <p:nvSpPr>
          <p:cNvPr id="157" name="TextBox 84"/>
          <p:cNvSpPr txBox="1"/>
          <p:nvPr/>
        </p:nvSpPr>
        <p:spPr>
          <a:xfrm>
            <a:off x="3358272" y="4019550"/>
            <a:ext cx="460001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40%</a:t>
            </a:r>
          </a:p>
        </p:txBody>
      </p:sp>
      <p:sp>
        <p:nvSpPr>
          <p:cNvPr id="158" name="TextBox 85"/>
          <p:cNvSpPr txBox="1"/>
          <p:nvPr/>
        </p:nvSpPr>
        <p:spPr>
          <a:xfrm>
            <a:off x="4341129" y="4019550"/>
            <a:ext cx="460001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60%</a:t>
            </a:r>
          </a:p>
        </p:txBody>
      </p:sp>
      <p:sp>
        <p:nvSpPr>
          <p:cNvPr id="159" name="TextBox 86"/>
          <p:cNvSpPr txBox="1"/>
          <p:nvPr/>
        </p:nvSpPr>
        <p:spPr>
          <a:xfrm>
            <a:off x="5253201" y="4019550"/>
            <a:ext cx="460001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80%</a:t>
            </a:r>
          </a:p>
        </p:txBody>
      </p:sp>
      <p:sp>
        <p:nvSpPr>
          <p:cNvPr id="160" name="TextBox 87"/>
          <p:cNvSpPr txBox="1"/>
          <p:nvPr/>
        </p:nvSpPr>
        <p:spPr>
          <a:xfrm>
            <a:off x="6124048" y="4019550"/>
            <a:ext cx="558885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100%</a:t>
            </a:r>
          </a:p>
        </p:txBody>
      </p:sp>
      <p:sp>
        <p:nvSpPr>
          <p:cNvPr id="161" name="TextBox 88"/>
          <p:cNvSpPr txBox="1"/>
          <p:nvPr/>
        </p:nvSpPr>
        <p:spPr>
          <a:xfrm>
            <a:off x="1298513" y="3726417"/>
            <a:ext cx="20302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2" name="TextBox 89"/>
          <p:cNvSpPr txBox="1"/>
          <p:nvPr/>
        </p:nvSpPr>
        <p:spPr>
          <a:xfrm>
            <a:off x="1676400" y="4026127"/>
            <a:ext cx="203024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3" name="TextBox 90"/>
          <p:cNvSpPr txBox="1"/>
          <p:nvPr/>
        </p:nvSpPr>
        <p:spPr>
          <a:xfrm>
            <a:off x="1199509" y="3297018"/>
            <a:ext cx="46000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20%</a:t>
            </a:r>
          </a:p>
        </p:txBody>
      </p:sp>
      <p:sp>
        <p:nvSpPr>
          <p:cNvPr id="164" name="TextBox 91"/>
          <p:cNvSpPr txBox="1"/>
          <p:nvPr/>
        </p:nvSpPr>
        <p:spPr>
          <a:xfrm>
            <a:off x="1199509" y="2833240"/>
            <a:ext cx="46000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40%</a:t>
            </a:r>
          </a:p>
        </p:txBody>
      </p:sp>
      <p:sp>
        <p:nvSpPr>
          <p:cNvPr id="165" name="TextBox 92"/>
          <p:cNvSpPr txBox="1"/>
          <p:nvPr/>
        </p:nvSpPr>
        <p:spPr>
          <a:xfrm>
            <a:off x="1199509" y="2379882"/>
            <a:ext cx="46000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60%</a:t>
            </a:r>
          </a:p>
        </p:txBody>
      </p:sp>
      <p:sp>
        <p:nvSpPr>
          <p:cNvPr id="166" name="TextBox 93"/>
          <p:cNvSpPr txBox="1"/>
          <p:nvPr/>
        </p:nvSpPr>
        <p:spPr>
          <a:xfrm>
            <a:off x="1199509" y="1925417"/>
            <a:ext cx="46000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80%</a:t>
            </a:r>
          </a:p>
        </p:txBody>
      </p:sp>
      <p:sp>
        <p:nvSpPr>
          <p:cNvPr id="167" name="TextBox 94"/>
          <p:cNvSpPr txBox="1"/>
          <p:nvPr/>
        </p:nvSpPr>
        <p:spPr>
          <a:xfrm>
            <a:off x="1100625" y="1465481"/>
            <a:ext cx="5588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100%</a:t>
            </a:r>
          </a:p>
        </p:txBody>
      </p:sp>
      <p:sp>
        <p:nvSpPr>
          <p:cNvPr id="168" name="TextBox 95"/>
          <p:cNvSpPr txBox="1"/>
          <p:nvPr/>
        </p:nvSpPr>
        <p:spPr>
          <a:xfrm>
            <a:off x="7013457" y="4026127"/>
            <a:ext cx="164192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Total Contactados</a:t>
            </a:r>
          </a:p>
        </p:txBody>
      </p:sp>
      <p:sp>
        <p:nvSpPr>
          <p:cNvPr id="169" name="TextBox 46"/>
          <p:cNvSpPr txBox="1"/>
          <p:nvPr/>
        </p:nvSpPr>
        <p:spPr>
          <a:xfrm>
            <a:off x="609600" y="895350"/>
            <a:ext cx="677476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Ventas</a:t>
            </a:r>
          </a:p>
        </p:txBody>
      </p:sp>
      <p:sp>
        <p:nvSpPr>
          <p:cNvPr id="170" name="Freeform 79"/>
          <p:cNvSpPr/>
          <p:nvPr/>
        </p:nvSpPr>
        <p:spPr>
          <a:xfrm>
            <a:off x="1828800" y="1670917"/>
            <a:ext cx="4578578" cy="2243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350" y="17921"/>
                  <a:pt x="2700" y="14242"/>
                  <a:pt x="4128" y="11275"/>
                </a:cubicBezTo>
                <a:cubicBezTo>
                  <a:pt x="5555" y="8309"/>
                  <a:pt x="7128" y="5479"/>
                  <a:pt x="8566" y="3801"/>
                </a:cubicBezTo>
                <a:cubicBezTo>
                  <a:pt x="10003" y="2122"/>
                  <a:pt x="11328" y="1784"/>
                  <a:pt x="12755" y="1204"/>
                </a:cubicBezTo>
                <a:cubicBezTo>
                  <a:pt x="14183" y="623"/>
                  <a:pt x="15657" y="517"/>
                  <a:pt x="17131" y="317"/>
                </a:cubicBezTo>
                <a:cubicBezTo>
                  <a:pt x="18605" y="116"/>
                  <a:pt x="20803" y="127"/>
                  <a:pt x="21600" y="0"/>
                </a:cubicBezTo>
              </a:path>
            </a:pathLst>
          </a:custGeom>
          <a:ln w="5715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171" name="Straight Connector 55"/>
          <p:cNvSpPr/>
          <p:nvPr/>
        </p:nvSpPr>
        <p:spPr>
          <a:xfrm flipV="1">
            <a:off x="1809749" y="3880932"/>
            <a:ext cx="50281" cy="119568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2" name="Straight Arrow Connector 100"/>
          <p:cNvSpPr/>
          <p:nvPr/>
        </p:nvSpPr>
        <p:spPr>
          <a:xfrm flipH="1">
            <a:off x="4114799" y="1225549"/>
            <a:ext cx="417287" cy="584202"/>
          </a:xfrm>
          <a:prstGeom prst="line">
            <a:avLst/>
          </a:prstGeom>
          <a:ln w="38100">
            <a:solidFill>
              <a:srgbClr val="595959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3" name="Straight Arrow Connector 102"/>
          <p:cNvSpPr/>
          <p:nvPr/>
        </p:nvSpPr>
        <p:spPr>
          <a:xfrm flipH="1" flipV="1">
            <a:off x="4450080" y="2724150"/>
            <a:ext cx="502920" cy="457200"/>
          </a:xfrm>
          <a:prstGeom prst="line">
            <a:avLst/>
          </a:prstGeom>
          <a:ln w="38100">
            <a:solidFill>
              <a:srgbClr val="595959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74" name="TextBox 108"/>
          <p:cNvSpPr txBox="1"/>
          <p:nvPr/>
        </p:nvSpPr>
        <p:spPr>
          <a:xfrm>
            <a:off x="3886200" y="895350"/>
            <a:ext cx="14478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Modelo</a:t>
            </a:r>
          </a:p>
        </p:txBody>
      </p:sp>
      <p:sp>
        <p:nvSpPr>
          <p:cNvPr id="175" name="TextBox 110"/>
          <p:cNvSpPr txBox="1"/>
          <p:nvPr/>
        </p:nvSpPr>
        <p:spPr>
          <a:xfrm>
            <a:off x="4572000" y="3105150"/>
            <a:ext cx="12192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Aleatorio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Análisis del CAP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7266" y="1508125"/>
            <a:ext cx="4559301" cy="23590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2" name="Group 38"/>
          <p:cNvGrpSpPr/>
          <p:nvPr/>
        </p:nvGrpSpPr>
        <p:grpSpPr>
          <a:xfrm>
            <a:off x="1837266" y="1631950"/>
            <a:ext cx="4572001" cy="2305050"/>
            <a:chOff x="0" y="0"/>
            <a:chExt cx="4572000" cy="2305050"/>
          </a:xfrm>
        </p:grpSpPr>
        <p:sp>
          <p:nvSpPr>
            <p:cNvPr id="180" name="Straight Connector 39"/>
            <p:cNvSpPr/>
            <p:nvPr/>
          </p:nvSpPr>
          <p:spPr>
            <a:xfrm>
              <a:off x="457200" y="19049"/>
              <a:ext cx="4114800" cy="1"/>
            </a:xfrm>
            <a:prstGeom prst="line">
              <a:avLst/>
            </a:prstGeom>
            <a:noFill/>
            <a:ln w="57150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1" name="Straight Connector 40"/>
            <p:cNvSpPr/>
            <p:nvPr/>
          </p:nvSpPr>
          <p:spPr>
            <a:xfrm flipV="1">
              <a:off x="-1" y="-1"/>
              <a:ext cx="461011" cy="2305052"/>
            </a:xfrm>
            <a:prstGeom prst="line">
              <a:avLst/>
            </a:prstGeom>
            <a:noFill/>
            <a:ln w="57150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183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5000" y="1632267"/>
            <a:ext cx="4419600" cy="2227264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traight Arrow Connector 34"/>
          <p:cNvSpPr/>
          <p:nvPr/>
        </p:nvSpPr>
        <p:spPr>
          <a:xfrm>
            <a:off x="1600200" y="3914140"/>
            <a:ext cx="5686425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5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Análisis del CAP</a:t>
            </a:r>
          </a:p>
        </p:txBody>
      </p:sp>
      <p:sp>
        <p:nvSpPr>
          <p:cNvPr id="186" name="Straight Arrow Connector 35"/>
          <p:cNvSpPr/>
          <p:nvPr/>
        </p:nvSpPr>
        <p:spPr>
          <a:xfrm flipV="1">
            <a:off x="1828799" y="1123949"/>
            <a:ext cx="1" cy="298704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7" name="Straight Arrow Connector 45"/>
          <p:cNvSpPr/>
          <p:nvPr/>
        </p:nvSpPr>
        <p:spPr>
          <a:xfrm flipV="1">
            <a:off x="2735579" y="3836989"/>
            <a:ext cx="1" cy="152401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8" name="Straight Arrow Connector 48"/>
          <p:cNvSpPr/>
          <p:nvPr/>
        </p:nvSpPr>
        <p:spPr>
          <a:xfrm flipV="1">
            <a:off x="3657600" y="3836989"/>
            <a:ext cx="0" cy="152401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9" name="Straight Arrow Connector 49"/>
          <p:cNvSpPr/>
          <p:nvPr/>
        </p:nvSpPr>
        <p:spPr>
          <a:xfrm flipV="1">
            <a:off x="4572000" y="3836989"/>
            <a:ext cx="0" cy="152401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0" name="Straight Arrow Connector 50"/>
          <p:cNvSpPr/>
          <p:nvPr/>
        </p:nvSpPr>
        <p:spPr>
          <a:xfrm flipV="1">
            <a:off x="5486400" y="3836989"/>
            <a:ext cx="0" cy="152401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1" name="Straight Arrow Connector 51"/>
          <p:cNvSpPr/>
          <p:nvPr/>
        </p:nvSpPr>
        <p:spPr>
          <a:xfrm flipV="1">
            <a:off x="6400800" y="3836989"/>
            <a:ext cx="0" cy="152401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2" name="Straight Arrow Connector 54"/>
          <p:cNvSpPr/>
          <p:nvPr/>
        </p:nvSpPr>
        <p:spPr>
          <a:xfrm>
            <a:off x="1746250" y="3486150"/>
            <a:ext cx="173833" cy="0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3" name="Straight Arrow Connector 58"/>
          <p:cNvSpPr/>
          <p:nvPr/>
        </p:nvSpPr>
        <p:spPr>
          <a:xfrm>
            <a:off x="1746250" y="3028950"/>
            <a:ext cx="173833" cy="0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4" name="Straight Arrow Connector 59"/>
          <p:cNvSpPr/>
          <p:nvPr/>
        </p:nvSpPr>
        <p:spPr>
          <a:xfrm>
            <a:off x="1746250" y="2571750"/>
            <a:ext cx="173833" cy="0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5" name="Straight Arrow Connector 62"/>
          <p:cNvSpPr/>
          <p:nvPr/>
        </p:nvSpPr>
        <p:spPr>
          <a:xfrm>
            <a:off x="1746250" y="2114550"/>
            <a:ext cx="173833" cy="0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6" name="Straight Arrow Connector 63"/>
          <p:cNvSpPr/>
          <p:nvPr/>
        </p:nvSpPr>
        <p:spPr>
          <a:xfrm>
            <a:off x="1746250" y="1657350"/>
            <a:ext cx="173833" cy="0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7" name="TextBox 83"/>
          <p:cNvSpPr txBox="1"/>
          <p:nvPr/>
        </p:nvSpPr>
        <p:spPr>
          <a:xfrm>
            <a:off x="2441245" y="4026127"/>
            <a:ext cx="46000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20%</a:t>
            </a:r>
          </a:p>
        </p:txBody>
      </p:sp>
      <p:sp>
        <p:nvSpPr>
          <p:cNvPr id="198" name="TextBox 84"/>
          <p:cNvSpPr txBox="1"/>
          <p:nvPr/>
        </p:nvSpPr>
        <p:spPr>
          <a:xfrm>
            <a:off x="3358272" y="4019550"/>
            <a:ext cx="460001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40%</a:t>
            </a:r>
          </a:p>
        </p:txBody>
      </p:sp>
      <p:sp>
        <p:nvSpPr>
          <p:cNvPr id="199" name="TextBox 85"/>
          <p:cNvSpPr txBox="1"/>
          <p:nvPr/>
        </p:nvSpPr>
        <p:spPr>
          <a:xfrm>
            <a:off x="4341129" y="4019550"/>
            <a:ext cx="460001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60%</a:t>
            </a:r>
          </a:p>
        </p:txBody>
      </p:sp>
      <p:sp>
        <p:nvSpPr>
          <p:cNvPr id="200" name="TextBox 86"/>
          <p:cNvSpPr txBox="1"/>
          <p:nvPr/>
        </p:nvSpPr>
        <p:spPr>
          <a:xfrm>
            <a:off x="5253201" y="4019550"/>
            <a:ext cx="460001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80%</a:t>
            </a:r>
          </a:p>
        </p:txBody>
      </p:sp>
      <p:sp>
        <p:nvSpPr>
          <p:cNvPr id="201" name="TextBox 87"/>
          <p:cNvSpPr txBox="1"/>
          <p:nvPr/>
        </p:nvSpPr>
        <p:spPr>
          <a:xfrm>
            <a:off x="6124048" y="4019550"/>
            <a:ext cx="558885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100%</a:t>
            </a:r>
          </a:p>
        </p:txBody>
      </p:sp>
      <p:sp>
        <p:nvSpPr>
          <p:cNvPr id="202" name="TextBox 88"/>
          <p:cNvSpPr txBox="1"/>
          <p:nvPr/>
        </p:nvSpPr>
        <p:spPr>
          <a:xfrm>
            <a:off x="1298513" y="3726417"/>
            <a:ext cx="20302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03" name="TextBox 89"/>
          <p:cNvSpPr txBox="1"/>
          <p:nvPr/>
        </p:nvSpPr>
        <p:spPr>
          <a:xfrm>
            <a:off x="1676400" y="4026127"/>
            <a:ext cx="203024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04" name="TextBox 90"/>
          <p:cNvSpPr txBox="1"/>
          <p:nvPr/>
        </p:nvSpPr>
        <p:spPr>
          <a:xfrm>
            <a:off x="1199509" y="3297018"/>
            <a:ext cx="46000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20%</a:t>
            </a:r>
          </a:p>
        </p:txBody>
      </p:sp>
      <p:sp>
        <p:nvSpPr>
          <p:cNvPr id="205" name="TextBox 91"/>
          <p:cNvSpPr txBox="1"/>
          <p:nvPr/>
        </p:nvSpPr>
        <p:spPr>
          <a:xfrm>
            <a:off x="1199509" y="2833240"/>
            <a:ext cx="46000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40%</a:t>
            </a:r>
          </a:p>
        </p:txBody>
      </p:sp>
      <p:sp>
        <p:nvSpPr>
          <p:cNvPr id="206" name="TextBox 92"/>
          <p:cNvSpPr txBox="1"/>
          <p:nvPr/>
        </p:nvSpPr>
        <p:spPr>
          <a:xfrm>
            <a:off x="1199509" y="2379882"/>
            <a:ext cx="46000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60%</a:t>
            </a:r>
          </a:p>
        </p:txBody>
      </p:sp>
      <p:sp>
        <p:nvSpPr>
          <p:cNvPr id="207" name="TextBox 93"/>
          <p:cNvSpPr txBox="1"/>
          <p:nvPr/>
        </p:nvSpPr>
        <p:spPr>
          <a:xfrm>
            <a:off x="1199509" y="1925417"/>
            <a:ext cx="46000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80%</a:t>
            </a:r>
          </a:p>
        </p:txBody>
      </p:sp>
      <p:sp>
        <p:nvSpPr>
          <p:cNvPr id="208" name="TextBox 94"/>
          <p:cNvSpPr txBox="1"/>
          <p:nvPr/>
        </p:nvSpPr>
        <p:spPr>
          <a:xfrm>
            <a:off x="1100625" y="1465481"/>
            <a:ext cx="5588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100%</a:t>
            </a:r>
          </a:p>
        </p:txBody>
      </p:sp>
      <p:sp>
        <p:nvSpPr>
          <p:cNvPr id="209" name="TextBox 95"/>
          <p:cNvSpPr txBox="1"/>
          <p:nvPr/>
        </p:nvSpPr>
        <p:spPr>
          <a:xfrm>
            <a:off x="7013457" y="4026127"/>
            <a:ext cx="164192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Total Contactados</a:t>
            </a:r>
          </a:p>
        </p:txBody>
      </p:sp>
      <p:sp>
        <p:nvSpPr>
          <p:cNvPr id="210" name="TextBox 46"/>
          <p:cNvSpPr txBox="1"/>
          <p:nvPr/>
        </p:nvSpPr>
        <p:spPr>
          <a:xfrm>
            <a:off x="609600" y="895350"/>
            <a:ext cx="677476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Ventas</a:t>
            </a:r>
          </a:p>
        </p:txBody>
      </p:sp>
      <p:sp>
        <p:nvSpPr>
          <p:cNvPr id="211" name="Freeform 79"/>
          <p:cNvSpPr/>
          <p:nvPr/>
        </p:nvSpPr>
        <p:spPr>
          <a:xfrm>
            <a:off x="1833563" y="1687829"/>
            <a:ext cx="4578578" cy="2243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350" y="17921"/>
                  <a:pt x="2700" y="14242"/>
                  <a:pt x="4128" y="11275"/>
                </a:cubicBezTo>
                <a:cubicBezTo>
                  <a:pt x="5555" y="8309"/>
                  <a:pt x="7128" y="5479"/>
                  <a:pt x="8566" y="3801"/>
                </a:cubicBezTo>
                <a:cubicBezTo>
                  <a:pt x="10003" y="2122"/>
                  <a:pt x="11328" y="1784"/>
                  <a:pt x="12755" y="1204"/>
                </a:cubicBezTo>
                <a:cubicBezTo>
                  <a:pt x="14183" y="623"/>
                  <a:pt x="15657" y="517"/>
                  <a:pt x="17131" y="317"/>
                </a:cubicBezTo>
                <a:cubicBezTo>
                  <a:pt x="18605" y="116"/>
                  <a:pt x="20803" y="127"/>
                  <a:pt x="21600" y="0"/>
                </a:cubicBezTo>
              </a:path>
            </a:pathLst>
          </a:custGeom>
          <a:ln w="5715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12" name="Straight Connector 55"/>
          <p:cNvSpPr/>
          <p:nvPr/>
        </p:nvSpPr>
        <p:spPr>
          <a:xfrm flipV="1">
            <a:off x="1809749" y="3880932"/>
            <a:ext cx="50281" cy="119568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13" name="Straight Arrow Connector 57"/>
          <p:cNvSpPr/>
          <p:nvPr/>
        </p:nvSpPr>
        <p:spPr>
          <a:xfrm flipH="1">
            <a:off x="4114799" y="1225549"/>
            <a:ext cx="417287" cy="58420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4" name="Straight Arrow Connector 60"/>
          <p:cNvSpPr/>
          <p:nvPr/>
        </p:nvSpPr>
        <p:spPr>
          <a:xfrm flipH="1" flipV="1">
            <a:off x="4450080" y="2724150"/>
            <a:ext cx="502920" cy="457200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5" name="TextBox 61"/>
          <p:cNvSpPr txBox="1"/>
          <p:nvPr/>
        </p:nvSpPr>
        <p:spPr>
          <a:xfrm>
            <a:off x="2133600" y="895350"/>
            <a:ext cx="20574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Modelo Perfecto</a:t>
            </a:r>
          </a:p>
        </p:txBody>
      </p:sp>
      <p:sp>
        <p:nvSpPr>
          <p:cNvPr id="216" name="TextBox 64"/>
          <p:cNvSpPr txBox="1"/>
          <p:nvPr/>
        </p:nvSpPr>
        <p:spPr>
          <a:xfrm>
            <a:off x="4038600" y="895350"/>
            <a:ext cx="14478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Buen Modelo</a:t>
            </a:r>
          </a:p>
        </p:txBody>
      </p:sp>
      <p:sp>
        <p:nvSpPr>
          <p:cNvPr id="217" name="TextBox 65"/>
          <p:cNvSpPr txBox="1"/>
          <p:nvPr/>
        </p:nvSpPr>
        <p:spPr>
          <a:xfrm>
            <a:off x="4572000" y="3105150"/>
            <a:ext cx="18288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Modelo Aleatorio</a:t>
            </a:r>
          </a:p>
        </p:txBody>
      </p:sp>
      <p:sp>
        <p:nvSpPr>
          <p:cNvPr id="218" name="Straight Arrow Connector 68"/>
          <p:cNvSpPr/>
          <p:nvPr/>
        </p:nvSpPr>
        <p:spPr>
          <a:xfrm flipH="1">
            <a:off x="2895599" y="1238249"/>
            <a:ext cx="244930" cy="34290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19" name="Rectangle 69"/>
          <p:cNvSpPr txBox="1"/>
          <p:nvPr/>
        </p:nvSpPr>
        <p:spPr>
          <a:xfrm>
            <a:off x="2286000" y="1733550"/>
            <a:ext cx="358347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a</a:t>
            </a:r>
            <a:r>
              <a:rPr baseline="-25000"/>
              <a:t>P</a:t>
            </a:r>
          </a:p>
        </p:txBody>
      </p:sp>
      <p:sp>
        <p:nvSpPr>
          <p:cNvPr id="220" name="Rectangle 70"/>
          <p:cNvSpPr txBox="1"/>
          <p:nvPr/>
        </p:nvSpPr>
        <p:spPr>
          <a:xfrm>
            <a:off x="3048000" y="2419350"/>
            <a:ext cx="367690" cy="44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a</a:t>
            </a:r>
            <a:r>
              <a:rPr baseline="-25000"/>
              <a:t>R</a:t>
            </a:r>
          </a:p>
        </p:txBody>
      </p:sp>
      <p:sp>
        <p:nvSpPr>
          <p:cNvPr id="221" name="Straight Connector 81"/>
          <p:cNvSpPr/>
          <p:nvPr/>
        </p:nvSpPr>
        <p:spPr>
          <a:xfrm flipV="1">
            <a:off x="1822221" y="1657350"/>
            <a:ext cx="4585157" cy="2236662"/>
          </a:xfrm>
          <a:prstGeom prst="line">
            <a:avLst/>
          </a:prstGeom>
          <a:ln w="57150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227" name="Group 71"/>
          <p:cNvGrpSpPr/>
          <p:nvPr/>
        </p:nvGrpSpPr>
        <p:grpSpPr>
          <a:xfrm>
            <a:off x="6248399" y="2038350"/>
            <a:ext cx="2502449" cy="872065"/>
            <a:chOff x="0" y="0"/>
            <a:chExt cx="2502447" cy="872064"/>
          </a:xfrm>
        </p:grpSpPr>
        <p:sp>
          <p:nvSpPr>
            <p:cNvPr id="222" name="Rectangle 72"/>
            <p:cNvSpPr/>
            <p:nvPr/>
          </p:nvSpPr>
          <p:spPr>
            <a:xfrm>
              <a:off x="-1" y="0"/>
              <a:ext cx="2502449" cy="872065"/>
            </a:xfrm>
            <a:prstGeom prst="rect">
              <a:avLst/>
            </a:prstGeom>
            <a:gradFill flip="none" rotWithShape="1">
              <a:gsLst>
                <a:gs pos="0">
                  <a:srgbClr val="9A2F2C"/>
                </a:gs>
                <a:gs pos="80000">
                  <a:srgbClr val="CA3E3A"/>
                </a:gs>
                <a:gs pos="100000">
                  <a:srgbClr val="CE3B37"/>
                </a:gs>
              </a:gsLst>
              <a:lin ang="16200000" scaled="0"/>
            </a:gradFill>
            <a:ln w="9525" cap="flat">
              <a:solidFill>
                <a:srgbClr val="BE4B48"/>
              </a:solidFill>
              <a:prstDash val="solid"/>
              <a:round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3" name="Rectangle 73"/>
            <p:cNvSpPr txBox="1"/>
            <p:nvPr/>
          </p:nvSpPr>
          <p:spPr>
            <a:xfrm>
              <a:off x="382020" y="210645"/>
              <a:ext cx="80705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 sz="24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t>AR</a:t>
              </a:r>
              <a:r>
                <a:rPr b="0">
                  <a:latin typeface="Hurme Geometric Sans 2"/>
                  <a:ea typeface="Hurme Geometric Sans 2"/>
                  <a:cs typeface="Hurme Geometric Sans 2"/>
                  <a:sym typeface="Hurme Geometric Sans 2"/>
                </a:rPr>
                <a:t> </a:t>
              </a:r>
              <a:r>
                <a:rPr>
                  <a:latin typeface="Hurme Geometric Sans 2"/>
                  <a:ea typeface="Hurme Geometric Sans 2"/>
                  <a:cs typeface="Hurme Geometric Sans 2"/>
                  <a:sym typeface="Hurme Geometric Sans 2"/>
                </a:rPr>
                <a:t>=</a:t>
              </a:r>
            </a:p>
          </p:txBody>
        </p:sp>
        <p:sp>
          <p:nvSpPr>
            <p:cNvPr id="224" name="Straight Connector 74"/>
            <p:cNvSpPr/>
            <p:nvPr/>
          </p:nvSpPr>
          <p:spPr>
            <a:xfrm>
              <a:off x="1402886" y="438139"/>
              <a:ext cx="606654" cy="1"/>
            </a:xfrm>
            <a:prstGeom prst="line">
              <a:avLst/>
            </a:prstGeom>
            <a:noFill/>
            <a:ln w="381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5" name="Rectangle 75"/>
            <p:cNvSpPr txBox="1"/>
            <p:nvPr/>
          </p:nvSpPr>
          <p:spPr>
            <a:xfrm>
              <a:off x="1516635" y="42129"/>
              <a:ext cx="367690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 sz="2000">
                  <a:solidFill>
                    <a:srgbClr val="FFFFFF"/>
                  </a:solidFill>
                  <a:latin typeface="Aharoni"/>
                  <a:ea typeface="Aharoni"/>
                  <a:cs typeface="Aharoni"/>
                  <a:sym typeface="Aharoni"/>
                </a:defRPr>
              </a:pPr>
              <a:r>
                <a:t>a</a:t>
              </a:r>
              <a:r>
                <a:rPr baseline="-25000"/>
                <a:t>R</a:t>
              </a:r>
            </a:p>
          </p:txBody>
        </p:sp>
        <p:sp>
          <p:nvSpPr>
            <p:cNvPr id="226" name="Rectangle 76"/>
            <p:cNvSpPr txBox="1"/>
            <p:nvPr/>
          </p:nvSpPr>
          <p:spPr>
            <a:xfrm>
              <a:off x="1516635" y="362308"/>
              <a:ext cx="358347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b="1" sz="2000">
                  <a:solidFill>
                    <a:srgbClr val="FFFFFF"/>
                  </a:solidFill>
                  <a:latin typeface="Aharoni"/>
                  <a:ea typeface="Aharoni"/>
                  <a:cs typeface="Aharoni"/>
                  <a:sym typeface="Aharoni"/>
                </a:defRPr>
              </a:pPr>
              <a:r>
                <a:t>a</a:t>
              </a:r>
              <a:r>
                <a:rPr baseline="-25000"/>
                <a:t>P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9" grpId="2"/>
      <p:bldP build="whole" bldLvl="1" animBg="1" rev="0" advAuto="0" spid="220" grpId="4"/>
      <p:bldP build="whole" bldLvl="1" animBg="1" rev="0" advAuto="0" spid="183" grpId="3"/>
      <p:bldP build="whole" bldLvl="1" animBg="1" rev="0" advAuto="0" spid="179" grpId="1"/>
      <p:bldP build="whole" bldLvl="1" animBg="1" rev="0" advAuto="0" spid="227" grpId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traight Connector 81"/>
          <p:cNvSpPr/>
          <p:nvPr/>
        </p:nvSpPr>
        <p:spPr>
          <a:xfrm flipV="1">
            <a:off x="1822221" y="1670917"/>
            <a:ext cx="4585157" cy="2236663"/>
          </a:xfrm>
          <a:prstGeom prst="line">
            <a:avLst/>
          </a:prstGeom>
          <a:ln w="57150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0" name="Straight Connector 68"/>
          <p:cNvSpPr/>
          <p:nvPr/>
        </p:nvSpPr>
        <p:spPr>
          <a:xfrm flipV="1">
            <a:off x="4114800" y="1885950"/>
            <a:ext cx="0" cy="2032002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Straight Arrow Connector 34"/>
          <p:cNvSpPr/>
          <p:nvPr/>
        </p:nvSpPr>
        <p:spPr>
          <a:xfrm>
            <a:off x="1600200" y="3914140"/>
            <a:ext cx="5686425" cy="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2" name="Title 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/>
            <a:r>
              <a:t>Análisis del CAP</a:t>
            </a:r>
          </a:p>
        </p:txBody>
      </p:sp>
      <p:sp>
        <p:nvSpPr>
          <p:cNvPr id="233" name="Straight Arrow Connector 35"/>
          <p:cNvSpPr/>
          <p:nvPr/>
        </p:nvSpPr>
        <p:spPr>
          <a:xfrm flipV="1">
            <a:off x="1828799" y="1123949"/>
            <a:ext cx="1" cy="2987041"/>
          </a:xfrm>
          <a:prstGeom prst="line">
            <a:avLst/>
          </a:prstGeom>
          <a:ln w="28575">
            <a:solidFill>
              <a:srgbClr val="4A7EB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4" name="Straight Arrow Connector 45"/>
          <p:cNvSpPr/>
          <p:nvPr/>
        </p:nvSpPr>
        <p:spPr>
          <a:xfrm flipV="1">
            <a:off x="2735579" y="3836989"/>
            <a:ext cx="1" cy="152401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5" name="Straight Arrow Connector 48"/>
          <p:cNvSpPr/>
          <p:nvPr/>
        </p:nvSpPr>
        <p:spPr>
          <a:xfrm flipV="1">
            <a:off x="3657600" y="3836989"/>
            <a:ext cx="0" cy="152401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6" name="Straight Arrow Connector 49"/>
          <p:cNvSpPr/>
          <p:nvPr/>
        </p:nvSpPr>
        <p:spPr>
          <a:xfrm flipV="1">
            <a:off x="4572000" y="3836989"/>
            <a:ext cx="0" cy="152401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7" name="Straight Arrow Connector 50"/>
          <p:cNvSpPr/>
          <p:nvPr/>
        </p:nvSpPr>
        <p:spPr>
          <a:xfrm flipV="1">
            <a:off x="5486400" y="3836989"/>
            <a:ext cx="0" cy="152401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8" name="Straight Arrow Connector 51"/>
          <p:cNvSpPr/>
          <p:nvPr/>
        </p:nvSpPr>
        <p:spPr>
          <a:xfrm flipV="1">
            <a:off x="6400800" y="3836989"/>
            <a:ext cx="0" cy="152401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9" name="Straight Arrow Connector 54"/>
          <p:cNvSpPr/>
          <p:nvPr/>
        </p:nvSpPr>
        <p:spPr>
          <a:xfrm>
            <a:off x="1746250" y="3486150"/>
            <a:ext cx="173833" cy="0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0" name="Straight Arrow Connector 58"/>
          <p:cNvSpPr/>
          <p:nvPr/>
        </p:nvSpPr>
        <p:spPr>
          <a:xfrm>
            <a:off x="1746250" y="3028950"/>
            <a:ext cx="173833" cy="0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1" name="Straight Arrow Connector 59"/>
          <p:cNvSpPr/>
          <p:nvPr/>
        </p:nvSpPr>
        <p:spPr>
          <a:xfrm>
            <a:off x="1746250" y="2571750"/>
            <a:ext cx="173833" cy="0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2" name="Straight Arrow Connector 62"/>
          <p:cNvSpPr/>
          <p:nvPr/>
        </p:nvSpPr>
        <p:spPr>
          <a:xfrm>
            <a:off x="1746250" y="2114550"/>
            <a:ext cx="173833" cy="0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3" name="Straight Arrow Connector 63"/>
          <p:cNvSpPr/>
          <p:nvPr/>
        </p:nvSpPr>
        <p:spPr>
          <a:xfrm>
            <a:off x="1746250" y="1657350"/>
            <a:ext cx="173833" cy="0"/>
          </a:xfrm>
          <a:prstGeom prst="line">
            <a:avLst/>
          </a:prstGeom>
          <a:ln w="28575"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4" name="TextBox 83"/>
          <p:cNvSpPr txBox="1"/>
          <p:nvPr/>
        </p:nvSpPr>
        <p:spPr>
          <a:xfrm>
            <a:off x="2441245" y="4026127"/>
            <a:ext cx="46000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20%</a:t>
            </a:r>
          </a:p>
        </p:txBody>
      </p:sp>
      <p:sp>
        <p:nvSpPr>
          <p:cNvPr id="245" name="TextBox 84"/>
          <p:cNvSpPr txBox="1"/>
          <p:nvPr/>
        </p:nvSpPr>
        <p:spPr>
          <a:xfrm>
            <a:off x="3358272" y="4019550"/>
            <a:ext cx="460001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40%</a:t>
            </a:r>
          </a:p>
        </p:txBody>
      </p:sp>
      <p:sp>
        <p:nvSpPr>
          <p:cNvPr id="246" name="TextBox 85"/>
          <p:cNvSpPr txBox="1"/>
          <p:nvPr/>
        </p:nvSpPr>
        <p:spPr>
          <a:xfrm>
            <a:off x="4341129" y="4019550"/>
            <a:ext cx="460001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60%</a:t>
            </a:r>
          </a:p>
        </p:txBody>
      </p:sp>
      <p:sp>
        <p:nvSpPr>
          <p:cNvPr id="247" name="TextBox 86"/>
          <p:cNvSpPr txBox="1"/>
          <p:nvPr/>
        </p:nvSpPr>
        <p:spPr>
          <a:xfrm>
            <a:off x="5253201" y="4019550"/>
            <a:ext cx="460001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80%</a:t>
            </a:r>
          </a:p>
        </p:txBody>
      </p:sp>
      <p:sp>
        <p:nvSpPr>
          <p:cNvPr id="248" name="TextBox 87"/>
          <p:cNvSpPr txBox="1"/>
          <p:nvPr/>
        </p:nvSpPr>
        <p:spPr>
          <a:xfrm>
            <a:off x="6124048" y="4019550"/>
            <a:ext cx="558885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100%</a:t>
            </a:r>
          </a:p>
        </p:txBody>
      </p:sp>
      <p:sp>
        <p:nvSpPr>
          <p:cNvPr id="249" name="TextBox 88"/>
          <p:cNvSpPr txBox="1"/>
          <p:nvPr/>
        </p:nvSpPr>
        <p:spPr>
          <a:xfrm>
            <a:off x="1298513" y="3726417"/>
            <a:ext cx="20302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50" name="TextBox 89"/>
          <p:cNvSpPr txBox="1"/>
          <p:nvPr/>
        </p:nvSpPr>
        <p:spPr>
          <a:xfrm>
            <a:off x="1676400" y="4026127"/>
            <a:ext cx="203024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51" name="TextBox 90"/>
          <p:cNvSpPr txBox="1"/>
          <p:nvPr/>
        </p:nvSpPr>
        <p:spPr>
          <a:xfrm>
            <a:off x="1199509" y="3297018"/>
            <a:ext cx="46000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20%</a:t>
            </a:r>
          </a:p>
        </p:txBody>
      </p:sp>
      <p:sp>
        <p:nvSpPr>
          <p:cNvPr id="252" name="TextBox 91"/>
          <p:cNvSpPr txBox="1"/>
          <p:nvPr/>
        </p:nvSpPr>
        <p:spPr>
          <a:xfrm>
            <a:off x="1199509" y="2833240"/>
            <a:ext cx="46000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40%</a:t>
            </a:r>
          </a:p>
        </p:txBody>
      </p:sp>
      <p:sp>
        <p:nvSpPr>
          <p:cNvPr id="253" name="TextBox 92"/>
          <p:cNvSpPr txBox="1"/>
          <p:nvPr/>
        </p:nvSpPr>
        <p:spPr>
          <a:xfrm>
            <a:off x="1199509" y="2379882"/>
            <a:ext cx="46000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60%</a:t>
            </a:r>
          </a:p>
        </p:txBody>
      </p:sp>
      <p:sp>
        <p:nvSpPr>
          <p:cNvPr id="254" name="TextBox 93"/>
          <p:cNvSpPr txBox="1"/>
          <p:nvPr/>
        </p:nvSpPr>
        <p:spPr>
          <a:xfrm>
            <a:off x="1199509" y="1925417"/>
            <a:ext cx="46000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80%</a:t>
            </a:r>
          </a:p>
        </p:txBody>
      </p:sp>
      <p:sp>
        <p:nvSpPr>
          <p:cNvPr id="255" name="TextBox 94"/>
          <p:cNvSpPr txBox="1"/>
          <p:nvPr/>
        </p:nvSpPr>
        <p:spPr>
          <a:xfrm>
            <a:off x="1100625" y="1465481"/>
            <a:ext cx="5588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100%</a:t>
            </a:r>
          </a:p>
        </p:txBody>
      </p:sp>
      <p:sp>
        <p:nvSpPr>
          <p:cNvPr id="256" name="TextBox 95"/>
          <p:cNvSpPr txBox="1"/>
          <p:nvPr/>
        </p:nvSpPr>
        <p:spPr>
          <a:xfrm>
            <a:off x="7013457" y="4026127"/>
            <a:ext cx="164192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Total Contactados</a:t>
            </a:r>
          </a:p>
        </p:txBody>
      </p:sp>
      <p:sp>
        <p:nvSpPr>
          <p:cNvPr id="257" name="TextBox 46"/>
          <p:cNvSpPr txBox="1"/>
          <p:nvPr/>
        </p:nvSpPr>
        <p:spPr>
          <a:xfrm>
            <a:off x="609600" y="895350"/>
            <a:ext cx="677476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Ventas</a:t>
            </a:r>
          </a:p>
        </p:txBody>
      </p:sp>
      <p:sp>
        <p:nvSpPr>
          <p:cNvPr id="258" name="Freeform 79"/>
          <p:cNvSpPr/>
          <p:nvPr/>
        </p:nvSpPr>
        <p:spPr>
          <a:xfrm>
            <a:off x="1828800" y="1670917"/>
            <a:ext cx="4578578" cy="2243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350" y="17921"/>
                  <a:pt x="2700" y="14242"/>
                  <a:pt x="4128" y="11275"/>
                </a:cubicBezTo>
                <a:cubicBezTo>
                  <a:pt x="5555" y="8309"/>
                  <a:pt x="7128" y="5479"/>
                  <a:pt x="8566" y="3801"/>
                </a:cubicBezTo>
                <a:cubicBezTo>
                  <a:pt x="10003" y="2122"/>
                  <a:pt x="11328" y="1784"/>
                  <a:pt x="12755" y="1204"/>
                </a:cubicBezTo>
                <a:cubicBezTo>
                  <a:pt x="14183" y="623"/>
                  <a:pt x="15657" y="517"/>
                  <a:pt x="17131" y="317"/>
                </a:cubicBezTo>
                <a:cubicBezTo>
                  <a:pt x="18605" y="116"/>
                  <a:pt x="20803" y="127"/>
                  <a:pt x="21600" y="0"/>
                </a:cubicBezTo>
              </a:path>
            </a:pathLst>
          </a:custGeom>
          <a:ln w="5715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59" name="Straight Connector 55"/>
          <p:cNvSpPr/>
          <p:nvPr/>
        </p:nvSpPr>
        <p:spPr>
          <a:xfrm flipV="1">
            <a:off x="1828799" y="3823782"/>
            <a:ext cx="50281" cy="119568"/>
          </a:xfrm>
          <a:prstGeom prst="line">
            <a:avLst/>
          </a:prstGeom>
          <a:ln>
            <a:solidFill>
              <a:srgbClr val="4A7EBB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262" name="Group 73"/>
          <p:cNvGrpSpPr/>
          <p:nvPr/>
        </p:nvGrpSpPr>
        <p:grpSpPr>
          <a:xfrm>
            <a:off x="1828800" y="1638300"/>
            <a:ext cx="4572000" cy="2305050"/>
            <a:chOff x="0" y="0"/>
            <a:chExt cx="4572000" cy="2305050"/>
          </a:xfrm>
        </p:grpSpPr>
        <p:sp>
          <p:nvSpPr>
            <p:cNvPr id="260" name="Straight Connector 61"/>
            <p:cNvSpPr/>
            <p:nvPr/>
          </p:nvSpPr>
          <p:spPr>
            <a:xfrm>
              <a:off x="457200" y="19049"/>
              <a:ext cx="4114800" cy="1"/>
            </a:xfrm>
            <a:prstGeom prst="line">
              <a:avLst/>
            </a:prstGeom>
            <a:noFill/>
            <a:ln w="57150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1" name="Straight Connector 57"/>
            <p:cNvSpPr/>
            <p:nvPr/>
          </p:nvSpPr>
          <p:spPr>
            <a:xfrm flipV="1">
              <a:off x="-1" y="-1"/>
              <a:ext cx="461011" cy="2305052"/>
            </a:xfrm>
            <a:prstGeom prst="line">
              <a:avLst/>
            </a:prstGeom>
            <a:noFill/>
            <a:ln w="57150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63" name="Straight Arrow Connector 53"/>
          <p:cNvSpPr/>
          <p:nvPr/>
        </p:nvSpPr>
        <p:spPr>
          <a:xfrm flipH="1">
            <a:off x="4114799" y="1225549"/>
            <a:ext cx="417287" cy="58420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4" name="Straight Arrow Connector 56"/>
          <p:cNvSpPr/>
          <p:nvPr/>
        </p:nvSpPr>
        <p:spPr>
          <a:xfrm flipH="1" flipV="1">
            <a:off x="4450080" y="2724150"/>
            <a:ext cx="502920" cy="457200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5" name="TextBox 60"/>
          <p:cNvSpPr txBox="1"/>
          <p:nvPr/>
        </p:nvSpPr>
        <p:spPr>
          <a:xfrm>
            <a:off x="2133600" y="895350"/>
            <a:ext cx="20574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Modelo Perfecto</a:t>
            </a:r>
          </a:p>
        </p:txBody>
      </p:sp>
      <p:sp>
        <p:nvSpPr>
          <p:cNvPr id="266" name="TextBox 64"/>
          <p:cNvSpPr txBox="1"/>
          <p:nvPr/>
        </p:nvSpPr>
        <p:spPr>
          <a:xfrm>
            <a:off x="4038600" y="895350"/>
            <a:ext cx="14478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Buen Modelo</a:t>
            </a:r>
          </a:p>
        </p:txBody>
      </p:sp>
      <p:sp>
        <p:nvSpPr>
          <p:cNvPr id="267" name="TextBox 65"/>
          <p:cNvSpPr txBox="1"/>
          <p:nvPr/>
        </p:nvSpPr>
        <p:spPr>
          <a:xfrm>
            <a:off x="4572000" y="3105150"/>
            <a:ext cx="1828800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400">
                <a:solidFill>
                  <a:srgbClr val="26262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Modelo Aleatorio</a:t>
            </a:r>
          </a:p>
        </p:txBody>
      </p:sp>
      <p:sp>
        <p:nvSpPr>
          <p:cNvPr id="268" name="Straight Arrow Connector 66"/>
          <p:cNvSpPr/>
          <p:nvPr/>
        </p:nvSpPr>
        <p:spPr>
          <a:xfrm flipH="1">
            <a:off x="2895599" y="1238249"/>
            <a:ext cx="244930" cy="34290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9" name="Straight Connector 70"/>
          <p:cNvSpPr/>
          <p:nvPr/>
        </p:nvSpPr>
        <p:spPr>
          <a:xfrm flipH="1" flipV="1">
            <a:off x="1828800" y="1885949"/>
            <a:ext cx="2286000" cy="1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txBody>
          <a:bodyPr lIns="45719" rIns="45719"/>
          <a:lstStyle/>
          <a:p>
            <a:pPr/>
          </a:p>
        </p:txBody>
      </p:sp>
      <p:sp>
        <p:nvSpPr>
          <p:cNvPr id="270" name="TextBox 75"/>
          <p:cNvSpPr txBox="1"/>
          <p:nvPr/>
        </p:nvSpPr>
        <p:spPr>
          <a:xfrm>
            <a:off x="3822700" y="3878817"/>
            <a:ext cx="460001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1A7B0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50%</a:t>
            </a:r>
          </a:p>
        </p:txBody>
      </p:sp>
      <p:sp>
        <p:nvSpPr>
          <p:cNvPr id="271" name="TextBox 76"/>
          <p:cNvSpPr txBox="1"/>
          <p:nvPr/>
        </p:nvSpPr>
        <p:spPr>
          <a:xfrm>
            <a:off x="1305280" y="1701800"/>
            <a:ext cx="430223" cy="307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rgbClr val="1A7B0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/>
            <a:r>
              <a:t> X%</a:t>
            </a:r>
          </a:p>
        </p:txBody>
      </p:sp>
      <p:sp>
        <p:nvSpPr>
          <p:cNvPr id="272" name="Rectangle 78"/>
          <p:cNvSpPr/>
          <p:nvPr/>
        </p:nvSpPr>
        <p:spPr>
          <a:xfrm>
            <a:off x="6305548" y="1885950"/>
            <a:ext cx="2752726" cy="1600200"/>
          </a:xfrm>
          <a:prstGeom prst="rect">
            <a:avLst/>
          </a:prstGeom>
          <a:gradFill>
            <a:gsLst>
              <a:gs pos="0">
                <a:srgbClr val="769537"/>
              </a:gs>
              <a:gs pos="80000">
                <a:srgbClr val="9BC348"/>
              </a:gs>
              <a:gs pos="100000">
                <a:srgbClr val="9CC646"/>
              </a:gs>
            </a:gsLst>
            <a:lin ang="16200000"/>
          </a:gradFill>
          <a:ln>
            <a:solidFill>
              <a:srgbClr val="98B955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7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</a:p>
        </p:txBody>
      </p:sp>
      <p:sp>
        <p:nvSpPr>
          <p:cNvPr id="273" name="TextBox 99"/>
          <p:cNvSpPr txBox="1"/>
          <p:nvPr/>
        </p:nvSpPr>
        <p:spPr>
          <a:xfrm>
            <a:off x="6324600" y="2038350"/>
            <a:ext cx="1752600" cy="98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90% &lt; X &lt; 100%</a:t>
            </a:r>
          </a:p>
          <a:p>
            <a:pPr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80% &lt; X &lt; 90%</a:t>
            </a:r>
          </a:p>
          <a:p>
            <a:pPr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70% &lt; X &lt; 80%</a:t>
            </a:r>
          </a:p>
          <a:p>
            <a:pPr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60% &lt; X &lt; 70%</a:t>
            </a:r>
          </a:p>
          <a:p>
            <a:pPr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X &lt; 60% 	</a:t>
            </a:r>
          </a:p>
        </p:txBody>
      </p:sp>
      <p:sp>
        <p:nvSpPr>
          <p:cNvPr id="274" name="TextBox 101"/>
          <p:cNvSpPr txBox="1"/>
          <p:nvPr/>
        </p:nvSpPr>
        <p:spPr>
          <a:xfrm>
            <a:off x="7635363" y="2038350"/>
            <a:ext cx="1828801" cy="98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Demasiado Bueno</a:t>
            </a:r>
          </a:p>
          <a:p>
            <a:pPr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Muy Bueno</a:t>
            </a:r>
          </a:p>
          <a:p>
            <a:pPr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Bueno</a:t>
            </a:r>
          </a:p>
          <a:p>
            <a:pPr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Malo</a:t>
            </a:r>
          </a:p>
          <a:p>
            <a:pPr>
              <a:defRPr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Una Basura…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0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Subtype="2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4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Class="entr" nodeType="with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Class="entr" nodeType="with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3" grpId="7"/>
      <p:bldP build="whole" bldLvl="1" animBg="1" rev="0" advAuto="0" spid="230" grpId="2"/>
      <p:bldP build="whole" bldLvl="1" animBg="1" rev="0" advAuto="0" spid="271" grpId="4"/>
      <p:bldP build="p" bldLvl="5" animBg="1" rev="0" advAuto="0" spid="274" grpId="6"/>
      <p:bldP build="whole" bldLvl="1" animBg="1" rev="0" advAuto="0" spid="272" grpId="5"/>
      <p:bldP build="whole" bldLvl="1" animBg="1" rev="0" advAuto="0" spid="270" grpId="1"/>
      <p:bldP build="whole" bldLvl="1" animBg="1" rev="0" advAuto="0" spid="269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