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– detecting an effect that is not present</a:t>
            </a:r>
          </a:p>
          <a:p>
            <a:pPr/>
            <a:r>
              <a:t>II – not detecting an effect that is present</a:t>
            </a:r>
          </a:p>
          <a:p>
            <a:pPr/>
          </a:p>
          <a:p>
            <a:pPr/>
            <a:r>
              <a:t>Say – I personally remember it this way – a Type 1 is less severe – therefore Falso Positivo</a:t>
            </a:r>
          </a:p>
          <a:p>
            <a:pPr/>
            <a:r>
              <a:t>Type 2 is more serious – it’s like the next level up</a:t>
            </a:r>
          </a:p>
          <a:p>
            <a:pPr/>
            <a:r>
              <a:t>That’s just how I remember them. In reality both can be very serious…….</a:t>
            </a:r>
          </a:p>
          <a:p>
            <a:pPr/>
          </a:p>
          <a:p>
            <a:pPr/>
            <a:r>
              <a:t>Final note – your Falso Positivos and Falso Negativos heavily depend on the choice of threshold. Had we put the deciding horizontal line higher or lower, the outcome would have been very different.</a:t>
            </a:r>
          </a:p>
          <a:p>
            <a:pPr/>
          </a:p>
          <a:p>
            <a:pPr/>
            <a:r>
              <a:t>Next time we will discuss the Matriz de Confusión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ln w="9524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sp>
        <p:nvSpPr>
          <p:cNvPr id="162" name="TextBox 74"/>
          <p:cNvSpPr txBox="1"/>
          <p:nvPr/>
        </p:nvSpPr>
        <p:spPr>
          <a:xfrm>
            <a:off x="5105400" y="1428750"/>
            <a:ext cx="13716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Positivo</a:t>
            </a:r>
          </a:p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I)</a:t>
            </a:r>
          </a:p>
        </p:txBody>
      </p:sp>
      <p:graphicFrame>
        <p:nvGraphicFramePr>
          <p:cNvPr id="163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35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T w="127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66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64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5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69" name="Rectangle 4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67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68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3578" y="2374473"/>
            <a:ext cx="304801" cy="295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traight Arrow Connector 50"/>
          <p:cNvSpPr/>
          <p:nvPr/>
        </p:nvSpPr>
        <p:spPr>
          <a:xfrm flipH="1">
            <a:off x="4643955" y="1962149"/>
            <a:ext cx="613845" cy="66366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sp>
        <p:nvSpPr>
          <p:cNvPr id="176" name="TextBox 84"/>
          <p:cNvSpPr txBox="1"/>
          <p:nvPr/>
        </p:nvSpPr>
        <p:spPr>
          <a:xfrm>
            <a:off x="762000" y="4324350"/>
            <a:ext cx="1684638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Negativo</a:t>
            </a:r>
          </a:p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II)</a:t>
            </a:r>
          </a:p>
        </p:txBody>
      </p:sp>
      <p:graphicFrame>
        <p:nvGraphicFramePr>
          <p:cNvPr id="177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35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T w="12700">
                      <a:solidFill>
                        <a:srgbClr val="FFFFFF"/>
                      </a:solidFill>
                    </a:lnT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80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78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79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83" name="Rectangle 4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81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82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  <p:pic>
        <p:nvPicPr>
          <p:cNvPr id="18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9990" y="3873500"/>
            <a:ext cx="304801" cy="26873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traight Arrow Connector 78"/>
          <p:cNvSpPr/>
          <p:nvPr/>
        </p:nvSpPr>
        <p:spPr>
          <a:xfrm flipV="1">
            <a:off x="2300289" y="4044777"/>
            <a:ext cx="389239" cy="584373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3578" y="2374473"/>
            <a:ext cx="304801" cy="2957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Box 11"/>
          <p:cNvSpPr txBox="1"/>
          <p:nvPr/>
        </p:nvSpPr>
        <p:spPr>
          <a:xfrm>
            <a:off x="5105400" y="1428750"/>
            <a:ext cx="13716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Positivo</a:t>
            </a:r>
          </a:p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I)</a:t>
            </a:r>
          </a:p>
        </p:txBody>
      </p:sp>
      <p:sp>
        <p:nvSpPr>
          <p:cNvPr id="188" name="Straight Arrow Connector 12"/>
          <p:cNvSpPr/>
          <p:nvPr/>
        </p:nvSpPr>
        <p:spPr>
          <a:xfrm flipH="1">
            <a:off x="4643955" y="1962149"/>
            <a:ext cx="613845" cy="66366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sp>
        <p:nvSpPr>
          <p:cNvPr id="193" name="TextBox 84"/>
          <p:cNvSpPr txBox="1"/>
          <p:nvPr/>
        </p:nvSpPr>
        <p:spPr>
          <a:xfrm>
            <a:off x="810271" y="4362450"/>
            <a:ext cx="1684638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Negativo</a:t>
            </a:r>
          </a:p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II)</a:t>
            </a:r>
          </a:p>
        </p:txBody>
      </p:sp>
      <p:graphicFrame>
        <p:nvGraphicFramePr>
          <p:cNvPr id="194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35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97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95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6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200" name="Rectangle 4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99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9990" y="3873500"/>
            <a:ext cx="304801" cy="26873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traight Arrow Connector 78"/>
          <p:cNvSpPr/>
          <p:nvPr/>
        </p:nvSpPr>
        <p:spPr>
          <a:xfrm flipV="1">
            <a:off x="2300289" y="4044777"/>
            <a:ext cx="389239" cy="584373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03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3578" y="2374473"/>
            <a:ext cx="304801" cy="29570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extBox 11"/>
          <p:cNvSpPr txBox="1"/>
          <p:nvPr/>
        </p:nvSpPr>
        <p:spPr>
          <a:xfrm>
            <a:off x="5105400" y="1428750"/>
            <a:ext cx="13716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Positivo</a:t>
            </a:r>
          </a:p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I)</a:t>
            </a:r>
          </a:p>
        </p:txBody>
      </p:sp>
      <p:sp>
        <p:nvSpPr>
          <p:cNvPr id="205" name="Straight Arrow Connector 12"/>
          <p:cNvSpPr/>
          <p:nvPr/>
        </p:nvSpPr>
        <p:spPr>
          <a:xfrm flipH="1">
            <a:off x="4643955" y="1962149"/>
            <a:ext cx="613845" cy="663661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6" name="TextBox 13"/>
          <p:cNvSpPr txBox="1"/>
          <p:nvPr/>
        </p:nvSpPr>
        <p:spPr>
          <a:xfrm>
            <a:off x="5001865" y="2190750"/>
            <a:ext cx="4294535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u="sng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Calcular dos proporciones</a:t>
            </a:r>
          </a:p>
          <a:p>
            <a:pPr>
              <a:defRPr b="1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1. Ratio de Precisión = Correctos / Total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RP = 85/100 = 85%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2. Ratio de Error = Incorrectos / Total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ER  = 15/100 = 15%</a:t>
            </a:r>
          </a:p>
        </p:txBody>
      </p:sp>
      <p:grpSp>
        <p:nvGrpSpPr>
          <p:cNvPr id="209" name="Rectangle 15"/>
          <p:cNvGrpSpPr/>
          <p:nvPr/>
        </p:nvGrpSpPr>
        <p:grpSpPr>
          <a:xfrm>
            <a:off x="8221361" y="4340756"/>
            <a:ext cx="685801" cy="307341"/>
            <a:chOff x="0" y="0"/>
            <a:chExt cx="685800" cy="307340"/>
          </a:xfrm>
        </p:grpSpPr>
        <p:sp>
          <p:nvSpPr>
            <p:cNvPr id="207" name="Rectangle"/>
            <p:cNvSpPr/>
            <p:nvPr/>
          </p:nvSpPr>
          <p:spPr>
            <a:xfrm>
              <a:off x="0" y="39369"/>
              <a:ext cx="685800" cy="228601"/>
            </a:xfrm>
            <a:prstGeom prst="rect">
              <a:avLst/>
            </a:prstGeom>
            <a:gradFill flip="none" rotWithShape="1"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208" name="Fin."/>
            <p:cNvSpPr txBox="1"/>
            <p:nvPr/>
          </p:nvSpPr>
          <p:spPr>
            <a:xfrm>
              <a:off x="0" y="-1"/>
              <a:ext cx="68580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Fin.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  <p:bldP build="whole" bldLvl="1" animBg="1" rev="0" advAuto="0" spid="20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sp>
        <p:nvSpPr>
          <p:cNvPr id="39" name="Straight Arrow Connector 81"/>
          <p:cNvSpPr/>
          <p:nvPr/>
        </p:nvSpPr>
        <p:spPr>
          <a:xfrm flipV="1">
            <a:off x="2619221" y="1343872"/>
            <a:ext cx="1" cy="252174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Straight Arrow Connector 82"/>
          <p:cNvSpPr/>
          <p:nvPr/>
        </p:nvSpPr>
        <p:spPr>
          <a:xfrm>
            <a:off x="2456527" y="2081273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Straight Arrow Connector 83"/>
          <p:cNvSpPr/>
          <p:nvPr/>
        </p:nvSpPr>
        <p:spPr>
          <a:xfrm>
            <a:off x="2456527" y="3540230"/>
            <a:ext cx="4230023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Freeform 141"/>
          <p:cNvSpPr/>
          <p:nvPr/>
        </p:nvSpPr>
        <p:spPr>
          <a:xfrm>
            <a:off x="2724149" y="2117705"/>
            <a:ext cx="3840480" cy="1363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457" y="21479"/>
                </a:lnTo>
                <a:cubicBezTo>
                  <a:pt x="5607" y="21298"/>
                  <a:pt x="6279" y="20936"/>
                  <a:pt x="6900" y="20514"/>
                </a:cubicBezTo>
                <a:cubicBezTo>
                  <a:pt x="7521" y="20092"/>
                  <a:pt x="7836" y="19468"/>
                  <a:pt x="8186" y="18945"/>
                </a:cubicBezTo>
                <a:cubicBezTo>
                  <a:pt x="8536" y="18422"/>
                  <a:pt x="8729" y="18040"/>
                  <a:pt x="9000" y="17377"/>
                </a:cubicBezTo>
                <a:cubicBezTo>
                  <a:pt x="9271" y="16713"/>
                  <a:pt x="9321" y="16632"/>
                  <a:pt x="9814" y="14963"/>
                </a:cubicBezTo>
                <a:cubicBezTo>
                  <a:pt x="10307" y="13294"/>
                  <a:pt x="11400" y="9211"/>
                  <a:pt x="11957" y="7361"/>
                </a:cubicBezTo>
                <a:cubicBezTo>
                  <a:pt x="12514" y="5511"/>
                  <a:pt x="12750" y="4787"/>
                  <a:pt x="13157" y="3861"/>
                </a:cubicBezTo>
                <a:cubicBezTo>
                  <a:pt x="13564" y="2936"/>
                  <a:pt x="13943" y="2333"/>
                  <a:pt x="14400" y="1810"/>
                </a:cubicBezTo>
                <a:cubicBezTo>
                  <a:pt x="14857" y="1287"/>
                  <a:pt x="15336" y="985"/>
                  <a:pt x="15900" y="724"/>
                </a:cubicBezTo>
                <a:cubicBezTo>
                  <a:pt x="16464" y="463"/>
                  <a:pt x="16836" y="362"/>
                  <a:pt x="17786" y="241"/>
                </a:cubicBezTo>
                <a:cubicBezTo>
                  <a:pt x="18736" y="121"/>
                  <a:pt x="20168" y="60"/>
                  <a:pt x="21600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45" name="Rectangle 44"/>
          <p:cNvGrpSpPr/>
          <p:nvPr/>
        </p:nvGrpSpPr>
        <p:grpSpPr>
          <a:xfrm>
            <a:off x="6781800" y="3486150"/>
            <a:ext cx="381000" cy="381000"/>
            <a:chOff x="0" y="0"/>
            <a:chExt cx="381000" cy="381000"/>
          </a:xfrm>
        </p:grpSpPr>
        <p:sp>
          <p:nvSpPr>
            <p:cNvPr id="43" name="Square"/>
            <p:cNvSpPr/>
            <p:nvPr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X"/>
            <p:cNvSpPr txBox="1"/>
            <p:nvPr/>
          </p:nvSpPr>
          <p:spPr>
            <a:xfrm>
              <a:off x="0" y="24129"/>
              <a:ext cx="381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46" name="Straight Arrow Connector 39"/>
          <p:cNvSpPr/>
          <p:nvPr/>
        </p:nvSpPr>
        <p:spPr>
          <a:xfrm>
            <a:off x="2456527" y="2795884"/>
            <a:ext cx="4230023" cy="1"/>
          </a:xfrm>
          <a:prstGeom prst="line">
            <a:avLst/>
          </a:prstGeom>
          <a:ln w="12700">
            <a:solidFill>
              <a:srgbClr val="40404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" name="Rectangle 40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47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A7B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" name="p̂ (Probability)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p̂ (Probability)</a:t>
              </a:r>
            </a:p>
          </p:txBody>
        </p:sp>
      </p:grpSp>
      <p:grpSp>
        <p:nvGrpSpPr>
          <p:cNvPr id="52" name="Rectangle 41"/>
          <p:cNvGrpSpPr/>
          <p:nvPr/>
        </p:nvGrpSpPr>
        <p:grpSpPr>
          <a:xfrm>
            <a:off x="685800" y="971550"/>
            <a:ext cx="1828800" cy="457200"/>
            <a:chOff x="0" y="0"/>
            <a:chExt cx="1828800" cy="457200"/>
          </a:xfrm>
        </p:grpSpPr>
        <p:sp>
          <p:nvSpPr>
            <p:cNvPr id="50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51" name="y (VD Actual)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200"/>
                <a:t>(VD Actual)</a:t>
              </a:r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1981200" y="2647950"/>
            <a:ext cx="609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54" name="TextBox 131"/>
          <p:cNvSpPr txBox="1"/>
          <p:nvPr/>
        </p:nvSpPr>
        <p:spPr>
          <a:xfrm>
            <a:off x="2057400" y="1930400"/>
            <a:ext cx="5334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" name="Multiply 69"/>
          <p:cNvSpPr/>
          <p:nvPr/>
        </p:nvSpPr>
        <p:spPr>
          <a:xfrm rot="18900000">
            <a:off x="5215439" y="20277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6" name="Multiply 77"/>
          <p:cNvSpPr/>
          <p:nvPr/>
        </p:nvSpPr>
        <p:spPr>
          <a:xfrm rot="18900000">
            <a:off x="4834439" y="34882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7" name="Multiply 96"/>
          <p:cNvSpPr/>
          <p:nvPr/>
        </p:nvSpPr>
        <p:spPr>
          <a:xfrm rot="18900000">
            <a:off x="4840790" y="24865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8" name="Multiply 138"/>
          <p:cNvSpPr/>
          <p:nvPr/>
        </p:nvSpPr>
        <p:spPr>
          <a:xfrm rot="18900000">
            <a:off x="4485190" y="29056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59" name="Multiply 142"/>
          <p:cNvSpPr/>
          <p:nvPr/>
        </p:nvSpPr>
        <p:spPr>
          <a:xfrm rot="18900000">
            <a:off x="5209090" y="21944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grpSp>
        <p:nvGrpSpPr>
          <p:cNvPr id="62" name="Rectangle 24"/>
          <p:cNvGrpSpPr/>
          <p:nvPr/>
        </p:nvGrpSpPr>
        <p:grpSpPr>
          <a:xfrm>
            <a:off x="685800" y="1504950"/>
            <a:ext cx="1828800" cy="457200"/>
            <a:chOff x="0" y="0"/>
            <a:chExt cx="1828800" cy="457200"/>
          </a:xfrm>
        </p:grpSpPr>
        <p:sp>
          <p:nvSpPr>
            <p:cNvPr id="60" name="Rectangle"/>
            <p:cNvSpPr/>
            <p:nvPr/>
          </p:nvSpPr>
          <p:spPr>
            <a:xfrm>
              <a:off x="0" y="0"/>
              <a:ext cx="1828800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61" name="ŷ (VD Predicha)"/>
            <p:cNvSpPr txBox="1"/>
            <p:nvPr/>
          </p:nvSpPr>
          <p:spPr>
            <a:xfrm>
              <a:off x="0" y="62229"/>
              <a:ext cx="18288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200"/>
                <a:t>(VD Predicha)</a:t>
              </a:r>
            </a:p>
          </p:txBody>
        </p:sp>
      </p:grpSp>
      <p:sp>
        <p:nvSpPr>
          <p:cNvPr id="63" name="Straight Arrow Connector 32"/>
          <p:cNvSpPr/>
          <p:nvPr/>
        </p:nvSpPr>
        <p:spPr>
          <a:xfrm>
            <a:off x="4541043" y="3047999"/>
            <a:ext cx="1" cy="4476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4" name="Multiply 34"/>
          <p:cNvSpPr/>
          <p:nvPr/>
        </p:nvSpPr>
        <p:spPr>
          <a:xfrm rot="18900000">
            <a:off x="4489953" y="350253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" name="Straight Arrow Connector 37"/>
          <p:cNvSpPr/>
          <p:nvPr/>
        </p:nvSpPr>
        <p:spPr>
          <a:xfrm flipV="1">
            <a:off x="5162551" y="2062163"/>
            <a:ext cx="1" cy="19526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6" name="Multiply 38"/>
          <p:cNvSpPr/>
          <p:nvPr/>
        </p:nvSpPr>
        <p:spPr>
          <a:xfrm rot="18900000">
            <a:off x="5209090" y="2011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7" name="Multiply 46"/>
          <p:cNvSpPr/>
          <p:nvPr/>
        </p:nvSpPr>
        <p:spPr>
          <a:xfrm rot="18900000">
            <a:off x="4847140" y="20118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" name="Straight Arrow Connector 47"/>
          <p:cNvSpPr/>
          <p:nvPr/>
        </p:nvSpPr>
        <p:spPr>
          <a:xfrm flipV="1">
            <a:off x="4898231" y="2140746"/>
            <a:ext cx="1" cy="31194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69" name="Multiply 58"/>
          <p:cNvSpPr/>
          <p:nvPr/>
        </p:nvSpPr>
        <p:spPr>
          <a:xfrm rot="18900000">
            <a:off x="4112130" y="32651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" name="Multiply 57"/>
          <p:cNvSpPr/>
          <p:nvPr/>
        </p:nvSpPr>
        <p:spPr>
          <a:xfrm rot="18900000">
            <a:off x="4105777" y="34850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" name="Multiply 28"/>
          <p:cNvSpPr/>
          <p:nvPr/>
        </p:nvSpPr>
        <p:spPr>
          <a:xfrm rot="18900000">
            <a:off x="4123240" y="35072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" name="Straight Arrow Connector 25"/>
          <p:cNvSpPr/>
          <p:nvPr/>
        </p:nvSpPr>
        <p:spPr>
          <a:xfrm>
            <a:off x="4280694" y="3334544"/>
            <a:ext cx="1" cy="1905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3" name="Straight Arrow Connector 61"/>
          <p:cNvSpPr/>
          <p:nvPr/>
        </p:nvSpPr>
        <p:spPr>
          <a:xfrm flipV="1">
            <a:off x="4057651" y="3340100"/>
            <a:ext cx="1" cy="18891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4" name="Straight Arrow Connector 62"/>
          <p:cNvSpPr/>
          <p:nvPr/>
        </p:nvSpPr>
        <p:spPr>
          <a:xfrm flipV="1">
            <a:off x="4889499" y="2616200"/>
            <a:ext cx="1" cy="855664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5" name="Straight Arrow Connector 63"/>
          <p:cNvSpPr/>
          <p:nvPr/>
        </p:nvSpPr>
        <p:spPr>
          <a:xfrm>
            <a:off x="4549775" y="2179639"/>
            <a:ext cx="1" cy="68738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6" name="Straight Arrow Connector 64"/>
          <p:cNvSpPr/>
          <p:nvPr/>
        </p:nvSpPr>
        <p:spPr>
          <a:xfrm>
            <a:off x="5373687" y="2062164"/>
            <a:ext cx="1" cy="1984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Multiply 65"/>
          <p:cNvSpPr/>
          <p:nvPr/>
        </p:nvSpPr>
        <p:spPr>
          <a:xfrm rot="18900000">
            <a:off x="4494715" y="20213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8" name="TextBox 42"/>
          <p:cNvSpPr txBox="1"/>
          <p:nvPr/>
        </p:nvSpPr>
        <p:spPr>
          <a:xfrm>
            <a:off x="5181600" y="895350"/>
            <a:ext cx="13716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Positivo</a:t>
            </a:r>
          </a:p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I)</a:t>
            </a:r>
          </a:p>
        </p:txBody>
      </p:sp>
      <p:pic>
        <p:nvPicPr>
          <p:cNvPr id="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895350"/>
            <a:ext cx="615950" cy="596702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traight Arrow Connector 45"/>
          <p:cNvSpPr/>
          <p:nvPr/>
        </p:nvSpPr>
        <p:spPr>
          <a:xfrm flipH="1">
            <a:off x="5029200" y="1428749"/>
            <a:ext cx="304800" cy="442068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traight Arrow Connector 48"/>
          <p:cNvSpPr/>
          <p:nvPr/>
        </p:nvSpPr>
        <p:spPr>
          <a:xfrm flipV="1">
            <a:off x="4191000" y="3714750"/>
            <a:ext cx="247651" cy="501650"/>
          </a:xfrm>
          <a:prstGeom prst="line">
            <a:avLst/>
          </a:prstGeom>
          <a:ln w="19050">
            <a:solidFill>
              <a:srgbClr val="1F497D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8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3200" y="4095750"/>
            <a:ext cx="617380" cy="54432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Box 50"/>
          <p:cNvSpPr txBox="1"/>
          <p:nvPr/>
        </p:nvSpPr>
        <p:spPr>
          <a:xfrm>
            <a:off x="3276600" y="4171950"/>
            <a:ext cx="13716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Falso Negativo</a:t>
            </a:r>
          </a:p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(Error de Tipo II)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pSp>
        <p:nvGrpSpPr>
          <p:cNvPr id="90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88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89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93" name="Rectangle 56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91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92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98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101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99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0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04" name="Rectangle 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02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03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109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B w="1270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B w="12700">
                      <a:solidFill>
                        <a:srgbClr val="FFFFFF"/>
                      </a:solidFill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T w="12700">
                      <a:solidFill>
                        <a:srgbClr val="FFFFFF"/>
                      </a:solidFill>
                    </a:lnT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12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10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1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15" name="Rectangle 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13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14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120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23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21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2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26" name="Rectangle 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24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25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131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34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32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3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37" name="Rectangle 6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36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142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35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45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43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4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48" name="Rectangle 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46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47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ŷ </a:t>
              </a:r>
              <a:r>
                <a:rPr sz="1400"/>
                <a:t>(VD Predicha)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Matriz de Confusión</a:t>
            </a:r>
          </a:p>
        </p:txBody>
      </p:sp>
      <p:graphicFrame>
        <p:nvGraphicFramePr>
          <p:cNvPr id="153" name="Table 42"/>
          <p:cNvGraphicFramePr/>
          <p:nvPr/>
        </p:nvGraphicFramePr>
        <p:xfrm>
          <a:off x="1157290" y="1428750"/>
          <a:ext cx="3657601" cy="2743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192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35</a:t>
                      </a: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solidFill>
                      <a:srgbClr val="80808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solidFill>
                            <a:srgbClr val="FFFFFF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R w="38100">
                      <a:solidFill>
                        <a:srgbClr val="FFFFFF"/>
                      </a:solidFill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800">
                          <a:latin typeface="Hurme Geometric Sans 2"/>
                          <a:ea typeface="Hurme Geometric Sans 2"/>
                          <a:cs typeface="Hurme Geometric Sans 2"/>
                          <a:sym typeface="Hurme Geometric Sans 2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50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pSp>
        <p:nvGrpSpPr>
          <p:cNvPr id="156" name="Rectangle 43"/>
          <p:cNvGrpSpPr/>
          <p:nvPr/>
        </p:nvGrpSpPr>
        <p:grpSpPr>
          <a:xfrm>
            <a:off x="685800" y="2366963"/>
            <a:ext cx="457201" cy="1785937"/>
            <a:chOff x="0" y="0"/>
            <a:chExt cx="457200" cy="1785935"/>
          </a:xfrm>
        </p:grpSpPr>
        <p:sp>
          <p:nvSpPr>
            <p:cNvPr id="154" name="Rectangle"/>
            <p:cNvSpPr/>
            <p:nvPr/>
          </p:nvSpPr>
          <p:spPr>
            <a:xfrm rot="16200000">
              <a:off x="-664368" y="664367"/>
              <a:ext cx="1785936" cy="45720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155" name="y (VD Actual)"/>
            <p:cNvSpPr txBox="1"/>
            <p:nvPr/>
          </p:nvSpPr>
          <p:spPr>
            <a:xfrm rot="16200000">
              <a:off x="-664368" y="707547"/>
              <a:ext cx="17859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y </a:t>
              </a:r>
              <a:r>
                <a:rPr sz="1400"/>
                <a:t>(VD Actual)</a:t>
              </a:r>
            </a:p>
          </p:txBody>
        </p:sp>
      </p:grpSp>
      <p:grpSp>
        <p:nvGrpSpPr>
          <p:cNvPr id="159" name="Rectangle 45"/>
          <p:cNvGrpSpPr/>
          <p:nvPr/>
        </p:nvGrpSpPr>
        <p:grpSpPr>
          <a:xfrm>
            <a:off x="2409440" y="949411"/>
            <a:ext cx="2380735" cy="457201"/>
            <a:chOff x="0" y="0"/>
            <a:chExt cx="2380734" cy="457200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2380735" cy="457200"/>
            </a:xfrm>
            <a:prstGeom prst="rect">
              <a:avLst/>
            </a:prstGeom>
            <a:solidFill>
              <a:srgbClr val="A6A6A6"/>
            </a:solidFill>
            <a:ln w="2540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</a:p>
          </p:txBody>
        </p:sp>
        <p:sp>
          <p:nvSpPr>
            <p:cNvPr id="158" name="ŷ (VD Predicha)"/>
            <p:cNvSpPr txBox="1"/>
            <p:nvPr/>
          </p:nvSpPr>
          <p:spPr>
            <a:xfrm>
              <a:off x="0" y="43180"/>
              <a:ext cx="238073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Hurme Geometric Sans 2"/>
                  <a:ea typeface="Hurme Geometric Sans 2"/>
                  <a:cs typeface="Hurme Geometric Sans 2"/>
                  <a:sym typeface="Hurme Geometric Sans 2"/>
                </a:defRPr>
              </a:pPr>
              <a:r>
                <a:t>ŷ </a:t>
              </a:r>
              <a:r>
                <a:rPr sz="1400"/>
                <a:t>(</a:t>
              </a:r>
              <a:r>
                <a:rPr sz="1400">
                  <a:latin typeface="Montserrat Light"/>
                  <a:ea typeface="Montserrat Light"/>
                  <a:cs typeface="Montserrat Light"/>
                  <a:sym typeface="Montserrat Light"/>
                </a:rPr>
                <a:t>VD Predicha</a:t>
              </a:r>
              <a:r>
                <a:rPr sz="1400"/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