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False Positive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false positives and false negatives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confusion matrix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Falsos Positivos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Falsos Negativos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Falsos Positivos y Falsos Negativos</a:t>
            </a:r>
          </a:p>
        </p:txBody>
      </p:sp>
      <p:sp>
        <p:nvSpPr>
          <p:cNvPr id="39" name="Straight Arrow Connector 81"/>
          <p:cNvSpPr/>
          <p:nvPr/>
        </p:nvSpPr>
        <p:spPr>
          <a:xfrm flipV="1">
            <a:off x="2619221" y="1343872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Straight Arrow Connector 82"/>
          <p:cNvSpPr/>
          <p:nvPr/>
        </p:nvSpPr>
        <p:spPr>
          <a:xfrm>
            <a:off x="2456527" y="2081273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Straight Arrow Connector 83"/>
          <p:cNvSpPr/>
          <p:nvPr/>
        </p:nvSpPr>
        <p:spPr>
          <a:xfrm>
            <a:off x="2456527" y="3540230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Freeform 141"/>
          <p:cNvSpPr/>
          <p:nvPr/>
        </p:nvSpPr>
        <p:spPr>
          <a:xfrm>
            <a:off x="2724149" y="2117705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45" name="Rectangle 44"/>
          <p:cNvGrpSpPr/>
          <p:nvPr/>
        </p:nvGrpSpPr>
        <p:grpSpPr>
          <a:xfrm>
            <a:off x="6781800" y="3486150"/>
            <a:ext cx="381000" cy="381000"/>
            <a:chOff x="0" y="0"/>
            <a:chExt cx="381000" cy="381000"/>
          </a:xfrm>
        </p:grpSpPr>
        <p:sp>
          <p:nvSpPr>
            <p:cNvPr id="43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6" name="Multiply 119"/>
          <p:cNvSpPr/>
          <p:nvPr/>
        </p:nvSpPr>
        <p:spPr>
          <a:xfrm rot="18900000">
            <a:off x="3564440" y="33882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7" name="Multiply 61"/>
          <p:cNvSpPr/>
          <p:nvPr/>
        </p:nvSpPr>
        <p:spPr>
          <a:xfrm rot="18900000">
            <a:off x="5964740" y="20721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8" name="Multiply 144"/>
          <p:cNvSpPr/>
          <p:nvPr/>
        </p:nvSpPr>
        <p:spPr>
          <a:xfrm rot="18900000">
            <a:off x="4383592" y="30580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9" name="Straight Arrow Connector 39"/>
          <p:cNvSpPr/>
          <p:nvPr/>
        </p:nvSpPr>
        <p:spPr>
          <a:xfrm>
            <a:off x="2456527" y="2795884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2" name="Rectangle 40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50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p̂ (Probability)</a:t>
              </a:r>
            </a:p>
          </p:txBody>
        </p:sp>
      </p:grpSp>
      <p:grpSp>
        <p:nvGrpSpPr>
          <p:cNvPr id="55" name="Rectangle 41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53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54" name="y (Actual DV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</a:t>
              </a:r>
              <a:r>
                <a:rPr sz="1400"/>
                <a:t>(Actual DV)</a:t>
              </a:r>
            </a:p>
          </p:txBody>
        </p:sp>
      </p:grpSp>
      <p:sp>
        <p:nvSpPr>
          <p:cNvPr id="56" name="TextBox 53"/>
          <p:cNvSpPr txBox="1"/>
          <p:nvPr/>
        </p:nvSpPr>
        <p:spPr>
          <a:xfrm>
            <a:off x="1981200" y="2647950"/>
            <a:ext cx="6096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57" name="Multiply 80"/>
          <p:cNvSpPr/>
          <p:nvPr/>
        </p:nvSpPr>
        <p:spPr>
          <a:xfrm rot="18900000">
            <a:off x="4969378" y="23325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96" name="Group 136"/>
          <p:cNvGrpSpPr/>
          <p:nvPr/>
        </p:nvGrpSpPr>
        <p:grpSpPr>
          <a:xfrm>
            <a:off x="3054350" y="1649729"/>
            <a:ext cx="3308350" cy="2320291"/>
            <a:chOff x="0" y="0"/>
            <a:chExt cx="3308350" cy="2320290"/>
          </a:xfrm>
        </p:grpSpPr>
        <p:sp>
          <p:nvSpPr>
            <p:cNvPr id="58" name="Multiply 64"/>
            <p:cNvSpPr/>
            <p:nvPr/>
          </p:nvSpPr>
          <p:spPr>
            <a:xfrm rot="18900000">
              <a:off x="510092" y="18512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9" name="Straight Arrow Connector 42"/>
            <p:cNvSpPr/>
            <p:nvPr/>
          </p:nvSpPr>
          <p:spPr>
            <a:xfrm>
              <a:off x="1389062" y="1541145"/>
              <a:ext cx="1" cy="29527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Multiply 60"/>
            <p:cNvSpPr/>
            <p:nvPr/>
          </p:nvSpPr>
          <p:spPr>
            <a:xfrm rot="18900000">
              <a:off x="2912773" y="360551"/>
              <a:ext cx="111603" cy="111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1" name="Straight Arrow Connector 86"/>
            <p:cNvSpPr/>
            <p:nvPr/>
          </p:nvSpPr>
          <p:spPr>
            <a:xfrm flipV="1">
              <a:off x="1972468" y="500539"/>
              <a:ext cx="1" cy="1619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Multiply 88"/>
            <p:cNvSpPr/>
            <p:nvPr/>
          </p:nvSpPr>
          <p:spPr>
            <a:xfrm rot="18900000">
              <a:off x="1917412" y="360551"/>
              <a:ext cx="111603" cy="111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3" name="Multiply 90"/>
            <p:cNvSpPr/>
            <p:nvPr/>
          </p:nvSpPr>
          <p:spPr>
            <a:xfrm rot="18900000">
              <a:off x="1335592" y="18512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4" name="Straight Arrow Connector 91"/>
            <p:cNvSpPr/>
            <p:nvPr/>
          </p:nvSpPr>
          <p:spPr>
            <a:xfrm>
              <a:off x="603250" y="115061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Straight Arrow Connector 94"/>
            <p:cNvSpPr/>
            <p:nvPr/>
          </p:nvSpPr>
          <p:spPr>
            <a:xfrm>
              <a:off x="806450" y="115061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Straight Arrow Connector 95"/>
            <p:cNvSpPr/>
            <p:nvPr/>
          </p:nvSpPr>
          <p:spPr>
            <a:xfrm>
              <a:off x="996950" y="115061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Straight Arrow Connector 99"/>
            <p:cNvSpPr/>
            <p:nvPr/>
          </p:nvSpPr>
          <p:spPr>
            <a:xfrm>
              <a:off x="2133600" y="91566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Straight Arrow Connector 100"/>
            <p:cNvSpPr/>
            <p:nvPr/>
          </p:nvSpPr>
          <p:spPr>
            <a:xfrm>
              <a:off x="2336800" y="91566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Straight Arrow Connector 101"/>
            <p:cNvSpPr/>
            <p:nvPr/>
          </p:nvSpPr>
          <p:spPr>
            <a:xfrm>
              <a:off x="2527300" y="91566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traight Arrow Connector 102"/>
            <p:cNvSpPr/>
            <p:nvPr/>
          </p:nvSpPr>
          <p:spPr>
            <a:xfrm>
              <a:off x="1225550" y="115061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traight Arrow Connector 103"/>
            <p:cNvSpPr/>
            <p:nvPr/>
          </p:nvSpPr>
          <p:spPr>
            <a:xfrm>
              <a:off x="1428750" y="115061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Straight Arrow Connector 104"/>
            <p:cNvSpPr/>
            <p:nvPr/>
          </p:nvSpPr>
          <p:spPr>
            <a:xfrm>
              <a:off x="1619250" y="115061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Straight Arrow Connector 105"/>
            <p:cNvSpPr/>
            <p:nvPr/>
          </p:nvSpPr>
          <p:spPr>
            <a:xfrm flipH="1">
              <a:off x="-1" y="1150619"/>
              <a:ext cx="2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Straight Arrow Connector 106"/>
            <p:cNvSpPr/>
            <p:nvPr/>
          </p:nvSpPr>
          <p:spPr>
            <a:xfrm flipH="1">
              <a:off x="203199" y="1150619"/>
              <a:ext cx="1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Straight Arrow Connector 107"/>
            <p:cNvSpPr/>
            <p:nvPr/>
          </p:nvSpPr>
          <p:spPr>
            <a:xfrm flipH="1">
              <a:off x="393699" y="1150619"/>
              <a:ext cx="1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Straight Arrow Connector 108"/>
            <p:cNvSpPr/>
            <p:nvPr/>
          </p:nvSpPr>
          <p:spPr>
            <a:xfrm>
              <a:off x="1543050" y="91566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Straight Arrow Connector 109"/>
            <p:cNvSpPr/>
            <p:nvPr/>
          </p:nvSpPr>
          <p:spPr>
            <a:xfrm>
              <a:off x="1746250" y="91566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Straight Arrow Connector 110"/>
            <p:cNvSpPr/>
            <p:nvPr/>
          </p:nvSpPr>
          <p:spPr>
            <a:xfrm>
              <a:off x="1936750" y="91566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" name="Straight Arrow Connector 111"/>
            <p:cNvSpPr/>
            <p:nvPr/>
          </p:nvSpPr>
          <p:spPr>
            <a:xfrm>
              <a:off x="2705100" y="91566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Straight Arrow Connector 112"/>
            <p:cNvSpPr/>
            <p:nvPr/>
          </p:nvSpPr>
          <p:spPr>
            <a:xfrm>
              <a:off x="2908300" y="91566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Straight Arrow Connector 113"/>
            <p:cNvSpPr/>
            <p:nvPr/>
          </p:nvSpPr>
          <p:spPr>
            <a:xfrm>
              <a:off x="3098800" y="915669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head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4" name="Rectangle 116"/>
            <p:cNvGrpSpPr/>
            <p:nvPr/>
          </p:nvGrpSpPr>
          <p:grpSpPr>
            <a:xfrm>
              <a:off x="222250" y="2012949"/>
              <a:ext cx="685800" cy="307342"/>
              <a:chOff x="0" y="0"/>
              <a:chExt cx="685800" cy="307340"/>
            </a:xfrm>
          </p:grpSpPr>
          <p:sp>
            <p:nvSpPr>
              <p:cNvPr id="82" name="Rectangle"/>
              <p:cNvSpPr/>
              <p:nvPr/>
            </p:nvSpPr>
            <p:spPr>
              <a:xfrm>
                <a:off x="0" y="39369"/>
                <a:ext cx="685800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3" name="ŷ = 0"/>
              <p:cNvSpPr txBox="1"/>
              <p:nvPr/>
            </p:nvSpPr>
            <p:spPr>
              <a:xfrm>
                <a:off x="0" y="-1"/>
                <a:ext cx="68580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lvl1pPr>
              </a:lstStyle>
              <a:p>
                <a:pPr/>
                <a:r>
                  <a:t>ŷ = 0</a:t>
                </a:r>
              </a:p>
            </p:txBody>
          </p:sp>
        </p:grpSp>
        <p:grpSp>
          <p:nvGrpSpPr>
            <p:cNvPr id="87" name="Rectangle 121"/>
            <p:cNvGrpSpPr/>
            <p:nvPr/>
          </p:nvGrpSpPr>
          <p:grpSpPr>
            <a:xfrm>
              <a:off x="1060450" y="2012949"/>
              <a:ext cx="685800" cy="307342"/>
              <a:chOff x="0" y="0"/>
              <a:chExt cx="685800" cy="307340"/>
            </a:xfrm>
          </p:grpSpPr>
          <p:sp>
            <p:nvSpPr>
              <p:cNvPr id="85" name="Rectangle"/>
              <p:cNvSpPr/>
              <p:nvPr/>
            </p:nvSpPr>
            <p:spPr>
              <a:xfrm>
                <a:off x="0" y="39369"/>
                <a:ext cx="685800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86" name="ŷ = 0"/>
              <p:cNvSpPr txBox="1"/>
              <p:nvPr/>
            </p:nvSpPr>
            <p:spPr>
              <a:xfrm>
                <a:off x="0" y="-1"/>
                <a:ext cx="68580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lvl1pPr>
              </a:lstStyle>
              <a:p>
                <a:pPr/>
                <a:r>
                  <a:t>ŷ = 0</a:t>
                </a:r>
              </a:p>
            </p:txBody>
          </p:sp>
        </p:grpSp>
        <p:grpSp>
          <p:nvGrpSpPr>
            <p:cNvPr id="90" name="Rectangle 122"/>
            <p:cNvGrpSpPr/>
            <p:nvPr/>
          </p:nvGrpSpPr>
          <p:grpSpPr>
            <a:xfrm>
              <a:off x="1638300" y="-1"/>
              <a:ext cx="685800" cy="307342"/>
              <a:chOff x="0" y="0"/>
              <a:chExt cx="685800" cy="307340"/>
            </a:xfrm>
          </p:grpSpPr>
          <p:sp>
            <p:nvSpPr>
              <p:cNvPr id="88" name="Rectangle"/>
              <p:cNvSpPr/>
              <p:nvPr/>
            </p:nvSpPr>
            <p:spPr>
              <a:xfrm>
                <a:off x="0" y="39369"/>
                <a:ext cx="685800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</a:p>
            </p:txBody>
          </p:sp>
          <p:sp>
            <p:nvSpPr>
              <p:cNvPr id="89" name="ŷ = 1"/>
              <p:cNvSpPr txBox="1"/>
              <p:nvPr/>
            </p:nvSpPr>
            <p:spPr>
              <a:xfrm>
                <a:off x="0" y="-1"/>
                <a:ext cx="68580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r>
                  <a:t>ŷ = </a:t>
                </a:r>
                <a:r>
                  <a:rPr>
                    <a:latin typeface="Hurme Geometric Sans 2"/>
                    <a:ea typeface="Hurme Geometric Sans 2"/>
                    <a:cs typeface="Hurme Geometric Sans 2"/>
                    <a:sym typeface="Hurme Geometric Sans 2"/>
                  </a:rPr>
                  <a:t>1</a:t>
                </a:r>
              </a:p>
            </p:txBody>
          </p:sp>
        </p:grpSp>
        <p:grpSp>
          <p:nvGrpSpPr>
            <p:cNvPr id="93" name="Rectangle 123"/>
            <p:cNvGrpSpPr/>
            <p:nvPr/>
          </p:nvGrpSpPr>
          <p:grpSpPr>
            <a:xfrm>
              <a:off x="2622550" y="-1"/>
              <a:ext cx="685800" cy="307342"/>
              <a:chOff x="0" y="0"/>
              <a:chExt cx="685800" cy="307340"/>
            </a:xfrm>
          </p:grpSpPr>
          <p:sp>
            <p:nvSpPr>
              <p:cNvPr id="91" name="Rectangle"/>
              <p:cNvSpPr/>
              <p:nvPr/>
            </p:nvSpPr>
            <p:spPr>
              <a:xfrm>
                <a:off x="0" y="39369"/>
                <a:ext cx="685800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w="9525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</a:p>
            </p:txBody>
          </p:sp>
          <p:sp>
            <p:nvSpPr>
              <p:cNvPr id="92" name="ŷ = 1"/>
              <p:cNvSpPr txBox="1"/>
              <p:nvPr/>
            </p:nvSpPr>
            <p:spPr>
              <a:xfrm>
                <a:off x="0" y="-1"/>
                <a:ext cx="68580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  <a:r>
                  <a:t>ŷ = </a:t>
                </a:r>
                <a:r>
                  <a:rPr>
                    <a:latin typeface="Hurme Geometric Sans 2"/>
                    <a:ea typeface="Hurme Geometric Sans 2"/>
                    <a:cs typeface="Hurme Geometric Sans 2"/>
                    <a:sym typeface="Hurme Geometric Sans 2"/>
                  </a:rPr>
                  <a:t>1</a:t>
                </a:r>
              </a:p>
            </p:txBody>
          </p:sp>
        </p:grpSp>
        <p:sp>
          <p:nvSpPr>
            <p:cNvPr id="94" name="Straight Arrow Connector 124"/>
            <p:cNvSpPr/>
            <p:nvPr/>
          </p:nvSpPr>
          <p:spPr>
            <a:xfrm>
              <a:off x="692150" y="1760220"/>
              <a:ext cx="0" cy="21907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Straight Arrow Connector 129"/>
            <p:cNvSpPr/>
            <p:nvPr/>
          </p:nvSpPr>
          <p:spPr>
            <a:xfrm flipV="1">
              <a:off x="2804318" y="386239"/>
              <a:ext cx="1" cy="1619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7" name="TextBox 131"/>
          <p:cNvSpPr txBox="1"/>
          <p:nvPr/>
        </p:nvSpPr>
        <p:spPr>
          <a:xfrm>
            <a:off x="2057400" y="1930400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21" name="Group 97"/>
          <p:cNvGrpSpPr/>
          <p:nvPr/>
        </p:nvGrpSpPr>
        <p:grpSpPr>
          <a:xfrm>
            <a:off x="3390900" y="2178049"/>
            <a:ext cx="2862252" cy="2397920"/>
            <a:chOff x="0" y="0"/>
            <a:chExt cx="2862251" cy="2397918"/>
          </a:xfrm>
        </p:grpSpPr>
        <p:grpSp>
          <p:nvGrpSpPr>
            <p:cNvPr id="100" name="Rectangle 98"/>
            <p:cNvGrpSpPr/>
            <p:nvPr/>
          </p:nvGrpSpPr>
          <p:grpSpPr>
            <a:xfrm>
              <a:off x="0" y="2016918"/>
              <a:ext cx="457201" cy="381001"/>
              <a:chOff x="0" y="0"/>
              <a:chExt cx="457200" cy="381000"/>
            </a:xfrm>
          </p:grpSpPr>
          <p:sp>
            <p:nvSpPr>
              <p:cNvPr id="98" name="Rectangle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</a:p>
            </p:txBody>
          </p:sp>
          <p:sp>
            <p:nvSpPr>
              <p:cNvPr id="99" name="20"/>
              <p:cNvSpPr txBox="1"/>
              <p:nvPr/>
            </p:nvSpPr>
            <p:spPr>
              <a:xfrm>
                <a:off x="0" y="36829"/>
                <a:ext cx="45720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103" name="Rectangle 114"/>
            <p:cNvGrpSpPr/>
            <p:nvPr/>
          </p:nvGrpSpPr>
          <p:grpSpPr>
            <a:xfrm>
              <a:off x="828658" y="2016918"/>
              <a:ext cx="457201" cy="381001"/>
              <a:chOff x="0" y="0"/>
              <a:chExt cx="457200" cy="381000"/>
            </a:xfrm>
          </p:grpSpPr>
          <p:sp>
            <p:nvSpPr>
              <p:cNvPr id="101" name="Rectangle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</a:p>
            </p:txBody>
          </p:sp>
          <p:sp>
            <p:nvSpPr>
              <p:cNvPr id="102" name="30"/>
              <p:cNvSpPr txBox="1"/>
              <p:nvPr/>
            </p:nvSpPr>
            <p:spPr>
              <a:xfrm>
                <a:off x="0" y="36829"/>
                <a:ext cx="45720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grpSp>
          <p:nvGrpSpPr>
            <p:cNvPr id="106" name="Rectangle 115"/>
            <p:cNvGrpSpPr/>
            <p:nvPr/>
          </p:nvGrpSpPr>
          <p:grpSpPr>
            <a:xfrm>
              <a:off x="1414451" y="2016918"/>
              <a:ext cx="457201" cy="381001"/>
              <a:chOff x="0" y="0"/>
              <a:chExt cx="457200" cy="381000"/>
            </a:xfrm>
          </p:grpSpPr>
          <p:sp>
            <p:nvSpPr>
              <p:cNvPr id="104" name="Rectangle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</a:p>
            </p:txBody>
          </p:sp>
          <p:sp>
            <p:nvSpPr>
              <p:cNvPr id="105" name="40"/>
              <p:cNvSpPr txBox="1"/>
              <p:nvPr/>
            </p:nvSpPr>
            <p:spPr>
              <a:xfrm>
                <a:off x="0" y="36829"/>
                <a:ext cx="45720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grpSp>
          <p:nvGrpSpPr>
            <p:cNvPr id="109" name="Rectangle 117"/>
            <p:cNvGrpSpPr/>
            <p:nvPr/>
          </p:nvGrpSpPr>
          <p:grpSpPr>
            <a:xfrm>
              <a:off x="2405051" y="2016918"/>
              <a:ext cx="457201" cy="381001"/>
              <a:chOff x="0" y="0"/>
              <a:chExt cx="457200" cy="381000"/>
            </a:xfrm>
          </p:grpSpPr>
          <p:sp>
            <p:nvSpPr>
              <p:cNvPr id="107" name="Rectangle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hueOff val="357503"/>
                      <a:satOff val="54545"/>
                      <a:lumOff val="29273"/>
                    </a:schemeClr>
                  </a:gs>
                  <a:gs pos="35000">
                    <a:srgbClr val="BDD4FF"/>
                  </a:gs>
                  <a:gs pos="100000">
                    <a:schemeClr val="accent1">
                      <a:hueOff val="418253"/>
                      <a:satOff val="54545"/>
                      <a:lumOff val="4249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>
                    <a:solidFill>
                      <a:srgbClr val="FFFFF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pPr>
              </a:p>
            </p:txBody>
          </p:sp>
          <p:sp>
            <p:nvSpPr>
              <p:cNvPr id="108" name="50"/>
              <p:cNvSpPr txBox="1"/>
              <p:nvPr/>
            </p:nvSpPr>
            <p:spPr>
              <a:xfrm>
                <a:off x="0" y="36829"/>
                <a:ext cx="45720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lvl1pPr>
              </a:lstStyle>
              <a:p>
                <a:pPr/>
                <a:r>
                  <a:t>50</a:t>
                </a:r>
              </a:p>
            </p:txBody>
          </p:sp>
        </p:grpSp>
        <p:sp>
          <p:nvSpPr>
            <p:cNvPr id="110" name="Oval 118"/>
            <p:cNvSpPr/>
            <p:nvPr/>
          </p:nvSpPr>
          <p:spPr>
            <a:xfrm>
              <a:off x="190500" y="1346201"/>
              <a:ext cx="76201" cy="76201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1" name="Oval 120"/>
            <p:cNvSpPr/>
            <p:nvPr/>
          </p:nvSpPr>
          <p:spPr>
            <a:xfrm>
              <a:off x="1019158" y="1346201"/>
              <a:ext cx="76201" cy="76201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2" name="Oval 125"/>
            <p:cNvSpPr/>
            <p:nvPr/>
          </p:nvSpPr>
          <p:spPr>
            <a:xfrm>
              <a:off x="1600188" y="1346201"/>
              <a:ext cx="76201" cy="76201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3" name="Oval 126"/>
            <p:cNvSpPr/>
            <p:nvPr/>
          </p:nvSpPr>
          <p:spPr>
            <a:xfrm>
              <a:off x="2593169" y="1346201"/>
              <a:ext cx="76201" cy="76201"/>
            </a:xfrm>
            <a:prstGeom prst="ellipse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4" name="Straight Arrow Connector 127"/>
            <p:cNvSpPr/>
            <p:nvPr/>
          </p:nvSpPr>
          <p:spPr>
            <a:xfrm flipV="1">
              <a:off x="228600" y="1407318"/>
              <a:ext cx="1" cy="60960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Straight Arrow Connector 128"/>
            <p:cNvSpPr/>
            <p:nvPr/>
          </p:nvSpPr>
          <p:spPr>
            <a:xfrm flipV="1">
              <a:off x="1057258" y="1407318"/>
              <a:ext cx="1" cy="60960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Straight Arrow Connector 130"/>
            <p:cNvSpPr/>
            <p:nvPr/>
          </p:nvSpPr>
          <p:spPr>
            <a:xfrm flipV="1">
              <a:off x="2633651" y="1407318"/>
              <a:ext cx="1" cy="60960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Straight Arrow Connector 132"/>
            <p:cNvSpPr/>
            <p:nvPr/>
          </p:nvSpPr>
          <p:spPr>
            <a:xfrm flipV="1">
              <a:off x="1643051" y="1407318"/>
              <a:ext cx="1" cy="60960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Straight Arrow Connector 133"/>
            <p:cNvSpPr/>
            <p:nvPr/>
          </p:nvSpPr>
          <p:spPr>
            <a:xfrm flipV="1">
              <a:off x="1060450" y="1009649"/>
              <a:ext cx="1" cy="341314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Straight Arrow Connector 134"/>
            <p:cNvSpPr/>
            <p:nvPr/>
          </p:nvSpPr>
          <p:spPr>
            <a:xfrm flipV="1">
              <a:off x="2633651" y="-1"/>
              <a:ext cx="1" cy="1331121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Straight Arrow Connector 135"/>
            <p:cNvSpPr/>
            <p:nvPr/>
          </p:nvSpPr>
          <p:spPr>
            <a:xfrm flipV="1">
              <a:off x="1638288" y="290512"/>
              <a:ext cx="1" cy="1040608"/>
            </a:xfrm>
            <a:prstGeom prst="line">
              <a:avLst/>
            </a:prstGeom>
            <a:noFill/>
            <a:ln w="19050" cap="flat">
              <a:solidFill>
                <a:srgbClr val="0070C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4" name="Rectangle 155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12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23" name="ŷ (VD Predicha)"/>
            <p:cNvSpPr txBox="1"/>
            <p:nvPr/>
          </p:nvSpPr>
          <p:spPr>
            <a:xfrm>
              <a:off x="0" y="62229"/>
              <a:ext cx="1828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200"/>
                <a:t>(VD Predicha)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" dur="500" fill="hold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xit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xit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xit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Class="exit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" grpId="7"/>
      <p:bldP build="whole" bldLvl="1" animBg="1" rev="0" advAuto="0" spid="47" grpId="4"/>
      <p:bldP build="whole" bldLvl="1" animBg="1" rev="0" advAuto="0" spid="96" grpId="1"/>
      <p:bldP build="whole" bldLvl="1" animBg="1" rev="0" advAuto="0" spid="48" grpId="6"/>
      <p:bldP build="whole" bldLvl="1" animBg="1" rev="0" advAuto="0" spid="121" grpId="2"/>
      <p:bldP build="whole" bldLvl="1" animBg="1" rev="0" advAuto="0" spid="121" grpId="3"/>
      <p:bldP build="whole" bldLvl="1" animBg="1" rev="0" advAuto="0" spid="57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Falsos Positivos y Falsos Negativos</a:t>
            </a:r>
          </a:p>
        </p:txBody>
      </p:sp>
      <p:sp>
        <p:nvSpPr>
          <p:cNvPr id="127" name="Straight Arrow Connector 81"/>
          <p:cNvSpPr/>
          <p:nvPr/>
        </p:nvSpPr>
        <p:spPr>
          <a:xfrm flipV="1">
            <a:off x="2619221" y="1343872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Straight Arrow Connector 82"/>
          <p:cNvSpPr/>
          <p:nvPr/>
        </p:nvSpPr>
        <p:spPr>
          <a:xfrm>
            <a:off x="2456527" y="2081273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traight Arrow Connector 83"/>
          <p:cNvSpPr/>
          <p:nvPr/>
        </p:nvSpPr>
        <p:spPr>
          <a:xfrm>
            <a:off x="2456527" y="3540230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Freeform 141"/>
          <p:cNvSpPr/>
          <p:nvPr/>
        </p:nvSpPr>
        <p:spPr>
          <a:xfrm>
            <a:off x="2724149" y="2117705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133" name="Rectangle 44"/>
          <p:cNvGrpSpPr/>
          <p:nvPr/>
        </p:nvGrpSpPr>
        <p:grpSpPr>
          <a:xfrm>
            <a:off x="6781800" y="3486150"/>
            <a:ext cx="381000" cy="381000"/>
            <a:chOff x="0" y="0"/>
            <a:chExt cx="381000" cy="381000"/>
          </a:xfrm>
        </p:grpSpPr>
        <p:sp>
          <p:nvSpPr>
            <p:cNvPr id="131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34" name="Straight Arrow Connector 39"/>
          <p:cNvSpPr/>
          <p:nvPr/>
        </p:nvSpPr>
        <p:spPr>
          <a:xfrm>
            <a:off x="2456527" y="2795884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7" name="Rectangle 40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135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p̂ (Probability)</a:t>
              </a:r>
            </a:p>
          </p:txBody>
        </p:sp>
      </p:grpSp>
      <p:grpSp>
        <p:nvGrpSpPr>
          <p:cNvPr id="140" name="Rectangle 41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9" name="y (VD Actual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sp>
        <p:nvSpPr>
          <p:cNvPr id="141" name="TextBox 53"/>
          <p:cNvSpPr txBox="1"/>
          <p:nvPr/>
        </p:nvSpPr>
        <p:spPr>
          <a:xfrm>
            <a:off x="1981200" y="2647950"/>
            <a:ext cx="6096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142" name="TextBox 131"/>
          <p:cNvSpPr txBox="1"/>
          <p:nvPr/>
        </p:nvSpPr>
        <p:spPr>
          <a:xfrm>
            <a:off x="2057400" y="1930400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" name="Multiply 68"/>
          <p:cNvSpPr/>
          <p:nvPr/>
        </p:nvSpPr>
        <p:spPr>
          <a:xfrm rot="18900000">
            <a:off x="4105777" y="34945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4" name="Multiply 69"/>
          <p:cNvSpPr/>
          <p:nvPr/>
        </p:nvSpPr>
        <p:spPr>
          <a:xfrm rot="18900000">
            <a:off x="5215439" y="20277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5" name="Multiply 77"/>
          <p:cNvSpPr/>
          <p:nvPr/>
        </p:nvSpPr>
        <p:spPr>
          <a:xfrm rot="18900000">
            <a:off x="4834439" y="3488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6" name="Multiply 87"/>
          <p:cNvSpPr/>
          <p:nvPr/>
        </p:nvSpPr>
        <p:spPr>
          <a:xfrm rot="18900000">
            <a:off x="4112130" y="32651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47" name="Straight Arrow Connector 89"/>
          <p:cNvSpPr/>
          <p:nvPr/>
        </p:nvSpPr>
        <p:spPr>
          <a:xfrm flipV="1">
            <a:off x="4057651" y="3340100"/>
            <a:ext cx="1" cy="18891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8" name="Straight Arrow Connector 92"/>
          <p:cNvSpPr/>
          <p:nvPr/>
        </p:nvSpPr>
        <p:spPr>
          <a:xfrm flipV="1">
            <a:off x="4889499" y="2616200"/>
            <a:ext cx="1" cy="855664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9" name="Multiply 96"/>
          <p:cNvSpPr/>
          <p:nvPr/>
        </p:nvSpPr>
        <p:spPr>
          <a:xfrm rot="18900000">
            <a:off x="4840790" y="24865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0" name="Straight Arrow Connector 136"/>
          <p:cNvSpPr/>
          <p:nvPr/>
        </p:nvSpPr>
        <p:spPr>
          <a:xfrm>
            <a:off x="4549775" y="2189164"/>
            <a:ext cx="1" cy="68738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1" name="Multiply 138"/>
          <p:cNvSpPr/>
          <p:nvPr/>
        </p:nvSpPr>
        <p:spPr>
          <a:xfrm rot="18900000">
            <a:off x="4485190" y="29056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2" name="Straight Arrow Connector 139"/>
          <p:cNvSpPr/>
          <p:nvPr/>
        </p:nvSpPr>
        <p:spPr>
          <a:xfrm>
            <a:off x="5373687" y="2062164"/>
            <a:ext cx="1" cy="19843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3" name="Multiply 142"/>
          <p:cNvSpPr/>
          <p:nvPr/>
        </p:nvSpPr>
        <p:spPr>
          <a:xfrm rot="18900000">
            <a:off x="5209090" y="21944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4" name="Multiply 143"/>
          <p:cNvSpPr/>
          <p:nvPr/>
        </p:nvSpPr>
        <p:spPr>
          <a:xfrm rot="18900000">
            <a:off x="4494715" y="2021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55" name="TextBox 145"/>
          <p:cNvSpPr txBox="1"/>
          <p:nvPr/>
        </p:nvSpPr>
        <p:spPr>
          <a:xfrm>
            <a:off x="3962400" y="3638551"/>
            <a:ext cx="381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#1</a:t>
            </a:r>
          </a:p>
        </p:txBody>
      </p:sp>
      <p:sp>
        <p:nvSpPr>
          <p:cNvPr id="156" name="TextBox 146"/>
          <p:cNvSpPr txBox="1"/>
          <p:nvPr/>
        </p:nvSpPr>
        <p:spPr>
          <a:xfrm>
            <a:off x="4343398" y="1657350"/>
            <a:ext cx="46863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#2</a:t>
            </a:r>
          </a:p>
        </p:txBody>
      </p:sp>
      <p:sp>
        <p:nvSpPr>
          <p:cNvPr id="157" name="TextBox 147"/>
          <p:cNvSpPr txBox="1"/>
          <p:nvPr/>
        </p:nvSpPr>
        <p:spPr>
          <a:xfrm>
            <a:off x="4648200" y="3638550"/>
            <a:ext cx="3810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#3</a:t>
            </a:r>
          </a:p>
        </p:txBody>
      </p:sp>
      <p:sp>
        <p:nvSpPr>
          <p:cNvPr id="158" name="TextBox 148"/>
          <p:cNvSpPr txBox="1"/>
          <p:nvPr/>
        </p:nvSpPr>
        <p:spPr>
          <a:xfrm>
            <a:off x="5029200" y="1657350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#4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2"/>
      <p:bldP build="whole" bldLvl="1" animBg="1" rev="0" advAuto="0" spid="152" grpId="1"/>
      <p:bldP build="whole" bldLvl="1" animBg="1" rev="0" advAuto="0" spid="147" grpId="4"/>
      <p:bldP build="whole" bldLvl="1" animBg="1" rev="0" advAuto="0" spid="149" grpId="6"/>
      <p:bldP build="whole" bldLvl="1" animBg="1" rev="0" advAuto="0" spid="151" grpId="7"/>
      <p:bldP build="whole" bldLvl="1" animBg="1" rev="0" advAuto="0" spid="146" grpId="8"/>
      <p:bldP build="whole" bldLvl="1" animBg="1" rev="0" advAuto="0" spid="153" grpId="5"/>
      <p:bldP build="whole" bldLvl="1" animBg="1" rev="0" advAuto="0" spid="15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Falsos Positivos y Falsos Negativos</a:t>
            </a:r>
          </a:p>
        </p:txBody>
      </p:sp>
      <p:sp>
        <p:nvSpPr>
          <p:cNvPr id="161" name="Straight Arrow Connector 81"/>
          <p:cNvSpPr/>
          <p:nvPr/>
        </p:nvSpPr>
        <p:spPr>
          <a:xfrm flipV="1">
            <a:off x="2619221" y="1343872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Straight Arrow Connector 82"/>
          <p:cNvSpPr/>
          <p:nvPr/>
        </p:nvSpPr>
        <p:spPr>
          <a:xfrm>
            <a:off x="2456527" y="2081273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traight Arrow Connector 83"/>
          <p:cNvSpPr/>
          <p:nvPr/>
        </p:nvSpPr>
        <p:spPr>
          <a:xfrm>
            <a:off x="2456527" y="3540230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Freeform 141"/>
          <p:cNvSpPr/>
          <p:nvPr/>
        </p:nvSpPr>
        <p:spPr>
          <a:xfrm>
            <a:off x="2724149" y="2117705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67" name="Rectangle 44"/>
          <p:cNvGrpSpPr/>
          <p:nvPr/>
        </p:nvGrpSpPr>
        <p:grpSpPr>
          <a:xfrm>
            <a:off x="6781800" y="3486150"/>
            <a:ext cx="381000" cy="381000"/>
            <a:chOff x="0" y="0"/>
            <a:chExt cx="381000" cy="381000"/>
          </a:xfrm>
        </p:grpSpPr>
        <p:sp>
          <p:nvSpPr>
            <p:cNvPr id="165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68" name="Straight Arrow Connector 39"/>
          <p:cNvSpPr/>
          <p:nvPr/>
        </p:nvSpPr>
        <p:spPr>
          <a:xfrm>
            <a:off x="2456527" y="2795884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1" name="Rectangle 40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169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p̂ (Probability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p̂ (Probability)</a:t>
              </a:r>
            </a:p>
          </p:txBody>
        </p:sp>
      </p:grpSp>
      <p:grpSp>
        <p:nvGrpSpPr>
          <p:cNvPr id="174" name="Rectangle 41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17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173" name="y (VD Actual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sp>
        <p:nvSpPr>
          <p:cNvPr id="175" name="TextBox 53"/>
          <p:cNvSpPr txBox="1"/>
          <p:nvPr/>
        </p:nvSpPr>
        <p:spPr>
          <a:xfrm>
            <a:off x="1981200" y="2647950"/>
            <a:ext cx="6096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176" name="TextBox 131"/>
          <p:cNvSpPr txBox="1"/>
          <p:nvPr/>
        </p:nvSpPr>
        <p:spPr>
          <a:xfrm>
            <a:off x="2057400" y="1930400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" name="Multiply 69"/>
          <p:cNvSpPr/>
          <p:nvPr/>
        </p:nvSpPr>
        <p:spPr>
          <a:xfrm rot="18900000">
            <a:off x="5215439" y="20277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Multiply 77"/>
          <p:cNvSpPr/>
          <p:nvPr/>
        </p:nvSpPr>
        <p:spPr>
          <a:xfrm rot="18900000">
            <a:off x="4834439" y="3488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Multiply 96"/>
          <p:cNvSpPr/>
          <p:nvPr/>
        </p:nvSpPr>
        <p:spPr>
          <a:xfrm rot="18900000">
            <a:off x="4840790" y="24865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Multiply 138"/>
          <p:cNvSpPr/>
          <p:nvPr/>
        </p:nvSpPr>
        <p:spPr>
          <a:xfrm rot="18900000">
            <a:off x="4485190" y="29056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Multiply 142"/>
          <p:cNvSpPr/>
          <p:nvPr/>
        </p:nvSpPr>
        <p:spPr>
          <a:xfrm rot="18900000">
            <a:off x="5209090" y="21944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Rectangle 24"/>
          <p:cNvGrpSpPr/>
          <p:nvPr/>
        </p:nvGrpSpPr>
        <p:grpSpPr>
          <a:xfrm>
            <a:off x="685800" y="1504950"/>
            <a:ext cx="1828800" cy="457200"/>
            <a:chOff x="0" y="0"/>
            <a:chExt cx="1828800" cy="457200"/>
          </a:xfrm>
        </p:grpSpPr>
        <p:sp>
          <p:nvSpPr>
            <p:cNvPr id="182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183" name="ŷ (VD Predicha)"/>
            <p:cNvSpPr txBox="1"/>
            <p:nvPr/>
          </p:nvSpPr>
          <p:spPr>
            <a:xfrm>
              <a:off x="0" y="43180"/>
              <a:ext cx="18288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  <p:sp>
        <p:nvSpPr>
          <p:cNvPr id="185" name="Straight Arrow Connector 32"/>
          <p:cNvSpPr/>
          <p:nvPr/>
        </p:nvSpPr>
        <p:spPr>
          <a:xfrm>
            <a:off x="4541043" y="3047999"/>
            <a:ext cx="1" cy="4476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6" name="Multiply 34"/>
          <p:cNvSpPr/>
          <p:nvPr/>
        </p:nvSpPr>
        <p:spPr>
          <a:xfrm rot="18900000">
            <a:off x="4489953" y="35025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87" name="Straight Arrow Connector 37"/>
          <p:cNvSpPr/>
          <p:nvPr/>
        </p:nvSpPr>
        <p:spPr>
          <a:xfrm flipV="1">
            <a:off x="5162551" y="2062163"/>
            <a:ext cx="1" cy="19526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8" name="Multiply 38"/>
          <p:cNvSpPr/>
          <p:nvPr/>
        </p:nvSpPr>
        <p:spPr>
          <a:xfrm rot="18900000">
            <a:off x="5209090" y="20118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89" name="Multiply 46"/>
          <p:cNvSpPr/>
          <p:nvPr/>
        </p:nvSpPr>
        <p:spPr>
          <a:xfrm rot="18900000">
            <a:off x="4847140" y="20118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90" name="Straight Arrow Connector 47"/>
          <p:cNvSpPr/>
          <p:nvPr/>
        </p:nvSpPr>
        <p:spPr>
          <a:xfrm flipV="1">
            <a:off x="4898231" y="2140746"/>
            <a:ext cx="1" cy="31194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1" name="Multiply 58"/>
          <p:cNvSpPr/>
          <p:nvPr/>
        </p:nvSpPr>
        <p:spPr>
          <a:xfrm rot="18900000">
            <a:off x="4112130" y="32651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Multiply 57"/>
          <p:cNvSpPr/>
          <p:nvPr/>
        </p:nvSpPr>
        <p:spPr>
          <a:xfrm rot="18900000">
            <a:off x="4105777" y="3485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Multiply 28"/>
          <p:cNvSpPr/>
          <p:nvPr/>
        </p:nvSpPr>
        <p:spPr>
          <a:xfrm rot="18900000">
            <a:off x="4123240" y="3507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94" name="Straight Arrow Connector 25"/>
          <p:cNvSpPr/>
          <p:nvPr/>
        </p:nvSpPr>
        <p:spPr>
          <a:xfrm>
            <a:off x="4280694" y="3334544"/>
            <a:ext cx="1" cy="1905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5" name="Straight Arrow Connector 61"/>
          <p:cNvSpPr/>
          <p:nvPr/>
        </p:nvSpPr>
        <p:spPr>
          <a:xfrm flipV="1">
            <a:off x="4057651" y="3340100"/>
            <a:ext cx="1" cy="18891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6" name="Straight Arrow Connector 62"/>
          <p:cNvSpPr/>
          <p:nvPr/>
        </p:nvSpPr>
        <p:spPr>
          <a:xfrm flipV="1">
            <a:off x="4889499" y="2616200"/>
            <a:ext cx="1" cy="855664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7" name="Straight Arrow Connector 63"/>
          <p:cNvSpPr/>
          <p:nvPr/>
        </p:nvSpPr>
        <p:spPr>
          <a:xfrm>
            <a:off x="4549775" y="2179639"/>
            <a:ext cx="1" cy="68738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8" name="Straight Arrow Connector 64"/>
          <p:cNvSpPr/>
          <p:nvPr/>
        </p:nvSpPr>
        <p:spPr>
          <a:xfrm>
            <a:off x="5373687" y="2062164"/>
            <a:ext cx="1" cy="19843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9" name="Multiply 65"/>
          <p:cNvSpPr/>
          <p:nvPr/>
        </p:nvSpPr>
        <p:spPr>
          <a:xfrm rot="18900000">
            <a:off x="4494715" y="2021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Straight Arrow Connector 72"/>
          <p:cNvSpPr/>
          <p:nvPr/>
        </p:nvSpPr>
        <p:spPr>
          <a:xfrm flipV="1">
            <a:off x="4191000" y="3698202"/>
            <a:ext cx="319645" cy="518198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TextBox 74"/>
          <p:cNvSpPr txBox="1"/>
          <p:nvPr/>
        </p:nvSpPr>
        <p:spPr>
          <a:xfrm>
            <a:off x="5181600" y="895350"/>
            <a:ext cx="13716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t>Falso Positivo</a:t>
            </a:r>
          </a:p>
          <a:p>
            <a: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t>(Error de Tipo I)</a:t>
            </a:r>
          </a:p>
        </p:txBody>
      </p:sp>
      <p:pic>
        <p:nvPicPr>
          <p:cNvPr id="20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0" y="895350"/>
            <a:ext cx="615950" cy="596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43200" y="4095750"/>
            <a:ext cx="617380" cy="54432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traight Arrow Connector 78"/>
          <p:cNvSpPr/>
          <p:nvPr/>
        </p:nvSpPr>
        <p:spPr>
          <a:xfrm flipH="1">
            <a:off x="4983076" y="1428749"/>
            <a:ext cx="350924" cy="555159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TextBox 84"/>
          <p:cNvSpPr txBox="1"/>
          <p:nvPr/>
        </p:nvSpPr>
        <p:spPr>
          <a:xfrm>
            <a:off x="3276600" y="4171950"/>
            <a:ext cx="1562103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t>Falso Negativo</a:t>
            </a:r>
          </a:p>
          <a:p>
            <a: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pPr>
            <a:r>
              <a:t>(Error de Tipo II)</a:t>
            </a:r>
          </a:p>
        </p:txBody>
      </p:sp>
      <p:grpSp>
        <p:nvGrpSpPr>
          <p:cNvPr id="208" name="Rectangle 86"/>
          <p:cNvGrpSpPr/>
          <p:nvPr/>
        </p:nvGrpSpPr>
        <p:grpSpPr>
          <a:xfrm>
            <a:off x="8221361" y="4340756"/>
            <a:ext cx="685801" cy="307341"/>
            <a:chOff x="0" y="0"/>
            <a:chExt cx="685800" cy="307340"/>
          </a:xfrm>
        </p:grpSpPr>
        <p:sp>
          <p:nvSpPr>
            <p:cNvPr id="206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</a:p>
          </p:txBody>
        </p:sp>
        <p:sp>
          <p:nvSpPr>
            <p:cNvPr id="207" name="Fin.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lvl1pPr>
            </a:lstStyle>
            <a:p>
              <a:pPr/>
              <a:r>
                <a:t>Fin.</a:t>
              </a:r>
            </a:p>
          </p:txBody>
        </p:sp>
      </p:grpSp>
      <p:sp>
        <p:nvSpPr>
          <p:cNvPr id="209" name="TextBox 88"/>
          <p:cNvSpPr txBox="1"/>
          <p:nvPr/>
        </p:nvSpPr>
        <p:spPr>
          <a:xfrm>
            <a:off x="3962400" y="3638551"/>
            <a:ext cx="381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#1</a:t>
            </a:r>
          </a:p>
        </p:txBody>
      </p:sp>
      <p:sp>
        <p:nvSpPr>
          <p:cNvPr id="210" name="TextBox 90"/>
          <p:cNvSpPr txBox="1"/>
          <p:nvPr/>
        </p:nvSpPr>
        <p:spPr>
          <a:xfrm>
            <a:off x="4343400" y="1657350"/>
            <a:ext cx="3810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#2</a:t>
            </a:r>
          </a:p>
        </p:txBody>
      </p:sp>
      <p:sp>
        <p:nvSpPr>
          <p:cNvPr id="211" name="TextBox 91"/>
          <p:cNvSpPr txBox="1"/>
          <p:nvPr/>
        </p:nvSpPr>
        <p:spPr>
          <a:xfrm>
            <a:off x="4648200" y="3638550"/>
            <a:ext cx="3810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#3</a:t>
            </a:r>
          </a:p>
        </p:txBody>
      </p:sp>
      <p:sp>
        <p:nvSpPr>
          <p:cNvPr id="212" name="TextBox 93"/>
          <p:cNvSpPr txBox="1"/>
          <p:nvPr/>
        </p:nvSpPr>
        <p:spPr>
          <a:xfrm>
            <a:off x="5029200" y="1657350"/>
            <a:ext cx="533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</a:lstStyle>
          <a:p>
            <a:pPr/>
            <a:r>
              <a:t>#4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3"/>
      <p:bldP build="whole" bldLvl="1" animBg="1" rev="0" advAuto="0" spid="193" grpId="9"/>
      <p:bldP build="whole" bldLvl="1" animBg="1" rev="0" advAuto="0" spid="205" grpId="13"/>
      <p:bldP build="whole" bldLvl="1" animBg="1" rev="0" advAuto="0" spid="188" grpId="7"/>
      <p:bldP build="whole" bldLvl="1" animBg="1" rev="0" advAuto="0" spid="190" grpId="5"/>
      <p:bldP build="whole" bldLvl="1" animBg="1" rev="0" advAuto="0" spid="203" grpId="15"/>
      <p:bldP build="whole" bldLvl="1" animBg="1" rev="0" advAuto="0" spid="186" grpId="8"/>
      <p:bldP build="whole" bldLvl="1" animBg="1" rev="0" advAuto="0" spid="194" grpId="2"/>
      <p:bldP build="whole" bldLvl="1" animBg="1" rev="0" advAuto="0" spid="184" grpId="1"/>
      <p:bldP build="whole" bldLvl="1" animBg="1" rev="0" advAuto="0" spid="204" grpId="10"/>
      <p:bldP build="whole" bldLvl="1" animBg="1" rev="0" advAuto="0" spid="200" grpId="12"/>
      <p:bldP build="whole" bldLvl="1" animBg="1" rev="0" advAuto="0" spid="202" grpId="14"/>
      <p:bldP build="whole" bldLvl="1" animBg="1" rev="0" advAuto="0" spid="208" grpId="16"/>
      <p:bldP build="whole" bldLvl="1" animBg="1" rev="0" advAuto="0" spid="187" grpId="4"/>
      <p:bldP build="whole" bldLvl="1" animBg="1" rev="0" advAuto="0" spid="201" grpId="11"/>
      <p:bldP build="whole" bldLvl="1" animBg="1" rev="0" advAuto="0" spid="189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