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4" name="Shape 4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Transition from this slide to the next one: How did K-Means do that ? Let's see how it did it PASO by PASO. I will first give you the whole algorithm, and then we will see each PASO of the algorithm on a simple example.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1" name="Shape 6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Transition from this slide to the next one: How did K-Means do that ? Let's see how it did it PASO by PASO. I will first give you the whole algorithm, and then we will see each PASO of the algorithm on a simple example.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9" name="Shape 9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Transition from this slide to the next one: How did K-Means do that ? Let's see how it did it PASO by PASO. I will first give you the whole algorithm, and then we will see each PASO of the algorithm on a simple example.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0" name="Shape 14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Transition from this slide to the next one: How did K-Means do that ? Let's see how it did it PASO by PASO. I will first give you the whole algorithm, and then we will see each PASO of the algorithm on a simple example.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1" name="Shape 22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Transition from this slide to the next one: How did K-Means do that ? Let's see how it did it PASO by PASO. I will first give you the whole algorithm, and then we will see each PASO of the algorithm on a simple example.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1" name="Shape 23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1. Choose the number K of clusters =&gt; say that the choice of this number K is either based on project constraints, or, if their isn't any constraint, we will explain later how we can choose the optimal number of clusters using a method called the elbow method.</a:t>
            </a:r>
          </a:p>
          <a:p>
            <a:pPr/>
            <a:br/>
          </a:p>
          <a:p>
            <a:pPr/>
            <a:r>
              <a:t>2. Explain what a centroid is. Simply say that it's the center of a cluster.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2"/>
          <p:cNvSpPr/>
          <p:nvPr/>
        </p:nvSpPr>
        <p:spPr>
          <a:xfrm>
            <a:off x="-1" y="4861809"/>
            <a:ext cx="9144001" cy="1"/>
          </a:xfrm>
          <a:prstGeom prst="line">
            <a:avLst/>
          </a:prstGeom>
          <a:ln w="19050">
            <a:solidFill>
              <a:srgbClr val="1F497D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Shape 3"/>
          <p:cNvSpPr txBox="1"/>
          <p:nvPr/>
        </p:nvSpPr>
        <p:spPr>
          <a:xfrm>
            <a:off x="6477000" y="4873842"/>
            <a:ext cx="2667000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© SuperDataScience</a:t>
            </a:r>
          </a:p>
        </p:txBody>
      </p:sp>
      <p:sp>
        <p:nvSpPr>
          <p:cNvPr id="17" name="Shape 4"/>
          <p:cNvSpPr txBox="1"/>
          <p:nvPr/>
        </p:nvSpPr>
        <p:spPr>
          <a:xfrm>
            <a:off x="0" y="4873842"/>
            <a:ext cx="2971800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Machine Learning A-Z</a:t>
            </a:r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0" y="0"/>
            <a:ext cx="9144000" cy="4857750"/>
          </a:xfrm>
          <a:prstGeom prst="rect">
            <a:avLst/>
          </a:prstGeom>
        </p:spPr>
        <p:txBody>
          <a:bodyPr/>
          <a:lstStyle>
            <a:lvl1pPr algn="ctr">
              <a:defRPr sz="4800">
                <a:ln w="9525">
                  <a:solidFill>
                    <a:srgbClr val="073297"/>
                  </a:solidFill>
                </a:ln>
              </a:defRPr>
            </a:lvl1pPr>
          </a:lstStyle>
          <a:p>
            <a:pPr>
              <a:defRPr>
                <a:effectLst/>
              </a:defRPr>
            </a:pPr>
            <a:r>
              <a:t>Title Text</a:t>
            </a:r>
          </a:p>
        </p:txBody>
      </p:sp>
      <p:sp>
        <p:nvSpPr>
          <p:cNvPr id="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6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-1" y="4861809"/>
            <a:ext cx="9144001" cy="1"/>
          </a:xfrm>
          <a:prstGeom prst="line">
            <a:avLst/>
          </a:prstGeom>
          <a:ln w="19050">
            <a:solidFill>
              <a:srgbClr val="1F497D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" name="Shape 3"/>
          <p:cNvSpPr txBox="1"/>
          <p:nvPr/>
        </p:nvSpPr>
        <p:spPr>
          <a:xfrm>
            <a:off x="6477000" y="4873842"/>
            <a:ext cx="2667000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© SuperDataScience</a:t>
            </a:r>
          </a:p>
        </p:txBody>
      </p:sp>
      <p:sp>
        <p:nvSpPr>
          <p:cNvPr id="4" name="Shape 4"/>
          <p:cNvSpPr txBox="1"/>
          <p:nvPr/>
        </p:nvSpPr>
        <p:spPr>
          <a:xfrm>
            <a:off x="0" y="4873842"/>
            <a:ext cx="2971800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Machine Learning A-Z</a:t>
            </a:r>
          </a:p>
        </p:txBody>
      </p:sp>
      <p:sp>
        <p:nvSpPr>
          <p:cNvPr id="5" name="Shape 22"/>
          <p:cNvSpPr/>
          <p:nvPr/>
        </p:nvSpPr>
        <p:spPr>
          <a:xfrm>
            <a:off x="-35719" y="708661"/>
            <a:ext cx="9215236" cy="45721"/>
          </a:xfrm>
          <a:prstGeom prst="rect">
            <a:avLst/>
          </a:prstGeom>
          <a:solidFill>
            <a:srgbClr val="558ED5"/>
          </a:solidFill>
          <a:ln>
            <a:solidFill>
              <a:srgbClr val="1F497D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6" name="Title Text"/>
          <p:cNvSpPr txBox="1"/>
          <p:nvPr>
            <p:ph type="title"/>
          </p:nvPr>
        </p:nvSpPr>
        <p:spPr>
          <a:xfrm>
            <a:off x="228600" y="0"/>
            <a:ext cx="8686800" cy="742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" name="Body Level One…"/>
          <p:cNvSpPr txBox="1"/>
          <p:nvPr>
            <p:ph type="body" idx="1"/>
          </p:nvPr>
        </p:nvSpPr>
        <p:spPr>
          <a:xfrm>
            <a:off x="228600" y="895350"/>
            <a:ext cx="8686800" cy="3657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 txBox="1"/>
          <p:nvPr>
            <p:ph type="sldNum" sz="quarter" idx="2"/>
          </p:nvPr>
        </p:nvSpPr>
        <p:spPr>
          <a:xfrm>
            <a:off x="6289220" y="4632643"/>
            <a:ext cx="263980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 w="9523">
            <a:solidFill>
              <a:srgbClr val="054697"/>
            </a:solidFill>
          </a:ln>
          <a:solidFill>
            <a:schemeClr val="accent1"/>
          </a:solidFill>
          <a:effectLst>
            <a:outerShdw sx="100000" sy="100000" kx="0" ky="0" algn="b" rotWithShape="0" blurRad="38100" dist="20320" dir="1800000">
              <a:srgbClr val="000000">
                <a:alpha val="40000"/>
              </a:srgbClr>
            </a:outerShdw>
          </a:effectLst>
          <a:uFillTx/>
          <a:latin typeface="Montserrat SemiBold"/>
          <a:ea typeface="Montserrat SemiBold"/>
          <a:cs typeface="Montserrat SemiBold"/>
          <a:sym typeface="Montserrat SemiBold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 w="9523">
            <a:solidFill>
              <a:srgbClr val="054697"/>
            </a:solidFill>
          </a:ln>
          <a:solidFill>
            <a:schemeClr val="accent1"/>
          </a:solidFill>
          <a:effectLst>
            <a:outerShdw sx="100000" sy="100000" kx="0" ky="0" algn="b" rotWithShape="0" blurRad="38100" dist="20320" dir="1800000">
              <a:srgbClr val="000000">
                <a:alpha val="40000"/>
              </a:srgbClr>
            </a:outerShdw>
          </a:effectLst>
          <a:uFillTx/>
          <a:latin typeface="Montserrat SemiBold"/>
          <a:ea typeface="Montserrat SemiBold"/>
          <a:cs typeface="Montserrat SemiBold"/>
          <a:sym typeface="Montserrat SemiBold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 w="9523">
            <a:solidFill>
              <a:srgbClr val="054697"/>
            </a:solidFill>
          </a:ln>
          <a:solidFill>
            <a:schemeClr val="accent1"/>
          </a:solidFill>
          <a:effectLst>
            <a:outerShdw sx="100000" sy="100000" kx="0" ky="0" algn="b" rotWithShape="0" blurRad="38100" dist="20320" dir="1800000">
              <a:srgbClr val="000000">
                <a:alpha val="40000"/>
              </a:srgbClr>
            </a:outerShdw>
          </a:effectLst>
          <a:uFillTx/>
          <a:latin typeface="Montserrat SemiBold"/>
          <a:ea typeface="Montserrat SemiBold"/>
          <a:cs typeface="Montserrat SemiBold"/>
          <a:sym typeface="Montserrat SemiBold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 w="9523">
            <a:solidFill>
              <a:srgbClr val="054697"/>
            </a:solidFill>
          </a:ln>
          <a:solidFill>
            <a:schemeClr val="accent1"/>
          </a:solidFill>
          <a:effectLst>
            <a:outerShdw sx="100000" sy="100000" kx="0" ky="0" algn="b" rotWithShape="0" blurRad="38100" dist="20320" dir="1800000">
              <a:srgbClr val="000000">
                <a:alpha val="40000"/>
              </a:srgbClr>
            </a:outerShdw>
          </a:effectLst>
          <a:uFillTx/>
          <a:latin typeface="Montserrat SemiBold"/>
          <a:ea typeface="Montserrat SemiBold"/>
          <a:cs typeface="Montserrat SemiBold"/>
          <a:sym typeface="Montserrat SemiBold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 w="9523">
            <a:solidFill>
              <a:srgbClr val="054697"/>
            </a:solidFill>
          </a:ln>
          <a:solidFill>
            <a:schemeClr val="accent1"/>
          </a:solidFill>
          <a:effectLst>
            <a:outerShdw sx="100000" sy="100000" kx="0" ky="0" algn="b" rotWithShape="0" blurRad="38100" dist="20320" dir="1800000">
              <a:srgbClr val="000000">
                <a:alpha val="40000"/>
              </a:srgbClr>
            </a:outerShdw>
          </a:effectLst>
          <a:uFillTx/>
          <a:latin typeface="Montserrat SemiBold"/>
          <a:ea typeface="Montserrat SemiBold"/>
          <a:cs typeface="Montserrat SemiBold"/>
          <a:sym typeface="Montserrat SemiBold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 w="9523">
            <a:solidFill>
              <a:srgbClr val="054697"/>
            </a:solidFill>
          </a:ln>
          <a:solidFill>
            <a:schemeClr val="accent1"/>
          </a:solidFill>
          <a:effectLst>
            <a:outerShdw sx="100000" sy="100000" kx="0" ky="0" algn="b" rotWithShape="0" blurRad="38100" dist="20320" dir="1800000">
              <a:srgbClr val="000000">
                <a:alpha val="40000"/>
              </a:srgbClr>
            </a:outerShdw>
          </a:effectLst>
          <a:uFillTx/>
          <a:latin typeface="Montserrat SemiBold"/>
          <a:ea typeface="Montserrat SemiBold"/>
          <a:cs typeface="Montserrat SemiBold"/>
          <a:sym typeface="Montserrat SemiBold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 w="9523">
            <a:solidFill>
              <a:srgbClr val="054697"/>
            </a:solidFill>
          </a:ln>
          <a:solidFill>
            <a:schemeClr val="accent1"/>
          </a:solidFill>
          <a:effectLst>
            <a:outerShdw sx="100000" sy="100000" kx="0" ky="0" algn="b" rotWithShape="0" blurRad="38100" dist="20320" dir="1800000">
              <a:srgbClr val="000000">
                <a:alpha val="40000"/>
              </a:srgbClr>
            </a:outerShdw>
          </a:effectLst>
          <a:uFillTx/>
          <a:latin typeface="Montserrat SemiBold"/>
          <a:ea typeface="Montserrat SemiBold"/>
          <a:cs typeface="Montserrat SemiBold"/>
          <a:sym typeface="Montserrat SemiBold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 w="9523">
            <a:solidFill>
              <a:srgbClr val="054697"/>
            </a:solidFill>
          </a:ln>
          <a:solidFill>
            <a:schemeClr val="accent1"/>
          </a:solidFill>
          <a:effectLst>
            <a:outerShdw sx="100000" sy="100000" kx="0" ky="0" algn="b" rotWithShape="0" blurRad="38100" dist="20320" dir="1800000">
              <a:srgbClr val="000000">
                <a:alpha val="40000"/>
              </a:srgbClr>
            </a:outerShdw>
          </a:effectLst>
          <a:uFillTx/>
          <a:latin typeface="Montserrat SemiBold"/>
          <a:ea typeface="Montserrat SemiBold"/>
          <a:cs typeface="Montserrat SemiBold"/>
          <a:sym typeface="Montserrat SemiBold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 w="9523">
            <a:solidFill>
              <a:srgbClr val="054697"/>
            </a:solidFill>
          </a:ln>
          <a:solidFill>
            <a:schemeClr val="accent1"/>
          </a:solidFill>
          <a:effectLst>
            <a:outerShdw sx="100000" sy="100000" kx="0" ky="0" algn="b" rotWithShape="0" blurRad="38100" dist="20320" dir="1800000">
              <a:srgbClr val="000000">
                <a:alpha val="40000"/>
              </a:srgbClr>
            </a:outerShdw>
          </a:effectLst>
          <a:uFillTx/>
          <a:latin typeface="Montserrat SemiBold"/>
          <a:ea typeface="Montserrat SemiBold"/>
          <a:cs typeface="Montserrat SemiBold"/>
          <a:sym typeface="Montserrat SemiBold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Montserrat Light"/>
          <a:ea typeface="Montserrat Light"/>
          <a:cs typeface="Montserrat Light"/>
          <a:sym typeface="Montserrat Light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Montserrat Light"/>
          <a:ea typeface="Montserrat Light"/>
          <a:cs typeface="Montserrat Light"/>
          <a:sym typeface="Montserrat Light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Montserrat Light"/>
          <a:ea typeface="Montserrat Light"/>
          <a:cs typeface="Montserrat Light"/>
          <a:sym typeface="Montserrat Light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Montserrat Light"/>
          <a:ea typeface="Montserrat Light"/>
          <a:cs typeface="Montserrat Light"/>
          <a:sym typeface="Montserrat Light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Montserrat Light"/>
          <a:ea typeface="Montserrat Light"/>
          <a:cs typeface="Montserrat Light"/>
          <a:sym typeface="Montserrat Light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Montserrat Light"/>
          <a:ea typeface="Montserrat Light"/>
          <a:cs typeface="Montserrat Light"/>
          <a:sym typeface="Montserrat Light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Montserrat Light"/>
          <a:ea typeface="Montserrat Light"/>
          <a:cs typeface="Montserrat Light"/>
          <a:sym typeface="Montserrat Light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Montserrat Light"/>
          <a:ea typeface="Montserrat Light"/>
          <a:cs typeface="Montserrat Light"/>
          <a:sym typeface="Montserrat Light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Montserrat Light"/>
          <a:ea typeface="Montserrat Light"/>
          <a:cs typeface="Montserrat Light"/>
          <a:sym typeface="Montserrat Light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7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600">
                <a:ln w="9128">
                  <a:solidFill>
                    <a:srgbClr val="073297"/>
                  </a:solidFill>
                </a:ln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/>
            <a:r>
              <a:t>Idea del Análisis de las Componentes Principales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Table 49"/>
          <p:cNvGraphicFramePr/>
          <p:nvPr/>
        </p:nvGraphicFramePr>
        <p:xfrm>
          <a:off x="1627211" y="1771650"/>
          <a:ext cx="5889575" cy="160020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944787"/>
                <a:gridCol w="2944787"/>
              </a:tblGrid>
              <a:tr h="355600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Selección de Características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satOff val="-4409"/>
                          <a:lumOff val="-10509"/>
                        </a:schemeClr>
                      </a:solidFill>
                    </a:lnL>
                    <a:lnR w="12700">
                      <a:solidFill>
                        <a:schemeClr val="accent1">
                          <a:satOff val="-4409"/>
                          <a:lumOff val="-10509"/>
                        </a:schemeClr>
                      </a:solidFill>
                    </a:lnR>
                    <a:lnT w="12700">
                      <a:solidFill>
                        <a:schemeClr val="accent1">
                          <a:satOff val="-4409"/>
                          <a:lumOff val="-10509"/>
                        </a:schemeClr>
                      </a:solidFill>
                    </a:lnT>
                    <a:lnB w="38100">
                      <a:solidFill>
                        <a:schemeClr val="accent1">
                          <a:satOff val="-4409"/>
                          <a:lumOff val="-10509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Extracción de Características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satOff val="-4409"/>
                          <a:lumOff val="-10509"/>
                        </a:schemeClr>
                      </a:solidFill>
                    </a:lnL>
                    <a:lnR w="12700">
                      <a:solidFill>
                        <a:schemeClr val="accent1">
                          <a:satOff val="-4409"/>
                          <a:lumOff val="-10509"/>
                        </a:schemeClr>
                      </a:solidFill>
                    </a:lnR>
                    <a:lnT w="12700">
                      <a:solidFill>
                        <a:schemeClr val="accent1">
                          <a:satOff val="-4409"/>
                          <a:lumOff val="-10509"/>
                        </a:schemeClr>
                      </a:solidFill>
                    </a:lnT>
                    <a:lnB w="38100">
                      <a:solidFill>
                        <a:schemeClr val="accent1">
                          <a:satOff val="-4409"/>
                          <a:lumOff val="-10509"/>
                        </a:schemeClr>
                      </a:solidFill>
                    </a:lnB>
                  </a:tcPr>
                </a:tc>
              </a:tr>
              <a:tr h="1244600">
                <a:tc>
                  <a:txBody>
                    <a:bodyPr/>
                    <a:lstStyle/>
                    <a:p>
                      <a:pPr algn="l">
                        <a:defRPr sz="18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defRPr>
                      </a:pPr>
                      <a:r>
                        <a:t>Eliminación hacia atrás</a:t>
                      </a:r>
                    </a:p>
                    <a:p>
                      <a:pPr algn="l">
                        <a:defRPr sz="18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defRPr>
                      </a:pPr>
                      <a:r>
                        <a:t>Selección directa</a:t>
                      </a:r>
                    </a:p>
                    <a:p>
                      <a:pPr algn="l">
                        <a:defRPr sz="18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defRPr>
                      </a:pPr>
                      <a:r>
                        <a:t>Eliminación bidimensional</a:t>
                      </a:r>
                    </a:p>
                    <a:p>
                      <a:pPr algn="l">
                        <a:defRPr sz="18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defRPr>
                      </a:pPr>
                      <a:r>
                        <a:t>Comparación de Scores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chemeClr val="accent1">
                          <a:satOff val="-4409"/>
                          <a:lumOff val="-10509"/>
                        </a:schemeClr>
                      </a:solidFill>
                    </a:lnL>
                    <a:lnR w="12700">
                      <a:solidFill>
                        <a:schemeClr val="accent1">
                          <a:satOff val="-4409"/>
                          <a:lumOff val="-10509"/>
                        </a:schemeClr>
                      </a:solidFill>
                    </a:lnR>
                    <a:lnT w="38100">
                      <a:solidFill>
                        <a:schemeClr val="accent1">
                          <a:satOff val="-4409"/>
                          <a:lumOff val="-10509"/>
                        </a:schemeClr>
                      </a:solidFill>
                    </a:lnT>
                    <a:lnB w="12700">
                      <a:solidFill>
                        <a:schemeClr val="accent1">
                          <a:satOff val="-4409"/>
                          <a:lumOff val="-10509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defRPr>
                      </a:pPr>
                      <a:r>
                        <a:t>ACP</a:t>
                      </a:r>
                    </a:p>
                    <a:p>
                      <a:pPr algn="l">
                        <a:defRPr sz="18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defRPr>
                      </a:pPr>
                      <a:r>
                        <a:t>LDA</a:t>
                      </a:r>
                    </a:p>
                    <a:p>
                      <a:pPr algn="l">
                        <a:defRPr sz="18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defRPr>
                      </a:pPr>
                      <a:r>
                        <a:t>ACP con Kernel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chemeClr val="accent1">
                          <a:satOff val="-4409"/>
                          <a:lumOff val="-10509"/>
                        </a:schemeClr>
                      </a:solidFill>
                    </a:lnL>
                    <a:lnR w="12700">
                      <a:solidFill>
                        <a:schemeClr val="accent1">
                          <a:satOff val="-4409"/>
                          <a:lumOff val="-10509"/>
                        </a:schemeClr>
                      </a:solidFill>
                    </a:lnR>
                    <a:lnT w="38100">
                      <a:solidFill>
                        <a:schemeClr val="accent1">
                          <a:satOff val="-4409"/>
                          <a:lumOff val="-10509"/>
                        </a:schemeClr>
                      </a:solidFill>
                    </a:lnT>
                    <a:lnB w="12700">
                      <a:solidFill>
                        <a:schemeClr val="accent1">
                          <a:satOff val="-4409"/>
                          <a:lumOff val="-10509"/>
                        </a:schemeClr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9" name="Shape 50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Reducción de la Dimensión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¿Y que es ACP?</a:t>
            </a:r>
          </a:p>
        </p:txBody>
      </p:sp>
      <p:sp>
        <p:nvSpPr>
          <p:cNvPr id="52" name="Shape 53"/>
          <p:cNvSpPr txBox="1"/>
          <p:nvPr/>
        </p:nvSpPr>
        <p:spPr>
          <a:xfrm>
            <a:off x="1966449" y="1992628"/>
            <a:ext cx="5211102" cy="105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just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De las m variables independientes del dataset, ACP extrae las p ≤ m nuevas variables independientes que explicar la mayor parte de la varianza del dataset, </a:t>
            </a:r>
            <a:r>
              <a:rPr u="sng"/>
              <a:t>sin importar el valor de la variable dependiente.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7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PCA in a few words</a:t>
            </a:r>
          </a:p>
        </p:txBody>
      </p:sp>
      <p:sp>
        <p:nvSpPr>
          <p:cNvPr id="57" name="Shape 58"/>
          <p:cNvSpPr/>
          <p:nvPr/>
        </p:nvSpPr>
        <p:spPr>
          <a:xfrm flipH="1" rot="16200000">
            <a:off x="319879" y="3751377"/>
            <a:ext cx="249241" cy="5003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3193"/>
                </a:moveTo>
                <a:lnTo>
                  <a:pt x="5400" y="13193"/>
                </a:lnTo>
                <a:lnTo>
                  <a:pt x="5400" y="0"/>
                </a:lnTo>
                <a:lnTo>
                  <a:pt x="16200" y="0"/>
                </a:lnTo>
                <a:lnTo>
                  <a:pt x="16200" y="13193"/>
                </a:lnTo>
                <a:lnTo>
                  <a:pt x="21600" y="13193"/>
                </a:lnTo>
                <a:lnTo>
                  <a:pt x="10800" y="21600"/>
                </a:lnTo>
                <a:close/>
              </a:path>
            </a:pathLst>
          </a:custGeom>
          <a:solidFill>
            <a:srgbClr val="92D050"/>
          </a:solidFill>
          <a:ln w="25400">
            <a:solidFill>
              <a:srgbClr val="77933C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58" name="Shape 59"/>
          <p:cNvSpPr txBox="1"/>
          <p:nvPr/>
        </p:nvSpPr>
        <p:spPr>
          <a:xfrm>
            <a:off x="841188" y="3822506"/>
            <a:ext cx="7676531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Como no se usa la VD, hace que consideremos el ACP un modelo no supervisado.</a:t>
            </a:r>
          </a:p>
        </p:txBody>
      </p:sp>
      <p:sp>
        <p:nvSpPr>
          <p:cNvPr id="59" name="Shape 53"/>
          <p:cNvSpPr txBox="1"/>
          <p:nvPr/>
        </p:nvSpPr>
        <p:spPr>
          <a:xfrm>
            <a:off x="1966449" y="1992628"/>
            <a:ext cx="5211102" cy="105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just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De las m variables independientes del dataset, ACP extrae las p ≤ m nuevas variables independientes que explicar la mayor parte de la varianza del dataset, </a:t>
            </a:r>
            <a:r>
              <a:rPr u="sng"/>
              <a:t>sin importar el valor de la variable dependiente.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>
            <a:lvl1pPr defTabSz="739840">
              <a:defRPr sz="2883">
                <a:ln w="6235">
                  <a:solidFill>
                    <a:srgbClr val="054697"/>
                  </a:solidFill>
                </a:ln>
                <a:effectLst>
                  <a:outerShdw sx="100000" sy="100000" kx="0" ky="0" algn="b" rotWithShape="0" blurRad="35433" dist="16440" dir="18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ACP encuentra dimensiones de máxima varianza</a:t>
            </a:r>
          </a:p>
        </p:txBody>
      </p:sp>
      <p:sp>
        <p:nvSpPr>
          <p:cNvPr id="64" name="Shape 65"/>
          <p:cNvSpPr/>
          <p:nvPr/>
        </p:nvSpPr>
        <p:spPr>
          <a:xfrm rot="18900000">
            <a:off x="902311" y="246581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65" name="Shape 66"/>
          <p:cNvSpPr/>
          <p:nvPr/>
        </p:nvSpPr>
        <p:spPr>
          <a:xfrm rot="18900000">
            <a:off x="1323413" y="2357141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66" name="Shape 67"/>
          <p:cNvSpPr/>
          <p:nvPr/>
        </p:nvSpPr>
        <p:spPr>
          <a:xfrm rot="18900000">
            <a:off x="618998" y="289634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67" name="Shape 68"/>
          <p:cNvSpPr/>
          <p:nvPr/>
        </p:nvSpPr>
        <p:spPr>
          <a:xfrm rot="18900000">
            <a:off x="1694296" y="291377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68" name="Shape 69"/>
          <p:cNvSpPr/>
          <p:nvPr/>
        </p:nvSpPr>
        <p:spPr>
          <a:xfrm rot="18900000">
            <a:off x="1893628" y="1758679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69" name="Shape 70"/>
          <p:cNvSpPr/>
          <p:nvPr/>
        </p:nvSpPr>
        <p:spPr>
          <a:xfrm rot="18900000">
            <a:off x="1969828" y="1954147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70" name="Shape 71"/>
          <p:cNvSpPr/>
          <p:nvPr/>
        </p:nvSpPr>
        <p:spPr>
          <a:xfrm rot="18900000">
            <a:off x="2207055" y="1664327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71" name="Shape 72"/>
          <p:cNvSpPr/>
          <p:nvPr/>
        </p:nvSpPr>
        <p:spPr>
          <a:xfrm rot="18900000">
            <a:off x="1694296" y="2006758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grpSp>
        <p:nvGrpSpPr>
          <p:cNvPr id="74" name="Group 75"/>
          <p:cNvGrpSpPr/>
          <p:nvPr/>
        </p:nvGrpSpPr>
        <p:grpSpPr>
          <a:xfrm>
            <a:off x="1050128" y="1002819"/>
            <a:ext cx="2063068" cy="457202"/>
            <a:chOff x="0" y="0"/>
            <a:chExt cx="2063066" cy="457201"/>
          </a:xfrm>
        </p:grpSpPr>
        <p:sp>
          <p:nvSpPr>
            <p:cNvPr id="72" name="Shape 73"/>
            <p:cNvSpPr/>
            <p:nvPr/>
          </p:nvSpPr>
          <p:spPr>
            <a:xfrm>
              <a:off x="-1" y="-1"/>
              <a:ext cx="2063068" cy="457203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7609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73" name="Shape 74"/>
            <p:cNvSpPr txBox="1"/>
            <p:nvPr/>
          </p:nvSpPr>
          <p:spPr>
            <a:xfrm>
              <a:off x="-1" y="62231"/>
              <a:ext cx="2063068" cy="332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lvl1pPr>
            </a:lstStyle>
            <a:p>
              <a:pPr/>
              <a:r>
                <a:t>Antes de ACP</a:t>
              </a:r>
            </a:p>
          </p:txBody>
        </p:sp>
      </p:grpSp>
      <p:sp>
        <p:nvSpPr>
          <p:cNvPr id="75" name="Shape 76"/>
          <p:cNvSpPr/>
          <p:nvPr/>
        </p:nvSpPr>
        <p:spPr>
          <a:xfrm flipV="1">
            <a:off x="526314" y="1544841"/>
            <a:ext cx="3" cy="2521744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6" name="Shape 77"/>
          <p:cNvSpPr/>
          <p:nvPr/>
        </p:nvSpPr>
        <p:spPr>
          <a:xfrm>
            <a:off x="305242" y="3870917"/>
            <a:ext cx="3038545" cy="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7" name="Shape 78"/>
          <p:cNvSpPr/>
          <p:nvPr/>
        </p:nvSpPr>
        <p:spPr>
          <a:xfrm rot="18900000">
            <a:off x="751347" y="3149741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78" name="Shape 79"/>
          <p:cNvSpPr/>
          <p:nvPr/>
        </p:nvSpPr>
        <p:spPr>
          <a:xfrm rot="18900000">
            <a:off x="983182" y="304191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79" name="Shape 80"/>
          <p:cNvSpPr/>
          <p:nvPr/>
        </p:nvSpPr>
        <p:spPr>
          <a:xfrm rot="18900000">
            <a:off x="1279715" y="289634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80" name="Shape 81"/>
          <p:cNvSpPr/>
          <p:nvPr/>
        </p:nvSpPr>
        <p:spPr>
          <a:xfrm rot="18900000">
            <a:off x="864569" y="2810075"/>
            <a:ext cx="111605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81" name="Shape 82"/>
          <p:cNvSpPr/>
          <p:nvPr/>
        </p:nvSpPr>
        <p:spPr>
          <a:xfrm rot="18900000">
            <a:off x="1128753" y="2621372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82" name="Shape 83"/>
          <p:cNvSpPr/>
          <p:nvPr/>
        </p:nvSpPr>
        <p:spPr>
          <a:xfrm rot="18900000">
            <a:off x="1290499" y="3155132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83" name="Shape 84"/>
          <p:cNvSpPr/>
          <p:nvPr/>
        </p:nvSpPr>
        <p:spPr>
          <a:xfrm rot="18900000">
            <a:off x="1522333" y="2621372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84" name="Shape 85"/>
          <p:cNvSpPr/>
          <p:nvPr/>
        </p:nvSpPr>
        <p:spPr>
          <a:xfrm rot="18900000">
            <a:off x="1231192" y="3435491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85" name="Shape 86"/>
          <p:cNvSpPr/>
          <p:nvPr/>
        </p:nvSpPr>
        <p:spPr>
          <a:xfrm rot="18900000">
            <a:off x="1549290" y="3225221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86" name="Shape 87"/>
          <p:cNvSpPr/>
          <p:nvPr/>
        </p:nvSpPr>
        <p:spPr>
          <a:xfrm rot="18900000">
            <a:off x="902311" y="3494797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87" name="Shape 88"/>
          <p:cNvSpPr/>
          <p:nvPr/>
        </p:nvSpPr>
        <p:spPr>
          <a:xfrm rot="18900000">
            <a:off x="2050700" y="2572848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88" name="Shape 89"/>
          <p:cNvSpPr/>
          <p:nvPr/>
        </p:nvSpPr>
        <p:spPr>
          <a:xfrm rot="18900000">
            <a:off x="1818865" y="217387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89" name="Shape 90"/>
          <p:cNvSpPr/>
          <p:nvPr/>
        </p:nvSpPr>
        <p:spPr>
          <a:xfrm rot="18900000">
            <a:off x="2433497" y="2448843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90" name="Shape 91"/>
          <p:cNvSpPr/>
          <p:nvPr/>
        </p:nvSpPr>
        <p:spPr>
          <a:xfrm rot="18900000">
            <a:off x="1969828" y="227092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91" name="Shape 92"/>
          <p:cNvSpPr/>
          <p:nvPr/>
        </p:nvSpPr>
        <p:spPr>
          <a:xfrm rot="18900000">
            <a:off x="2320276" y="224396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92" name="Shape 93"/>
          <p:cNvSpPr/>
          <p:nvPr/>
        </p:nvSpPr>
        <p:spPr>
          <a:xfrm rot="18900000">
            <a:off x="2207055" y="199056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93" name="Shape 94"/>
          <p:cNvSpPr/>
          <p:nvPr/>
        </p:nvSpPr>
        <p:spPr>
          <a:xfrm rot="18900000">
            <a:off x="2508979" y="217387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94" name="Shape 95"/>
          <p:cNvSpPr/>
          <p:nvPr/>
        </p:nvSpPr>
        <p:spPr>
          <a:xfrm rot="18900000">
            <a:off x="2433497" y="179108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95" name="Shape 96"/>
          <p:cNvSpPr/>
          <p:nvPr/>
        </p:nvSpPr>
        <p:spPr>
          <a:xfrm rot="18900000">
            <a:off x="2708464" y="199056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96" name="Shape 97"/>
          <p:cNvSpPr txBox="1"/>
          <p:nvPr/>
        </p:nvSpPr>
        <p:spPr>
          <a:xfrm>
            <a:off x="3245511" y="3859529"/>
            <a:ext cx="376630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IV</a:t>
            </a:r>
            <a:r>
              <a:rPr sz="800"/>
              <a:t>1</a:t>
            </a:r>
          </a:p>
        </p:txBody>
      </p:sp>
      <p:sp>
        <p:nvSpPr>
          <p:cNvPr id="97" name="Shape 98"/>
          <p:cNvSpPr txBox="1"/>
          <p:nvPr/>
        </p:nvSpPr>
        <p:spPr>
          <a:xfrm>
            <a:off x="146710" y="1295549"/>
            <a:ext cx="376631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IV</a:t>
            </a:r>
            <a:r>
              <a:rPr sz="800"/>
              <a:t>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>
            <a:lvl1pPr defTabSz="739840">
              <a:defRPr sz="2883">
                <a:ln w="6235">
                  <a:solidFill>
                    <a:srgbClr val="054697"/>
                  </a:solidFill>
                </a:ln>
                <a:effectLst>
                  <a:outerShdw sx="100000" sy="100000" kx="0" ky="0" algn="b" rotWithShape="0" blurRad="35433" dist="16440" dir="18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ACP encuentra dimensiones de máxima varianza</a:t>
            </a:r>
          </a:p>
        </p:txBody>
      </p:sp>
      <p:sp>
        <p:nvSpPr>
          <p:cNvPr id="102" name="Shape 103"/>
          <p:cNvSpPr/>
          <p:nvPr/>
        </p:nvSpPr>
        <p:spPr>
          <a:xfrm rot="18900000">
            <a:off x="902311" y="246581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03" name="Shape 104"/>
          <p:cNvSpPr/>
          <p:nvPr/>
        </p:nvSpPr>
        <p:spPr>
          <a:xfrm rot="18900000">
            <a:off x="1323413" y="2357141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04" name="Shape 105"/>
          <p:cNvSpPr/>
          <p:nvPr/>
        </p:nvSpPr>
        <p:spPr>
          <a:xfrm rot="18900000">
            <a:off x="618998" y="289634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05" name="Shape 106"/>
          <p:cNvSpPr/>
          <p:nvPr/>
        </p:nvSpPr>
        <p:spPr>
          <a:xfrm rot="18900000">
            <a:off x="1694296" y="291377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06" name="Shape 107"/>
          <p:cNvSpPr/>
          <p:nvPr/>
        </p:nvSpPr>
        <p:spPr>
          <a:xfrm rot="18900000">
            <a:off x="1893628" y="1758679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07" name="Shape 108"/>
          <p:cNvSpPr/>
          <p:nvPr/>
        </p:nvSpPr>
        <p:spPr>
          <a:xfrm rot="18900000">
            <a:off x="1969828" y="1954147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08" name="Shape 109"/>
          <p:cNvSpPr/>
          <p:nvPr/>
        </p:nvSpPr>
        <p:spPr>
          <a:xfrm rot="18900000">
            <a:off x="2207055" y="1664327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09" name="Shape 110"/>
          <p:cNvSpPr/>
          <p:nvPr/>
        </p:nvSpPr>
        <p:spPr>
          <a:xfrm rot="18900000">
            <a:off x="1694296" y="2006758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grpSp>
        <p:nvGrpSpPr>
          <p:cNvPr id="112" name="Group 113"/>
          <p:cNvGrpSpPr/>
          <p:nvPr/>
        </p:nvGrpSpPr>
        <p:grpSpPr>
          <a:xfrm>
            <a:off x="1050128" y="1002819"/>
            <a:ext cx="2063068" cy="457202"/>
            <a:chOff x="0" y="0"/>
            <a:chExt cx="2063066" cy="457201"/>
          </a:xfrm>
        </p:grpSpPr>
        <p:sp>
          <p:nvSpPr>
            <p:cNvPr id="110" name="Shape 111"/>
            <p:cNvSpPr/>
            <p:nvPr/>
          </p:nvSpPr>
          <p:spPr>
            <a:xfrm>
              <a:off x="-1" y="-1"/>
              <a:ext cx="2063068" cy="457203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7609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11" name="Shape 112"/>
            <p:cNvSpPr txBox="1"/>
            <p:nvPr/>
          </p:nvSpPr>
          <p:spPr>
            <a:xfrm>
              <a:off x="-1" y="62231"/>
              <a:ext cx="2063068" cy="332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lvl1pPr>
            </a:lstStyle>
            <a:p>
              <a:pPr/>
              <a:r>
                <a:t>Antes de ACP</a:t>
              </a:r>
            </a:p>
          </p:txBody>
        </p:sp>
      </p:grpSp>
      <p:grpSp>
        <p:nvGrpSpPr>
          <p:cNvPr id="115" name="Group 116"/>
          <p:cNvGrpSpPr/>
          <p:nvPr/>
        </p:nvGrpSpPr>
        <p:grpSpPr>
          <a:xfrm>
            <a:off x="3729441" y="2175204"/>
            <a:ext cx="1515016" cy="793094"/>
            <a:chOff x="0" y="0"/>
            <a:chExt cx="1515014" cy="793092"/>
          </a:xfrm>
        </p:grpSpPr>
        <p:sp>
          <p:nvSpPr>
            <p:cNvPr id="113" name="Shape 114"/>
            <p:cNvSpPr/>
            <p:nvPr/>
          </p:nvSpPr>
          <p:spPr>
            <a:xfrm>
              <a:off x="-1" y="0"/>
              <a:ext cx="1515015" cy="79309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92D050"/>
            </a:solidFill>
            <a:ln w="25400" cap="flat">
              <a:solidFill>
                <a:srgbClr val="77933C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14" name="Shape 115"/>
            <p:cNvSpPr txBox="1"/>
            <p:nvPr/>
          </p:nvSpPr>
          <p:spPr>
            <a:xfrm>
              <a:off x="-1" y="211127"/>
              <a:ext cx="1316742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lvl1pPr>
            </a:lstStyle>
            <a:p>
              <a:pPr/>
              <a:r>
                <a:t>ACP</a:t>
              </a:r>
            </a:p>
          </p:txBody>
        </p:sp>
      </p:grpSp>
      <p:sp>
        <p:nvSpPr>
          <p:cNvPr id="116" name="Shape 117"/>
          <p:cNvSpPr/>
          <p:nvPr/>
        </p:nvSpPr>
        <p:spPr>
          <a:xfrm flipV="1">
            <a:off x="526314" y="1544841"/>
            <a:ext cx="3" cy="2521744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7" name="Shape 118"/>
          <p:cNvSpPr/>
          <p:nvPr/>
        </p:nvSpPr>
        <p:spPr>
          <a:xfrm>
            <a:off x="305242" y="3870917"/>
            <a:ext cx="3038545" cy="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8" name="Shape 119"/>
          <p:cNvSpPr/>
          <p:nvPr/>
        </p:nvSpPr>
        <p:spPr>
          <a:xfrm rot="18900000">
            <a:off x="751347" y="3149741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19" name="Shape 120"/>
          <p:cNvSpPr/>
          <p:nvPr/>
        </p:nvSpPr>
        <p:spPr>
          <a:xfrm rot="18900000">
            <a:off x="983182" y="304191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20" name="Shape 121"/>
          <p:cNvSpPr/>
          <p:nvPr/>
        </p:nvSpPr>
        <p:spPr>
          <a:xfrm rot="18900000">
            <a:off x="1279715" y="289634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21" name="Shape 122"/>
          <p:cNvSpPr/>
          <p:nvPr/>
        </p:nvSpPr>
        <p:spPr>
          <a:xfrm rot="18900000">
            <a:off x="864569" y="2810075"/>
            <a:ext cx="111605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22" name="Shape 123"/>
          <p:cNvSpPr/>
          <p:nvPr/>
        </p:nvSpPr>
        <p:spPr>
          <a:xfrm rot="18900000">
            <a:off x="1128753" y="2621372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23" name="Shape 124"/>
          <p:cNvSpPr/>
          <p:nvPr/>
        </p:nvSpPr>
        <p:spPr>
          <a:xfrm rot="18900000">
            <a:off x="1290499" y="3155132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24" name="Shape 125"/>
          <p:cNvSpPr/>
          <p:nvPr/>
        </p:nvSpPr>
        <p:spPr>
          <a:xfrm rot="18900000">
            <a:off x="1522333" y="2621372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25" name="Shape 126"/>
          <p:cNvSpPr/>
          <p:nvPr/>
        </p:nvSpPr>
        <p:spPr>
          <a:xfrm rot="18900000">
            <a:off x="1231192" y="3435491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26" name="Shape 127"/>
          <p:cNvSpPr/>
          <p:nvPr/>
        </p:nvSpPr>
        <p:spPr>
          <a:xfrm rot="18900000">
            <a:off x="1549290" y="3225221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27" name="Shape 128"/>
          <p:cNvSpPr/>
          <p:nvPr/>
        </p:nvSpPr>
        <p:spPr>
          <a:xfrm rot="18900000">
            <a:off x="902311" y="3494797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28" name="Shape 129"/>
          <p:cNvSpPr/>
          <p:nvPr/>
        </p:nvSpPr>
        <p:spPr>
          <a:xfrm rot="18900000">
            <a:off x="2050700" y="2572848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29" name="Shape 130"/>
          <p:cNvSpPr/>
          <p:nvPr/>
        </p:nvSpPr>
        <p:spPr>
          <a:xfrm rot="18900000">
            <a:off x="1818865" y="217387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30" name="Shape 131"/>
          <p:cNvSpPr/>
          <p:nvPr/>
        </p:nvSpPr>
        <p:spPr>
          <a:xfrm rot="18900000">
            <a:off x="2433497" y="2448843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31" name="Shape 132"/>
          <p:cNvSpPr/>
          <p:nvPr/>
        </p:nvSpPr>
        <p:spPr>
          <a:xfrm rot="18900000">
            <a:off x="1969828" y="227092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32" name="Shape 133"/>
          <p:cNvSpPr/>
          <p:nvPr/>
        </p:nvSpPr>
        <p:spPr>
          <a:xfrm rot="18900000">
            <a:off x="2320276" y="224396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33" name="Shape 134"/>
          <p:cNvSpPr/>
          <p:nvPr/>
        </p:nvSpPr>
        <p:spPr>
          <a:xfrm rot="18900000">
            <a:off x="2207055" y="199056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34" name="Shape 135"/>
          <p:cNvSpPr/>
          <p:nvPr/>
        </p:nvSpPr>
        <p:spPr>
          <a:xfrm rot="18900000">
            <a:off x="2508979" y="217387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35" name="Shape 136"/>
          <p:cNvSpPr/>
          <p:nvPr/>
        </p:nvSpPr>
        <p:spPr>
          <a:xfrm rot="18900000">
            <a:off x="2433497" y="179108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36" name="Shape 137"/>
          <p:cNvSpPr/>
          <p:nvPr/>
        </p:nvSpPr>
        <p:spPr>
          <a:xfrm rot="18900000">
            <a:off x="2708464" y="199056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37" name="Shape 138"/>
          <p:cNvSpPr txBox="1"/>
          <p:nvPr/>
        </p:nvSpPr>
        <p:spPr>
          <a:xfrm>
            <a:off x="3245511" y="3859529"/>
            <a:ext cx="376630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IV</a:t>
            </a:r>
            <a:r>
              <a:rPr sz="800"/>
              <a:t>1</a:t>
            </a:r>
          </a:p>
        </p:txBody>
      </p:sp>
      <p:sp>
        <p:nvSpPr>
          <p:cNvPr id="138" name="Shape 139"/>
          <p:cNvSpPr txBox="1"/>
          <p:nvPr/>
        </p:nvSpPr>
        <p:spPr>
          <a:xfrm>
            <a:off x="146710" y="1295549"/>
            <a:ext cx="376631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IV</a:t>
            </a:r>
            <a:r>
              <a:rPr sz="800"/>
              <a:t>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3"/>
          <p:cNvSpPr/>
          <p:nvPr/>
        </p:nvSpPr>
        <p:spPr>
          <a:xfrm rot="8149827">
            <a:off x="5819384" y="1829514"/>
            <a:ext cx="2725139" cy="1525233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3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43" name="Shape 14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>
            <a:lvl1pPr defTabSz="739840">
              <a:defRPr sz="2883">
                <a:ln w="6235">
                  <a:solidFill>
                    <a:srgbClr val="054697"/>
                  </a:solidFill>
                </a:ln>
                <a:effectLst>
                  <a:outerShdw sx="100000" sy="100000" kx="0" ky="0" algn="b" rotWithShape="0" blurRad="35433" dist="16440" dir="18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ACP encuentra dimensiones de máxima varianza</a:t>
            </a:r>
          </a:p>
        </p:txBody>
      </p:sp>
      <p:sp>
        <p:nvSpPr>
          <p:cNvPr id="144" name="Shape 145"/>
          <p:cNvSpPr/>
          <p:nvPr/>
        </p:nvSpPr>
        <p:spPr>
          <a:xfrm rot="18900000">
            <a:off x="902311" y="246581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45" name="Shape 146"/>
          <p:cNvSpPr/>
          <p:nvPr/>
        </p:nvSpPr>
        <p:spPr>
          <a:xfrm rot="18900000">
            <a:off x="1323413" y="2357141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46" name="Shape 147"/>
          <p:cNvSpPr/>
          <p:nvPr/>
        </p:nvSpPr>
        <p:spPr>
          <a:xfrm rot="18900000">
            <a:off x="618998" y="289634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47" name="Shape 148"/>
          <p:cNvSpPr/>
          <p:nvPr/>
        </p:nvSpPr>
        <p:spPr>
          <a:xfrm rot="18900000">
            <a:off x="1694296" y="291377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48" name="Shape 149"/>
          <p:cNvSpPr/>
          <p:nvPr/>
        </p:nvSpPr>
        <p:spPr>
          <a:xfrm rot="18900000">
            <a:off x="1893628" y="1758679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49" name="Shape 150"/>
          <p:cNvSpPr/>
          <p:nvPr/>
        </p:nvSpPr>
        <p:spPr>
          <a:xfrm rot="18900000">
            <a:off x="1969828" y="1954147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50" name="Shape 151"/>
          <p:cNvSpPr/>
          <p:nvPr/>
        </p:nvSpPr>
        <p:spPr>
          <a:xfrm rot="18900000">
            <a:off x="2207055" y="1664327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51" name="Shape 152"/>
          <p:cNvSpPr/>
          <p:nvPr/>
        </p:nvSpPr>
        <p:spPr>
          <a:xfrm rot="18900000">
            <a:off x="1694296" y="2006758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grpSp>
        <p:nvGrpSpPr>
          <p:cNvPr id="154" name="Group 155"/>
          <p:cNvGrpSpPr/>
          <p:nvPr/>
        </p:nvGrpSpPr>
        <p:grpSpPr>
          <a:xfrm>
            <a:off x="1050128" y="1002819"/>
            <a:ext cx="2063068" cy="457202"/>
            <a:chOff x="0" y="0"/>
            <a:chExt cx="2063066" cy="457201"/>
          </a:xfrm>
        </p:grpSpPr>
        <p:sp>
          <p:nvSpPr>
            <p:cNvPr id="152" name="Shape 153"/>
            <p:cNvSpPr/>
            <p:nvPr/>
          </p:nvSpPr>
          <p:spPr>
            <a:xfrm>
              <a:off x="-1" y="-1"/>
              <a:ext cx="2063068" cy="457203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7609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53" name="Shape 154"/>
            <p:cNvSpPr txBox="1"/>
            <p:nvPr/>
          </p:nvSpPr>
          <p:spPr>
            <a:xfrm>
              <a:off x="-1" y="62231"/>
              <a:ext cx="2063068" cy="332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lvl1pPr>
            </a:lstStyle>
            <a:p>
              <a:pPr/>
              <a:r>
                <a:t>Antes de ACP</a:t>
              </a:r>
            </a:p>
          </p:txBody>
        </p:sp>
      </p:grpSp>
      <p:grpSp>
        <p:nvGrpSpPr>
          <p:cNvPr id="157" name="Group 158"/>
          <p:cNvGrpSpPr/>
          <p:nvPr/>
        </p:nvGrpSpPr>
        <p:grpSpPr>
          <a:xfrm>
            <a:off x="3729441" y="2175204"/>
            <a:ext cx="1515016" cy="793094"/>
            <a:chOff x="0" y="0"/>
            <a:chExt cx="1515014" cy="793092"/>
          </a:xfrm>
        </p:grpSpPr>
        <p:sp>
          <p:nvSpPr>
            <p:cNvPr id="155" name="Shape 156"/>
            <p:cNvSpPr/>
            <p:nvPr/>
          </p:nvSpPr>
          <p:spPr>
            <a:xfrm>
              <a:off x="-1" y="0"/>
              <a:ext cx="1515015" cy="79309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92D050"/>
            </a:solidFill>
            <a:ln w="25400" cap="flat">
              <a:solidFill>
                <a:srgbClr val="77933C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56" name="Shape 157"/>
            <p:cNvSpPr txBox="1"/>
            <p:nvPr/>
          </p:nvSpPr>
          <p:spPr>
            <a:xfrm>
              <a:off x="-1" y="211127"/>
              <a:ext cx="1316742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lvl1pPr>
            </a:lstStyle>
            <a:p>
              <a:pPr/>
              <a:r>
                <a:t>ACP</a:t>
              </a:r>
            </a:p>
          </p:txBody>
        </p:sp>
      </p:grpSp>
      <p:sp>
        <p:nvSpPr>
          <p:cNvPr id="158" name="Shape 159"/>
          <p:cNvSpPr/>
          <p:nvPr/>
        </p:nvSpPr>
        <p:spPr>
          <a:xfrm flipV="1">
            <a:off x="526314" y="1544841"/>
            <a:ext cx="3" cy="2521744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9" name="Shape 160"/>
          <p:cNvSpPr/>
          <p:nvPr/>
        </p:nvSpPr>
        <p:spPr>
          <a:xfrm>
            <a:off x="305242" y="3870917"/>
            <a:ext cx="3038545" cy="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0" name="Shape 161"/>
          <p:cNvSpPr/>
          <p:nvPr/>
        </p:nvSpPr>
        <p:spPr>
          <a:xfrm rot="18900000">
            <a:off x="751347" y="3149741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61" name="Shape 162"/>
          <p:cNvSpPr/>
          <p:nvPr/>
        </p:nvSpPr>
        <p:spPr>
          <a:xfrm rot="18900000">
            <a:off x="983182" y="304191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62" name="Shape 163"/>
          <p:cNvSpPr/>
          <p:nvPr/>
        </p:nvSpPr>
        <p:spPr>
          <a:xfrm rot="18900000">
            <a:off x="1279715" y="289634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63" name="Shape 164"/>
          <p:cNvSpPr/>
          <p:nvPr/>
        </p:nvSpPr>
        <p:spPr>
          <a:xfrm rot="18900000">
            <a:off x="864569" y="2810075"/>
            <a:ext cx="111605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64" name="Shape 165"/>
          <p:cNvSpPr/>
          <p:nvPr/>
        </p:nvSpPr>
        <p:spPr>
          <a:xfrm rot="18900000">
            <a:off x="1128753" y="2621372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65" name="Shape 166"/>
          <p:cNvSpPr/>
          <p:nvPr/>
        </p:nvSpPr>
        <p:spPr>
          <a:xfrm rot="18900000">
            <a:off x="1290499" y="3155132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66" name="Shape 167"/>
          <p:cNvSpPr/>
          <p:nvPr/>
        </p:nvSpPr>
        <p:spPr>
          <a:xfrm rot="18900000">
            <a:off x="1522333" y="2621372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67" name="Shape 168"/>
          <p:cNvSpPr/>
          <p:nvPr/>
        </p:nvSpPr>
        <p:spPr>
          <a:xfrm rot="18900000">
            <a:off x="1231192" y="3435491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68" name="Shape 169"/>
          <p:cNvSpPr/>
          <p:nvPr/>
        </p:nvSpPr>
        <p:spPr>
          <a:xfrm rot="18900000">
            <a:off x="1549290" y="3225221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69" name="Shape 170"/>
          <p:cNvSpPr/>
          <p:nvPr/>
        </p:nvSpPr>
        <p:spPr>
          <a:xfrm rot="18900000">
            <a:off x="902311" y="3494797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70" name="Shape 171"/>
          <p:cNvSpPr/>
          <p:nvPr/>
        </p:nvSpPr>
        <p:spPr>
          <a:xfrm rot="18900000">
            <a:off x="2050700" y="2572848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71" name="Shape 172"/>
          <p:cNvSpPr/>
          <p:nvPr/>
        </p:nvSpPr>
        <p:spPr>
          <a:xfrm rot="18900000">
            <a:off x="1818865" y="217387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72" name="Shape 173"/>
          <p:cNvSpPr/>
          <p:nvPr/>
        </p:nvSpPr>
        <p:spPr>
          <a:xfrm rot="18900000">
            <a:off x="2433497" y="2448843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73" name="Shape 174"/>
          <p:cNvSpPr/>
          <p:nvPr/>
        </p:nvSpPr>
        <p:spPr>
          <a:xfrm rot="18900000">
            <a:off x="1969828" y="227092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74" name="Shape 175"/>
          <p:cNvSpPr/>
          <p:nvPr/>
        </p:nvSpPr>
        <p:spPr>
          <a:xfrm rot="18900000">
            <a:off x="2320276" y="224396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75" name="Shape 176"/>
          <p:cNvSpPr/>
          <p:nvPr/>
        </p:nvSpPr>
        <p:spPr>
          <a:xfrm rot="18900000">
            <a:off x="2207055" y="199056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76" name="Shape 177"/>
          <p:cNvSpPr/>
          <p:nvPr/>
        </p:nvSpPr>
        <p:spPr>
          <a:xfrm rot="18900000">
            <a:off x="2508979" y="217387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77" name="Shape 178"/>
          <p:cNvSpPr/>
          <p:nvPr/>
        </p:nvSpPr>
        <p:spPr>
          <a:xfrm rot="18900000">
            <a:off x="2433497" y="179108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78" name="Shape 179"/>
          <p:cNvSpPr/>
          <p:nvPr/>
        </p:nvSpPr>
        <p:spPr>
          <a:xfrm rot="18900000">
            <a:off x="2708464" y="199056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79" name="Shape 180"/>
          <p:cNvSpPr/>
          <p:nvPr/>
        </p:nvSpPr>
        <p:spPr>
          <a:xfrm rot="18900000">
            <a:off x="6376010" y="2461205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80" name="Shape 181"/>
          <p:cNvSpPr/>
          <p:nvPr/>
        </p:nvSpPr>
        <p:spPr>
          <a:xfrm rot="18900000">
            <a:off x="6797113" y="2352537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81" name="Shape 182"/>
          <p:cNvSpPr/>
          <p:nvPr/>
        </p:nvSpPr>
        <p:spPr>
          <a:xfrm rot="18900000">
            <a:off x="6092699" y="289173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82" name="Shape 183"/>
          <p:cNvSpPr/>
          <p:nvPr/>
        </p:nvSpPr>
        <p:spPr>
          <a:xfrm rot="18900000">
            <a:off x="7167997" y="2909172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83" name="Shape 184"/>
          <p:cNvSpPr/>
          <p:nvPr/>
        </p:nvSpPr>
        <p:spPr>
          <a:xfrm rot="18900000">
            <a:off x="7367327" y="1754072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84" name="Shape 185"/>
          <p:cNvSpPr/>
          <p:nvPr/>
        </p:nvSpPr>
        <p:spPr>
          <a:xfrm rot="18900000">
            <a:off x="7443527" y="1949541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85" name="Shape 186"/>
          <p:cNvSpPr/>
          <p:nvPr/>
        </p:nvSpPr>
        <p:spPr>
          <a:xfrm rot="18900000">
            <a:off x="7680755" y="165972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86" name="Shape 187"/>
          <p:cNvSpPr/>
          <p:nvPr/>
        </p:nvSpPr>
        <p:spPr>
          <a:xfrm rot="18900000">
            <a:off x="7167997" y="2002152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grpSp>
        <p:nvGrpSpPr>
          <p:cNvPr id="189" name="Group 190"/>
          <p:cNvGrpSpPr/>
          <p:nvPr/>
        </p:nvGrpSpPr>
        <p:grpSpPr>
          <a:xfrm>
            <a:off x="6523828" y="998213"/>
            <a:ext cx="2063067" cy="457202"/>
            <a:chOff x="0" y="0"/>
            <a:chExt cx="2063066" cy="457201"/>
          </a:xfrm>
        </p:grpSpPr>
        <p:sp>
          <p:nvSpPr>
            <p:cNvPr id="187" name="Shape 188"/>
            <p:cNvSpPr/>
            <p:nvPr/>
          </p:nvSpPr>
          <p:spPr>
            <a:xfrm>
              <a:off x="-1" y="-1"/>
              <a:ext cx="2063068" cy="457203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7609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88" name="Shape 189"/>
            <p:cNvSpPr txBox="1"/>
            <p:nvPr/>
          </p:nvSpPr>
          <p:spPr>
            <a:xfrm>
              <a:off x="-1" y="62231"/>
              <a:ext cx="2063068" cy="332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lvl1pPr>
            </a:lstStyle>
            <a:p>
              <a:pPr/>
              <a:r>
                <a:t>Después de ACP</a:t>
              </a:r>
            </a:p>
          </p:txBody>
        </p:sp>
      </p:grpSp>
      <p:sp>
        <p:nvSpPr>
          <p:cNvPr id="190" name="Shape 191"/>
          <p:cNvSpPr/>
          <p:nvPr/>
        </p:nvSpPr>
        <p:spPr>
          <a:xfrm flipV="1">
            <a:off x="6000015" y="1540236"/>
            <a:ext cx="2" cy="2521744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1" name="Shape 192"/>
          <p:cNvSpPr/>
          <p:nvPr/>
        </p:nvSpPr>
        <p:spPr>
          <a:xfrm>
            <a:off x="5778942" y="3866312"/>
            <a:ext cx="3038545" cy="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2" name="Shape 193"/>
          <p:cNvSpPr/>
          <p:nvPr/>
        </p:nvSpPr>
        <p:spPr>
          <a:xfrm rot="18900000">
            <a:off x="6225047" y="3145135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93" name="Shape 194"/>
          <p:cNvSpPr/>
          <p:nvPr/>
        </p:nvSpPr>
        <p:spPr>
          <a:xfrm rot="18900000">
            <a:off x="6456883" y="303730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94" name="Shape 195"/>
          <p:cNvSpPr/>
          <p:nvPr/>
        </p:nvSpPr>
        <p:spPr>
          <a:xfrm rot="18900000">
            <a:off x="6753414" y="289173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95" name="Shape 196"/>
          <p:cNvSpPr/>
          <p:nvPr/>
        </p:nvSpPr>
        <p:spPr>
          <a:xfrm rot="18900000">
            <a:off x="6338270" y="2805471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96" name="Shape 197"/>
          <p:cNvSpPr/>
          <p:nvPr/>
        </p:nvSpPr>
        <p:spPr>
          <a:xfrm rot="18900000">
            <a:off x="6602452" y="2616767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97" name="Shape 198"/>
          <p:cNvSpPr/>
          <p:nvPr/>
        </p:nvSpPr>
        <p:spPr>
          <a:xfrm rot="18900000">
            <a:off x="6764197" y="3150527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98" name="Shape 199"/>
          <p:cNvSpPr/>
          <p:nvPr/>
        </p:nvSpPr>
        <p:spPr>
          <a:xfrm rot="18900000">
            <a:off x="6996032" y="2616767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99" name="Shape 200"/>
          <p:cNvSpPr/>
          <p:nvPr/>
        </p:nvSpPr>
        <p:spPr>
          <a:xfrm rot="18900000">
            <a:off x="6704893" y="3430885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200" name="Shape 201"/>
          <p:cNvSpPr/>
          <p:nvPr/>
        </p:nvSpPr>
        <p:spPr>
          <a:xfrm rot="18900000">
            <a:off x="7022990" y="322061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201" name="Shape 202"/>
          <p:cNvSpPr/>
          <p:nvPr/>
        </p:nvSpPr>
        <p:spPr>
          <a:xfrm rot="18900000">
            <a:off x="6376010" y="3490192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202" name="Shape 203"/>
          <p:cNvSpPr/>
          <p:nvPr/>
        </p:nvSpPr>
        <p:spPr>
          <a:xfrm rot="18900000">
            <a:off x="7524401" y="256824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203" name="Shape 204"/>
          <p:cNvSpPr/>
          <p:nvPr/>
        </p:nvSpPr>
        <p:spPr>
          <a:xfrm rot="18900000">
            <a:off x="7292565" y="2169272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204" name="Shape 205"/>
          <p:cNvSpPr/>
          <p:nvPr/>
        </p:nvSpPr>
        <p:spPr>
          <a:xfrm rot="18900000">
            <a:off x="7907197" y="2444238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205" name="Shape 206"/>
          <p:cNvSpPr/>
          <p:nvPr/>
        </p:nvSpPr>
        <p:spPr>
          <a:xfrm rot="18900000">
            <a:off x="7443527" y="2266319"/>
            <a:ext cx="111604" cy="111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206" name="Shape 207"/>
          <p:cNvSpPr/>
          <p:nvPr/>
        </p:nvSpPr>
        <p:spPr>
          <a:xfrm rot="18900000">
            <a:off x="7793976" y="223936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207" name="Shape 208"/>
          <p:cNvSpPr/>
          <p:nvPr/>
        </p:nvSpPr>
        <p:spPr>
          <a:xfrm rot="18900000">
            <a:off x="7680755" y="1985959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208" name="Shape 209"/>
          <p:cNvSpPr/>
          <p:nvPr/>
        </p:nvSpPr>
        <p:spPr>
          <a:xfrm rot="18900000">
            <a:off x="7982678" y="2169272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209" name="Shape 210"/>
          <p:cNvSpPr/>
          <p:nvPr/>
        </p:nvSpPr>
        <p:spPr>
          <a:xfrm rot="18900000">
            <a:off x="7907197" y="1786475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210" name="Shape 211"/>
          <p:cNvSpPr/>
          <p:nvPr/>
        </p:nvSpPr>
        <p:spPr>
          <a:xfrm rot="18900000">
            <a:off x="8182164" y="1985959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211" name="Shape 212"/>
          <p:cNvSpPr/>
          <p:nvPr/>
        </p:nvSpPr>
        <p:spPr>
          <a:xfrm flipH="1" flipV="1">
            <a:off x="6664012" y="2030744"/>
            <a:ext cx="529549" cy="529550"/>
          </a:xfrm>
          <a:prstGeom prst="line">
            <a:avLst/>
          </a:prstGeom>
          <a:ln w="25400">
            <a:solidFill>
              <a:schemeClr val="accent3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2" name="Shape 213"/>
          <p:cNvSpPr/>
          <p:nvPr/>
        </p:nvSpPr>
        <p:spPr>
          <a:xfrm flipV="1">
            <a:off x="7188521" y="1632151"/>
            <a:ext cx="947127" cy="947127"/>
          </a:xfrm>
          <a:prstGeom prst="line">
            <a:avLst/>
          </a:prstGeom>
          <a:ln w="25400">
            <a:solidFill>
              <a:schemeClr val="accent3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3" name="Shape 214"/>
          <p:cNvSpPr txBox="1"/>
          <p:nvPr/>
        </p:nvSpPr>
        <p:spPr>
          <a:xfrm>
            <a:off x="3245511" y="3859529"/>
            <a:ext cx="376630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IV</a:t>
            </a:r>
            <a:r>
              <a:rPr sz="800"/>
              <a:t>1</a:t>
            </a:r>
          </a:p>
        </p:txBody>
      </p:sp>
      <p:sp>
        <p:nvSpPr>
          <p:cNvPr id="214" name="Shape 215"/>
          <p:cNvSpPr txBox="1"/>
          <p:nvPr/>
        </p:nvSpPr>
        <p:spPr>
          <a:xfrm>
            <a:off x="146710" y="1295549"/>
            <a:ext cx="376631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IV</a:t>
            </a:r>
            <a:r>
              <a:rPr sz="800"/>
              <a:t>2</a:t>
            </a:r>
          </a:p>
        </p:txBody>
      </p:sp>
      <p:sp>
        <p:nvSpPr>
          <p:cNvPr id="215" name="Shape 216"/>
          <p:cNvSpPr txBox="1"/>
          <p:nvPr/>
        </p:nvSpPr>
        <p:spPr>
          <a:xfrm>
            <a:off x="8757311" y="3859529"/>
            <a:ext cx="376631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IV</a:t>
            </a:r>
            <a:r>
              <a:rPr sz="800"/>
              <a:t>1</a:t>
            </a:r>
          </a:p>
        </p:txBody>
      </p:sp>
      <p:sp>
        <p:nvSpPr>
          <p:cNvPr id="216" name="Shape 217"/>
          <p:cNvSpPr txBox="1"/>
          <p:nvPr/>
        </p:nvSpPr>
        <p:spPr>
          <a:xfrm>
            <a:off x="5620410" y="1295549"/>
            <a:ext cx="376631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IV</a:t>
            </a:r>
            <a:r>
              <a:rPr sz="800"/>
              <a:t>2</a:t>
            </a:r>
          </a:p>
        </p:txBody>
      </p:sp>
      <p:sp>
        <p:nvSpPr>
          <p:cNvPr id="217" name="Shape 218"/>
          <p:cNvSpPr txBox="1"/>
          <p:nvPr/>
        </p:nvSpPr>
        <p:spPr>
          <a:xfrm rot="18900000">
            <a:off x="8170690" y="1473352"/>
            <a:ext cx="478206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PC</a:t>
            </a:r>
            <a:r>
              <a:rPr sz="800"/>
              <a:t>1</a:t>
            </a:r>
          </a:p>
        </p:txBody>
      </p:sp>
      <p:sp>
        <p:nvSpPr>
          <p:cNvPr id="218" name="Shape 219"/>
          <p:cNvSpPr txBox="1"/>
          <p:nvPr/>
        </p:nvSpPr>
        <p:spPr>
          <a:xfrm rot="18900000">
            <a:off x="6296960" y="1916516"/>
            <a:ext cx="478206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PC</a:t>
            </a:r>
            <a:r>
              <a:rPr sz="800"/>
              <a:t>2</a:t>
            </a:r>
          </a:p>
        </p:txBody>
      </p:sp>
      <p:sp>
        <p:nvSpPr>
          <p:cNvPr id="219" name="Shape 220"/>
          <p:cNvSpPr txBox="1"/>
          <p:nvPr/>
        </p:nvSpPr>
        <p:spPr>
          <a:xfrm>
            <a:off x="1586589" y="4355906"/>
            <a:ext cx="5970822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PC</a:t>
            </a:r>
            <a:r>
              <a:rPr sz="1000"/>
              <a:t>1</a:t>
            </a:r>
            <a:r>
              <a:t> y PC</a:t>
            </a:r>
            <a:r>
              <a:rPr sz="1000"/>
              <a:t>2</a:t>
            </a:r>
            <a:r>
              <a:t> son las direcciones de máxima varianza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Las matemáticas tras el ACP</a:t>
            </a:r>
          </a:p>
        </p:txBody>
      </p:sp>
      <p:sp>
        <p:nvSpPr>
          <p:cNvPr id="224" name="Shape 225"/>
          <p:cNvSpPr txBox="1"/>
          <p:nvPr/>
        </p:nvSpPr>
        <p:spPr>
          <a:xfrm>
            <a:off x="79215" y="853247"/>
            <a:ext cx="8985571" cy="3723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400">
                <a:latin typeface="Montserrat SemiBold"/>
                <a:ea typeface="Montserrat SemiBold"/>
                <a:cs typeface="Montserrat SemiBold"/>
                <a:sym typeface="Montserrat SemiBold"/>
              </a:defRPr>
            </a:pPr>
            <a:r>
              <a:rPr b="1"/>
              <a:t>PASO</a:t>
            </a:r>
            <a:r>
              <a:t> 1:</a:t>
            </a:r>
            <a:r>
              <a:rPr>
                <a:latin typeface="Montserrat Light"/>
                <a:ea typeface="Montserrat Light"/>
                <a:cs typeface="Montserrat Light"/>
                <a:sym typeface="Montserrat Light"/>
              </a:rPr>
              <a:t> Aplicar escalado de variables a la matriz de características X, formada por m variables independientes.</a:t>
            </a:r>
            <a:endParaRPr sz="16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  <a:p>
            <a:pPr>
              <a:defRPr sz="1400">
                <a:latin typeface="Montserrat SemiBold"/>
                <a:ea typeface="Montserrat SemiBold"/>
                <a:cs typeface="Montserrat SemiBold"/>
                <a:sym typeface="Montserrat SemiBold"/>
              </a:defRPr>
            </a:pPr>
            <a:r>
              <a:t>PASO 2:</a:t>
            </a:r>
            <a:r>
              <a:rPr>
                <a:latin typeface="Montserrat Light"/>
                <a:ea typeface="Montserrat Light"/>
                <a:cs typeface="Montserrat Light"/>
                <a:sym typeface="Montserrat Light"/>
              </a:rPr>
              <a:t> Calcular la matriz de covarianzas de las m variables independientes de X.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  <a:p>
            <a:pPr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  <a:p>
            <a:pPr>
              <a:defRPr sz="1400">
                <a:latin typeface="Montserrat SemiBold"/>
                <a:ea typeface="Montserrat SemiBold"/>
                <a:cs typeface="Montserrat SemiBold"/>
                <a:sym typeface="Montserrat SemiBold"/>
              </a:defRPr>
            </a:pPr>
            <a:r>
              <a:t>PASO 3:</a:t>
            </a:r>
            <a:r>
              <a:rPr>
                <a:latin typeface="Montserrat Light"/>
                <a:ea typeface="Montserrat Light"/>
                <a:cs typeface="Montserrat Light"/>
                <a:sym typeface="Montserrat Light"/>
              </a:rPr>
              <a:t> Calcular los valores y vectores propios de la matriz de covarianzas.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  <a:p>
            <a:pPr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  <a:p>
            <a:pPr>
              <a:defRPr sz="1400">
                <a:latin typeface="Montserrat SemiBold"/>
                <a:ea typeface="Montserrat SemiBold"/>
                <a:cs typeface="Montserrat SemiBold"/>
                <a:sym typeface="Montserrat SemiBold"/>
              </a:defRPr>
            </a:pPr>
            <a:r>
              <a:t>PASO 4:</a:t>
            </a:r>
            <a:r>
              <a:rPr>
                <a:latin typeface="Montserrat Light"/>
                <a:ea typeface="Montserrat Light"/>
                <a:cs typeface="Montserrat Light"/>
                <a:sym typeface="Montserrat Light"/>
              </a:rPr>
              <a:t> Elegir un porcentaje P de varianza explicada y elegir los p ≤ m valores propios más grandes tales que: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>
              <a:defRPr sz="1400">
                <a:latin typeface="Montserrat SemiBold"/>
                <a:ea typeface="Montserrat SemiBold"/>
                <a:cs typeface="Montserrat SemiBold"/>
                <a:sym typeface="Montserrat SemiBold"/>
              </a:defRPr>
            </a:pP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  <a:p>
            <a:pPr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  <a:p>
            <a:pPr>
              <a:defRPr sz="1400">
                <a:latin typeface="Montserrat SemiBold"/>
                <a:ea typeface="Montserrat SemiBold"/>
                <a:cs typeface="Montserrat SemiBold"/>
                <a:sym typeface="Montserrat SemiBold"/>
              </a:defRPr>
            </a:pPr>
            <a:endParaRPr sz="16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>
              <a:defRPr sz="1400">
                <a:latin typeface="Montserrat SemiBold"/>
                <a:ea typeface="Montserrat SemiBold"/>
                <a:cs typeface="Montserrat SemiBold"/>
                <a:sym typeface="Montserrat SemiBold"/>
              </a:defRPr>
            </a:pPr>
            <a:r>
              <a:t>PASO 5:</a:t>
            </a:r>
            <a:r>
              <a:rPr>
                <a:latin typeface="Montserrat Light"/>
                <a:ea typeface="Montserrat Light"/>
                <a:cs typeface="Montserrat Light"/>
                <a:sym typeface="Montserrat Light"/>
              </a:rPr>
              <a:t> Los p vectores propios asociados a estos p valores más grandes son las componentes principales.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              El espacio m-dimensional del dataset original se proyecta al nuevo subespacio p-dimensional de </a:t>
            </a:r>
          </a:p>
          <a:p>
            <a:pPr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              características, aplicando la matriz de proyecciones (que tiene los p vectores propios por columnas).</a:t>
            </a:r>
          </a:p>
        </p:txBody>
      </p:sp>
      <p:sp>
        <p:nvSpPr>
          <p:cNvPr id="225" name="Shape 226"/>
          <p:cNvSpPr/>
          <p:nvPr/>
        </p:nvSpPr>
        <p:spPr>
          <a:xfrm>
            <a:off x="297210" y="1082974"/>
            <a:ext cx="249240" cy="3201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3193"/>
                </a:moveTo>
                <a:lnTo>
                  <a:pt x="5400" y="13193"/>
                </a:lnTo>
                <a:lnTo>
                  <a:pt x="5400" y="0"/>
                </a:lnTo>
                <a:lnTo>
                  <a:pt x="16200" y="0"/>
                </a:lnTo>
                <a:lnTo>
                  <a:pt x="16200" y="13193"/>
                </a:lnTo>
                <a:lnTo>
                  <a:pt x="21600" y="13193"/>
                </a:lnTo>
                <a:lnTo>
                  <a:pt x="10800" y="21600"/>
                </a:lnTo>
                <a:close/>
              </a:path>
            </a:pathLst>
          </a:custGeom>
          <a:solidFill>
            <a:srgbClr val="92D050"/>
          </a:solidFill>
          <a:ln w="25400">
            <a:solidFill>
              <a:srgbClr val="77933C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226" name="Shape 227"/>
          <p:cNvSpPr/>
          <p:nvPr/>
        </p:nvSpPr>
        <p:spPr>
          <a:xfrm>
            <a:off x="297210" y="1684104"/>
            <a:ext cx="249240" cy="3201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3193"/>
                </a:moveTo>
                <a:lnTo>
                  <a:pt x="5400" y="13193"/>
                </a:lnTo>
                <a:lnTo>
                  <a:pt x="5400" y="0"/>
                </a:lnTo>
                <a:lnTo>
                  <a:pt x="16200" y="0"/>
                </a:lnTo>
                <a:lnTo>
                  <a:pt x="16200" y="13193"/>
                </a:lnTo>
                <a:lnTo>
                  <a:pt x="21600" y="13193"/>
                </a:lnTo>
                <a:lnTo>
                  <a:pt x="10800" y="21600"/>
                </a:lnTo>
                <a:close/>
              </a:path>
            </a:pathLst>
          </a:custGeom>
          <a:solidFill>
            <a:srgbClr val="92D050"/>
          </a:solidFill>
          <a:ln w="25400">
            <a:solidFill>
              <a:srgbClr val="77933C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227" name="Shape 228"/>
          <p:cNvSpPr/>
          <p:nvPr/>
        </p:nvSpPr>
        <p:spPr>
          <a:xfrm>
            <a:off x="297210" y="2399534"/>
            <a:ext cx="249240" cy="3201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3193"/>
                </a:moveTo>
                <a:lnTo>
                  <a:pt x="5400" y="13193"/>
                </a:lnTo>
                <a:lnTo>
                  <a:pt x="5400" y="0"/>
                </a:lnTo>
                <a:lnTo>
                  <a:pt x="16200" y="0"/>
                </a:lnTo>
                <a:lnTo>
                  <a:pt x="16200" y="13193"/>
                </a:lnTo>
                <a:lnTo>
                  <a:pt x="21600" y="13193"/>
                </a:lnTo>
                <a:lnTo>
                  <a:pt x="10800" y="21600"/>
                </a:lnTo>
                <a:close/>
              </a:path>
            </a:pathLst>
          </a:custGeom>
          <a:solidFill>
            <a:srgbClr val="92D050"/>
          </a:solidFill>
          <a:ln w="25400">
            <a:solidFill>
              <a:srgbClr val="77933C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228" name="Shape 229"/>
          <p:cNvSpPr/>
          <p:nvPr/>
        </p:nvSpPr>
        <p:spPr>
          <a:xfrm>
            <a:off x="297210" y="3203866"/>
            <a:ext cx="249240" cy="3201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3193"/>
                </a:moveTo>
                <a:lnTo>
                  <a:pt x="5400" y="13193"/>
                </a:lnTo>
                <a:lnTo>
                  <a:pt x="5400" y="0"/>
                </a:lnTo>
                <a:lnTo>
                  <a:pt x="16200" y="0"/>
                </a:lnTo>
                <a:lnTo>
                  <a:pt x="16200" y="13193"/>
                </a:lnTo>
                <a:lnTo>
                  <a:pt x="21600" y="13193"/>
                </a:lnTo>
                <a:lnTo>
                  <a:pt x="10800" y="21600"/>
                </a:lnTo>
                <a:close/>
              </a:path>
            </a:pathLst>
          </a:custGeom>
          <a:solidFill>
            <a:srgbClr val="92D050"/>
          </a:solidFill>
          <a:ln w="25400">
            <a:solidFill>
              <a:srgbClr val="77933C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pic>
        <p:nvPicPr>
          <p:cNvPr id="229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08732" y="3093360"/>
            <a:ext cx="1126537" cy="5411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