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en.wikipedia.org/wiki/Data_mining" TargetMode="External"/><Relationship Id="rId4" Type="http://schemas.openxmlformats.org/officeDocument/2006/relationships/hyperlink" Target="https://en.wikipedia.org/wiki/Association_rule_learning" TargetMode="External"/><Relationship Id="rId5" Type="http://schemas.openxmlformats.org/officeDocument/2006/relationships/hyperlink" Target="https://en.wikipedia.org/wiki/Model_(abstract)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data mining</a:t>
            </a:r>
            <a:r>
              <a:t> and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association rule learning</a:t>
            </a:r>
            <a:r>
              <a:t>, </a:t>
            </a:r>
            <a:r>
              <a:rPr b="1"/>
              <a:t>lift</a:t>
            </a:r>
            <a:r>
              <a:t> is a measure of the performance of a targeting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model</a:t>
            </a:r>
            <a:r>
              <a:t> (association rule) at predicting or classifying cases as having an enhanced response (with respect to the population as a whole), measured against a random choice targeting model. A targeting model is doing a good job if the response within the target is much better than the average for the population as a whole. Lift is simply the ratio of these values: target response divided by average response.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17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</p:spPr>
        <p:txBody>
          <a:bodyPr/>
          <a:lstStyle>
            <a:lvl1pPr algn="ctr">
              <a:defRPr sz="4800">
                <a:ln w="9525">
                  <a:solidFill>
                    <a:srgbClr val="073297"/>
                  </a:solidFill>
                </a:ln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61809"/>
            <a:ext cx="9144001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 txBox="1"/>
          <p:nvPr/>
        </p:nvSpPr>
        <p:spPr>
          <a:xfrm>
            <a:off x="6477000" y="4873842"/>
            <a:ext cx="26670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hape 4"/>
          <p:cNvSpPr txBox="1"/>
          <p:nvPr/>
        </p:nvSpPr>
        <p:spPr>
          <a:xfrm>
            <a:off x="0" y="4873842"/>
            <a:ext cx="2971800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Shape 22"/>
          <p:cNvSpPr/>
          <p:nvPr/>
        </p:nvSpPr>
        <p:spPr>
          <a:xfrm>
            <a:off x="-35719" y="708661"/>
            <a:ext cx="9215236" cy="45721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289220" y="463264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 w="9523">
            <a:solidFill>
              <a:srgbClr val="054697"/>
            </a:solidFill>
          </a:ln>
          <a:solidFill>
            <a:schemeClr val="accent1"/>
          </a:solidFill>
          <a:effectLst>
            <a:outerShdw sx="100000" sy="100000" kx="0" ky="0" algn="b" rotWithShape="0" blurRad="38100" dist="20320" dir="1800000">
              <a:srgbClr val="000000">
                <a:alpha val="40000"/>
              </a:srgbClr>
            </a:outerShdw>
          </a:effectLst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Montserrat Light"/>
          <a:ea typeface="Montserrat Light"/>
          <a:cs typeface="Montserrat Light"/>
          <a:sym typeface="Montserrat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Aprendizaje con Reglas de Asociación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</a:t>
            </a:r>
            <a:r>
              <a:t>Apriori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</a:t>
            </a:r>
            <a:r>
              <a:t>-</a:t>
            </a:r>
            <a:r>
              <a:t> </a:t>
            </a:r>
            <a:r>
              <a:t>Confianza</a:t>
            </a:r>
          </a:p>
        </p:txBody>
      </p:sp>
      <p:pic>
        <p:nvPicPr>
          <p:cNvPr id="3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00224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73764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247303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20508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93713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10080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10051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174340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174052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247880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247591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32108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320796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394289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39400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100801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174340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247880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32108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394289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Oval 147"/>
          <p:cNvSpPr/>
          <p:nvPr/>
        </p:nvSpPr>
        <p:spPr>
          <a:xfrm>
            <a:off x="5332055" y="96495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5" name="Oval 148"/>
          <p:cNvSpPr/>
          <p:nvPr/>
        </p:nvSpPr>
        <p:spPr>
          <a:xfrm>
            <a:off x="6491006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6" name="Oval 149"/>
          <p:cNvSpPr/>
          <p:nvPr/>
        </p:nvSpPr>
        <p:spPr>
          <a:xfrm>
            <a:off x="6886585" y="9503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7" name="Oval 155"/>
          <p:cNvSpPr/>
          <p:nvPr/>
        </p:nvSpPr>
        <p:spPr>
          <a:xfrm>
            <a:off x="6886585" y="3138134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8" name="Oval 156"/>
          <p:cNvSpPr/>
          <p:nvPr/>
        </p:nvSpPr>
        <p:spPr>
          <a:xfrm>
            <a:off x="7675498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29" name="Oval 157"/>
          <p:cNvSpPr/>
          <p:nvPr/>
        </p:nvSpPr>
        <p:spPr>
          <a:xfrm>
            <a:off x="6106055" y="389271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430" name="Oval 159"/>
          <p:cNvSpPr/>
          <p:nvPr/>
        </p:nvSpPr>
        <p:spPr>
          <a:xfrm>
            <a:off x="5719981" y="24286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433" name="Rectangle 160"/>
          <p:cNvGrpSpPr/>
          <p:nvPr/>
        </p:nvGrpSpPr>
        <p:grpSpPr>
          <a:xfrm>
            <a:off x="2946836" y="1927834"/>
            <a:ext cx="3258714" cy="1286437"/>
            <a:chOff x="0" y="0"/>
            <a:chExt cx="3258713" cy="1286436"/>
          </a:xfrm>
        </p:grpSpPr>
        <p:sp>
          <p:nvSpPr>
            <p:cNvPr id="431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adFill flip="none" rotWithShape="1">
              <a:gsLst>
                <a:gs pos="0">
                  <a:srgbClr val="A0CA4A"/>
                </a:gs>
                <a:gs pos="100000">
                  <a:srgbClr val="DAFFA3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32" name="Confianza = 7 / 40 = 17.5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Confianza = 7 / 40 = 17.5%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1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3"/>
      <p:bldP build="whole" bldLvl="1" animBg="1" rev="0" advAuto="0" spid="428" grpId="5"/>
      <p:bldP build="whole" bldLvl="1" animBg="1" rev="0" advAuto="0" spid="426" grpId="4"/>
      <p:bldP build="whole" bldLvl="1" animBg="1" rev="0" advAuto="0" spid="430" grpId="2"/>
      <p:bldP build="whole" bldLvl="1" animBg="1" rev="0" advAuto="0" spid="424" grpId="1"/>
      <p:bldP build="whole" bldLvl="1" animBg="1" rev="0" advAuto="0" spid="429" grpId="6"/>
      <p:bldP build="whole" bldLvl="1" animBg="1" rev="0" advAuto="0" spid="433" grpId="8"/>
      <p:bldP build="whole" bldLvl="1" animBg="1" rev="0" advAuto="0" spid="427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Shape 83"/>
          <p:cNvGrpSpPr/>
          <p:nvPr/>
        </p:nvGrpSpPr>
        <p:grpSpPr>
          <a:xfrm>
            <a:off x="308390" y="2952966"/>
            <a:ext cx="8705020" cy="1597450"/>
            <a:chOff x="0" y="0"/>
            <a:chExt cx="8705018" cy="1597449"/>
          </a:xfrm>
        </p:grpSpPr>
        <p:sp>
          <p:nvSpPr>
            <p:cNvPr id="435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36" name="Optimización de la…"/>
            <p:cNvSpPr txBox="1"/>
            <p:nvPr/>
          </p:nvSpPr>
          <p:spPr>
            <a:xfrm>
              <a:off x="177799" y="511705"/>
              <a:ext cx="8527220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Cesta de la Compra:</a:t>
              </a:r>
            </a:p>
          </p:txBody>
        </p:sp>
      </p:grpSp>
      <p:grpSp>
        <p:nvGrpSpPr>
          <p:cNvPr id="440" name="Shape 84"/>
          <p:cNvGrpSpPr/>
          <p:nvPr/>
        </p:nvGrpSpPr>
        <p:grpSpPr>
          <a:xfrm>
            <a:off x="308390" y="1044820"/>
            <a:ext cx="8692320" cy="1597450"/>
            <a:chOff x="0" y="0"/>
            <a:chExt cx="8692318" cy="1597449"/>
          </a:xfrm>
        </p:grpSpPr>
        <p:sp>
          <p:nvSpPr>
            <p:cNvPr id="438" name="Rectangle"/>
            <p:cNvSpPr/>
            <p:nvPr/>
          </p:nvSpPr>
          <p:spPr>
            <a:xfrm>
              <a:off x="-1" y="-1"/>
              <a:ext cx="8527220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39" name="Recomendación…"/>
            <p:cNvSpPr txBox="1"/>
            <p:nvPr/>
          </p:nvSpPr>
          <p:spPr>
            <a:xfrm>
              <a:off x="165099" y="511705"/>
              <a:ext cx="8527220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Recomendación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de Películas:</a:t>
              </a:r>
            </a:p>
          </p:txBody>
        </p:sp>
      </p:grpSp>
      <p:sp>
        <p:nvSpPr>
          <p:cNvPr id="441" name="Shape 8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Lift</a:t>
            </a:r>
          </a:p>
        </p:txBody>
      </p:sp>
      <p:pic>
        <p:nvPicPr>
          <p:cNvPr id="442" name="lift(_textbf_M_1.png" descr="lift(_textbf_M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1159" y="1472839"/>
            <a:ext cx="4337157" cy="657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lift(_textbf_I_1.png" descr="lift(_textbf_I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6292" y="3423003"/>
            <a:ext cx="3626891" cy="65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</a:t>
            </a:r>
            <a:r>
              <a:t>-</a:t>
            </a:r>
            <a:r>
              <a:t> </a:t>
            </a:r>
            <a:r>
              <a:t>Lift</a:t>
            </a:r>
          </a:p>
        </p:txBody>
      </p:sp>
      <p:pic>
        <p:nvPicPr>
          <p:cNvPr id="44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00224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73764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247303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20508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93713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10080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10051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174340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174052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247880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247591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32108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320796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5788827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5371741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6560973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143887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7349886" y="394289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6924415" y="39400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59096" t="16875" r="14725" b="16831"/>
          <a:stretch>
            <a:fillRect/>
          </a:stretch>
        </p:blipFill>
        <p:spPr>
          <a:xfrm>
            <a:off x="8138800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100801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174340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247880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32108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rcRect l="12875" t="16279" r="54118" b="17052"/>
          <a:stretch>
            <a:fillRect/>
          </a:stretch>
        </p:blipFill>
        <p:spPr>
          <a:xfrm>
            <a:off x="7713329" y="394289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Oval 119"/>
          <p:cNvSpPr/>
          <p:nvPr/>
        </p:nvSpPr>
        <p:spPr>
          <a:xfrm>
            <a:off x="5332055" y="96495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49" name="Oval 120"/>
          <p:cNvSpPr/>
          <p:nvPr/>
        </p:nvSpPr>
        <p:spPr>
          <a:xfrm>
            <a:off x="6491006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0" name="Oval 121"/>
          <p:cNvSpPr/>
          <p:nvPr/>
        </p:nvSpPr>
        <p:spPr>
          <a:xfrm>
            <a:off x="5719981" y="24286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1" name="Oval 122"/>
          <p:cNvSpPr/>
          <p:nvPr/>
        </p:nvSpPr>
        <p:spPr>
          <a:xfrm>
            <a:off x="6886585" y="9503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2" name="Oval 133"/>
          <p:cNvSpPr/>
          <p:nvPr/>
        </p:nvSpPr>
        <p:spPr>
          <a:xfrm>
            <a:off x="6886585" y="3138134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3" name="Oval 145"/>
          <p:cNvSpPr/>
          <p:nvPr/>
        </p:nvSpPr>
        <p:spPr>
          <a:xfrm>
            <a:off x="7675498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4" name="Oval 146"/>
          <p:cNvSpPr/>
          <p:nvPr/>
        </p:nvSpPr>
        <p:spPr>
          <a:xfrm>
            <a:off x="6106055" y="389271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5" name="Oval 147"/>
          <p:cNvSpPr/>
          <p:nvPr/>
        </p:nvSpPr>
        <p:spPr>
          <a:xfrm>
            <a:off x="3837208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6" name="Oval 148"/>
          <p:cNvSpPr/>
          <p:nvPr/>
        </p:nvSpPr>
        <p:spPr>
          <a:xfrm>
            <a:off x="2669476" y="316066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57" name="Oval 149"/>
          <p:cNvSpPr/>
          <p:nvPr/>
        </p:nvSpPr>
        <p:spPr>
          <a:xfrm>
            <a:off x="1489586" y="96495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560" name="Rectangle 156"/>
          <p:cNvGrpSpPr/>
          <p:nvPr/>
        </p:nvGrpSpPr>
        <p:grpSpPr>
          <a:xfrm>
            <a:off x="2946836" y="1927834"/>
            <a:ext cx="3258714" cy="1286437"/>
            <a:chOff x="0" y="0"/>
            <a:chExt cx="3258713" cy="1286436"/>
          </a:xfrm>
        </p:grpSpPr>
        <p:sp>
          <p:nvSpPr>
            <p:cNvPr id="558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adFill flip="none" rotWithShape="1">
              <a:gsLst>
                <a:gs pos="0">
                  <a:srgbClr val="7F5BAB"/>
                </a:gs>
                <a:gs pos="100000">
                  <a:srgbClr val="C7AEED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59" name="Lift = 17.5% / 10% = 1.75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Lift = 17.5% / 10% = 1.75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1"/>
      <p:bldP build="whole" bldLvl="1" animBg="1" rev="0" advAuto="0" spid="552" grpId="8"/>
      <p:bldP build="whole" bldLvl="1" animBg="1" rev="0" advAuto="0" spid="560" grpId="11"/>
      <p:bldP build="whole" bldLvl="1" animBg="1" rev="0" advAuto="0" spid="553" grpId="7"/>
      <p:bldP build="whole" bldLvl="1" animBg="1" rev="0" advAuto="0" spid="555" grpId="2"/>
      <p:bldP build="whole" bldLvl="1" animBg="1" rev="0" advAuto="0" spid="551" grpId="6"/>
      <p:bldP build="whole" bldLvl="1" animBg="1" rev="0" advAuto="0" spid="548" grpId="4"/>
      <p:bldP build="whole" bldLvl="1" animBg="1" rev="0" advAuto="0" spid="554" grpId="9"/>
      <p:bldP build="whole" bldLvl="1" animBg="1" rev="0" advAuto="0" spid="550" grpId="10"/>
      <p:bldP build="whole" bldLvl="1" animBg="1" rev="0" advAuto="0" spid="556" grpId="3"/>
      <p:bldP build="whole" bldLvl="1" animBg="1" rev="0" advAuto="0" spid="549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8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Algoritmo</a:t>
            </a:r>
          </a:p>
        </p:txBody>
      </p:sp>
      <p:grpSp>
        <p:nvGrpSpPr>
          <p:cNvPr id="565" name="Shape 90"/>
          <p:cNvGrpSpPr/>
          <p:nvPr/>
        </p:nvGrpSpPr>
        <p:grpSpPr>
          <a:xfrm>
            <a:off x="48240" y="857096"/>
            <a:ext cx="9047520" cy="411239"/>
            <a:chOff x="0" y="0"/>
            <a:chExt cx="9047519" cy="411237"/>
          </a:xfrm>
        </p:grpSpPr>
        <p:sp>
          <p:nvSpPr>
            <p:cNvPr id="563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64" name="Paso 1: Decidir un soporte y nivel de confianza mínimo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1: Decidir un soporte y nivel de confianza mínimo</a:t>
              </a:r>
            </a:p>
          </p:txBody>
        </p:sp>
      </p:grpSp>
      <p:sp>
        <p:nvSpPr>
          <p:cNvPr id="566" name="Shape 91"/>
          <p:cNvSpPr/>
          <p:nvPr/>
        </p:nvSpPr>
        <p:spPr>
          <a:xfrm flipH="1" rot="16201558">
            <a:off x="4339340" y="1475976"/>
            <a:ext cx="465336" cy="300311"/>
          </a:xfrm>
          <a:prstGeom prst="rightArrow">
            <a:avLst>
              <a:gd name="adj1" fmla="val 41541"/>
              <a:gd name="adj2" fmla="val 7104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099725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569" name="Shape 92"/>
          <p:cNvGrpSpPr/>
          <p:nvPr/>
        </p:nvGrpSpPr>
        <p:grpSpPr>
          <a:xfrm>
            <a:off x="48240" y="1979941"/>
            <a:ext cx="9047520" cy="459894"/>
            <a:chOff x="0" y="0"/>
            <a:chExt cx="9047519" cy="459893"/>
          </a:xfrm>
        </p:grpSpPr>
        <p:sp>
          <p:nvSpPr>
            <p:cNvPr id="567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68" name="Paso 2: Elegir todos los subconjuntos de transacciones con soporte superior que el mínimo elegido"/>
            <p:cNvSpPr txBox="1"/>
            <p:nvPr/>
          </p:nvSpPr>
          <p:spPr>
            <a:xfrm>
              <a:off x="0" y="69927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2: Elegir todos los subconjuntos de transacciones con soporte superior que el mínimo elegido</a:t>
              </a:r>
            </a:p>
          </p:txBody>
        </p:sp>
      </p:grpSp>
      <p:grpSp>
        <p:nvGrpSpPr>
          <p:cNvPr id="572" name="Shape 93"/>
          <p:cNvGrpSpPr/>
          <p:nvPr/>
        </p:nvGrpSpPr>
        <p:grpSpPr>
          <a:xfrm>
            <a:off x="48240" y="3155400"/>
            <a:ext cx="9047520" cy="455936"/>
            <a:chOff x="0" y="0"/>
            <a:chExt cx="9047519" cy="455935"/>
          </a:xfrm>
        </p:grpSpPr>
        <p:sp>
          <p:nvSpPr>
            <p:cNvPr id="570" name="Rectangle"/>
            <p:cNvSpPr/>
            <p:nvPr/>
          </p:nvSpPr>
          <p:spPr>
            <a:xfrm>
              <a:off x="0" y="-1"/>
              <a:ext cx="9047520" cy="45593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71" name="Paso 3: Elegir todas las reglas de estos subconjuntos con nivel de confianza superior al mínimo elegido"/>
            <p:cNvSpPr txBox="1"/>
            <p:nvPr/>
          </p:nvSpPr>
          <p:spPr>
            <a:xfrm>
              <a:off x="0" y="67948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3: Elegir todas las reglas de estos subconjuntos con nivel de confianza superior al mínimo elegido</a:t>
              </a:r>
            </a:p>
          </p:txBody>
        </p:sp>
      </p:grpSp>
      <p:sp>
        <p:nvSpPr>
          <p:cNvPr id="573" name="Shape 94"/>
          <p:cNvSpPr/>
          <p:nvPr/>
        </p:nvSpPr>
        <p:spPr>
          <a:xfrm flipH="1" rot="16201558">
            <a:off x="4339340" y="2647475"/>
            <a:ext cx="465336" cy="300313"/>
          </a:xfrm>
          <a:prstGeom prst="rightArrow">
            <a:avLst>
              <a:gd name="adj1" fmla="val 41541"/>
              <a:gd name="adj2" fmla="val 7104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099725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574" name="Shape 95"/>
          <p:cNvSpPr/>
          <p:nvPr/>
        </p:nvSpPr>
        <p:spPr>
          <a:xfrm flipH="1" rot="16201558">
            <a:off x="4339340" y="3818975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099725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grpSp>
        <p:nvGrpSpPr>
          <p:cNvPr id="577" name="Shape 96"/>
          <p:cNvGrpSpPr/>
          <p:nvPr/>
        </p:nvGrpSpPr>
        <p:grpSpPr>
          <a:xfrm>
            <a:off x="48240" y="4326899"/>
            <a:ext cx="9047520" cy="411238"/>
            <a:chOff x="0" y="0"/>
            <a:chExt cx="9047519" cy="411237"/>
          </a:xfrm>
        </p:grpSpPr>
        <p:sp>
          <p:nvSpPr>
            <p:cNvPr id="575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76" name="Paso 4: Ordenar todas las reglas anteriores por lift descendi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Paso 4: Ordenar todas las reglas anteriores por lift descendiente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6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/>
          <a:p>
            <a:pPr/>
            <a:r>
              <a:t> ARA - ¿Cómo funciona?</a:t>
            </a:r>
          </a:p>
        </p:txBody>
      </p:sp>
      <p:pic>
        <p:nvPicPr>
          <p:cNvPr id="40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1183" y="1129888"/>
            <a:ext cx="2883723" cy="288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581" y="1539634"/>
            <a:ext cx="2362201" cy="233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  <p:bldP build="whole" bldLvl="1" animBg="1" rev="0" advAuto="0" spid="4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36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/>
          <a:p>
            <a:pPr/>
            <a:r>
              <a:t> ARA - ¿Cómo funciona?</a:t>
            </a:r>
          </a:p>
        </p:txBody>
      </p:sp>
      <p:grpSp>
        <p:nvGrpSpPr>
          <p:cNvPr id="48" name="Shape 37"/>
          <p:cNvGrpSpPr/>
          <p:nvPr/>
        </p:nvGrpSpPr>
        <p:grpSpPr>
          <a:xfrm>
            <a:off x="1162948" y="2172084"/>
            <a:ext cx="6818104" cy="660668"/>
            <a:chOff x="0" y="0"/>
            <a:chExt cx="6818103" cy="660666"/>
          </a:xfrm>
        </p:grpSpPr>
        <p:sp>
          <p:nvSpPr>
            <p:cNvPr id="46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47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La gente que compro esto, también compro 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41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/>
          <a:p>
            <a:pPr/>
            <a:r>
              <a:t>ARA - Recomendación de Películas</a:t>
            </a:r>
          </a:p>
        </p:txBody>
      </p:sp>
      <p:graphicFrame>
        <p:nvGraphicFramePr>
          <p:cNvPr id="53" name="Table 42"/>
          <p:cNvGraphicFramePr/>
          <p:nvPr/>
        </p:nvGraphicFramePr>
        <p:xfrm>
          <a:off x="712968" y="1101219"/>
          <a:ext cx="7718061" cy="20193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59030"/>
                <a:gridCol w="3859030"/>
              </a:tblGrid>
              <a:tr h="3302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User ID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Películas que le han gustado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Película2, Película3, Película4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Película2, Película4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Película2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Película2, Película4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Película1, Película3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56" name="Shape 43"/>
          <p:cNvGrpSpPr/>
          <p:nvPr/>
        </p:nvGrpSpPr>
        <p:grpSpPr>
          <a:xfrm>
            <a:off x="724524" y="3211314"/>
            <a:ext cx="7715733" cy="1270003"/>
            <a:chOff x="0" y="0"/>
            <a:chExt cx="7715731" cy="1270001"/>
          </a:xfrm>
        </p:grpSpPr>
        <p:sp>
          <p:nvSpPr>
            <p:cNvPr id="54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5" name="Reglas Significativas:"/>
            <p:cNvSpPr txBox="1"/>
            <p:nvPr/>
          </p:nvSpPr>
          <p:spPr>
            <a:xfrm>
              <a:off x="-1" y="468631"/>
              <a:ext cx="7715733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Reglas Significativas:</a:t>
              </a:r>
            </a:p>
          </p:txBody>
        </p:sp>
      </p:grpSp>
      <p:sp>
        <p:nvSpPr>
          <p:cNvPr id="57" name="Shape 44"/>
          <p:cNvSpPr txBox="1"/>
          <p:nvPr/>
        </p:nvSpPr>
        <p:spPr>
          <a:xfrm>
            <a:off x="3244477" y="3246926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Película1</a:t>
            </a:r>
          </a:p>
        </p:txBody>
      </p:sp>
      <p:sp>
        <p:nvSpPr>
          <p:cNvPr id="58" name="Shape 45"/>
          <p:cNvSpPr txBox="1"/>
          <p:nvPr/>
        </p:nvSpPr>
        <p:spPr>
          <a:xfrm>
            <a:off x="5106589" y="3246926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Película2</a:t>
            </a:r>
          </a:p>
        </p:txBody>
      </p:sp>
      <p:sp>
        <p:nvSpPr>
          <p:cNvPr id="59" name="Shape 46"/>
          <p:cNvSpPr/>
          <p:nvPr/>
        </p:nvSpPr>
        <p:spPr>
          <a:xfrm>
            <a:off x="4223087" y="3259644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0" name="Shape 47"/>
          <p:cNvSpPr/>
          <p:nvPr/>
        </p:nvSpPr>
        <p:spPr>
          <a:xfrm>
            <a:off x="4212697" y="3699257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1" name="Shape 48"/>
          <p:cNvSpPr/>
          <p:nvPr/>
        </p:nvSpPr>
        <p:spPr>
          <a:xfrm>
            <a:off x="4223087" y="4138869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2" name="Shape 49"/>
          <p:cNvSpPr txBox="1"/>
          <p:nvPr/>
        </p:nvSpPr>
        <p:spPr>
          <a:xfrm>
            <a:off x="3223696" y="3667245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Película2</a:t>
            </a:r>
          </a:p>
        </p:txBody>
      </p:sp>
      <p:sp>
        <p:nvSpPr>
          <p:cNvPr id="63" name="Shape 50"/>
          <p:cNvSpPr txBox="1"/>
          <p:nvPr/>
        </p:nvSpPr>
        <p:spPr>
          <a:xfrm>
            <a:off x="3223696" y="4085413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Película1</a:t>
            </a:r>
          </a:p>
        </p:txBody>
      </p:sp>
      <p:sp>
        <p:nvSpPr>
          <p:cNvPr id="64" name="Shape 51"/>
          <p:cNvSpPr txBox="1"/>
          <p:nvPr/>
        </p:nvSpPr>
        <p:spPr>
          <a:xfrm>
            <a:off x="5106589" y="3647952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Película4</a:t>
            </a:r>
          </a:p>
        </p:txBody>
      </p:sp>
      <p:sp>
        <p:nvSpPr>
          <p:cNvPr id="65" name="Shape 52"/>
          <p:cNvSpPr txBox="1"/>
          <p:nvPr/>
        </p:nvSpPr>
        <p:spPr>
          <a:xfrm>
            <a:off x="5106589" y="4085413"/>
            <a:ext cx="94005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Película3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56"/>
          <p:cNvSpPr txBox="1"/>
          <p:nvPr>
            <p:ph type="title"/>
          </p:nvPr>
        </p:nvSpPr>
        <p:spPr>
          <a:xfrm>
            <a:off x="249381" y="0"/>
            <a:ext cx="8666020" cy="742950"/>
          </a:xfrm>
          <a:prstGeom prst="rect">
            <a:avLst/>
          </a:prstGeom>
        </p:spPr>
        <p:txBody>
          <a:bodyPr/>
          <a:lstStyle>
            <a:lvl1pPr defTabSz="795527">
              <a:defRPr sz="3132">
                <a:ln w="7208">
                  <a:solidFill>
                    <a:srgbClr val="054697"/>
                  </a:solidFill>
                </a:ln>
                <a:effectLst>
                  <a:outerShdw sx="100000" sy="100000" kx="0" ky="0" algn="b" rotWithShape="0" blurRad="33147" dist="17678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ARA - Optimización de la Cesta de la Compra</a:t>
            </a:r>
          </a:p>
        </p:txBody>
      </p:sp>
      <p:graphicFrame>
        <p:nvGraphicFramePr>
          <p:cNvPr id="70" name="Table 57"/>
          <p:cNvGraphicFramePr/>
          <p:nvPr/>
        </p:nvGraphicFramePr>
        <p:xfrm>
          <a:off x="712968" y="952340"/>
          <a:ext cx="7718061" cy="229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859030"/>
                <a:gridCol w="3859030"/>
              </a:tblGrid>
              <a:tr h="3302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Transaction ID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Productos comprados</a:t>
                      </a:r>
                    </a:p>
                  </a:txBody>
                  <a:tcPr marL="0" marR="0" marT="0" marB="0" anchor="ctr" anchorCtr="0" horzOverflow="overflow"/>
                </a:tc>
              </a:tr>
              <a:tr h="292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46578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Verduras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98989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Ketchup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71527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Verduras, Fruta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78981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Pasta, Fruta, Mantequilla, Verduras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89192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Pasta, Patatas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61557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Fruta, Zumo de Naranja, Verduras</a:t>
                      </a:r>
                    </a:p>
                  </a:txBody>
                  <a:tcPr marL="0" marR="0" marT="0" marB="0" anchor="ctr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87923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Hamburguesas, Patatas, Ketchup, Mayo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73" name="Shape 58"/>
          <p:cNvGrpSpPr/>
          <p:nvPr/>
        </p:nvGrpSpPr>
        <p:grpSpPr>
          <a:xfrm>
            <a:off x="724524" y="3360194"/>
            <a:ext cx="7715733" cy="1270002"/>
            <a:chOff x="0" y="0"/>
            <a:chExt cx="7715731" cy="1270001"/>
          </a:xfrm>
        </p:grpSpPr>
        <p:sp>
          <p:nvSpPr>
            <p:cNvPr id="71" name="Rectangle"/>
            <p:cNvSpPr/>
            <p:nvPr/>
          </p:nvSpPr>
          <p:spPr>
            <a:xfrm>
              <a:off x="-1" y="-1"/>
              <a:ext cx="7715733" cy="12700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72" name="Reglas Significativas:"/>
            <p:cNvSpPr txBox="1"/>
            <p:nvPr/>
          </p:nvSpPr>
          <p:spPr>
            <a:xfrm>
              <a:off x="-1" y="468631"/>
              <a:ext cx="7715733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Reglas Significativas:</a:t>
              </a:r>
            </a:p>
          </p:txBody>
        </p:sp>
      </p:grpSp>
      <p:sp>
        <p:nvSpPr>
          <p:cNvPr id="74" name="Shape 59"/>
          <p:cNvSpPr txBox="1"/>
          <p:nvPr/>
        </p:nvSpPr>
        <p:spPr>
          <a:xfrm>
            <a:off x="3100303" y="3444236"/>
            <a:ext cx="148208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Hamburguesas</a:t>
            </a:r>
          </a:p>
        </p:txBody>
      </p:sp>
      <p:sp>
        <p:nvSpPr>
          <p:cNvPr id="75" name="Shape 60"/>
          <p:cNvSpPr txBox="1"/>
          <p:nvPr/>
        </p:nvSpPr>
        <p:spPr>
          <a:xfrm>
            <a:off x="5524417" y="3397405"/>
            <a:ext cx="79321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Patatas</a:t>
            </a:r>
          </a:p>
        </p:txBody>
      </p:sp>
      <p:sp>
        <p:nvSpPr>
          <p:cNvPr id="76" name="Shape 61"/>
          <p:cNvSpPr/>
          <p:nvPr/>
        </p:nvSpPr>
        <p:spPr>
          <a:xfrm>
            <a:off x="4694632" y="3412273"/>
            <a:ext cx="718607" cy="294119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7" name="Shape 62"/>
          <p:cNvSpPr/>
          <p:nvPr/>
        </p:nvSpPr>
        <p:spPr>
          <a:xfrm>
            <a:off x="4694632" y="3848136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" name="Shape 63"/>
          <p:cNvSpPr/>
          <p:nvPr/>
        </p:nvSpPr>
        <p:spPr>
          <a:xfrm>
            <a:off x="4694632" y="4289347"/>
            <a:ext cx="718607" cy="294118"/>
          </a:xfrm>
          <a:prstGeom prst="rightArrow">
            <a:avLst>
              <a:gd name="adj1" fmla="val 40168"/>
              <a:gd name="adj2" fmla="val 866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9" name="Shape 64"/>
          <p:cNvSpPr txBox="1"/>
          <p:nvPr/>
        </p:nvSpPr>
        <p:spPr>
          <a:xfrm>
            <a:off x="3664857" y="3828825"/>
            <a:ext cx="91753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Verduras</a:t>
            </a:r>
          </a:p>
        </p:txBody>
      </p:sp>
      <p:sp>
        <p:nvSpPr>
          <p:cNvPr id="80" name="Shape 65"/>
          <p:cNvSpPr txBox="1"/>
          <p:nvPr/>
        </p:nvSpPr>
        <p:spPr>
          <a:xfrm>
            <a:off x="2260867" y="4235891"/>
            <a:ext cx="232152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Hamburguesas, Patatas</a:t>
            </a:r>
          </a:p>
        </p:txBody>
      </p:sp>
      <p:sp>
        <p:nvSpPr>
          <p:cNvPr id="81" name="Shape 66"/>
          <p:cNvSpPr txBox="1"/>
          <p:nvPr/>
        </p:nvSpPr>
        <p:spPr>
          <a:xfrm>
            <a:off x="5518100" y="3798430"/>
            <a:ext cx="57840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Fruta</a:t>
            </a:r>
          </a:p>
        </p:txBody>
      </p:sp>
      <p:sp>
        <p:nvSpPr>
          <p:cNvPr id="82" name="Shape 67"/>
          <p:cNvSpPr txBox="1"/>
          <p:nvPr/>
        </p:nvSpPr>
        <p:spPr>
          <a:xfrm>
            <a:off x="5518100" y="4235891"/>
            <a:ext cx="84976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Ketchup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71"/>
          <p:cNvGrpSpPr/>
          <p:nvPr/>
        </p:nvGrpSpPr>
        <p:grpSpPr>
          <a:xfrm>
            <a:off x="301526" y="3093854"/>
            <a:ext cx="8680648" cy="1215861"/>
            <a:chOff x="0" y="0"/>
            <a:chExt cx="8680647" cy="1215860"/>
          </a:xfrm>
        </p:grpSpPr>
        <p:sp>
          <p:nvSpPr>
            <p:cNvPr id="86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7" name="Optimización de la…"/>
            <p:cNvSpPr txBox="1"/>
            <p:nvPr/>
          </p:nvSpPr>
          <p:spPr>
            <a:xfrm>
              <a:off x="139700" y="320911"/>
              <a:ext cx="8540948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Cesta de la Compra:</a:t>
              </a:r>
            </a:p>
          </p:txBody>
        </p:sp>
      </p:grpSp>
      <p:grpSp>
        <p:nvGrpSpPr>
          <p:cNvPr id="91" name="Shape 72"/>
          <p:cNvGrpSpPr/>
          <p:nvPr/>
        </p:nvGrpSpPr>
        <p:grpSpPr>
          <a:xfrm>
            <a:off x="301526" y="1285520"/>
            <a:ext cx="8642548" cy="1215861"/>
            <a:chOff x="0" y="0"/>
            <a:chExt cx="8642547" cy="1215860"/>
          </a:xfrm>
        </p:grpSpPr>
        <p:sp>
          <p:nvSpPr>
            <p:cNvPr id="89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0" name="Recomendación de…"/>
            <p:cNvSpPr txBox="1"/>
            <p:nvPr/>
          </p:nvSpPr>
          <p:spPr>
            <a:xfrm>
              <a:off x="101600" y="320911"/>
              <a:ext cx="8540948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Películas:</a:t>
              </a:r>
            </a:p>
          </p:txBody>
        </p:sp>
      </p:grpSp>
      <p:sp>
        <p:nvSpPr>
          <p:cNvPr id="92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Soporte</a:t>
            </a:r>
          </a:p>
        </p:txBody>
      </p:sp>
      <p:pic>
        <p:nvPicPr>
          <p:cNvPr id="93" name="sop(_textbf_M_)_.png" descr="sop(_textbf_M_)_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2402" y="1534150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sop(_textbf_I_)_.png" descr="sop(_textbf_I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9073" y="3309435"/>
            <a:ext cx="5682291" cy="78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Soporte</a:t>
            </a:r>
          </a:p>
        </p:txBody>
      </p:sp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00224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73764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247303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20508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93713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10080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10051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174340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174052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247880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247591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32108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320796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394289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39400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100801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174340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247880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32108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394289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Oval 7"/>
          <p:cNvSpPr/>
          <p:nvPr/>
        </p:nvSpPr>
        <p:spPr>
          <a:xfrm>
            <a:off x="3837208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8" name="Oval 155"/>
          <p:cNvSpPr/>
          <p:nvPr/>
        </p:nvSpPr>
        <p:spPr>
          <a:xfrm>
            <a:off x="5332055" y="96495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99" name="Oval 156"/>
          <p:cNvSpPr/>
          <p:nvPr/>
        </p:nvSpPr>
        <p:spPr>
          <a:xfrm>
            <a:off x="6491006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0" name="Oval 157"/>
          <p:cNvSpPr/>
          <p:nvPr/>
        </p:nvSpPr>
        <p:spPr>
          <a:xfrm>
            <a:off x="5719981" y="24286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1" name="Oval 158"/>
          <p:cNvSpPr/>
          <p:nvPr/>
        </p:nvSpPr>
        <p:spPr>
          <a:xfrm>
            <a:off x="2669476" y="316066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2" name="Oval 159"/>
          <p:cNvSpPr/>
          <p:nvPr/>
        </p:nvSpPr>
        <p:spPr>
          <a:xfrm>
            <a:off x="1489586" y="964959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3" name="Oval 160"/>
          <p:cNvSpPr/>
          <p:nvPr/>
        </p:nvSpPr>
        <p:spPr>
          <a:xfrm>
            <a:off x="6886585" y="95035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4" name="Oval 161"/>
          <p:cNvSpPr/>
          <p:nvPr/>
        </p:nvSpPr>
        <p:spPr>
          <a:xfrm>
            <a:off x="6886585" y="3138134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5" name="Oval 162"/>
          <p:cNvSpPr/>
          <p:nvPr/>
        </p:nvSpPr>
        <p:spPr>
          <a:xfrm>
            <a:off x="7675498" y="1693221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06" name="Oval 163"/>
          <p:cNvSpPr/>
          <p:nvPr/>
        </p:nvSpPr>
        <p:spPr>
          <a:xfrm>
            <a:off x="6106055" y="389271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209" name="Rectangle 8"/>
          <p:cNvGrpSpPr/>
          <p:nvPr/>
        </p:nvGrpSpPr>
        <p:grpSpPr>
          <a:xfrm>
            <a:off x="2946836" y="1927834"/>
            <a:ext cx="3258714" cy="1286437"/>
            <a:chOff x="0" y="0"/>
            <a:chExt cx="3258713" cy="1286436"/>
          </a:xfrm>
        </p:grpSpPr>
        <p:sp>
          <p:nvSpPr>
            <p:cNvPr id="207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adFill flip="none" rotWithShape="1">
              <a:gsLst>
                <a:gs pos="0">
                  <a:srgbClr val="D1403C"/>
                </a:gs>
                <a:gs pos="100000">
                  <a:schemeClr val="accent2">
                    <a:hueOff val="-39879"/>
                    <a:satOff val="52282"/>
                    <a:lumOff val="29251"/>
                  </a:schemeClr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8" name="Soporte = 10 / 100 = 10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Soporte = 10 / 100 = 10%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6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9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1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1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3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2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2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8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2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7"/>
      <p:bldP build="whole" bldLvl="1" animBg="1" rev="0" advAuto="0" spid="205" grpId="8"/>
      <p:bldP build="whole" bldLvl="1" animBg="1" rev="0" advAuto="0" spid="202" grpId="1"/>
      <p:bldP build="whole" bldLvl="1" animBg="1" rev="0" advAuto="0" spid="198" grpId="4"/>
      <p:bldP build="whole" bldLvl="1" animBg="1" rev="0" advAuto="0" spid="206" grpId="9"/>
      <p:bldP build="whole" bldLvl="1" animBg="1" rev="0" advAuto="0" spid="209" grpId="11"/>
      <p:bldP build="whole" bldLvl="1" animBg="1" rev="0" advAuto="0" spid="199" grpId="6"/>
      <p:bldP build="whole" bldLvl="1" animBg="1" rev="0" advAuto="0" spid="204" grpId="10"/>
      <p:bldP build="whole" bldLvl="1" animBg="1" rev="0" advAuto="0" spid="197" grpId="3"/>
      <p:bldP build="whole" bldLvl="1" animBg="1" rev="0" advAuto="0" spid="200" grpId="5"/>
      <p:bldP build="whole" bldLvl="1" animBg="1" rev="0" advAuto="0" spid="20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Shape 77"/>
          <p:cNvGrpSpPr/>
          <p:nvPr/>
        </p:nvGrpSpPr>
        <p:grpSpPr>
          <a:xfrm>
            <a:off x="76071" y="2951252"/>
            <a:ext cx="9245859" cy="1597450"/>
            <a:chOff x="0" y="0"/>
            <a:chExt cx="9245858" cy="1597449"/>
          </a:xfrm>
        </p:grpSpPr>
        <p:sp>
          <p:nvSpPr>
            <p:cNvPr id="211" name="Rectangle"/>
            <p:cNvSpPr/>
            <p:nvPr/>
          </p:nvSpPr>
          <p:spPr>
            <a:xfrm>
              <a:off x="0" y="-1"/>
              <a:ext cx="8991859" cy="159745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12" name="Optimización de la…"/>
            <p:cNvSpPr txBox="1"/>
            <p:nvPr/>
          </p:nvSpPr>
          <p:spPr>
            <a:xfrm>
              <a:off x="254000" y="511705"/>
              <a:ext cx="8991859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Cesta de la Compra:</a:t>
              </a:r>
            </a:p>
          </p:txBody>
        </p:sp>
      </p:grpSp>
      <p:grpSp>
        <p:nvGrpSpPr>
          <p:cNvPr id="216" name="Shape 78"/>
          <p:cNvGrpSpPr/>
          <p:nvPr/>
        </p:nvGrpSpPr>
        <p:grpSpPr>
          <a:xfrm>
            <a:off x="76071" y="1062725"/>
            <a:ext cx="9182359" cy="1597452"/>
            <a:chOff x="0" y="0"/>
            <a:chExt cx="9182358" cy="1597450"/>
          </a:xfrm>
        </p:grpSpPr>
        <p:sp>
          <p:nvSpPr>
            <p:cNvPr id="214" name="Rectangle"/>
            <p:cNvSpPr/>
            <p:nvPr/>
          </p:nvSpPr>
          <p:spPr>
            <a:xfrm>
              <a:off x="0" y="-1"/>
              <a:ext cx="8991859" cy="15974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15" name="Recomendación de…"/>
            <p:cNvSpPr txBox="1"/>
            <p:nvPr/>
          </p:nvSpPr>
          <p:spPr>
            <a:xfrm>
              <a:off x="190500" y="511705"/>
              <a:ext cx="8991859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Películas:</a:t>
              </a:r>
            </a:p>
          </p:txBody>
        </p:sp>
      </p:grpSp>
      <p:sp>
        <p:nvSpPr>
          <p:cNvPr id="217" name="Shape 7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- Confianza</a:t>
            </a:r>
          </a:p>
        </p:txBody>
      </p:sp>
      <p:pic>
        <p:nvPicPr>
          <p:cNvPr id="218" name="conf(_textbf_M_1.png" descr="conf(_textbf_M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8344" y="1543015"/>
            <a:ext cx="6002698" cy="636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onf(_textbf_I_1.png" descr="conf(_textbf_I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2917" y="3431540"/>
            <a:ext cx="6273552" cy="636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Apriori </a:t>
            </a:r>
            <a:r>
              <a:t>-</a:t>
            </a:r>
            <a:r>
              <a:t> </a:t>
            </a:r>
            <a:r>
              <a:t>Confianza</a:t>
            </a:r>
          </a:p>
        </p:txBody>
      </p:sp>
      <p:pic>
        <p:nvPicPr>
          <p:cNvPr id="22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002249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173764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2473035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20508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96497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153950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2745505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232003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352603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100563" y="3937132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4306563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3881094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1184446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016681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100513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10080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100513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174052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174340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174052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24759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2478800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247591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320796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321084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320796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1011435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1746828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2482221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321427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5788827" y="3940015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5371741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6560973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143887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7349886" y="394289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6924415" y="39400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59096" t="16875" r="14725" b="16831"/>
          <a:stretch>
            <a:fillRect/>
          </a:stretch>
        </p:blipFill>
        <p:spPr>
          <a:xfrm>
            <a:off x="8138800" y="3946318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100801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174340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247880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32108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713329" y="394289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463060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002249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1737642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247303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20508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12875" t="16279" r="54118" b="17052"/>
          <a:stretch>
            <a:fillRect/>
          </a:stretch>
        </p:blipFill>
        <p:spPr>
          <a:xfrm>
            <a:off x="767358" y="3937132"/>
            <a:ext cx="299869" cy="60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