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3 clusters =&gt; Therefore the optimal number of clusters is three.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crosses Dos vertical lines =&gt; 2 clusters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crosses Cuatro vertical lines =&gt; 4 clusters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crosses six vertical lines =&gt; 6 clusters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2 clusters =&gt; Therefore the optimal number of clusters is Dos.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3 clusters =&gt; Therefore the optimal number of clusters is three.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3 clusters =&gt; Therefore the optimal number of clusters is three.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3 clusters =&gt; Therefore the optimal number of clusters is three.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horizontal line that can make the Distancia más larga without crossing any horizontal line is this one with 3 clusters =&gt; Therefore the optimal number of clusters is three.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ln w="9524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del Clustering Jerárquico:</a:t>
            </a:r>
            <a:br/>
            <a:r>
              <a:t>Utilizando los Dendrogramas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9630"/>
            <a:ext cx="4212596" cy="318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 5" descr="Imag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266" y="1262062"/>
            <a:ext cx="4340734" cy="326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ZoneTexte 12"/>
          <p:cNvSpPr txBox="1"/>
          <p:nvPr/>
        </p:nvSpPr>
        <p:spPr>
          <a:xfrm>
            <a:off x="3817906" y="39196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74" name="ZoneTexte 13"/>
          <p:cNvSpPr txBox="1"/>
          <p:nvPr/>
        </p:nvSpPr>
        <p:spPr>
          <a:xfrm>
            <a:off x="3416060" y="369318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75" name="ZoneTexte 15"/>
          <p:cNvSpPr txBox="1"/>
          <p:nvPr/>
        </p:nvSpPr>
        <p:spPr>
          <a:xfrm>
            <a:off x="3666225" y="34757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76" name="ZoneTexte 17"/>
          <p:cNvSpPr txBox="1"/>
          <p:nvPr/>
        </p:nvSpPr>
        <p:spPr>
          <a:xfrm>
            <a:off x="2372263" y="18223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77" name="ZoneTexte 19"/>
          <p:cNvSpPr txBox="1"/>
          <p:nvPr/>
        </p:nvSpPr>
        <p:spPr>
          <a:xfrm>
            <a:off x="2075730" y="14503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78" name="ZoneTexte 20"/>
          <p:cNvSpPr txBox="1"/>
          <p:nvPr/>
        </p:nvSpPr>
        <p:spPr>
          <a:xfrm>
            <a:off x="2275215" y="12296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79" name="ZoneTexte 21"/>
          <p:cNvSpPr txBox="1"/>
          <p:nvPr/>
        </p:nvSpPr>
        <p:spPr>
          <a:xfrm>
            <a:off x="927340" y="27173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7</a:t>
            </a:r>
          </a:p>
        </p:txBody>
      </p:sp>
      <p:sp>
        <p:nvSpPr>
          <p:cNvPr id="180" name="ZoneTexte 22"/>
          <p:cNvSpPr txBox="1"/>
          <p:nvPr/>
        </p:nvSpPr>
        <p:spPr>
          <a:xfrm>
            <a:off x="590908" y="294376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8</a:t>
            </a:r>
          </a:p>
        </p:txBody>
      </p:sp>
      <p:sp>
        <p:nvSpPr>
          <p:cNvPr id="181" name="ZoneTexte 23"/>
          <p:cNvSpPr txBox="1"/>
          <p:nvPr/>
        </p:nvSpPr>
        <p:spPr>
          <a:xfrm>
            <a:off x="835683" y="331577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9</a:t>
            </a:r>
          </a:p>
        </p:txBody>
      </p:sp>
      <p:sp>
        <p:nvSpPr>
          <p:cNvPr id="182" name="ZoneTexte 24"/>
          <p:cNvSpPr txBox="1"/>
          <p:nvPr/>
        </p:nvSpPr>
        <p:spPr>
          <a:xfrm rot="5400000">
            <a:off x="7732001" y="3086142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Distancia más larga</a:t>
            </a:r>
          </a:p>
        </p:txBody>
      </p:sp>
      <p:sp>
        <p:nvSpPr>
          <p:cNvPr id="183" name="Connecteur droit avec flèche 6"/>
          <p:cNvSpPr/>
          <p:nvPr/>
        </p:nvSpPr>
        <p:spPr>
          <a:xfrm>
            <a:off x="8386966" y="2525732"/>
            <a:ext cx="3237" cy="1410418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Ellipse 7"/>
          <p:cNvSpPr/>
          <p:nvPr/>
        </p:nvSpPr>
        <p:spPr>
          <a:xfrm rot="13740000">
            <a:off x="3439908" y="3566302"/>
            <a:ext cx="715809" cy="627065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Ellipse 28"/>
          <p:cNvSpPr/>
          <p:nvPr/>
        </p:nvSpPr>
        <p:spPr>
          <a:xfrm rot="18300000">
            <a:off x="517169" y="2878876"/>
            <a:ext cx="898959" cy="6270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Ellipse 29"/>
          <p:cNvSpPr/>
          <p:nvPr/>
        </p:nvSpPr>
        <p:spPr>
          <a:xfrm rot="15120000">
            <a:off x="2049017" y="1384851"/>
            <a:ext cx="792783" cy="627063"/>
          </a:xfrm>
          <a:prstGeom prst="ellipse">
            <a:avLst/>
          </a:prstGeom>
          <a:ln w="254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3528">
                <a:ln w="9147">
                  <a:solidFill>
                    <a:srgbClr val="054697"/>
                  </a:solidFill>
                </a:ln>
                <a:effectLst>
                  <a:outerShdw sx="100000" sy="100000" kx="0" ky="0" algn="b" rotWithShape="0" blurRad="37338" dist="19913" dir="1800000">
                    <a:srgbClr val="000000">
                      <a:alpha val="40000"/>
                    </a:srgbClr>
                  </a:outerShdw>
                </a:effectLst>
              </a:defRPr>
            </a:pPr>
            <a:r>
              <a:t>Dendrogramas – </a:t>
            </a:r>
            <a:r>
              <a:rPr>
                <a:effectLst>
                  <a:outerShdw sx="100000" sy="100000" kx="0" ky="0" algn="b" rotWithShape="0" blurRad="37338" dist="37338" dir="2700000">
                    <a:srgbClr val="000000">
                      <a:alpha val="43137"/>
                    </a:srgbClr>
                  </a:outerShdw>
                </a:effectLst>
              </a:rPr>
              <a:t>Test de Conocimientos</a:t>
            </a:r>
          </a:p>
        </p:txBody>
      </p:sp>
      <p:grpSp>
        <p:nvGrpSpPr>
          <p:cNvPr id="190" name="Rectangle 2"/>
          <p:cNvGrpSpPr/>
          <p:nvPr/>
        </p:nvGrpSpPr>
        <p:grpSpPr>
          <a:xfrm>
            <a:off x="184298" y="1282993"/>
            <a:ext cx="3976576" cy="2991295"/>
            <a:chOff x="0" y="0"/>
            <a:chExt cx="3976575" cy="2991293"/>
          </a:xfrm>
        </p:grpSpPr>
        <p:sp>
          <p:nvSpPr>
            <p:cNvPr id="188" name="Rectangle"/>
            <p:cNvSpPr/>
            <p:nvPr/>
          </p:nvSpPr>
          <p:spPr>
            <a:xfrm>
              <a:off x="0" y="0"/>
              <a:ext cx="3976576" cy="299129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???"/>
            <p:cNvSpPr txBox="1"/>
            <p:nvPr/>
          </p:nvSpPr>
          <p:spPr>
            <a:xfrm>
              <a:off x="0" y="1214976"/>
              <a:ext cx="3976576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  <p:bldP build="whole" bldLvl="1" animBg="1" rev="0" advAuto="0" spid="18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9630"/>
            <a:ext cx="4212596" cy="318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 5" descr="Imag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266" y="1262062"/>
            <a:ext cx="4340734" cy="326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ZoneTexte 12"/>
          <p:cNvSpPr txBox="1"/>
          <p:nvPr/>
        </p:nvSpPr>
        <p:spPr>
          <a:xfrm>
            <a:off x="3817906" y="39196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97" name="ZoneTexte 13"/>
          <p:cNvSpPr txBox="1"/>
          <p:nvPr/>
        </p:nvSpPr>
        <p:spPr>
          <a:xfrm>
            <a:off x="3416060" y="369318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98" name="ZoneTexte 15"/>
          <p:cNvSpPr txBox="1"/>
          <p:nvPr/>
        </p:nvSpPr>
        <p:spPr>
          <a:xfrm>
            <a:off x="3666225" y="34757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99" name="ZoneTexte 17"/>
          <p:cNvSpPr txBox="1"/>
          <p:nvPr/>
        </p:nvSpPr>
        <p:spPr>
          <a:xfrm>
            <a:off x="2372263" y="18223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00" name="ZoneTexte 19"/>
          <p:cNvSpPr txBox="1"/>
          <p:nvPr/>
        </p:nvSpPr>
        <p:spPr>
          <a:xfrm>
            <a:off x="2075730" y="14503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01" name="ZoneTexte 20"/>
          <p:cNvSpPr txBox="1"/>
          <p:nvPr/>
        </p:nvSpPr>
        <p:spPr>
          <a:xfrm>
            <a:off x="2275215" y="12296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2" name="ZoneTexte 21"/>
          <p:cNvSpPr txBox="1"/>
          <p:nvPr/>
        </p:nvSpPr>
        <p:spPr>
          <a:xfrm>
            <a:off x="927340" y="27173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7</a:t>
            </a:r>
          </a:p>
        </p:txBody>
      </p:sp>
      <p:sp>
        <p:nvSpPr>
          <p:cNvPr id="203" name="ZoneTexte 22"/>
          <p:cNvSpPr txBox="1"/>
          <p:nvPr/>
        </p:nvSpPr>
        <p:spPr>
          <a:xfrm>
            <a:off x="590908" y="294376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8</a:t>
            </a:r>
          </a:p>
        </p:txBody>
      </p:sp>
      <p:sp>
        <p:nvSpPr>
          <p:cNvPr id="204" name="ZoneTexte 23"/>
          <p:cNvSpPr txBox="1"/>
          <p:nvPr/>
        </p:nvSpPr>
        <p:spPr>
          <a:xfrm>
            <a:off x="835683" y="331577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9</a:t>
            </a:r>
          </a:p>
        </p:txBody>
      </p:sp>
      <p:sp>
        <p:nvSpPr>
          <p:cNvPr id="205" name="Connecteur droit avec flèche 6"/>
          <p:cNvSpPr/>
          <p:nvPr/>
        </p:nvSpPr>
        <p:spPr>
          <a:xfrm>
            <a:off x="8386966" y="2525732"/>
            <a:ext cx="3237" cy="1410418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Connecteur droit avec flèche 25"/>
          <p:cNvSpPr/>
          <p:nvPr/>
        </p:nvSpPr>
        <p:spPr>
          <a:xfrm flipV="1">
            <a:off x="5310068" y="3180990"/>
            <a:ext cx="3335189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ZoneTexte 26"/>
          <p:cNvSpPr txBox="1"/>
          <p:nvPr/>
        </p:nvSpPr>
        <p:spPr>
          <a:xfrm>
            <a:off x="6159232" y="2914111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3 clusters</a:t>
            </a:r>
          </a:p>
        </p:txBody>
      </p:sp>
      <p:sp>
        <p:nvSpPr>
          <p:cNvPr id="208" name="Ellipse 7"/>
          <p:cNvSpPr/>
          <p:nvPr/>
        </p:nvSpPr>
        <p:spPr>
          <a:xfrm rot="13740000">
            <a:off x="3439908" y="3566302"/>
            <a:ext cx="715809" cy="627065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Ellipse 28"/>
          <p:cNvSpPr/>
          <p:nvPr/>
        </p:nvSpPr>
        <p:spPr>
          <a:xfrm rot="18300000">
            <a:off x="517169" y="2878876"/>
            <a:ext cx="898959" cy="6270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Ellipse 29"/>
          <p:cNvSpPr/>
          <p:nvPr/>
        </p:nvSpPr>
        <p:spPr>
          <a:xfrm rot="15120000">
            <a:off x="2049017" y="1384851"/>
            <a:ext cx="792783" cy="627063"/>
          </a:xfrm>
          <a:prstGeom prst="ellipse">
            <a:avLst/>
          </a:prstGeom>
          <a:ln w="254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3528">
                <a:ln w="9147">
                  <a:solidFill>
                    <a:srgbClr val="054697"/>
                  </a:solidFill>
                </a:ln>
                <a:effectLst>
                  <a:outerShdw sx="100000" sy="100000" kx="0" ky="0" algn="b" rotWithShape="0" blurRad="37338" dist="19913" dir="1800000">
                    <a:srgbClr val="000000">
                      <a:alpha val="40000"/>
                    </a:srgbClr>
                  </a:outerShdw>
                </a:effectLst>
              </a:defRPr>
            </a:pPr>
            <a:r>
              <a:t>Dendrogramas – </a:t>
            </a:r>
            <a:r>
              <a:rPr>
                <a:effectLst>
                  <a:outerShdw sx="100000" sy="100000" kx="0" ky="0" algn="b" rotWithShape="0" blurRad="37338" dist="37338" dir="2700000">
                    <a:srgbClr val="000000">
                      <a:alpha val="43137"/>
                    </a:srgbClr>
                  </a:outerShdw>
                </a:effectLst>
              </a:rPr>
              <a:t>Test de Conocimientos</a:t>
            </a:r>
          </a:p>
        </p:txBody>
      </p:sp>
      <p:grpSp>
        <p:nvGrpSpPr>
          <p:cNvPr id="214" name="Rectangle 2"/>
          <p:cNvGrpSpPr/>
          <p:nvPr/>
        </p:nvGrpSpPr>
        <p:grpSpPr>
          <a:xfrm>
            <a:off x="184298" y="1282993"/>
            <a:ext cx="3976576" cy="2991295"/>
            <a:chOff x="0" y="0"/>
            <a:chExt cx="3976575" cy="2991293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3976576" cy="299129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???"/>
            <p:cNvSpPr txBox="1"/>
            <p:nvPr/>
          </p:nvSpPr>
          <p:spPr>
            <a:xfrm>
              <a:off x="0" y="1214976"/>
              <a:ext cx="3976576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  <p:sp>
        <p:nvSpPr>
          <p:cNvPr id="215" name="ZoneTexte 24"/>
          <p:cNvSpPr txBox="1"/>
          <p:nvPr/>
        </p:nvSpPr>
        <p:spPr>
          <a:xfrm rot="5400000">
            <a:off x="7732001" y="3086142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Distancia más larga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0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9630"/>
            <a:ext cx="4212596" cy="318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 5" descr="Imag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266" y="1262062"/>
            <a:ext cx="4340734" cy="3265489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ZoneTexte 12"/>
          <p:cNvSpPr txBox="1"/>
          <p:nvPr/>
        </p:nvSpPr>
        <p:spPr>
          <a:xfrm>
            <a:off x="3817906" y="39196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22" name="ZoneTexte 13"/>
          <p:cNvSpPr txBox="1"/>
          <p:nvPr/>
        </p:nvSpPr>
        <p:spPr>
          <a:xfrm>
            <a:off x="3416060" y="369318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23" name="ZoneTexte 15"/>
          <p:cNvSpPr txBox="1"/>
          <p:nvPr/>
        </p:nvSpPr>
        <p:spPr>
          <a:xfrm>
            <a:off x="3666225" y="34757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224" name="ZoneTexte 17"/>
          <p:cNvSpPr txBox="1"/>
          <p:nvPr/>
        </p:nvSpPr>
        <p:spPr>
          <a:xfrm>
            <a:off x="2372263" y="18223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25" name="ZoneTexte 19"/>
          <p:cNvSpPr txBox="1"/>
          <p:nvPr/>
        </p:nvSpPr>
        <p:spPr>
          <a:xfrm>
            <a:off x="2075730" y="14503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26" name="ZoneTexte 20"/>
          <p:cNvSpPr txBox="1"/>
          <p:nvPr/>
        </p:nvSpPr>
        <p:spPr>
          <a:xfrm>
            <a:off x="2275215" y="12296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27" name="ZoneTexte 21"/>
          <p:cNvSpPr txBox="1"/>
          <p:nvPr/>
        </p:nvSpPr>
        <p:spPr>
          <a:xfrm>
            <a:off x="927340" y="27173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7</a:t>
            </a:r>
          </a:p>
        </p:txBody>
      </p:sp>
      <p:sp>
        <p:nvSpPr>
          <p:cNvPr id="228" name="ZoneTexte 22"/>
          <p:cNvSpPr txBox="1"/>
          <p:nvPr/>
        </p:nvSpPr>
        <p:spPr>
          <a:xfrm>
            <a:off x="590908" y="294376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8</a:t>
            </a:r>
          </a:p>
        </p:txBody>
      </p:sp>
      <p:sp>
        <p:nvSpPr>
          <p:cNvPr id="229" name="ZoneTexte 23"/>
          <p:cNvSpPr txBox="1"/>
          <p:nvPr/>
        </p:nvSpPr>
        <p:spPr>
          <a:xfrm>
            <a:off x="835683" y="331577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9</a:t>
            </a:r>
          </a:p>
        </p:txBody>
      </p:sp>
      <p:sp>
        <p:nvSpPr>
          <p:cNvPr id="230" name="Connecteur droit avec flèche 6"/>
          <p:cNvSpPr/>
          <p:nvPr/>
        </p:nvSpPr>
        <p:spPr>
          <a:xfrm>
            <a:off x="8386966" y="2525732"/>
            <a:ext cx="3237" cy="1410418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Connecteur droit avec flèche 25"/>
          <p:cNvSpPr/>
          <p:nvPr/>
        </p:nvSpPr>
        <p:spPr>
          <a:xfrm flipV="1">
            <a:off x="5310068" y="3180990"/>
            <a:ext cx="3335189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ZoneTexte 26"/>
          <p:cNvSpPr txBox="1"/>
          <p:nvPr/>
        </p:nvSpPr>
        <p:spPr>
          <a:xfrm>
            <a:off x="6159232" y="2914111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3 clusters</a:t>
            </a:r>
          </a:p>
        </p:txBody>
      </p:sp>
      <p:sp>
        <p:nvSpPr>
          <p:cNvPr id="233" name="Ellipse 7"/>
          <p:cNvSpPr/>
          <p:nvPr/>
        </p:nvSpPr>
        <p:spPr>
          <a:xfrm rot="13740000">
            <a:off x="3439908" y="3566302"/>
            <a:ext cx="715809" cy="627065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Ellipse 28"/>
          <p:cNvSpPr/>
          <p:nvPr/>
        </p:nvSpPr>
        <p:spPr>
          <a:xfrm rot="18300000">
            <a:off x="517169" y="2878876"/>
            <a:ext cx="898959" cy="6270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Ellipse 29"/>
          <p:cNvSpPr/>
          <p:nvPr/>
        </p:nvSpPr>
        <p:spPr>
          <a:xfrm rot="15120000">
            <a:off x="2049017" y="1384851"/>
            <a:ext cx="792783" cy="627063"/>
          </a:xfrm>
          <a:prstGeom prst="ellipse">
            <a:avLst/>
          </a:prstGeom>
          <a:ln w="254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3528">
                <a:ln w="9147">
                  <a:solidFill>
                    <a:srgbClr val="054697"/>
                  </a:solidFill>
                </a:ln>
                <a:effectLst>
                  <a:outerShdw sx="100000" sy="100000" kx="0" ky="0" algn="b" rotWithShape="0" blurRad="37338" dist="19913" dir="1800000">
                    <a:srgbClr val="000000">
                      <a:alpha val="40000"/>
                    </a:srgbClr>
                  </a:outerShdw>
                </a:effectLst>
              </a:defRPr>
            </a:pPr>
            <a:r>
              <a:t>Dendrogramas – </a:t>
            </a:r>
            <a:r>
              <a:rPr>
                <a:effectLst>
                  <a:outerShdw sx="100000" sy="100000" kx="0" ky="0" algn="b" rotWithShape="0" blurRad="37338" dist="37338" dir="2700000">
                    <a:srgbClr val="000000">
                      <a:alpha val="43137"/>
                    </a:srgbClr>
                  </a:outerShdw>
                </a:effectLst>
              </a:rPr>
              <a:t>Test de Conocimientos</a:t>
            </a:r>
          </a:p>
        </p:txBody>
      </p:sp>
      <p:sp>
        <p:nvSpPr>
          <p:cNvPr id="237" name="ZoneTexte 24"/>
          <p:cNvSpPr txBox="1"/>
          <p:nvPr/>
        </p:nvSpPr>
        <p:spPr>
          <a:xfrm rot="5400000">
            <a:off x="7732001" y="3086142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Distancia más larga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5"/>
      <p:bldP build="whole" bldLvl="1" animBg="1" rev="0" advAuto="0" spid="234" grpId="3"/>
      <p:bldP build="whole" bldLvl="1" animBg="1" rev="0" advAuto="0" spid="235" grpId="4"/>
      <p:bldP build="whole" bldLvl="1" animBg="1" rev="0" advAuto="0" spid="232" grpId="2"/>
      <p:bldP build="whole" bldLvl="1" animBg="1" rev="0" advAuto="0" spid="2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39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0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41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42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43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4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Dendrogramas – Dos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51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52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3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54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55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56" name="Connecteur droit avec flèche 4"/>
          <p:cNvSpPr/>
          <p:nvPr/>
        </p:nvSpPr>
        <p:spPr>
          <a:xfrm flipV="1">
            <a:off x="5312581" y="2442352"/>
            <a:ext cx="3335189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ZoneTexte 5"/>
          <p:cNvSpPr txBox="1"/>
          <p:nvPr/>
        </p:nvSpPr>
        <p:spPr>
          <a:xfrm>
            <a:off x="6161744" y="2178169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 clusters</a:t>
            </a:r>
          </a:p>
        </p:txBody>
      </p:sp>
      <p:sp>
        <p:nvSpPr>
          <p:cNvPr id="58" name="Ellipse 6"/>
          <p:cNvSpPr/>
          <p:nvPr/>
        </p:nvSpPr>
        <p:spPr>
          <a:xfrm rot="19140000">
            <a:off x="3019909" y="1277877"/>
            <a:ext cx="1066781" cy="1377711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Ellipse 13"/>
          <p:cNvSpPr/>
          <p:nvPr/>
        </p:nvSpPr>
        <p:spPr>
          <a:xfrm rot="13440000">
            <a:off x="738488" y="2480746"/>
            <a:ext cx="1066801" cy="142296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Dendrogramas – Dos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3"/>
      <p:bldP build="whole" bldLvl="1" animBg="1" rev="0" advAuto="0" spid="57" grpId="2"/>
      <p:bldP build="whole" bldLvl="1" animBg="1" rev="0" advAuto="0" spid="56" grpId="1"/>
      <p:bldP build="whole" bldLvl="1" animBg="1" rev="0" advAuto="0" spid="5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67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68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69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70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71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72" name="Connecteur droit avec flèche 4"/>
          <p:cNvSpPr/>
          <p:nvPr/>
        </p:nvSpPr>
        <p:spPr>
          <a:xfrm flipV="1">
            <a:off x="5177795" y="3517779"/>
            <a:ext cx="3599370" cy="215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ZoneTexte 5"/>
          <p:cNvSpPr txBox="1"/>
          <p:nvPr/>
        </p:nvSpPr>
        <p:spPr>
          <a:xfrm>
            <a:off x="6161744" y="3251079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 clusters</a:t>
            </a:r>
          </a:p>
        </p:txBody>
      </p:sp>
      <p:sp>
        <p:nvSpPr>
          <p:cNvPr id="74" name="Ellipse 6"/>
          <p:cNvSpPr/>
          <p:nvPr/>
        </p:nvSpPr>
        <p:spPr>
          <a:xfrm>
            <a:off x="3633396" y="2303342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Ellipse 7"/>
          <p:cNvSpPr/>
          <p:nvPr/>
        </p:nvSpPr>
        <p:spPr>
          <a:xfrm rot="13800000">
            <a:off x="3096941" y="1261609"/>
            <a:ext cx="474665" cy="820759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Ellipse 8"/>
          <p:cNvSpPr/>
          <p:nvPr/>
        </p:nvSpPr>
        <p:spPr>
          <a:xfrm>
            <a:off x="1461098" y="2534009"/>
            <a:ext cx="311151" cy="321995"/>
          </a:xfrm>
          <a:prstGeom prst="ellipse">
            <a:avLst/>
          </a:prstGeom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Ellipse 17"/>
          <p:cNvSpPr/>
          <p:nvPr/>
        </p:nvSpPr>
        <p:spPr>
          <a:xfrm rot="8280000">
            <a:off x="854683" y="2816173"/>
            <a:ext cx="474665" cy="106001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" name="Title 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Dendrogramas – Cuatro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5"/>
      <p:bldP build="whole" bldLvl="1" animBg="1" rev="0" advAuto="0" spid="77" grpId="3"/>
      <p:bldP build="whole" bldLvl="1" animBg="1" rev="0" advAuto="0" spid="73" grpId="2"/>
      <p:bldP build="whole" bldLvl="1" animBg="1" rev="0" advAuto="0" spid="72" grpId="1"/>
      <p:bldP build="whole" bldLvl="1" animBg="1" rev="0" advAuto="0" spid="76" grpId="4"/>
      <p:bldP build="whole" bldLvl="1" animBg="1" rev="0" advAuto="0" spid="74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85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86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87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88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89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90" name="Connecteur droit avec flèche 4"/>
          <p:cNvSpPr/>
          <p:nvPr/>
        </p:nvSpPr>
        <p:spPr>
          <a:xfrm flipV="1">
            <a:off x="5282062" y="4054776"/>
            <a:ext cx="3599370" cy="2156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ZoneTexte 5"/>
          <p:cNvSpPr txBox="1"/>
          <p:nvPr/>
        </p:nvSpPr>
        <p:spPr>
          <a:xfrm>
            <a:off x="6266012" y="3790229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 clusters</a:t>
            </a:r>
          </a:p>
        </p:txBody>
      </p:sp>
      <p:sp>
        <p:nvSpPr>
          <p:cNvPr id="92" name="Ellipse 6"/>
          <p:cNvSpPr/>
          <p:nvPr/>
        </p:nvSpPr>
        <p:spPr>
          <a:xfrm>
            <a:off x="3633396" y="2303342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Ellipse 8"/>
          <p:cNvSpPr/>
          <p:nvPr/>
        </p:nvSpPr>
        <p:spPr>
          <a:xfrm>
            <a:off x="1461098" y="2534009"/>
            <a:ext cx="311151" cy="321995"/>
          </a:xfrm>
          <a:prstGeom prst="ellipse">
            <a:avLst/>
          </a:prstGeom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Ellipse 18"/>
          <p:cNvSpPr/>
          <p:nvPr/>
        </p:nvSpPr>
        <p:spPr>
          <a:xfrm>
            <a:off x="2932981" y="1687902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Ellipse 19"/>
          <p:cNvSpPr/>
          <p:nvPr/>
        </p:nvSpPr>
        <p:spPr>
          <a:xfrm>
            <a:off x="3396650" y="1340327"/>
            <a:ext cx="338349" cy="29994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Ellipse 20"/>
          <p:cNvSpPr/>
          <p:nvPr/>
        </p:nvSpPr>
        <p:spPr>
          <a:xfrm>
            <a:off x="636197" y="2906023"/>
            <a:ext cx="338349" cy="299949"/>
          </a:xfrm>
          <a:prstGeom prst="ellipse">
            <a:avLst/>
          </a:prstGeom>
          <a:ln w="254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Ellipse 21"/>
          <p:cNvSpPr/>
          <p:nvPr/>
        </p:nvSpPr>
        <p:spPr>
          <a:xfrm>
            <a:off x="1196915" y="3512747"/>
            <a:ext cx="338349" cy="299949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Dendrogramas – Seis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6"/>
      <p:bldP build="whole" bldLvl="1" animBg="1" rev="0" advAuto="0" spid="91" grpId="2"/>
      <p:bldP build="whole" bldLvl="1" animBg="1" rev="0" advAuto="0" spid="96" grpId="3"/>
      <p:bldP build="whole" bldLvl="1" animBg="1" rev="0" advAuto="0" spid="95" grpId="8"/>
      <p:bldP build="whole" bldLvl="1" animBg="1" rev="0" advAuto="0" spid="93" grpId="5"/>
      <p:bldP build="whole" bldLvl="1" animBg="1" rev="0" advAuto="0" spid="97" grpId="4"/>
      <p:bldP build="whole" bldLvl="1" animBg="1" rev="0" advAuto="0" spid="92" grpId="7"/>
      <p:bldP build="whole" bldLvl="1" animBg="1" rev="0" advAuto="0" spid="9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3962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1171" y="1253526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ZoneTexte 3"/>
          <p:cNvSpPr txBox="1"/>
          <p:nvPr/>
        </p:nvSpPr>
        <p:spPr>
          <a:xfrm>
            <a:off x="3421720" y="13133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05" name="ZoneTexte 37"/>
          <p:cNvSpPr txBox="1"/>
          <p:nvPr/>
        </p:nvSpPr>
        <p:spPr>
          <a:xfrm>
            <a:off x="2954546" y="167136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06" name="ZoneTexte 38"/>
          <p:cNvSpPr txBox="1"/>
          <p:nvPr/>
        </p:nvSpPr>
        <p:spPr>
          <a:xfrm>
            <a:off x="3650050" y="22752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07" name="ZoneTexte 42"/>
          <p:cNvSpPr txBox="1"/>
          <p:nvPr/>
        </p:nvSpPr>
        <p:spPr>
          <a:xfrm>
            <a:off x="1461098" y="25340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08" name="ZoneTexte 43"/>
          <p:cNvSpPr txBox="1"/>
          <p:nvPr/>
        </p:nvSpPr>
        <p:spPr>
          <a:xfrm>
            <a:off x="657764" y="288984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09" name="ZoneTexte 44"/>
          <p:cNvSpPr txBox="1"/>
          <p:nvPr/>
        </p:nvSpPr>
        <p:spPr>
          <a:xfrm>
            <a:off x="1223872" y="34908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10" name="Connecteur droit avec flèche 4"/>
          <p:cNvSpPr/>
          <p:nvPr/>
        </p:nvSpPr>
        <p:spPr>
          <a:xfrm>
            <a:off x="8023645" y="1447430"/>
            <a:ext cx="3236" cy="1998093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Ellipse 6"/>
          <p:cNvSpPr/>
          <p:nvPr/>
        </p:nvSpPr>
        <p:spPr>
          <a:xfrm rot="1560000">
            <a:off x="718377" y="2457349"/>
            <a:ext cx="1087439" cy="13691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Ellipse 13"/>
          <p:cNvSpPr/>
          <p:nvPr/>
        </p:nvSpPr>
        <p:spPr>
          <a:xfrm rot="19500000">
            <a:off x="3051985" y="1291243"/>
            <a:ext cx="1001549" cy="1320351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Connecteur droit avec flèche 14"/>
          <p:cNvSpPr/>
          <p:nvPr/>
        </p:nvSpPr>
        <p:spPr>
          <a:xfrm flipV="1">
            <a:off x="5309887" y="2399032"/>
            <a:ext cx="3335188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ZoneTexte 15"/>
          <p:cNvSpPr txBox="1"/>
          <p:nvPr/>
        </p:nvSpPr>
        <p:spPr>
          <a:xfrm>
            <a:off x="6161744" y="2124555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 clusters</a:t>
            </a:r>
          </a:p>
        </p:txBody>
      </p:sp>
      <p:sp>
        <p:nvSpPr>
          <p:cNvPr id="115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4672">
              <a:defRPr sz="3168">
                <a:ln w="7376">
                  <a:solidFill>
                    <a:srgbClr val="054697"/>
                  </a:solidFill>
                </a:ln>
                <a:effectLst>
                  <a:outerShdw sx="100000" sy="100000" kx="0" ky="0" algn="b" rotWithShape="0" blurRad="33528" dist="17881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Dendrogramas – Número óptimo de Clusters</a:t>
            </a:r>
          </a:p>
        </p:txBody>
      </p:sp>
      <p:sp>
        <p:nvSpPr>
          <p:cNvPr id="116" name="ZoneTexte 24"/>
          <p:cNvSpPr txBox="1"/>
          <p:nvPr/>
        </p:nvSpPr>
        <p:spPr>
          <a:xfrm rot="5400000">
            <a:off x="7355122" y="2334090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Distancia más larga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4"/>
      <p:bldP build="whole" bldLvl="1" animBg="1" rev="0" advAuto="0" spid="112" grpId="5"/>
      <p:bldP build="whole" bldLvl="1" animBg="1" rev="0" advAuto="0" spid="111" grpId="6"/>
      <p:bldP build="whole" bldLvl="1" animBg="1" rev="0" advAuto="0" spid="110" grpId="1"/>
      <p:bldP build="whole" bldLvl="1" animBg="1" rev="0" advAuto="0" spid="116" grpId="2"/>
      <p:bldP build="whole" bldLvl="1" animBg="1" rev="0" advAuto="0" spid="11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Test de Conocimientos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9630"/>
            <a:ext cx="4212596" cy="318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 5" descr="Imag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266" y="1262062"/>
            <a:ext cx="4340734" cy="326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ZoneTexte 12"/>
          <p:cNvSpPr txBox="1"/>
          <p:nvPr/>
        </p:nvSpPr>
        <p:spPr>
          <a:xfrm>
            <a:off x="3817906" y="39196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25" name="ZoneTexte 13"/>
          <p:cNvSpPr txBox="1"/>
          <p:nvPr/>
        </p:nvSpPr>
        <p:spPr>
          <a:xfrm>
            <a:off x="3416060" y="369318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26" name="ZoneTexte 15"/>
          <p:cNvSpPr txBox="1"/>
          <p:nvPr/>
        </p:nvSpPr>
        <p:spPr>
          <a:xfrm>
            <a:off x="3666225" y="34757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27" name="ZoneTexte 17"/>
          <p:cNvSpPr txBox="1"/>
          <p:nvPr/>
        </p:nvSpPr>
        <p:spPr>
          <a:xfrm>
            <a:off x="2372263" y="18223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28" name="ZoneTexte 19"/>
          <p:cNvSpPr txBox="1"/>
          <p:nvPr/>
        </p:nvSpPr>
        <p:spPr>
          <a:xfrm>
            <a:off x="2075730" y="14503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29" name="ZoneTexte 20"/>
          <p:cNvSpPr txBox="1"/>
          <p:nvPr/>
        </p:nvSpPr>
        <p:spPr>
          <a:xfrm>
            <a:off x="2275215" y="12296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30" name="ZoneTexte 21"/>
          <p:cNvSpPr txBox="1"/>
          <p:nvPr/>
        </p:nvSpPr>
        <p:spPr>
          <a:xfrm>
            <a:off x="927340" y="27173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7</a:t>
            </a:r>
          </a:p>
        </p:txBody>
      </p:sp>
      <p:sp>
        <p:nvSpPr>
          <p:cNvPr id="131" name="ZoneTexte 22"/>
          <p:cNvSpPr txBox="1"/>
          <p:nvPr/>
        </p:nvSpPr>
        <p:spPr>
          <a:xfrm>
            <a:off x="590908" y="294376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8</a:t>
            </a:r>
          </a:p>
        </p:txBody>
      </p:sp>
      <p:sp>
        <p:nvSpPr>
          <p:cNvPr id="132" name="ZoneTexte 23"/>
          <p:cNvSpPr txBox="1"/>
          <p:nvPr/>
        </p:nvSpPr>
        <p:spPr>
          <a:xfrm>
            <a:off x="835683" y="331577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9</a:t>
            </a:r>
          </a:p>
        </p:txBody>
      </p:sp>
      <p:sp>
        <p:nvSpPr>
          <p:cNvPr id="133" name="ZoneTexte 24"/>
          <p:cNvSpPr txBox="1"/>
          <p:nvPr/>
        </p:nvSpPr>
        <p:spPr>
          <a:xfrm rot="5400000">
            <a:off x="7647090" y="2939828"/>
            <a:ext cx="159469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Distancia más larga</a:t>
            </a:r>
          </a:p>
        </p:txBody>
      </p:sp>
      <p:sp>
        <p:nvSpPr>
          <p:cNvPr id="134" name="Connecteur droit avec flèche 6"/>
          <p:cNvSpPr/>
          <p:nvPr/>
        </p:nvSpPr>
        <p:spPr>
          <a:xfrm>
            <a:off x="8386966" y="2525732"/>
            <a:ext cx="3237" cy="1410418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Connecteur droit avec flèche 25"/>
          <p:cNvSpPr/>
          <p:nvPr/>
        </p:nvSpPr>
        <p:spPr>
          <a:xfrm flipV="1">
            <a:off x="5310068" y="3180990"/>
            <a:ext cx="3335189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ZoneTexte 26"/>
          <p:cNvSpPr txBox="1"/>
          <p:nvPr/>
        </p:nvSpPr>
        <p:spPr>
          <a:xfrm>
            <a:off x="6159232" y="2914111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pPr/>
            <a:r>
              <a:t>3 clusters</a:t>
            </a:r>
          </a:p>
        </p:txBody>
      </p:sp>
      <p:sp>
        <p:nvSpPr>
          <p:cNvPr id="137" name="Ellipse 7"/>
          <p:cNvSpPr/>
          <p:nvPr/>
        </p:nvSpPr>
        <p:spPr>
          <a:xfrm rot="13740000">
            <a:off x="3439908" y="3566302"/>
            <a:ext cx="715809" cy="627065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Ellipse 28"/>
          <p:cNvSpPr/>
          <p:nvPr/>
        </p:nvSpPr>
        <p:spPr>
          <a:xfrm rot="18300000">
            <a:off x="517169" y="2878876"/>
            <a:ext cx="898959" cy="6270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Ellipse 29"/>
          <p:cNvSpPr/>
          <p:nvPr/>
        </p:nvSpPr>
        <p:spPr>
          <a:xfrm rot="15120000">
            <a:off x="2049017" y="1384851"/>
            <a:ext cx="792783" cy="627063"/>
          </a:xfrm>
          <a:prstGeom prst="ellipse">
            <a:avLst/>
          </a:prstGeom>
          <a:ln w="254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3528">
                <a:ln w="9147">
                  <a:solidFill>
                    <a:srgbClr val="054697"/>
                  </a:solidFill>
                </a:ln>
                <a:effectLst>
                  <a:outerShdw sx="100000" sy="100000" kx="0" ky="0" algn="b" rotWithShape="0" blurRad="37338" dist="19913" dir="1800000">
                    <a:srgbClr val="000000">
                      <a:alpha val="40000"/>
                    </a:srgbClr>
                  </a:outerShdw>
                </a:effectLst>
              </a:defRPr>
            </a:pPr>
            <a:r>
              <a:t>Dendrogramas – </a:t>
            </a:r>
            <a:r>
              <a:rPr>
                <a:effectLst>
                  <a:outerShdw sx="100000" sy="100000" kx="0" ky="0" algn="b" rotWithShape="0" blurRad="37338" dist="37338" dir="2700000">
                    <a:srgbClr val="000000">
                      <a:alpha val="43137"/>
                    </a:srgbClr>
                  </a:outerShdw>
                </a:effectLst>
              </a:rPr>
              <a:t>Test de Conocimientos</a:t>
            </a:r>
          </a:p>
        </p:txBody>
      </p:sp>
      <p:grpSp>
        <p:nvGrpSpPr>
          <p:cNvPr id="143" name="Rectangle 2"/>
          <p:cNvGrpSpPr/>
          <p:nvPr/>
        </p:nvGrpSpPr>
        <p:grpSpPr>
          <a:xfrm>
            <a:off x="184298" y="1282993"/>
            <a:ext cx="3976576" cy="2991295"/>
            <a:chOff x="0" y="0"/>
            <a:chExt cx="3976575" cy="2991293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3976576" cy="299129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???"/>
            <p:cNvSpPr txBox="1"/>
            <p:nvPr/>
          </p:nvSpPr>
          <p:spPr>
            <a:xfrm>
              <a:off x="0" y="1214976"/>
              <a:ext cx="3976576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  <p:grpSp>
        <p:nvGrpSpPr>
          <p:cNvPr id="146" name="Rectangle 27"/>
          <p:cNvGrpSpPr/>
          <p:nvPr/>
        </p:nvGrpSpPr>
        <p:grpSpPr>
          <a:xfrm>
            <a:off x="5056229" y="1282993"/>
            <a:ext cx="3976576" cy="2991295"/>
            <a:chOff x="0" y="0"/>
            <a:chExt cx="3976575" cy="2991293"/>
          </a:xfrm>
        </p:grpSpPr>
        <p:sp>
          <p:nvSpPr>
            <p:cNvPr id="144" name="Rectangle"/>
            <p:cNvSpPr/>
            <p:nvPr/>
          </p:nvSpPr>
          <p:spPr>
            <a:xfrm>
              <a:off x="0" y="0"/>
              <a:ext cx="3976576" cy="2991294"/>
            </a:xfrm>
            <a:prstGeom prst="rect">
              <a:avLst/>
            </a:prstGeom>
            <a:solidFill>
              <a:schemeClr val="accent3"/>
            </a:solidFill>
            <a:ln w="25400" cap="flat">
              <a:solidFill>
                <a:srgbClr val="71884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???"/>
            <p:cNvSpPr txBox="1"/>
            <p:nvPr/>
          </p:nvSpPr>
          <p:spPr>
            <a:xfrm>
              <a:off x="0" y="1214976"/>
              <a:ext cx="3976576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8" y="1229630"/>
            <a:ext cx="4212596" cy="3186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 5" descr="Imag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266" y="1262062"/>
            <a:ext cx="4340734" cy="326548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ZoneTexte 12"/>
          <p:cNvSpPr txBox="1"/>
          <p:nvPr/>
        </p:nvSpPr>
        <p:spPr>
          <a:xfrm>
            <a:off x="3817906" y="39196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53" name="ZoneTexte 13"/>
          <p:cNvSpPr txBox="1"/>
          <p:nvPr/>
        </p:nvSpPr>
        <p:spPr>
          <a:xfrm>
            <a:off x="3416060" y="369318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54" name="ZoneTexte 15"/>
          <p:cNvSpPr txBox="1"/>
          <p:nvPr/>
        </p:nvSpPr>
        <p:spPr>
          <a:xfrm>
            <a:off x="3666225" y="34757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55" name="ZoneTexte 17"/>
          <p:cNvSpPr txBox="1"/>
          <p:nvPr/>
        </p:nvSpPr>
        <p:spPr>
          <a:xfrm>
            <a:off x="2372263" y="18223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56" name="ZoneTexte 19"/>
          <p:cNvSpPr txBox="1"/>
          <p:nvPr/>
        </p:nvSpPr>
        <p:spPr>
          <a:xfrm>
            <a:off x="2075730" y="14503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57" name="ZoneTexte 20"/>
          <p:cNvSpPr txBox="1"/>
          <p:nvPr/>
        </p:nvSpPr>
        <p:spPr>
          <a:xfrm>
            <a:off x="2275215" y="122963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58" name="ZoneTexte 21"/>
          <p:cNvSpPr txBox="1"/>
          <p:nvPr/>
        </p:nvSpPr>
        <p:spPr>
          <a:xfrm>
            <a:off x="927340" y="27173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7</a:t>
            </a:r>
          </a:p>
        </p:txBody>
      </p:sp>
      <p:sp>
        <p:nvSpPr>
          <p:cNvPr id="159" name="ZoneTexte 22"/>
          <p:cNvSpPr txBox="1"/>
          <p:nvPr/>
        </p:nvSpPr>
        <p:spPr>
          <a:xfrm>
            <a:off x="590908" y="294376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8</a:t>
            </a:r>
          </a:p>
        </p:txBody>
      </p:sp>
      <p:sp>
        <p:nvSpPr>
          <p:cNvPr id="160" name="ZoneTexte 23"/>
          <p:cNvSpPr txBox="1"/>
          <p:nvPr/>
        </p:nvSpPr>
        <p:spPr>
          <a:xfrm>
            <a:off x="835683" y="331577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9</a:t>
            </a:r>
          </a:p>
        </p:txBody>
      </p:sp>
      <p:sp>
        <p:nvSpPr>
          <p:cNvPr id="161" name="Ellipse 7"/>
          <p:cNvSpPr/>
          <p:nvPr/>
        </p:nvSpPr>
        <p:spPr>
          <a:xfrm rot="13740000">
            <a:off x="3439908" y="3566302"/>
            <a:ext cx="715809" cy="627065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Ellipse 28"/>
          <p:cNvSpPr/>
          <p:nvPr/>
        </p:nvSpPr>
        <p:spPr>
          <a:xfrm rot="18300000">
            <a:off x="517169" y="2878876"/>
            <a:ext cx="898959" cy="6270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Ellipse 29"/>
          <p:cNvSpPr/>
          <p:nvPr/>
        </p:nvSpPr>
        <p:spPr>
          <a:xfrm rot="15120000">
            <a:off x="2049017" y="1384851"/>
            <a:ext cx="792783" cy="627063"/>
          </a:xfrm>
          <a:prstGeom prst="ellipse">
            <a:avLst/>
          </a:prstGeom>
          <a:ln w="254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3528">
                <a:ln w="9147">
                  <a:solidFill>
                    <a:srgbClr val="054697"/>
                  </a:solidFill>
                </a:ln>
                <a:effectLst>
                  <a:outerShdw sx="100000" sy="100000" kx="0" ky="0" algn="b" rotWithShape="0" blurRad="37338" dist="19913" dir="1800000">
                    <a:srgbClr val="000000">
                      <a:alpha val="40000"/>
                    </a:srgbClr>
                  </a:outerShdw>
                </a:effectLst>
              </a:defRPr>
            </a:pPr>
            <a:r>
              <a:t>Dendrogramas – </a:t>
            </a:r>
            <a:r>
              <a:rPr>
                <a:effectLst>
                  <a:outerShdw sx="100000" sy="100000" kx="0" ky="0" algn="b" rotWithShape="0" blurRad="37338" dist="37338" dir="2700000">
                    <a:srgbClr val="000000">
                      <a:alpha val="43137"/>
                    </a:srgbClr>
                  </a:outerShdw>
                </a:effectLst>
              </a:rPr>
              <a:t>Test de Conocimientos</a:t>
            </a:r>
          </a:p>
        </p:txBody>
      </p:sp>
      <p:grpSp>
        <p:nvGrpSpPr>
          <p:cNvPr id="167" name="Rectangle 2"/>
          <p:cNvGrpSpPr/>
          <p:nvPr/>
        </p:nvGrpSpPr>
        <p:grpSpPr>
          <a:xfrm>
            <a:off x="184298" y="1282993"/>
            <a:ext cx="3976576" cy="2991295"/>
            <a:chOff x="0" y="0"/>
            <a:chExt cx="3976575" cy="2991293"/>
          </a:xfrm>
        </p:grpSpPr>
        <p:sp>
          <p:nvSpPr>
            <p:cNvPr id="165" name="Rectangle"/>
            <p:cNvSpPr/>
            <p:nvPr/>
          </p:nvSpPr>
          <p:spPr>
            <a:xfrm>
              <a:off x="0" y="0"/>
              <a:ext cx="3976576" cy="2991294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???"/>
            <p:cNvSpPr txBox="1"/>
            <p:nvPr/>
          </p:nvSpPr>
          <p:spPr>
            <a:xfrm>
              <a:off x="0" y="1214976"/>
              <a:ext cx="3976576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???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