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7" name="Shape 4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8" name="Shape 5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9" name="Shape 5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 is suffered when alternative which is not optimal.</a:t>
            </a:r>
          </a:p>
          <a:p>
            <a:pPr/>
            <a:r>
              <a:t>-----</a:t>
            </a:r>
          </a:p>
          <a:p>
            <a:pPr/>
            <a:r>
              <a:t>Using Conﬁdence Bounds for</a:t>
            </a:r>
          </a:p>
          <a:p>
            <a:pPr/>
            <a:r>
              <a:t>Exploitation-Exploration Trade-oﬀs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0" name="Shape 5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1" name="Shape 6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2" name="Shape 6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3" name="Shape 6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5" name="Shape 7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6" name="Shape 7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7" name="Shape 8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8" name="Shape 8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hape 8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v.s. A/B test</a:t>
            </a:r>
          </a:p>
          <a:p>
            <a:pPr/>
            <a:r>
              <a:t>A/B test = pure exploration</a:t>
            </a:r>
          </a:p>
          <a:p>
            <a:pPr/>
          </a:p>
          <a:p>
            <a:pP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0" name="Shape 9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1" name="Shape 9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2" name="Shape 9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3" name="Shape 9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4" name="Shape 10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5" name="Shape 10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6" name="Shape 10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7" name="Shape 1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8" name="Shape 1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9" name="Shape 1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0" name="Shape 1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1" name="Shape 1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2" name="Shape 1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3" name="Shape 1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4" name="Shape 13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5" name="Shape 1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6" name="Shape 13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1" name="Shape 1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  <a:p>
            <a:pPr/>
            <a:r>
              <a:t>-------</a:t>
            </a:r>
            <a:br/>
            <a:r>
              <a:t>The expected total reward of a learning algorithm should be close to the expected total reward given by the best distribution D I</a:t>
            </a:r>
          </a:p>
          <a:p>
            <a:pPr/>
            <a:r>
              <a:t>-------</a:t>
            </a:r>
          </a:p>
          <a:p>
            <a:pPr/>
            <a:r>
              <a:t>Explotation vs Exploration</a:t>
            </a:r>
          </a:p>
          <a:p>
            <a:pPr/>
            <a:r>
              <a:t>Thus the regret of a learning algorithm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For the random bandit problem it is assumed that in each trial the rewards xi (t) are drawn independently from some fixed but unknown distributions D 1 ; : : : ; D K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El problema del 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Bandido Multi Brazo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3715820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003461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5428179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7140537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91101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4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4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4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4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5460124" y="1439565"/>
            <a:ext cx="1691319" cy="2055572"/>
            <a:chOff x="0" y="0"/>
            <a:chExt cx="1691318" cy="2055571"/>
          </a:xfrm>
        </p:grpSpPr>
        <p:sp>
          <p:nvSpPr>
            <p:cNvPr id="153" name="Freeform: Shape 33"/>
            <p:cNvSpPr/>
            <p:nvPr/>
          </p:nvSpPr>
          <p:spPr>
            <a:xfrm>
              <a:off x="126352" y="910158"/>
              <a:ext cx="1253599" cy="114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20971"/>
                  </a:moveTo>
                  <a:cubicBezTo>
                    <a:pt x="2636" y="21492"/>
                    <a:pt x="3345" y="20096"/>
                    <a:pt x="5717" y="16601"/>
                  </a:cubicBezTo>
                  <a:cubicBezTo>
                    <a:pt x="8088" y="13106"/>
                    <a:pt x="12096" y="109"/>
                    <a:pt x="14231" y="0"/>
                  </a:cubicBezTo>
                  <a:cubicBezTo>
                    <a:pt x="16366" y="-108"/>
                    <a:pt x="17299" y="12451"/>
                    <a:pt x="18527" y="15951"/>
                  </a:cubicBezTo>
                  <a:cubicBezTo>
                    <a:pt x="19755" y="19451"/>
                    <a:pt x="20098" y="20958"/>
                    <a:pt x="21600" y="21001"/>
                  </a:cubicBezTo>
                </a:path>
              </a:pathLst>
            </a:cu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4" name="Straight Arrow Connector 34"/>
            <p:cNvSpPr/>
            <p:nvPr/>
          </p:nvSpPr>
          <p:spPr>
            <a:xfrm flipV="1">
              <a:off x="-1" y="0"/>
              <a:ext cx="2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Straight Arrow Connector 36"/>
            <p:cNvSpPr/>
            <p:nvPr/>
          </p:nvSpPr>
          <p:spPr>
            <a:xfrm>
              <a:off x="-1" y="2055571"/>
              <a:ext cx="1691320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Straight Arrow Connector 66"/>
            <p:cNvSpPr/>
            <p:nvPr/>
          </p:nvSpPr>
          <p:spPr>
            <a:xfrm flipV="1">
              <a:off x="947683" y="910197"/>
              <a:ext cx="4566" cy="114436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5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grpSp>
        <p:nvGrpSpPr>
          <p:cNvPr id="163" name="Group 24"/>
          <p:cNvGrpSpPr/>
          <p:nvPr/>
        </p:nvGrpSpPr>
        <p:grpSpPr>
          <a:xfrm>
            <a:off x="280892" y="1439565"/>
            <a:ext cx="1691320" cy="2055574"/>
            <a:chOff x="0" y="0"/>
            <a:chExt cx="1691318" cy="2055573"/>
          </a:xfrm>
        </p:grpSpPr>
        <p:sp>
          <p:nvSpPr>
            <p:cNvPr id="159" name="Freeform: Shape 25"/>
            <p:cNvSpPr/>
            <p:nvPr/>
          </p:nvSpPr>
          <p:spPr>
            <a:xfrm>
              <a:off x="-1" y="776940"/>
              <a:ext cx="1470671" cy="1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087"/>
                  </a:moveTo>
                  <a:cubicBezTo>
                    <a:pt x="2636" y="21600"/>
                    <a:pt x="5444" y="20220"/>
                    <a:pt x="7248" y="16705"/>
                  </a:cubicBezTo>
                  <a:cubicBezTo>
                    <a:pt x="9053" y="13191"/>
                    <a:pt x="9634" y="0"/>
                    <a:pt x="10827" y="0"/>
                  </a:cubicBezTo>
                  <a:cubicBezTo>
                    <a:pt x="12021" y="1"/>
                    <a:pt x="12615" y="13188"/>
                    <a:pt x="14410" y="16707"/>
                  </a:cubicBezTo>
                  <a:cubicBezTo>
                    <a:pt x="16206" y="20227"/>
                    <a:pt x="20098" y="21074"/>
                    <a:pt x="21600" y="21116"/>
                  </a:cubicBez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0" name="Straight Arrow Connector 26"/>
            <p:cNvSpPr/>
            <p:nvPr/>
          </p:nvSpPr>
          <p:spPr>
            <a:xfrm flipV="1">
              <a:off x="-1" y="0"/>
              <a:ext cx="2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Straight Arrow Connector 27"/>
            <p:cNvSpPr/>
            <p:nvPr/>
          </p:nvSpPr>
          <p:spPr>
            <a:xfrm>
              <a:off x="-1" y="2055571"/>
              <a:ext cx="1691320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" name="Straight Arrow Connector 53"/>
            <p:cNvSpPr/>
            <p:nvPr/>
          </p:nvSpPr>
          <p:spPr>
            <a:xfrm flipV="1">
              <a:off x="730934" y="776941"/>
              <a:ext cx="6263" cy="12786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9" name="Group 78"/>
          <p:cNvGrpSpPr/>
          <p:nvPr/>
        </p:nvGrpSpPr>
        <p:grpSpPr>
          <a:xfrm>
            <a:off x="1954570" y="1439565"/>
            <a:ext cx="1691322" cy="2055572"/>
            <a:chOff x="0" y="0"/>
            <a:chExt cx="1691321" cy="2055571"/>
          </a:xfrm>
        </p:grpSpPr>
        <p:grpSp>
          <p:nvGrpSpPr>
            <p:cNvPr id="167" name="Group 37"/>
            <p:cNvGrpSpPr/>
            <p:nvPr/>
          </p:nvGrpSpPr>
          <p:grpSpPr>
            <a:xfrm>
              <a:off x="0" y="0"/>
              <a:ext cx="1691322" cy="2055572"/>
              <a:chOff x="0" y="0"/>
              <a:chExt cx="1691321" cy="2055571"/>
            </a:xfrm>
          </p:grpSpPr>
          <p:sp>
            <p:nvSpPr>
              <p:cNvPr id="164" name="Freeform: Shape 38"/>
              <p:cNvSpPr/>
              <p:nvPr/>
            </p:nvSpPr>
            <p:spPr>
              <a:xfrm flipH="1">
                <a:off x="0" y="1284584"/>
                <a:ext cx="1640270" cy="770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7" fill="norm" stroke="1" extrusionOk="0">
                    <a:moveTo>
                      <a:pt x="0" y="20971"/>
                    </a:moveTo>
                    <a:cubicBezTo>
                      <a:pt x="2636" y="21492"/>
                      <a:pt x="3345" y="20096"/>
                      <a:pt x="5717" y="16601"/>
                    </a:cubicBezTo>
                    <a:cubicBezTo>
                      <a:pt x="8088" y="13106"/>
                      <a:pt x="12096" y="109"/>
                      <a:pt x="14231" y="0"/>
                    </a:cubicBezTo>
                    <a:cubicBezTo>
                      <a:pt x="16366" y="-108"/>
                      <a:pt x="17299" y="12451"/>
                      <a:pt x="18527" y="15951"/>
                    </a:cubicBezTo>
                    <a:cubicBezTo>
                      <a:pt x="19755" y="19451"/>
                      <a:pt x="20098" y="20958"/>
                      <a:pt x="21600" y="21001"/>
                    </a:cubicBezTo>
                  </a:path>
                </a:pathLst>
              </a:cu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65" name="Straight Arrow Connector 39"/>
              <p:cNvSpPr/>
              <p:nvPr/>
            </p:nvSpPr>
            <p:spPr>
              <a:xfrm flipV="1">
                <a:off x="4" y="0"/>
                <a:ext cx="1" cy="2055572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Straight Arrow Connector 40"/>
              <p:cNvSpPr/>
              <p:nvPr/>
            </p:nvSpPr>
            <p:spPr>
              <a:xfrm>
                <a:off x="4" y="2055571"/>
                <a:ext cx="1691318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68" name="Straight Arrow Connector 56"/>
            <p:cNvSpPr/>
            <p:nvPr/>
          </p:nvSpPr>
          <p:spPr>
            <a:xfrm flipH="1" flipV="1">
              <a:off x="559625" y="1284610"/>
              <a:ext cx="5534" cy="77096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5" name="Group 72"/>
          <p:cNvGrpSpPr/>
          <p:nvPr/>
        </p:nvGrpSpPr>
        <p:grpSpPr>
          <a:xfrm>
            <a:off x="3735020" y="1439563"/>
            <a:ext cx="1691319" cy="2055573"/>
            <a:chOff x="0" y="0"/>
            <a:chExt cx="1691318" cy="2055572"/>
          </a:xfrm>
        </p:grpSpPr>
        <p:grpSp>
          <p:nvGrpSpPr>
            <p:cNvPr id="173" name="Group 49"/>
            <p:cNvGrpSpPr/>
            <p:nvPr/>
          </p:nvGrpSpPr>
          <p:grpSpPr>
            <a:xfrm>
              <a:off x="-1" y="-1"/>
              <a:ext cx="1691320" cy="2055573"/>
              <a:chOff x="0" y="0"/>
              <a:chExt cx="1691318" cy="2055571"/>
            </a:xfrm>
          </p:grpSpPr>
          <p:sp>
            <p:nvSpPr>
              <p:cNvPr id="170" name="Freeform: Shape 50"/>
              <p:cNvSpPr/>
              <p:nvPr/>
            </p:nvSpPr>
            <p:spPr>
              <a:xfrm>
                <a:off x="51052" y="0"/>
                <a:ext cx="971889" cy="2055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90" fill="norm" stroke="1" extrusionOk="0">
                    <a:moveTo>
                      <a:pt x="0" y="21087"/>
                    </a:moveTo>
                    <a:cubicBezTo>
                      <a:pt x="2636" y="21600"/>
                      <a:pt x="5444" y="20220"/>
                      <a:pt x="7248" y="16705"/>
                    </a:cubicBezTo>
                    <a:cubicBezTo>
                      <a:pt x="9053" y="13191"/>
                      <a:pt x="9634" y="0"/>
                      <a:pt x="10827" y="0"/>
                    </a:cubicBezTo>
                    <a:cubicBezTo>
                      <a:pt x="12021" y="1"/>
                      <a:pt x="12615" y="13188"/>
                      <a:pt x="14410" y="16707"/>
                    </a:cubicBezTo>
                    <a:cubicBezTo>
                      <a:pt x="16206" y="20227"/>
                      <a:pt x="20098" y="21074"/>
                      <a:pt x="21600" y="21116"/>
                    </a:cubicBezTo>
                  </a:path>
                </a:pathLst>
              </a:custGeom>
              <a:solidFill>
                <a:srgbClr val="FF66FF"/>
              </a:solidFill>
              <a:ln w="25400" cap="flat">
                <a:solidFill>
                  <a:srgbClr val="FF66FF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71" name="Straight Arrow Connector 51"/>
              <p:cNvSpPr/>
              <p:nvPr/>
            </p:nvSpPr>
            <p:spPr>
              <a:xfrm flipV="1">
                <a:off x="-1" y="0"/>
                <a:ext cx="2" cy="2055572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" name="Straight Arrow Connector 52"/>
              <p:cNvSpPr/>
              <p:nvPr/>
            </p:nvSpPr>
            <p:spPr>
              <a:xfrm>
                <a:off x="-1" y="2055571"/>
                <a:ext cx="1691320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4" name="Straight Arrow Connector 63"/>
            <p:cNvSpPr/>
            <p:nvPr/>
          </p:nvSpPr>
          <p:spPr>
            <a:xfrm flipV="1">
              <a:off x="537287" y="0"/>
              <a:ext cx="940" cy="205557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 84"/>
          <p:cNvGrpSpPr/>
          <p:nvPr/>
        </p:nvGrpSpPr>
        <p:grpSpPr>
          <a:xfrm>
            <a:off x="7197177" y="1439565"/>
            <a:ext cx="1691319" cy="2056586"/>
            <a:chOff x="0" y="0"/>
            <a:chExt cx="1691318" cy="2056584"/>
          </a:xfrm>
        </p:grpSpPr>
        <p:grpSp>
          <p:nvGrpSpPr>
            <p:cNvPr id="179" name="Group 28"/>
            <p:cNvGrpSpPr/>
            <p:nvPr/>
          </p:nvGrpSpPr>
          <p:grpSpPr>
            <a:xfrm>
              <a:off x="-1" y="0"/>
              <a:ext cx="1691320" cy="2056586"/>
              <a:chOff x="0" y="0"/>
              <a:chExt cx="1691318" cy="2056584"/>
            </a:xfrm>
          </p:grpSpPr>
          <p:sp>
            <p:nvSpPr>
              <p:cNvPr id="176" name="Freeform: Shape 29"/>
              <p:cNvSpPr/>
              <p:nvPr/>
            </p:nvSpPr>
            <p:spPr>
              <a:xfrm>
                <a:off x="342621" y="322426"/>
                <a:ext cx="1253599" cy="1734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57" fill="norm" stroke="1" extrusionOk="0">
                    <a:moveTo>
                      <a:pt x="0" y="21039"/>
                    </a:moveTo>
                    <a:cubicBezTo>
                      <a:pt x="2636" y="21564"/>
                      <a:pt x="7959" y="20375"/>
                      <a:pt x="10640" y="16869"/>
                    </a:cubicBezTo>
                    <a:cubicBezTo>
                      <a:pt x="13322" y="13362"/>
                      <a:pt x="14685" y="37"/>
                      <a:pt x="16091" y="0"/>
                    </a:cubicBezTo>
                    <a:cubicBezTo>
                      <a:pt x="17496" y="-36"/>
                      <a:pt x="18156" y="13139"/>
                      <a:pt x="19074" y="16650"/>
                    </a:cubicBezTo>
                    <a:cubicBezTo>
                      <a:pt x="19992" y="20162"/>
                      <a:pt x="20098" y="21026"/>
                      <a:pt x="21600" y="21069"/>
                    </a:cubicBezTo>
                  </a:path>
                </a:pathLst>
              </a:custGeom>
              <a:solidFill>
                <a:srgbClr val="FFC000"/>
              </a:solidFill>
              <a:ln w="25400" cap="flat">
                <a:solidFill>
                  <a:srgbClr val="FFC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77" name="Straight Arrow Connector 30"/>
              <p:cNvSpPr/>
              <p:nvPr/>
            </p:nvSpPr>
            <p:spPr>
              <a:xfrm flipV="1">
                <a:off x="-1" y="0"/>
                <a:ext cx="2" cy="205557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Straight Arrow Connector 31"/>
              <p:cNvSpPr/>
              <p:nvPr/>
            </p:nvSpPr>
            <p:spPr>
              <a:xfrm>
                <a:off x="-1" y="2055570"/>
                <a:ext cx="1691320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80" name="Straight Arrow Connector 69"/>
            <p:cNvSpPr/>
            <p:nvPr/>
          </p:nvSpPr>
          <p:spPr>
            <a:xfrm flipV="1">
              <a:off x="1277410" y="322427"/>
              <a:ext cx="2" cy="173213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2" name="TextBox 41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83" name="TextBox 4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84" name="TextBox 4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85" name="TextBox 4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86" name="TextBox 4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190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1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5" name="Group 66"/>
          <p:cNvGrpSpPr/>
          <p:nvPr/>
        </p:nvGrpSpPr>
        <p:grpSpPr>
          <a:xfrm>
            <a:off x="4110718" y="1583872"/>
            <a:ext cx="889909" cy="1894115"/>
            <a:chOff x="0" y="0"/>
            <a:chExt cx="889907" cy="1894114"/>
          </a:xfrm>
        </p:grpSpPr>
        <p:sp>
          <p:nvSpPr>
            <p:cNvPr id="193" name="Rectangle 67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4" name="Straight Connector 68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8" name="Group 69"/>
          <p:cNvGrpSpPr/>
          <p:nvPr/>
        </p:nvGrpSpPr>
        <p:grpSpPr>
          <a:xfrm>
            <a:off x="5861956" y="1583872"/>
            <a:ext cx="889909" cy="1894115"/>
            <a:chOff x="0" y="0"/>
            <a:chExt cx="889907" cy="1894114"/>
          </a:xfrm>
        </p:grpSpPr>
        <p:sp>
          <p:nvSpPr>
            <p:cNvPr id="196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7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1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199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0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4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202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3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206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207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208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209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210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211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220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1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5" name="Group 66"/>
          <p:cNvGrpSpPr/>
          <p:nvPr/>
        </p:nvGrpSpPr>
        <p:grpSpPr>
          <a:xfrm>
            <a:off x="4110718" y="1583872"/>
            <a:ext cx="889909" cy="1894115"/>
            <a:chOff x="0" y="0"/>
            <a:chExt cx="889907" cy="1894114"/>
          </a:xfrm>
        </p:grpSpPr>
        <p:sp>
          <p:nvSpPr>
            <p:cNvPr id="223" name="Rectangle 67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4" name="Straight Connector 68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8" name="Group 69"/>
          <p:cNvGrpSpPr/>
          <p:nvPr/>
        </p:nvGrpSpPr>
        <p:grpSpPr>
          <a:xfrm>
            <a:off x="5861956" y="1583872"/>
            <a:ext cx="889909" cy="1894115"/>
            <a:chOff x="0" y="0"/>
            <a:chExt cx="889907" cy="1894114"/>
          </a:xfrm>
        </p:grpSpPr>
        <p:sp>
          <p:nvSpPr>
            <p:cNvPr id="226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7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1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229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0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4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232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3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3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236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237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238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239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240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241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Arrow: Down 1"/>
          <p:cNvSpPr/>
          <p:nvPr/>
        </p:nvSpPr>
        <p:spPr>
          <a:xfrm>
            <a:off x="4310743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251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2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6" name="Group 66"/>
          <p:cNvGrpSpPr/>
          <p:nvPr/>
        </p:nvGrpSpPr>
        <p:grpSpPr>
          <a:xfrm>
            <a:off x="4110718" y="1796144"/>
            <a:ext cx="889909" cy="1894115"/>
            <a:chOff x="0" y="0"/>
            <a:chExt cx="889907" cy="1894114"/>
          </a:xfrm>
        </p:grpSpPr>
        <p:sp>
          <p:nvSpPr>
            <p:cNvPr id="254" name="Rectangle 67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5" name="Straight Connector 68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9" name="Group 69"/>
          <p:cNvGrpSpPr/>
          <p:nvPr/>
        </p:nvGrpSpPr>
        <p:grpSpPr>
          <a:xfrm>
            <a:off x="5861956" y="1583872"/>
            <a:ext cx="889909" cy="1894115"/>
            <a:chOff x="0" y="0"/>
            <a:chExt cx="889907" cy="1894114"/>
          </a:xfrm>
        </p:grpSpPr>
        <p:sp>
          <p:nvSpPr>
            <p:cNvPr id="257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8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2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260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1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5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263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4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6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267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268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269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270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271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272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Arrow: Down 1"/>
          <p:cNvSpPr/>
          <p:nvPr/>
        </p:nvSpPr>
        <p:spPr>
          <a:xfrm>
            <a:off x="4310743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282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3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7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285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6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0" name="Group 69"/>
          <p:cNvGrpSpPr/>
          <p:nvPr/>
        </p:nvGrpSpPr>
        <p:grpSpPr>
          <a:xfrm>
            <a:off x="5861956" y="1583872"/>
            <a:ext cx="889909" cy="1894115"/>
            <a:chOff x="0" y="0"/>
            <a:chExt cx="889907" cy="1894114"/>
          </a:xfrm>
        </p:grpSpPr>
        <p:sp>
          <p:nvSpPr>
            <p:cNvPr id="288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9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3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291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92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6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294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95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9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298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299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303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9" name="Arrow: Down 1"/>
          <p:cNvSpPr/>
          <p:nvPr/>
        </p:nvSpPr>
        <p:spPr>
          <a:xfrm>
            <a:off x="4310743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313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14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8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316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17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1" name="Group 69"/>
          <p:cNvGrpSpPr/>
          <p:nvPr/>
        </p:nvGrpSpPr>
        <p:grpSpPr>
          <a:xfrm>
            <a:off x="5861956" y="1583872"/>
            <a:ext cx="889909" cy="1894115"/>
            <a:chOff x="0" y="0"/>
            <a:chExt cx="889907" cy="1894114"/>
          </a:xfrm>
        </p:grpSpPr>
        <p:sp>
          <p:nvSpPr>
            <p:cNvPr id="319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0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4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322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3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7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325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6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2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329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330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331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32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333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334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Arrow: Down 1"/>
          <p:cNvSpPr/>
          <p:nvPr/>
        </p:nvSpPr>
        <p:spPr>
          <a:xfrm>
            <a:off x="602718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344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5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9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347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8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2" name="Group 69"/>
          <p:cNvGrpSpPr/>
          <p:nvPr/>
        </p:nvGrpSpPr>
        <p:grpSpPr>
          <a:xfrm>
            <a:off x="5861956" y="1436914"/>
            <a:ext cx="889909" cy="1894115"/>
            <a:chOff x="0" y="0"/>
            <a:chExt cx="889907" cy="1894114"/>
          </a:xfrm>
        </p:grpSpPr>
        <p:sp>
          <p:nvSpPr>
            <p:cNvPr id="350" name="Rectangle 70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1" name="Straight Connector 71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5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353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4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8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356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7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5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360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361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362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63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364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365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Arrow: Down 1"/>
          <p:cNvSpPr/>
          <p:nvPr/>
        </p:nvSpPr>
        <p:spPr>
          <a:xfrm>
            <a:off x="604973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375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76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0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378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79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381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82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6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384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85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9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387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88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9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391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392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393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94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395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396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7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8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9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1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Arrow: Down 1"/>
          <p:cNvSpPr/>
          <p:nvPr/>
        </p:nvSpPr>
        <p:spPr>
          <a:xfrm>
            <a:off x="604973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406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07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1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409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0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4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412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3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7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415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6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20" name="Group 62"/>
          <p:cNvGrpSpPr/>
          <p:nvPr/>
        </p:nvGrpSpPr>
        <p:grpSpPr>
          <a:xfrm>
            <a:off x="710292" y="1583872"/>
            <a:ext cx="889909" cy="1894115"/>
            <a:chOff x="0" y="0"/>
            <a:chExt cx="889907" cy="1894114"/>
          </a:xfrm>
        </p:grpSpPr>
        <p:sp>
          <p:nvSpPr>
            <p:cNvPr id="418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9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2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422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423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424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425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426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427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8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9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0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1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2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3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376179"/>
            <a:ext cx="3657601" cy="3984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437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38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2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440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41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5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443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44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8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446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47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1" name="Group 62"/>
          <p:cNvGrpSpPr/>
          <p:nvPr/>
        </p:nvGrpSpPr>
        <p:grpSpPr>
          <a:xfrm>
            <a:off x="710292" y="1486449"/>
            <a:ext cx="889909" cy="1894115"/>
            <a:chOff x="0" y="0"/>
            <a:chExt cx="889907" cy="1894114"/>
          </a:xfrm>
        </p:grpSpPr>
        <p:sp>
          <p:nvSpPr>
            <p:cNvPr id="449" name="Rectangle 61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50" name="Straight Connector 49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5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453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454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455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456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457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458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9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0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1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2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3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468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69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3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471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2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6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474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5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9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477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8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82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480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81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8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484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485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486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487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488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489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0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1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2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3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63"/>
          <p:cNvGrpSpPr/>
          <p:nvPr/>
        </p:nvGrpSpPr>
        <p:grpSpPr>
          <a:xfrm>
            <a:off x="2414685" y="1583872"/>
            <a:ext cx="889909" cy="1894115"/>
            <a:chOff x="0" y="0"/>
            <a:chExt cx="889907" cy="1894114"/>
          </a:xfrm>
        </p:grpSpPr>
        <p:sp>
          <p:nvSpPr>
            <p:cNvPr id="499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0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04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502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3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07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505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6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0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508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9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3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511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12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4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51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51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51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51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51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520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2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3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4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5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6" name="Arrow: Down 1"/>
          <p:cNvSpPr/>
          <p:nvPr/>
        </p:nvSpPr>
        <p:spPr>
          <a:xfrm>
            <a:off x="2602464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roup 63"/>
          <p:cNvGrpSpPr/>
          <p:nvPr/>
        </p:nvGrpSpPr>
        <p:grpSpPr>
          <a:xfrm>
            <a:off x="2414685" y="1877788"/>
            <a:ext cx="889909" cy="1894115"/>
            <a:chOff x="0" y="0"/>
            <a:chExt cx="889907" cy="1894114"/>
          </a:xfrm>
        </p:grpSpPr>
        <p:sp>
          <p:nvSpPr>
            <p:cNvPr id="530" name="Rectangle 64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1" name="Straight Connector 65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35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533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4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38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536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7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41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539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0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44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542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3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4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546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547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548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549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550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551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3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4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5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6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7" name="Arrow: Down 1"/>
          <p:cNvSpPr/>
          <p:nvPr/>
        </p:nvSpPr>
        <p:spPr>
          <a:xfrm>
            <a:off x="2602464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561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62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6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564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65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9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567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68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2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570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71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5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573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74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7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577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578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579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580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581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582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3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4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5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6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7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8" name="Arrow: Down 1"/>
          <p:cNvSpPr/>
          <p:nvPr/>
        </p:nvSpPr>
        <p:spPr>
          <a:xfrm>
            <a:off x="2602464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592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93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97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595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96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0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598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99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3" name="Group 72"/>
          <p:cNvGrpSpPr/>
          <p:nvPr/>
        </p:nvGrpSpPr>
        <p:grpSpPr>
          <a:xfrm>
            <a:off x="7560129" y="1583872"/>
            <a:ext cx="889909" cy="1894115"/>
            <a:chOff x="0" y="0"/>
            <a:chExt cx="889907" cy="1894114"/>
          </a:xfrm>
        </p:grpSpPr>
        <p:sp>
          <p:nvSpPr>
            <p:cNvPr id="601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02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6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604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05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0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608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609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610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611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612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613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5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6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7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8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9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623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4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8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626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7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1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629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30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4" name="Group 72"/>
          <p:cNvGrpSpPr/>
          <p:nvPr/>
        </p:nvGrpSpPr>
        <p:grpSpPr>
          <a:xfrm>
            <a:off x="7560129" y="1307385"/>
            <a:ext cx="889909" cy="1894116"/>
            <a:chOff x="0" y="0"/>
            <a:chExt cx="889907" cy="1894114"/>
          </a:xfrm>
        </p:grpSpPr>
        <p:sp>
          <p:nvSpPr>
            <p:cNvPr id="632" name="Rectangle 73"/>
            <p:cNvSpPr/>
            <p:nvPr/>
          </p:nvSpPr>
          <p:spPr>
            <a:xfrm>
              <a:off x="0" y="-1"/>
              <a:ext cx="889908" cy="18941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33" name="Straight Connector 74"/>
            <p:cNvSpPr/>
            <p:nvPr/>
          </p:nvSpPr>
          <p:spPr>
            <a:xfrm>
              <a:off x="0" y="947606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7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635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36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3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639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640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641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642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643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644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6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7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654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55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9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657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58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2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660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1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5" name="Group 72"/>
          <p:cNvGrpSpPr/>
          <p:nvPr/>
        </p:nvGrpSpPr>
        <p:grpSpPr>
          <a:xfrm>
            <a:off x="7560129" y="1463057"/>
            <a:ext cx="889909" cy="1582772"/>
            <a:chOff x="0" y="0"/>
            <a:chExt cx="889907" cy="1582771"/>
          </a:xfrm>
        </p:grpSpPr>
        <p:sp>
          <p:nvSpPr>
            <p:cNvPr id="663" name="Rectangle 73"/>
            <p:cNvSpPr/>
            <p:nvPr/>
          </p:nvSpPr>
          <p:spPr>
            <a:xfrm>
              <a:off x="0" y="0"/>
              <a:ext cx="889908" cy="158277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4" name="Straight Connector 74"/>
            <p:cNvSpPr/>
            <p:nvPr/>
          </p:nvSpPr>
          <p:spPr>
            <a:xfrm>
              <a:off x="0" y="79184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8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666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7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6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670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671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672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673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674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675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7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8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9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0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1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6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685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86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0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688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89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3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691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92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6" name="Group 72"/>
          <p:cNvGrpSpPr/>
          <p:nvPr/>
        </p:nvGrpSpPr>
        <p:grpSpPr>
          <a:xfrm>
            <a:off x="7560129" y="1280109"/>
            <a:ext cx="889909" cy="1582772"/>
            <a:chOff x="0" y="0"/>
            <a:chExt cx="889907" cy="1582771"/>
          </a:xfrm>
        </p:grpSpPr>
        <p:sp>
          <p:nvSpPr>
            <p:cNvPr id="694" name="Rectangle 73"/>
            <p:cNvSpPr/>
            <p:nvPr/>
          </p:nvSpPr>
          <p:spPr>
            <a:xfrm>
              <a:off x="0" y="0"/>
              <a:ext cx="889908" cy="158277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95" name="Straight Connector 74"/>
            <p:cNvSpPr/>
            <p:nvPr/>
          </p:nvSpPr>
          <p:spPr>
            <a:xfrm>
              <a:off x="0" y="79184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9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697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98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0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701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702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703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704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705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706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7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8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9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0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2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716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17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1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719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0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4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722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3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7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725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6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0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728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29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3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732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733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734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735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736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737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8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9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0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1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2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3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 Brazo</a:t>
            </a:r>
          </a:p>
        </p:txBody>
      </p:sp>
      <p:pic>
        <p:nvPicPr>
          <p:cNvPr id="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3715820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003461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5428179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7140537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91101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48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49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50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8"/>
      <p:bldP build="whole" bldLvl="1" animBg="1" rev="0" advAuto="0" spid="46" grpId="2"/>
      <p:bldP build="whole" bldLvl="1" animBg="1" rev="0" advAuto="0" spid="48" grpId="7"/>
      <p:bldP build="whole" bldLvl="1" animBg="1" rev="0" advAuto="0" spid="44" grpId="4"/>
      <p:bldP build="whole" bldLvl="1" animBg="1" rev="0" advAuto="0" spid="42" grpId="1"/>
      <p:bldP build="whole" bldLvl="1" animBg="1" rev="0" advAuto="0" spid="50" grpId="9"/>
      <p:bldP build="whole" bldLvl="1" animBg="1" rev="0" advAuto="0" spid="51" grpId="10"/>
      <p:bldP build="whole" bldLvl="1" animBg="1" rev="0" advAuto="0" spid="45" grpId="5"/>
      <p:bldP build="whole" bldLvl="1" animBg="1" rev="0" advAuto="0" spid="47" grpId="6"/>
      <p:bldP build="whole" bldLvl="1" animBg="1" rev="0" advAuto="0" spid="43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747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48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2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750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1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5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753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4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8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756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57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1" name="Group 62"/>
          <p:cNvGrpSpPr/>
          <p:nvPr/>
        </p:nvGrpSpPr>
        <p:grpSpPr>
          <a:xfrm>
            <a:off x="710292" y="1665514"/>
            <a:ext cx="889909" cy="1535987"/>
            <a:chOff x="0" y="0"/>
            <a:chExt cx="889907" cy="1535985"/>
          </a:xfrm>
        </p:grpSpPr>
        <p:sp>
          <p:nvSpPr>
            <p:cNvPr id="759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60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6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763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764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765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766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767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768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9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0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1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2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3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4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778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79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3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781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82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6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784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85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9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787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88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92" name="Group 62"/>
          <p:cNvGrpSpPr/>
          <p:nvPr/>
        </p:nvGrpSpPr>
        <p:grpSpPr>
          <a:xfrm>
            <a:off x="710292" y="1853295"/>
            <a:ext cx="889909" cy="1535987"/>
            <a:chOff x="0" y="0"/>
            <a:chExt cx="889907" cy="1535985"/>
          </a:xfrm>
        </p:grpSpPr>
        <p:sp>
          <p:nvSpPr>
            <p:cNvPr id="790" name="Rectangle 61"/>
            <p:cNvSpPr/>
            <p:nvPr/>
          </p:nvSpPr>
          <p:spPr>
            <a:xfrm>
              <a:off x="0" y="0"/>
              <a:ext cx="889908" cy="153598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791" name="Straight Connector 49"/>
            <p:cNvSpPr/>
            <p:nvPr/>
          </p:nvSpPr>
          <p:spPr>
            <a:xfrm>
              <a:off x="0" y="76843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9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794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795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796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797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798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799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0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1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2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3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4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5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809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10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4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812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13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7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815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16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0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818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19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3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821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22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24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82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82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82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82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82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830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1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2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3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4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5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6" name="Arrow: Down 1"/>
          <p:cNvSpPr/>
          <p:nvPr/>
        </p:nvSpPr>
        <p:spPr>
          <a:xfrm>
            <a:off x="89807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840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41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5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843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44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8" name="Group 69"/>
          <p:cNvGrpSpPr/>
          <p:nvPr/>
        </p:nvGrpSpPr>
        <p:grpSpPr>
          <a:xfrm>
            <a:off x="5861956" y="1665514"/>
            <a:ext cx="889909" cy="1436915"/>
            <a:chOff x="0" y="0"/>
            <a:chExt cx="889907" cy="1436914"/>
          </a:xfrm>
        </p:grpSpPr>
        <p:sp>
          <p:nvSpPr>
            <p:cNvPr id="846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47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51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849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50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54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852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53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5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856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857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858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859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860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861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2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3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4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5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6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7" name="Arrow: Down 1"/>
          <p:cNvSpPr/>
          <p:nvPr/>
        </p:nvSpPr>
        <p:spPr>
          <a:xfrm>
            <a:off x="604973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871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72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6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874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75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9" name="Group 69"/>
          <p:cNvGrpSpPr/>
          <p:nvPr/>
        </p:nvGrpSpPr>
        <p:grpSpPr>
          <a:xfrm>
            <a:off x="5861956" y="1494064"/>
            <a:ext cx="889909" cy="1436916"/>
            <a:chOff x="0" y="0"/>
            <a:chExt cx="889907" cy="1436914"/>
          </a:xfrm>
        </p:grpSpPr>
        <p:sp>
          <p:nvSpPr>
            <p:cNvPr id="877" name="Rectangle 70"/>
            <p:cNvSpPr/>
            <p:nvPr/>
          </p:nvSpPr>
          <p:spPr>
            <a:xfrm>
              <a:off x="0" y="-1"/>
              <a:ext cx="889908" cy="143691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78" name="Straight Connector 71"/>
            <p:cNvSpPr/>
            <p:nvPr/>
          </p:nvSpPr>
          <p:spPr>
            <a:xfrm>
              <a:off x="0" y="71887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2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880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81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5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883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84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8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887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888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889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890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891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892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3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4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5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6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7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8" name="Arrow: Down 1"/>
          <p:cNvSpPr/>
          <p:nvPr/>
        </p:nvSpPr>
        <p:spPr>
          <a:xfrm>
            <a:off x="604973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902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03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7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905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06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0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908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09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3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911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12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6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914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15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1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918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919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920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921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922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923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4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5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6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7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8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9" name="Arrow: Down 1"/>
          <p:cNvSpPr/>
          <p:nvPr/>
        </p:nvSpPr>
        <p:spPr>
          <a:xfrm>
            <a:off x="604973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933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34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8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936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37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1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939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40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4" name="Group 72"/>
          <p:cNvGrpSpPr/>
          <p:nvPr/>
        </p:nvGrpSpPr>
        <p:grpSpPr>
          <a:xfrm>
            <a:off x="7560129" y="1722664"/>
            <a:ext cx="889909" cy="697663"/>
            <a:chOff x="0" y="0"/>
            <a:chExt cx="889907" cy="697662"/>
          </a:xfrm>
        </p:grpSpPr>
        <p:sp>
          <p:nvSpPr>
            <p:cNvPr id="942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43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7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945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46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4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949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950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951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952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953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954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5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6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7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8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9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0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964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65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9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967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68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2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970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71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5" name="Group 72"/>
          <p:cNvGrpSpPr/>
          <p:nvPr/>
        </p:nvGrpSpPr>
        <p:grpSpPr>
          <a:xfrm>
            <a:off x="7560129" y="1621546"/>
            <a:ext cx="889909" cy="697663"/>
            <a:chOff x="0" y="0"/>
            <a:chExt cx="889907" cy="697662"/>
          </a:xfrm>
        </p:grpSpPr>
        <p:sp>
          <p:nvSpPr>
            <p:cNvPr id="973" name="Rectangle 73"/>
            <p:cNvSpPr/>
            <p:nvPr/>
          </p:nvSpPr>
          <p:spPr>
            <a:xfrm>
              <a:off x="0" y="-1"/>
              <a:ext cx="889908" cy="69766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74" name="Straight Connector 74"/>
            <p:cNvSpPr/>
            <p:nvPr/>
          </p:nvSpPr>
          <p:spPr>
            <a:xfrm>
              <a:off x="0" y="34903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8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976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77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7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980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981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982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983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984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985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6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7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8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9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0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1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995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96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0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998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99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3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001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02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6" name="Group 72"/>
          <p:cNvGrpSpPr/>
          <p:nvPr/>
        </p:nvGrpSpPr>
        <p:grpSpPr>
          <a:xfrm>
            <a:off x="7560129" y="1728059"/>
            <a:ext cx="889909" cy="484639"/>
            <a:chOff x="0" y="0"/>
            <a:chExt cx="889907" cy="484638"/>
          </a:xfrm>
        </p:grpSpPr>
        <p:sp>
          <p:nvSpPr>
            <p:cNvPr id="1004" name="Rectangle 73"/>
            <p:cNvSpPr/>
            <p:nvPr/>
          </p:nvSpPr>
          <p:spPr>
            <a:xfrm>
              <a:off x="0" y="-1"/>
              <a:ext cx="889908" cy="48464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05" name="Straight Connector 74"/>
            <p:cNvSpPr/>
            <p:nvPr/>
          </p:nvSpPr>
          <p:spPr>
            <a:xfrm>
              <a:off x="0" y="242459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9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007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08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1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011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012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013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014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015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016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7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8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9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0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1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2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0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026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27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1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1029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30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4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032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33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7" name="Group 72"/>
          <p:cNvGrpSpPr/>
          <p:nvPr/>
        </p:nvGrpSpPr>
        <p:grpSpPr>
          <a:xfrm>
            <a:off x="7560129" y="1760540"/>
            <a:ext cx="889909" cy="484639"/>
            <a:chOff x="0" y="0"/>
            <a:chExt cx="889907" cy="484638"/>
          </a:xfrm>
        </p:grpSpPr>
        <p:sp>
          <p:nvSpPr>
            <p:cNvPr id="1035" name="Rectangle 73"/>
            <p:cNvSpPr/>
            <p:nvPr/>
          </p:nvSpPr>
          <p:spPr>
            <a:xfrm>
              <a:off x="0" y="-1"/>
              <a:ext cx="889908" cy="48464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36" name="Straight Connector 74"/>
            <p:cNvSpPr/>
            <p:nvPr/>
          </p:nvSpPr>
          <p:spPr>
            <a:xfrm>
              <a:off x="0" y="242459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0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038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39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4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042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043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044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045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046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047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8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9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0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1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2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3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5460124" y="1439565"/>
            <a:ext cx="1691319" cy="2055572"/>
            <a:chOff x="0" y="0"/>
            <a:chExt cx="1691318" cy="2055571"/>
          </a:xfrm>
        </p:grpSpPr>
        <p:sp>
          <p:nvSpPr>
            <p:cNvPr id="55" name="Freeform: Shape 33"/>
            <p:cNvSpPr/>
            <p:nvPr/>
          </p:nvSpPr>
          <p:spPr>
            <a:xfrm>
              <a:off x="126352" y="910158"/>
              <a:ext cx="1253599" cy="114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20971"/>
                  </a:moveTo>
                  <a:cubicBezTo>
                    <a:pt x="2636" y="21492"/>
                    <a:pt x="3345" y="20096"/>
                    <a:pt x="5717" y="16601"/>
                  </a:cubicBezTo>
                  <a:cubicBezTo>
                    <a:pt x="8088" y="13106"/>
                    <a:pt x="12096" y="109"/>
                    <a:pt x="14231" y="0"/>
                  </a:cubicBezTo>
                  <a:cubicBezTo>
                    <a:pt x="16366" y="-108"/>
                    <a:pt x="17299" y="12451"/>
                    <a:pt x="18527" y="15951"/>
                  </a:cubicBezTo>
                  <a:cubicBezTo>
                    <a:pt x="19755" y="19451"/>
                    <a:pt x="20098" y="20958"/>
                    <a:pt x="21600" y="21001"/>
                  </a:cubicBezTo>
                </a:path>
              </a:pathLst>
            </a:cu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6" name="Straight Arrow Connector 34"/>
            <p:cNvSpPr/>
            <p:nvPr/>
          </p:nvSpPr>
          <p:spPr>
            <a:xfrm flipV="1">
              <a:off x="-1" y="0"/>
              <a:ext cx="2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" name="Straight Arrow Connector 36"/>
            <p:cNvSpPr/>
            <p:nvPr/>
          </p:nvSpPr>
          <p:spPr>
            <a:xfrm>
              <a:off x="-1" y="2055571"/>
              <a:ext cx="1691320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" name="Straight Arrow Connector 66"/>
            <p:cNvSpPr/>
            <p:nvPr/>
          </p:nvSpPr>
          <p:spPr>
            <a:xfrm flipV="1">
              <a:off x="947683" y="910197"/>
              <a:ext cx="4566" cy="114436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 Brazo</a:t>
            </a:r>
          </a:p>
        </p:txBody>
      </p:sp>
      <p:grpSp>
        <p:nvGrpSpPr>
          <p:cNvPr id="65" name="Group 24"/>
          <p:cNvGrpSpPr/>
          <p:nvPr/>
        </p:nvGrpSpPr>
        <p:grpSpPr>
          <a:xfrm>
            <a:off x="280892" y="1439565"/>
            <a:ext cx="1691320" cy="2055574"/>
            <a:chOff x="0" y="0"/>
            <a:chExt cx="1691318" cy="2055573"/>
          </a:xfrm>
        </p:grpSpPr>
        <p:sp>
          <p:nvSpPr>
            <p:cNvPr id="61" name="Freeform: Shape 25"/>
            <p:cNvSpPr/>
            <p:nvPr/>
          </p:nvSpPr>
          <p:spPr>
            <a:xfrm>
              <a:off x="-1" y="776940"/>
              <a:ext cx="1470671" cy="1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087"/>
                  </a:moveTo>
                  <a:cubicBezTo>
                    <a:pt x="2636" y="21600"/>
                    <a:pt x="5444" y="20220"/>
                    <a:pt x="7248" y="16705"/>
                  </a:cubicBezTo>
                  <a:cubicBezTo>
                    <a:pt x="9053" y="13191"/>
                    <a:pt x="9634" y="0"/>
                    <a:pt x="10827" y="0"/>
                  </a:cubicBezTo>
                  <a:cubicBezTo>
                    <a:pt x="12021" y="1"/>
                    <a:pt x="12615" y="13188"/>
                    <a:pt x="14410" y="16707"/>
                  </a:cubicBezTo>
                  <a:cubicBezTo>
                    <a:pt x="16206" y="20227"/>
                    <a:pt x="20098" y="21074"/>
                    <a:pt x="21600" y="21116"/>
                  </a:cubicBez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" name="Straight Arrow Connector 26"/>
            <p:cNvSpPr/>
            <p:nvPr/>
          </p:nvSpPr>
          <p:spPr>
            <a:xfrm flipV="1">
              <a:off x="-1" y="0"/>
              <a:ext cx="2" cy="2055572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" name="Straight Arrow Connector 27"/>
            <p:cNvSpPr/>
            <p:nvPr/>
          </p:nvSpPr>
          <p:spPr>
            <a:xfrm>
              <a:off x="-1" y="2055571"/>
              <a:ext cx="1691320" cy="1"/>
            </a:xfrm>
            <a:prstGeom prst="line">
              <a:avLst/>
            </a:prstGeom>
            <a:noFill/>
            <a:ln w="25400" cap="flat">
              <a:solidFill>
                <a:srgbClr val="595959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" name="Straight Arrow Connector 53"/>
            <p:cNvSpPr/>
            <p:nvPr/>
          </p:nvSpPr>
          <p:spPr>
            <a:xfrm flipV="1">
              <a:off x="730934" y="776941"/>
              <a:ext cx="6263" cy="12786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" name="Group 78"/>
          <p:cNvGrpSpPr/>
          <p:nvPr/>
        </p:nvGrpSpPr>
        <p:grpSpPr>
          <a:xfrm>
            <a:off x="1954570" y="1439565"/>
            <a:ext cx="1691322" cy="2055572"/>
            <a:chOff x="0" y="0"/>
            <a:chExt cx="1691321" cy="2055571"/>
          </a:xfrm>
        </p:grpSpPr>
        <p:grpSp>
          <p:nvGrpSpPr>
            <p:cNvPr id="69" name="Group 37"/>
            <p:cNvGrpSpPr/>
            <p:nvPr/>
          </p:nvGrpSpPr>
          <p:grpSpPr>
            <a:xfrm>
              <a:off x="0" y="0"/>
              <a:ext cx="1691322" cy="2055572"/>
              <a:chOff x="0" y="0"/>
              <a:chExt cx="1691321" cy="2055571"/>
            </a:xfrm>
          </p:grpSpPr>
          <p:sp>
            <p:nvSpPr>
              <p:cNvPr id="66" name="Freeform: Shape 38"/>
              <p:cNvSpPr/>
              <p:nvPr/>
            </p:nvSpPr>
            <p:spPr>
              <a:xfrm flipH="1">
                <a:off x="0" y="1284584"/>
                <a:ext cx="1640270" cy="770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7" fill="norm" stroke="1" extrusionOk="0">
                    <a:moveTo>
                      <a:pt x="0" y="20971"/>
                    </a:moveTo>
                    <a:cubicBezTo>
                      <a:pt x="2636" y="21492"/>
                      <a:pt x="3345" y="20096"/>
                      <a:pt x="5717" y="16601"/>
                    </a:cubicBezTo>
                    <a:cubicBezTo>
                      <a:pt x="8088" y="13106"/>
                      <a:pt x="12096" y="109"/>
                      <a:pt x="14231" y="0"/>
                    </a:cubicBezTo>
                    <a:cubicBezTo>
                      <a:pt x="16366" y="-108"/>
                      <a:pt x="17299" y="12451"/>
                      <a:pt x="18527" y="15951"/>
                    </a:cubicBezTo>
                    <a:cubicBezTo>
                      <a:pt x="19755" y="19451"/>
                      <a:pt x="20098" y="20958"/>
                      <a:pt x="21600" y="21001"/>
                    </a:cubicBezTo>
                  </a:path>
                </a:pathLst>
              </a:cu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7" name="Straight Arrow Connector 39"/>
              <p:cNvSpPr/>
              <p:nvPr/>
            </p:nvSpPr>
            <p:spPr>
              <a:xfrm flipV="1">
                <a:off x="4" y="0"/>
                <a:ext cx="1" cy="2055572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" name="Straight Arrow Connector 40"/>
              <p:cNvSpPr/>
              <p:nvPr/>
            </p:nvSpPr>
            <p:spPr>
              <a:xfrm>
                <a:off x="4" y="2055571"/>
                <a:ext cx="1691318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0" name="Straight Arrow Connector 56"/>
            <p:cNvSpPr/>
            <p:nvPr/>
          </p:nvSpPr>
          <p:spPr>
            <a:xfrm flipH="1" flipV="1">
              <a:off x="559625" y="1284610"/>
              <a:ext cx="5534" cy="77096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" name="Group 72"/>
          <p:cNvGrpSpPr/>
          <p:nvPr/>
        </p:nvGrpSpPr>
        <p:grpSpPr>
          <a:xfrm>
            <a:off x="3735020" y="1439563"/>
            <a:ext cx="1691319" cy="2055573"/>
            <a:chOff x="0" y="0"/>
            <a:chExt cx="1691318" cy="2055572"/>
          </a:xfrm>
        </p:grpSpPr>
        <p:grpSp>
          <p:nvGrpSpPr>
            <p:cNvPr id="75" name="Group 49"/>
            <p:cNvGrpSpPr/>
            <p:nvPr/>
          </p:nvGrpSpPr>
          <p:grpSpPr>
            <a:xfrm>
              <a:off x="-1" y="-1"/>
              <a:ext cx="1691320" cy="2055573"/>
              <a:chOff x="0" y="0"/>
              <a:chExt cx="1691318" cy="2055571"/>
            </a:xfrm>
          </p:grpSpPr>
          <p:sp>
            <p:nvSpPr>
              <p:cNvPr id="72" name="Freeform: Shape 50"/>
              <p:cNvSpPr/>
              <p:nvPr/>
            </p:nvSpPr>
            <p:spPr>
              <a:xfrm>
                <a:off x="51052" y="0"/>
                <a:ext cx="971889" cy="2055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90" fill="norm" stroke="1" extrusionOk="0">
                    <a:moveTo>
                      <a:pt x="0" y="21087"/>
                    </a:moveTo>
                    <a:cubicBezTo>
                      <a:pt x="2636" y="21600"/>
                      <a:pt x="5444" y="20220"/>
                      <a:pt x="7248" y="16705"/>
                    </a:cubicBezTo>
                    <a:cubicBezTo>
                      <a:pt x="9053" y="13191"/>
                      <a:pt x="9634" y="0"/>
                      <a:pt x="10827" y="0"/>
                    </a:cubicBezTo>
                    <a:cubicBezTo>
                      <a:pt x="12021" y="1"/>
                      <a:pt x="12615" y="13188"/>
                      <a:pt x="14410" y="16707"/>
                    </a:cubicBezTo>
                    <a:cubicBezTo>
                      <a:pt x="16206" y="20227"/>
                      <a:pt x="20098" y="21074"/>
                      <a:pt x="21600" y="21116"/>
                    </a:cubicBezTo>
                  </a:path>
                </a:pathLst>
              </a:custGeom>
              <a:solidFill>
                <a:srgbClr val="FF66FF"/>
              </a:solidFill>
              <a:ln w="25400" cap="flat">
                <a:solidFill>
                  <a:srgbClr val="FF66FF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3" name="Straight Arrow Connector 51"/>
              <p:cNvSpPr/>
              <p:nvPr/>
            </p:nvSpPr>
            <p:spPr>
              <a:xfrm flipV="1">
                <a:off x="-1" y="0"/>
                <a:ext cx="2" cy="2055572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" name="Straight Arrow Connector 52"/>
              <p:cNvSpPr/>
              <p:nvPr/>
            </p:nvSpPr>
            <p:spPr>
              <a:xfrm>
                <a:off x="-1" y="2055571"/>
                <a:ext cx="1691320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6" name="Straight Arrow Connector 63"/>
            <p:cNvSpPr/>
            <p:nvPr/>
          </p:nvSpPr>
          <p:spPr>
            <a:xfrm flipV="1">
              <a:off x="537287" y="0"/>
              <a:ext cx="940" cy="205557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7197177" y="1439565"/>
            <a:ext cx="1691319" cy="2056586"/>
            <a:chOff x="0" y="0"/>
            <a:chExt cx="1691318" cy="2056584"/>
          </a:xfrm>
        </p:grpSpPr>
        <p:grpSp>
          <p:nvGrpSpPr>
            <p:cNvPr id="81" name="Group 28"/>
            <p:cNvGrpSpPr/>
            <p:nvPr/>
          </p:nvGrpSpPr>
          <p:grpSpPr>
            <a:xfrm>
              <a:off x="-1" y="0"/>
              <a:ext cx="1691320" cy="2056586"/>
              <a:chOff x="0" y="0"/>
              <a:chExt cx="1691318" cy="2056584"/>
            </a:xfrm>
          </p:grpSpPr>
          <p:sp>
            <p:nvSpPr>
              <p:cNvPr id="78" name="Freeform: Shape 29"/>
              <p:cNvSpPr/>
              <p:nvPr/>
            </p:nvSpPr>
            <p:spPr>
              <a:xfrm>
                <a:off x="342621" y="322426"/>
                <a:ext cx="1253599" cy="1734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57" fill="norm" stroke="1" extrusionOk="0">
                    <a:moveTo>
                      <a:pt x="0" y="21039"/>
                    </a:moveTo>
                    <a:cubicBezTo>
                      <a:pt x="2636" y="21564"/>
                      <a:pt x="7959" y="20375"/>
                      <a:pt x="10640" y="16869"/>
                    </a:cubicBezTo>
                    <a:cubicBezTo>
                      <a:pt x="13322" y="13362"/>
                      <a:pt x="14685" y="37"/>
                      <a:pt x="16091" y="0"/>
                    </a:cubicBezTo>
                    <a:cubicBezTo>
                      <a:pt x="17496" y="-36"/>
                      <a:pt x="18156" y="13139"/>
                      <a:pt x="19074" y="16650"/>
                    </a:cubicBezTo>
                    <a:cubicBezTo>
                      <a:pt x="19992" y="20162"/>
                      <a:pt x="20098" y="21026"/>
                      <a:pt x="21600" y="21069"/>
                    </a:cubicBezTo>
                  </a:path>
                </a:pathLst>
              </a:custGeom>
              <a:solidFill>
                <a:srgbClr val="FFC000"/>
              </a:solidFill>
              <a:ln w="25400" cap="flat">
                <a:solidFill>
                  <a:srgbClr val="FFC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9" name="Straight Arrow Connector 30"/>
              <p:cNvSpPr/>
              <p:nvPr/>
            </p:nvSpPr>
            <p:spPr>
              <a:xfrm flipV="1">
                <a:off x="-1" y="0"/>
                <a:ext cx="2" cy="205557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" name="Straight Arrow Connector 31"/>
              <p:cNvSpPr/>
              <p:nvPr/>
            </p:nvSpPr>
            <p:spPr>
              <a:xfrm>
                <a:off x="-1" y="2055570"/>
                <a:ext cx="1691320" cy="1"/>
              </a:xfrm>
              <a:prstGeom prst="line">
                <a:avLst/>
              </a:prstGeom>
              <a:noFill/>
              <a:ln w="25400" cap="flat">
                <a:solidFill>
                  <a:srgbClr val="595959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2" name="Straight Arrow Connector 69"/>
            <p:cNvSpPr/>
            <p:nvPr/>
          </p:nvSpPr>
          <p:spPr>
            <a:xfrm flipV="1">
              <a:off x="1277410" y="322427"/>
              <a:ext cx="2" cy="173213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TextBox 41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85" name="TextBox 4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86" name="TextBox 4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87" name="TextBox 4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88" name="TextBox 4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057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58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62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1060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61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65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063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64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68" name="Group 72"/>
          <p:cNvGrpSpPr/>
          <p:nvPr/>
        </p:nvGrpSpPr>
        <p:grpSpPr>
          <a:xfrm>
            <a:off x="7560129" y="1793022"/>
            <a:ext cx="889909" cy="419675"/>
            <a:chOff x="0" y="0"/>
            <a:chExt cx="889907" cy="419673"/>
          </a:xfrm>
        </p:grpSpPr>
        <p:sp>
          <p:nvSpPr>
            <p:cNvPr id="1066" name="Rectangle 73"/>
            <p:cNvSpPr/>
            <p:nvPr/>
          </p:nvSpPr>
          <p:spPr>
            <a:xfrm>
              <a:off x="0" y="0"/>
              <a:ext cx="889908" cy="41967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67" name="Straight Connector 74"/>
            <p:cNvSpPr/>
            <p:nvPr/>
          </p:nvSpPr>
          <p:spPr>
            <a:xfrm>
              <a:off x="0" y="20995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1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069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70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7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073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074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075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076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077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078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9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0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1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2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3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4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0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088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89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3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1091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92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6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094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95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9" name="Group 72"/>
          <p:cNvGrpSpPr/>
          <p:nvPr/>
        </p:nvGrpSpPr>
        <p:grpSpPr>
          <a:xfrm>
            <a:off x="7560129" y="1744036"/>
            <a:ext cx="889909" cy="419675"/>
            <a:chOff x="0" y="0"/>
            <a:chExt cx="889907" cy="419673"/>
          </a:xfrm>
        </p:grpSpPr>
        <p:sp>
          <p:nvSpPr>
            <p:cNvPr id="1097" name="Rectangle 73"/>
            <p:cNvSpPr/>
            <p:nvPr/>
          </p:nvSpPr>
          <p:spPr>
            <a:xfrm>
              <a:off x="0" y="0"/>
              <a:ext cx="889908" cy="41967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98" name="Straight Connector 74"/>
            <p:cNvSpPr/>
            <p:nvPr/>
          </p:nvSpPr>
          <p:spPr>
            <a:xfrm>
              <a:off x="0" y="20995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2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100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01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0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104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105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106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107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108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109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0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1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2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3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4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5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119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20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24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1122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23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27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125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26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0" name="Group 72"/>
          <p:cNvGrpSpPr/>
          <p:nvPr/>
        </p:nvGrpSpPr>
        <p:grpSpPr>
          <a:xfrm>
            <a:off x="7560129" y="1842184"/>
            <a:ext cx="889909" cy="223381"/>
            <a:chOff x="0" y="0"/>
            <a:chExt cx="889907" cy="223379"/>
          </a:xfrm>
        </p:grpSpPr>
        <p:sp>
          <p:nvSpPr>
            <p:cNvPr id="1128" name="Rectangle 73"/>
            <p:cNvSpPr/>
            <p:nvPr/>
          </p:nvSpPr>
          <p:spPr>
            <a:xfrm>
              <a:off x="0" y="0"/>
              <a:ext cx="889908" cy="22338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29" name="Straight Connector 74"/>
            <p:cNvSpPr/>
            <p:nvPr/>
          </p:nvSpPr>
          <p:spPr>
            <a:xfrm>
              <a:off x="0" y="11175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3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131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2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34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13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13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13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13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13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140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1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2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3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4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5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6" name="Arrow: Down 1"/>
          <p:cNvSpPr/>
          <p:nvPr/>
        </p:nvSpPr>
        <p:spPr>
          <a:xfrm>
            <a:off x="7739542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150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51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55" name="Group 66"/>
          <p:cNvGrpSpPr/>
          <p:nvPr/>
        </p:nvGrpSpPr>
        <p:grpSpPr>
          <a:xfrm>
            <a:off x="4110718" y="1877788"/>
            <a:ext cx="889909" cy="1730827"/>
            <a:chOff x="0" y="0"/>
            <a:chExt cx="889907" cy="1730825"/>
          </a:xfrm>
        </p:grpSpPr>
        <p:sp>
          <p:nvSpPr>
            <p:cNvPr id="1153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54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58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156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57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61" name="Group 72"/>
          <p:cNvGrpSpPr/>
          <p:nvPr/>
        </p:nvGrpSpPr>
        <p:grpSpPr>
          <a:xfrm>
            <a:off x="7560129" y="1842184"/>
            <a:ext cx="889909" cy="223381"/>
            <a:chOff x="0" y="0"/>
            <a:chExt cx="889907" cy="223379"/>
          </a:xfrm>
        </p:grpSpPr>
        <p:sp>
          <p:nvSpPr>
            <p:cNvPr id="1159" name="Rectangle 73"/>
            <p:cNvSpPr/>
            <p:nvPr/>
          </p:nvSpPr>
          <p:spPr>
            <a:xfrm>
              <a:off x="0" y="0"/>
              <a:ext cx="889908" cy="22338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60" name="Straight Connector 74"/>
            <p:cNvSpPr/>
            <p:nvPr/>
          </p:nvSpPr>
          <p:spPr>
            <a:xfrm>
              <a:off x="0" y="11175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64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162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63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65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166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167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168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169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170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171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2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3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4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5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6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7" name="Arrow: Down 1"/>
          <p:cNvSpPr/>
          <p:nvPr/>
        </p:nvSpPr>
        <p:spPr>
          <a:xfrm>
            <a:off x="429849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181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82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86" name="Group 66"/>
          <p:cNvGrpSpPr/>
          <p:nvPr/>
        </p:nvGrpSpPr>
        <p:grpSpPr>
          <a:xfrm>
            <a:off x="4110718" y="2041076"/>
            <a:ext cx="889909" cy="1730826"/>
            <a:chOff x="0" y="0"/>
            <a:chExt cx="889907" cy="1730825"/>
          </a:xfrm>
        </p:grpSpPr>
        <p:sp>
          <p:nvSpPr>
            <p:cNvPr id="1184" name="Rectangle 67"/>
            <p:cNvSpPr/>
            <p:nvPr/>
          </p:nvSpPr>
          <p:spPr>
            <a:xfrm>
              <a:off x="0" y="0"/>
              <a:ext cx="889908" cy="17308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85" name="Straight Connector 68"/>
            <p:cNvSpPr/>
            <p:nvPr/>
          </p:nvSpPr>
          <p:spPr>
            <a:xfrm>
              <a:off x="0" y="865915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89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187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88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92" name="Group 72"/>
          <p:cNvGrpSpPr/>
          <p:nvPr/>
        </p:nvGrpSpPr>
        <p:grpSpPr>
          <a:xfrm>
            <a:off x="7560129" y="1842184"/>
            <a:ext cx="889909" cy="223381"/>
            <a:chOff x="0" y="0"/>
            <a:chExt cx="889907" cy="223379"/>
          </a:xfrm>
        </p:grpSpPr>
        <p:sp>
          <p:nvSpPr>
            <p:cNvPr id="1190" name="Rectangle 73"/>
            <p:cNvSpPr/>
            <p:nvPr/>
          </p:nvSpPr>
          <p:spPr>
            <a:xfrm>
              <a:off x="0" y="0"/>
              <a:ext cx="889908" cy="22338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91" name="Straight Connector 74"/>
            <p:cNvSpPr/>
            <p:nvPr/>
          </p:nvSpPr>
          <p:spPr>
            <a:xfrm>
              <a:off x="0" y="11175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95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193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94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96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197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198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199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200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201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202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3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4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5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6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7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8" name="Arrow: Down 1"/>
          <p:cNvSpPr/>
          <p:nvPr/>
        </p:nvSpPr>
        <p:spPr>
          <a:xfrm>
            <a:off x="429849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212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3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17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215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6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0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218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9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3" name="Group 72"/>
          <p:cNvGrpSpPr/>
          <p:nvPr/>
        </p:nvGrpSpPr>
        <p:grpSpPr>
          <a:xfrm>
            <a:off x="7560129" y="1842184"/>
            <a:ext cx="889909" cy="223381"/>
            <a:chOff x="0" y="0"/>
            <a:chExt cx="889907" cy="223379"/>
          </a:xfrm>
        </p:grpSpPr>
        <p:sp>
          <p:nvSpPr>
            <p:cNvPr id="1221" name="Rectangle 73"/>
            <p:cNvSpPr/>
            <p:nvPr/>
          </p:nvSpPr>
          <p:spPr>
            <a:xfrm>
              <a:off x="0" y="0"/>
              <a:ext cx="889908" cy="22338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22" name="Straight Connector 74"/>
            <p:cNvSpPr/>
            <p:nvPr/>
          </p:nvSpPr>
          <p:spPr>
            <a:xfrm>
              <a:off x="0" y="11175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6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224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25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27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228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229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230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231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232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233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4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5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6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7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8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9" name="Arrow: Down 1"/>
          <p:cNvSpPr/>
          <p:nvPr/>
        </p:nvSpPr>
        <p:spPr>
          <a:xfrm>
            <a:off x="4298496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243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44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48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246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47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1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249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50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4" name="Group 72"/>
          <p:cNvGrpSpPr/>
          <p:nvPr/>
        </p:nvGrpSpPr>
        <p:grpSpPr>
          <a:xfrm>
            <a:off x="7560129" y="1842184"/>
            <a:ext cx="889909" cy="223381"/>
            <a:chOff x="0" y="0"/>
            <a:chExt cx="889907" cy="223379"/>
          </a:xfrm>
        </p:grpSpPr>
        <p:sp>
          <p:nvSpPr>
            <p:cNvPr id="1252" name="Rectangle 73"/>
            <p:cNvSpPr/>
            <p:nvPr/>
          </p:nvSpPr>
          <p:spPr>
            <a:xfrm>
              <a:off x="0" y="0"/>
              <a:ext cx="889908" cy="223380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53" name="Straight Connector 74"/>
            <p:cNvSpPr/>
            <p:nvPr/>
          </p:nvSpPr>
          <p:spPr>
            <a:xfrm>
              <a:off x="0" y="11175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7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255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56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5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259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260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261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262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263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264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5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6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7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8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9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0" name="Arrow: Down 1"/>
          <p:cNvSpPr/>
          <p:nvPr/>
        </p:nvSpPr>
        <p:spPr>
          <a:xfrm>
            <a:off x="7747907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274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75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79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277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78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82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280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81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85" name="Group 72"/>
          <p:cNvGrpSpPr/>
          <p:nvPr/>
        </p:nvGrpSpPr>
        <p:grpSpPr>
          <a:xfrm>
            <a:off x="7560129" y="1866671"/>
            <a:ext cx="889909" cy="174405"/>
            <a:chOff x="0" y="0"/>
            <a:chExt cx="889907" cy="174403"/>
          </a:xfrm>
        </p:grpSpPr>
        <p:sp>
          <p:nvSpPr>
            <p:cNvPr id="1283" name="Rectangle 73"/>
            <p:cNvSpPr/>
            <p:nvPr/>
          </p:nvSpPr>
          <p:spPr>
            <a:xfrm>
              <a:off x="0" y="0"/>
              <a:ext cx="889908" cy="17440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84" name="Straight Connector 74"/>
            <p:cNvSpPr/>
            <p:nvPr/>
          </p:nvSpPr>
          <p:spPr>
            <a:xfrm>
              <a:off x="0" y="87252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88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286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87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8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290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291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292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293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294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295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6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7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8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9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0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1" name="Arrow: Down 1"/>
          <p:cNvSpPr/>
          <p:nvPr/>
        </p:nvSpPr>
        <p:spPr>
          <a:xfrm>
            <a:off x="7747907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305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06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10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308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09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13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311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12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16" name="Group 72"/>
          <p:cNvGrpSpPr/>
          <p:nvPr/>
        </p:nvGrpSpPr>
        <p:grpSpPr>
          <a:xfrm>
            <a:off x="7560129" y="1801360"/>
            <a:ext cx="889909" cy="174405"/>
            <a:chOff x="0" y="0"/>
            <a:chExt cx="889907" cy="174403"/>
          </a:xfrm>
        </p:grpSpPr>
        <p:sp>
          <p:nvSpPr>
            <p:cNvPr id="1314" name="Rectangle 73"/>
            <p:cNvSpPr/>
            <p:nvPr/>
          </p:nvSpPr>
          <p:spPr>
            <a:xfrm>
              <a:off x="0" y="0"/>
              <a:ext cx="889908" cy="17440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15" name="Straight Connector 74"/>
            <p:cNvSpPr/>
            <p:nvPr/>
          </p:nvSpPr>
          <p:spPr>
            <a:xfrm>
              <a:off x="0" y="87252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19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317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18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20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321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322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323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324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325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326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7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8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9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0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1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2" name="Arrow: Down 1"/>
          <p:cNvSpPr/>
          <p:nvPr/>
        </p:nvSpPr>
        <p:spPr>
          <a:xfrm>
            <a:off x="7747907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3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336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37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1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339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40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4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342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43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7" name="Group 72"/>
          <p:cNvGrpSpPr/>
          <p:nvPr/>
        </p:nvGrpSpPr>
        <p:grpSpPr>
          <a:xfrm>
            <a:off x="7560129" y="1850344"/>
            <a:ext cx="889909" cy="174405"/>
            <a:chOff x="0" y="0"/>
            <a:chExt cx="889907" cy="174403"/>
          </a:xfrm>
        </p:grpSpPr>
        <p:sp>
          <p:nvSpPr>
            <p:cNvPr id="1345" name="Rectangle 73"/>
            <p:cNvSpPr/>
            <p:nvPr/>
          </p:nvSpPr>
          <p:spPr>
            <a:xfrm>
              <a:off x="0" y="0"/>
              <a:ext cx="889908" cy="17440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46" name="Straight Connector 74"/>
            <p:cNvSpPr/>
            <p:nvPr/>
          </p:nvSpPr>
          <p:spPr>
            <a:xfrm>
              <a:off x="0" y="87252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50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348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49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51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352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353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354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355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356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357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8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9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0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1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2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3" name="Arrow: Down 1"/>
          <p:cNvSpPr/>
          <p:nvPr/>
        </p:nvSpPr>
        <p:spPr>
          <a:xfrm>
            <a:off x="7747907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3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 Brazo</a:t>
            </a:r>
          </a:p>
        </p:txBody>
      </p:sp>
      <p:sp>
        <p:nvSpPr>
          <p:cNvPr id="93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94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95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96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97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98" name="TextBox 16"/>
          <p:cNvSpPr txBox="1"/>
          <p:nvPr/>
        </p:nvSpPr>
        <p:spPr>
          <a:xfrm>
            <a:off x="4074559" y="4574916"/>
            <a:ext cx="500913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i="1"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Examples used for educational purposes. No affiliation with Coca-Cola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7528" y="1161201"/>
            <a:ext cx="1914814" cy="2880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600" y="1353279"/>
            <a:ext cx="1984594" cy="2611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9558" y="1249834"/>
            <a:ext cx="1709599" cy="251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78481" y="1315250"/>
            <a:ext cx="1695580" cy="2541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rcRect l="14301" t="0" r="7473" b="0"/>
          <a:stretch>
            <a:fillRect/>
          </a:stretch>
        </p:blipFill>
        <p:spPr>
          <a:xfrm>
            <a:off x="3750411" y="1216599"/>
            <a:ext cx="1725643" cy="267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3"/>
      <p:bldP build="whole" bldLvl="1" animBg="1" rev="0" advAuto="0" spid="101" grpId="4"/>
      <p:bldP build="whole" bldLvl="1" animBg="1" rev="0" advAuto="0" spid="100" grpId="1"/>
      <p:bldP build="whole" bldLvl="1" animBg="1" rev="0" advAuto="0" spid="99" grpId="2"/>
      <p:bldP build="whole" bldLvl="1" animBg="1" rev="0" advAuto="0" spid="102" grpId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roup 63"/>
          <p:cNvGrpSpPr/>
          <p:nvPr/>
        </p:nvGrpSpPr>
        <p:grpSpPr>
          <a:xfrm>
            <a:off x="2414685" y="2041075"/>
            <a:ext cx="889909" cy="1567539"/>
            <a:chOff x="0" y="0"/>
            <a:chExt cx="889907" cy="1567538"/>
          </a:xfrm>
        </p:grpSpPr>
        <p:sp>
          <p:nvSpPr>
            <p:cNvPr id="1367" name="Rectangle 64"/>
            <p:cNvSpPr/>
            <p:nvPr/>
          </p:nvSpPr>
          <p:spPr>
            <a:xfrm>
              <a:off x="0" y="-1"/>
              <a:ext cx="889908" cy="1567539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68" name="Straight Connector 65"/>
            <p:cNvSpPr/>
            <p:nvPr/>
          </p:nvSpPr>
          <p:spPr>
            <a:xfrm>
              <a:off x="0" y="784224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72" name="Group 66"/>
          <p:cNvGrpSpPr/>
          <p:nvPr/>
        </p:nvGrpSpPr>
        <p:grpSpPr>
          <a:xfrm>
            <a:off x="4110718" y="2311044"/>
            <a:ext cx="889909" cy="1190891"/>
            <a:chOff x="0" y="0"/>
            <a:chExt cx="889907" cy="1190890"/>
          </a:xfrm>
        </p:grpSpPr>
        <p:sp>
          <p:nvSpPr>
            <p:cNvPr id="1370" name="Rectangle 67"/>
            <p:cNvSpPr/>
            <p:nvPr/>
          </p:nvSpPr>
          <p:spPr>
            <a:xfrm>
              <a:off x="0" y="-1"/>
              <a:ext cx="889908" cy="1190892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71" name="Straight Connector 68"/>
            <p:cNvSpPr/>
            <p:nvPr/>
          </p:nvSpPr>
          <p:spPr>
            <a:xfrm>
              <a:off x="0" y="595790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75" name="Group 69"/>
          <p:cNvGrpSpPr/>
          <p:nvPr/>
        </p:nvGrpSpPr>
        <p:grpSpPr>
          <a:xfrm>
            <a:off x="5861956" y="1910994"/>
            <a:ext cx="889909" cy="603057"/>
            <a:chOff x="0" y="0"/>
            <a:chExt cx="889907" cy="603056"/>
          </a:xfrm>
        </p:grpSpPr>
        <p:sp>
          <p:nvSpPr>
            <p:cNvPr id="1373" name="Rectangle 70"/>
            <p:cNvSpPr/>
            <p:nvPr/>
          </p:nvSpPr>
          <p:spPr>
            <a:xfrm>
              <a:off x="0" y="-1"/>
              <a:ext cx="889908" cy="603058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74" name="Straight Connector 71"/>
            <p:cNvSpPr/>
            <p:nvPr/>
          </p:nvSpPr>
          <p:spPr>
            <a:xfrm>
              <a:off x="0" y="301703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78" name="Group 72"/>
          <p:cNvGrpSpPr/>
          <p:nvPr/>
        </p:nvGrpSpPr>
        <p:grpSpPr>
          <a:xfrm>
            <a:off x="7560129" y="1834015"/>
            <a:ext cx="889909" cy="174405"/>
            <a:chOff x="0" y="0"/>
            <a:chExt cx="889907" cy="174403"/>
          </a:xfrm>
        </p:grpSpPr>
        <p:sp>
          <p:nvSpPr>
            <p:cNvPr id="1376" name="Rectangle 73"/>
            <p:cNvSpPr/>
            <p:nvPr/>
          </p:nvSpPr>
          <p:spPr>
            <a:xfrm>
              <a:off x="0" y="0"/>
              <a:ext cx="889908" cy="174404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77" name="Straight Connector 74"/>
            <p:cNvSpPr/>
            <p:nvPr/>
          </p:nvSpPr>
          <p:spPr>
            <a:xfrm>
              <a:off x="0" y="87252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81" name="Group 62"/>
          <p:cNvGrpSpPr/>
          <p:nvPr/>
        </p:nvGrpSpPr>
        <p:grpSpPr>
          <a:xfrm>
            <a:off x="710292" y="2041075"/>
            <a:ext cx="889909" cy="1160426"/>
            <a:chOff x="0" y="0"/>
            <a:chExt cx="889907" cy="1160424"/>
          </a:xfrm>
        </p:grpSpPr>
        <p:sp>
          <p:nvSpPr>
            <p:cNvPr id="1379" name="Rectangle 61"/>
            <p:cNvSpPr/>
            <p:nvPr/>
          </p:nvSpPr>
          <p:spPr>
            <a:xfrm>
              <a:off x="0" y="-1"/>
              <a:ext cx="889908" cy="1160426"/>
            </a:xfrm>
            <a:prstGeom prst="rect">
              <a:avLst/>
            </a:prstGeom>
            <a:solidFill>
              <a:srgbClr val="D9D9D9"/>
            </a:solidFill>
            <a:ln w="2857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80" name="Straight Connector 49"/>
            <p:cNvSpPr/>
            <p:nvPr/>
          </p:nvSpPr>
          <p:spPr>
            <a:xfrm>
              <a:off x="0" y="580548"/>
              <a:ext cx="889908" cy="1"/>
            </a:xfrm>
            <a:prstGeom prst="line">
              <a:avLst/>
            </a:prstGeom>
            <a:solidFill>
              <a:srgbClr val="D9D9D9"/>
            </a:solidFill>
            <a:ln w="57150" cap="flat">
              <a:solidFill>
                <a:srgbClr val="FF0000"/>
              </a:solidFill>
              <a:prstDash val="sysDot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82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383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384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385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386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387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  <p:sp>
        <p:nvSpPr>
          <p:cNvPr id="1388" name="Straight Connector 16"/>
          <p:cNvSpPr/>
          <p:nvPr/>
        </p:nvSpPr>
        <p:spPr>
          <a:xfrm>
            <a:off x="555172" y="2678435"/>
            <a:ext cx="1200151" cy="1"/>
          </a:xfrm>
          <a:prstGeom prst="line">
            <a:avLst/>
          </a:prstGeom>
          <a:ln w="76200">
            <a:solidFill>
              <a:srgbClr val="0070C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9" name="Straight Arrow Connector 42"/>
          <p:cNvSpPr/>
          <p:nvPr/>
        </p:nvSpPr>
        <p:spPr>
          <a:xfrm flipV="1">
            <a:off x="280893" y="1183821"/>
            <a:ext cx="1" cy="26845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0" name="Straight Connector 44"/>
          <p:cNvSpPr/>
          <p:nvPr/>
        </p:nvSpPr>
        <p:spPr>
          <a:xfrm>
            <a:off x="2261508" y="3045829"/>
            <a:ext cx="1200151" cy="1"/>
          </a:xfrm>
          <a:prstGeom prst="line">
            <a:avLst/>
          </a:prstGeom>
          <a:ln w="76200">
            <a:solidFill>
              <a:srgbClr val="703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1" name="Straight Connector 46"/>
          <p:cNvSpPr/>
          <p:nvPr/>
        </p:nvSpPr>
        <p:spPr>
          <a:xfrm>
            <a:off x="3959680" y="3217279"/>
            <a:ext cx="1200151" cy="1"/>
          </a:xfrm>
          <a:prstGeom prst="line">
            <a:avLst/>
          </a:prstGeom>
          <a:ln w="76200">
            <a:solidFill>
              <a:srgbClr val="FF66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2" name="Straight Connector 47"/>
          <p:cNvSpPr/>
          <p:nvPr/>
        </p:nvSpPr>
        <p:spPr>
          <a:xfrm>
            <a:off x="5706836" y="2311044"/>
            <a:ext cx="1200151" cy="1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3" name="Straight Connector 48"/>
          <p:cNvSpPr/>
          <p:nvPr/>
        </p:nvSpPr>
        <p:spPr>
          <a:xfrm>
            <a:off x="7405007" y="1910994"/>
            <a:ext cx="1200151" cy="1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4" name="Arrow: Down 1"/>
          <p:cNvSpPr/>
          <p:nvPr/>
        </p:nvSpPr>
        <p:spPr>
          <a:xfrm>
            <a:off x="7747907" y="873579"/>
            <a:ext cx="514351" cy="56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39"/>
                </a:moveTo>
                <a:lnTo>
                  <a:pt x="5400" y="117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739"/>
                </a:lnTo>
                <a:lnTo>
                  <a:pt x="21600" y="1173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rgbClr val="4F622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26" grpId="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" dur="500" fill="hold" tmFilter="0, 0; .2, .5; .8, .5; 1, 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fill="hold" autoRev="1"/>
                                        <p:tgtEl>
                                          <p:spTgt spid="1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Subtype="0" presetID="26" grpId="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6" dur="500" fill="hold" tmFilter="0, 0; .2, .5; .8, .5; 1, 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fill="hold" autoRev="1"/>
                                        <p:tgtEl>
                                          <p:spTgt spid="1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clickEffect" presetSubtype="0" presetID="26" grpId="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1" dur="500" fill="hold" tmFilter="0, 0; .2, .5; .8, .5; 1, 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fill="hold" autoRev="1"/>
                                        <p:tgtEl>
                                          <p:spTgt spid="1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26" grpId="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6" dur="500" fill="hold" tmFilter="0, 0; .2, .5; .8, .5; 1, 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fill="hold" autoRev="1"/>
                                        <p:tgtEl>
                                          <p:spTgt spid="1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4" grpId="2"/>
      <p:bldP build="whole" bldLvl="1" animBg="1" rev="0" advAuto="0" spid="1394" grpId="3"/>
      <p:bldP build="whole" bldLvl="1" animBg="1" rev="0" advAuto="0" spid="1394" grpId="4"/>
      <p:bldP build="whole" bldLvl="1" animBg="1" rev="0" advAuto="0" spid="1394" grpId="5"/>
      <p:bldP build="whole" bldLvl="1" animBg="1" rev="0" advAuto="0" spid="139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ctr"/>
          </a:lstStyle>
          <a:p>
            <a:pPr/>
            <a:r>
              <a:t>Machine Learning A-Z</a:t>
            </a:r>
          </a:p>
        </p:txBody>
      </p:sp>
      <p:pic>
        <p:nvPicPr>
          <p:cNvPr id="13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0847" y="1036537"/>
            <a:ext cx="6242305" cy="3511298"/>
          </a:xfrm>
          <a:prstGeom prst="rect">
            <a:avLst/>
          </a:prstGeom>
          <a:ln w="127000" cap="sq">
            <a:solidFill>
              <a:srgbClr val="00000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Upper Confidence Bound</a:t>
            </a:r>
            <a:r>
              <a:t> </a:t>
            </a:r>
            <a:r>
              <a:t> </a:t>
            </a:r>
            <a:r>
              <a:t>(UCB)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 Brazo</a:t>
            </a:r>
          </a:p>
        </p:txBody>
      </p:sp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3715820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003461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5428179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7140537" y="1439565"/>
            <a:ext cx="1712360" cy="2428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4748" t="0" r="14748" b="0"/>
          <a:stretch>
            <a:fillRect/>
          </a:stretch>
        </p:blipFill>
        <p:spPr>
          <a:xfrm>
            <a:off x="291101" y="1439565"/>
            <a:ext cx="1712361" cy="242875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2"/>
          <p:cNvSpPr txBox="1"/>
          <p:nvPr/>
        </p:nvSpPr>
        <p:spPr>
          <a:xfrm>
            <a:off x="80346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D1</a:t>
            </a:r>
          </a:p>
        </p:txBody>
      </p:sp>
      <p:sp>
        <p:nvSpPr>
          <p:cNvPr id="116" name="TextBox 12"/>
          <p:cNvSpPr txBox="1"/>
          <p:nvPr/>
        </p:nvSpPr>
        <p:spPr>
          <a:xfrm>
            <a:off x="2515826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D2</a:t>
            </a:r>
          </a:p>
        </p:txBody>
      </p:sp>
      <p:sp>
        <p:nvSpPr>
          <p:cNvPr id="117" name="TextBox 13"/>
          <p:cNvSpPr txBox="1"/>
          <p:nvPr/>
        </p:nvSpPr>
        <p:spPr>
          <a:xfrm>
            <a:off x="4228184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118" name="TextBox 14"/>
          <p:cNvSpPr txBox="1"/>
          <p:nvPr/>
        </p:nvSpPr>
        <p:spPr>
          <a:xfrm>
            <a:off x="5940543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D4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7652902" y="4030926"/>
            <a:ext cx="68762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4"/>
      <p:bldP build="whole" bldLvl="1" animBg="1" rev="0" advAuto="0" spid="117" grpId="3"/>
      <p:bldP build="whole" bldLvl="1" animBg="1" rev="0" advAuto="0" spid="116" grpId="2"/>
      <p:bldP build="whole" bldLvl="1" animBg="1" rev="0" advAuto="0" spid="115" grpId="1"/>
      <p:bldP build="whole" bldLvl="1" animBg="1" rev="0" advAuto="0" spid="119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El problema del  Bandido Multi Brazo</a:t>
            </a:r>
          </a:p>
        </p:txBody>
      </p:sp>
      <p:sp>
        <p:nvSpPr>
          <p:cNvPr id="124" name="Tenemos d brazos. Por ejemplo, los brazos son anuncios que mostramos a los usuarios cuando se conectan a una página web.…"/>
          <p:cNvSpPr txBox="1"/>
          <p:nvPr/>
        </p:nvSpPr>
        <p:spPr>
          <a:xfrm>
            <a:off x="444299" y="792183"/>
            <a:ext cx="8522484" cy="375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Tenemos </a:t>
            </a:r>
            <a:r>
              <a:rPr b="1"/>
              <a:t>d</a:t>
            </a:r>
            <a:r>
              <a:t> brazos. Por ejemplo, los brazos son anuncios que mostramos a los usuarios cuando se conectan a una página web.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Cada vez que un usuario se conecta a la página web, se desencadena una ronda.</a:t>
            </a: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En cada ronda, </a:t>
            </a:r>
            <a:r>
              <a:rPr b="1"/>
              <a:t>n</a:t>
            </a:r>
            <a:r>
              <a:t>, se elige uno de los anuncios a ser mostrado al usuario.</a:t>
            </a:r>
          </a:p>
          <a:p>
            <a:pPr lvl="1"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A cada ronda </a:t>
            </a:r>
            <a:r>
              <a:rPr b="1"/>
              <a:t>n</a:t>
            </a:r>
            <a:r>
              <a:t>, el anuncio </a:t>
            </a:r>
            <a:r>
              <a:rPr b="1"/>
              <a:t>i</a:t>
            </a:r>
            <a:r>
              <a:t> da una recompensa: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8" indent="18288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Si el usuario hace click en el anuncio i en la ronda n</a:t>
            </a:r>
          </a:p>
          <a:p>
            <a:pPr lvl="8" indent="18288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Si el usuario no hace click en el anuncio i en la ronda n</a:t>
            </a:r>
          </a:p>
          <a:p>
            <a:pPr>
              <a:defRPr sz="21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228600" indent="-228600">
              <a:buSzPct val="100000"/>
              <a:buChar char="•"/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r>
              <a:t>Nuestra meta es maximizar la recompensa a través de las rondas que se lleven a cabo.</a:t>
            </a:r>
          </a:p>
        </p:txBody>
      </p:sp>
      <p:pic>
        <p:nvPicPr>
          <p:cNvPr id="125" name="r_i(n)_in_0,1.png" descr="r_i(n)_in_0,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972" y="2420370"/>
            <a:ext cx="1187371" cy="213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r_i(n)_=_0.png" descr="r_i(n)_=_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765" y="3320347"/>
            <a:ext cx="1041319" cy="271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r_i(n)_=_1.png" descr="r_i(n)_=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2765" y="3011331"/>
            <a:ext cx="1041319" cy="275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Algoritmo Upper Confidence Bound</a:t>
            </a:r>
          </a:p>
        </p:txBody>
      </p:sp>
      <p:sp>
        <p:nvSpPr>
          <p:cNvPr id="132" name="PASO 1:  A cada ronda n, se consideran dos números para cada i…"/>
          <p:cNvSpPr txBox="1"/>
          <p:nvPr/>
        </p:nvSpPr>
        <p:spPr>
          <a:xfrm>
            <a:off x="174096" y="823851"/>
            <a:ext cx="8795808" cy="3654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PASO 1</a:t>
            </a:r>
            <a:r>
              <a:t>:  A cada ronda n, se consideran dos números para cada </a:t>
            </a:r>
            <a:r>
              <a:rPr b="1"/>
              <a:t>i</a:t>
            </a:r>
            <a:endParaRPr b="1"/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      </a:t>
            </a:r>
            <a:r>
              <a:t>   El número de veces que el anuncio </a:t>
            </a:r>
            <a:r>
              <a:rPr b="1"/>
              <a:t>i</a:t>
            </a:r>
            <a:r>
              <a:t> se selecciona hasta la ronda </a:t>
            </a:r>
            <a:r>
              <a:rPr b="1"/>
              <a:t>n</a:t>
            </a:r>
            <a:r>
              <a:t>,</a:t>
            </a:r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          La suma de las recompensas del anuncio </a:t>
            </a:r>
            <a:r>
              <a:rPr b="1"/>
              <a:t>i</a:t>
            </a:r>
            <a:r>
              <a:t> hasta la ronda </a:t>
            </a:r>
            <a:r>
              <a:rPr b="1"/>
              <a:t>n</a:t>
            </a:r>
          </a:p>
          <a:p>
            <a:pPr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PASO 2</a:t>
            </a:r>
            <a:r>
              <a:t>:  A partir de estos dos números calculamos</a:t>
            </a:r>
            <a:endParaRPr b="1"/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La recompensa media del anuncio </a:t>
            </a:r>
            <a:r>
              <a:rPr b="1"/>
              <a:t>i</a:t>
            </a:r>
            <a:r>
              <a:t> hasta la ronda </a:t>
            </a:r>
            <a:r>
              <a:rPr b="1"/>
              <a:t>n</a:t>
            </a:r>
            <a:endParaRPr b="1"/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 b="1"/>
          </a:p>
          <a:p>
            <a:pPr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 b="1"/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endParaRPr b="1"/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t>El intervalo de confianza en la ronda </a:t>
            </a:r>
            <a:r>
              <a:rPr b="1"/>
              <a:t>n</a:t>
            </a:r>
            <a:r>
              <a:t>:</a:t>
            </a:r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457200" indent="-228600">
              <a:buSzPct val="100000"/>
              <a:buChar char="•"/>
              <a:defRPr sz="17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1" indent="228600">
              <a:defRPr sz="17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PASO 3</a:t>
            </a:r>
            <a:r>
              <a:t>: Se selecciona el anuncio i con mayor límite superior del intervalo de confianza (UCB):</a:t>
            </a:r>
          </a:p>
        </p:txBody>
      </p:sp>
      <p:pic>
        <p:nvPicPr>
          <p:cNvPr id="133" name="N_i(n).png" descr="N_i(n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826" y="1196558"/>
            <a:ext cx="411900" cy="17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R_i(n).png" descr="R_i(n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220" y="1452046"/>
            <a:ext cx="407111" cy="17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bar_r_i_(n)_=_fr.png" descr="bar_r_i_(n)_=_f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9070" y="2333109"/>
            <a:ext cx="1625861" cy="635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(_bar_r_i_(n)_-_.png" descr="(_bar_r_i_(n)_-_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9469" y="3619805"/>
            <a:ext cx="2529940" cy="20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on_Delta_i(n)_=.png" descr="con_Delta_i(n)_=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3327" y="3373898"/>
            <a:ext cx="2371132" cy="693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