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4" name="Shape 4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9" name="Shape 4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Shape 4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0" name="Shape 4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3" name="Shape 5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7" name="Shape 5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1" name="Shape 5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8" name="Shape 5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1" name="Shape 6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5" name="Shape 6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9" name="Shape 6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6" name="Shape 6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9" name="Shape 6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3" name="Shape 7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9" name="Shape 7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2" name="Shape 7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3" name="Shape 7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6" name="Shape 8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from this slide to the next one: How did K-Means do that ? Let's see how it did it PASO by PASO. I will first give you the whole algorithm, and then we will see each PASO of the algorithm on a simple example.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Elegir el número K de clusters =&gt; say that the choice of this number K is either based on project constraints, or, if their isn't any constraint, we will explain later how we can choose the optimal number of clusters using a method called the elbow method.</a:t>
            </a:r>
          </a:p>
          <a:p>
            <a:pPr/>
            <a:br/>
          </a:p>
          <a:p>
            <a:pPr/>
            <a:r>
              <a:t>2. Explain what a centroid is. Simply say that it's the center of a cluster.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Elegir el número K de clusters =&gt; say that the choice of this number K is either based on project constraints, or, if their isn't any constraint, we will explain later how we can choose the optimal number of clusters using a method called the elbow method. But in this simple example, we intuitively choose two.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 anchor="t"/>
          <a:lstStyle>
            <a:lvl1pPr algn="l">
              <a:defRPr sz="4400">
                <a:ln w="9525">
                  <a:solidFill>
                    <a:srgbClr val="054697"/>
                  </a:solidFill>
                </a:ln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1pPr>
            <a:lvl2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2pPr>
            <a:lvl3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3pPr>
            <a:lvl4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4pPr>
            <a:lvl5pPr>
              <a:defRPr>
                <a:latin typeface="Hurme Geometric Sans 2"/>
                <a:ea typeface="Hurme Geometric Sans 2"/>
                <a:cs typeface="Hurme Geometric Sans 2"/>
                <a:sym typeface="Hurme Geometric Sans 2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K-Means</a:t>
            </a:r>
          </a:p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Entendiendo K-Means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328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1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2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3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4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5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6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37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344" name="Group 5"/>
          <p:cNvGrpSpPr/>
          <p:nvPr/>
        </p:nvGrpSpPr>
        <p:grpSpPr>
          <a:xfrm>
            <a:off x="3107942" y="1925473"/>
            <a:ext cx="2402517" cy="1475084"/>
            <a:chOff x="0" y="0"/>
            <a:chExt cx="2402515" cy="1475083"/>
          </a:xfrm>
        </p:grpSpPr>
        <p:sp>
          <p:nvSpPr>
            <p:cNvPr id="338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39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40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41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42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43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</p:grpSp>
      <p:sp>
        <p:nvSpPr>
          <p:cNvPr id="345" name="Diamond 4"/>
          <p:cNvSpPr/>
          <p:nvPr/>
        </p:nvSpPr>
        <p:spPr>
          <a:xfrm rot="18900000">
            <a:off x="4074771" y="36111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46" name="Diamond 30"/>
          <p:cNvSpPr/>
          <p:nvPr/>
        </p:nvSpPr>
        <p:spPr>
          <a:xfrm rot="18900000">
            <a:off x="3512165" y="2640655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349" name="Group 28"/>
          <p:cNvGrpSpPr/>
          <p:nvPr/>
        </p:nvGrpSpPr>
        <p:grpSpPr>
          <a:xfrm>
            <a:off x="0" y="1104434"/>
            <a:ext cx="9067800" cy="332741"/>
            <a:chOff x="0" y="0"/>
            <a:chExt cx="9067800" cy="332740"/>
          </a:xfrm>
        </p:grpSpPr>
        <p:sp>
          <p:nvSpPr>
            <p:cNvPr id="347" name="ZoneTexte 2"/>
            <p:cNvSpPr txBox="1"/>
            <p:nvPr/>
          </p:nvSpPr>
          <p:spPr>
            <a:xfrm>
              <a:off x="0" y="0"/>
              <a:ext cx="90678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PASO 3:</a:t>
              </a:r>
              <a:r>
                <a:rPr b="0"/>
                <a:t> Asignar cada punto al baricentro más cercano                  Esto formará los K clusters</a:t>
              </a:r>
            </a:p>
          </p:txBody>
        </p:sp>
        <p:sp>
          <p:nvSpPr>
            <p:cNvPr id="348" name="Flèche : droite 3"/>
            <p:cNvSpPr/>
            <p:nvPr/>
          </p:nvSpPr>
          <p:spPr>
            <a:xfrm>
              <a:off x="6072520" y="132092"/>
              <a:ext cx="212487" cy="651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0" name="Straight Connector 26"/>
          <p:cNvSpPr/>
          <p:nvPr/>
        </p:nvSpPr>
        <p:spPr>
          <a:xfrm flipV="1">
            <a:off x="3203575" y="1778445"/>
            <a:ext cx="3063875" cy="187642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355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  <p:sp>
        <p:nvSpPr>
          <p:cNvPr id="35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59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0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1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2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3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4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65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372" name="Group 5"/>
          <p:cNvGrpSpPr/>
          <p:nvPr/>
        </p:nvGrpSpPr>
        <p:grpSpPr>
          <a:xfrm>
            <a:off x="3107942" y="1925473"/>
            <a:ext cx="2402517" cy="1475084"/>
            <a:chOff x="0" y="0"/>
            <a:chExt cx="2402515" cy="1475083"/>
          </a:xfrm>
        </p:grpSpPr>
        <p:sp>
          <p:nvSpPr>
            <p:cNvPr id="366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67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68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69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70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71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</p:grpSp>
      <p:sp>
        <p:nvSpPr>
          <p:cNvPr id="373" name="Diamond 4"/>
          <p:cNvSpPr/>
          <p:nvPr/>
        </p:nvSpPr>
        <p:spPr>
          <a:xfrm rot="18900000">
            <a:off x="4074771" y="36111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4" name="Diamond 30"/>
          <p:cNvSpPr/>
          <p:nvPr/>
        </p:nvSpPr>
        <p:spPr>
          <a:xfrm rot="18900000">
            <a:off x="3512165" y="2640655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5" name="Diamond 27"/>
          <p:cNvSpPr/>
          <p:nvPr/>
        </p:nvSpPr>
        <p:spPr>
          <a:xfrm rot="18900000">
            <a:off x="4227762" y="2422644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6" name="Straight Arrow Connector 7"/>
          <p:cNvSpPr/>
          <p:nvPr/>
        </p:nvSpPr>
        <p:spPr>
          <a:xfrm flipV="1">
            <a:off x="3788109" y="2558902"/>
            <a:ext cx="379854" cy="72629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Straight Arrow Connector 28"/>
          <p:cNvSpPr/>
          <p:nvPr/>
        </p:nvSpPr>
        <p:spPr>
          <a:xfrm flipV="1">
            <a:off x="4295659" y="3437860"/>
            <a:ext cx="127484" cy="1843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Diamond 31"/>
          <p:cNvSpPr/>
          <p:nvPr/>
        </p:nvSpPr>
        <p:spPr>
          <a:xfrm rot="18900000">
            <a:off x="4380424" y="3215251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38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6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7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8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89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0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1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92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399" name="Group 5"/>
          <p:cNvGrpSpPr/>
          <p:nvPr/>
        </p:nvGrpSpPr>
        <p:grpSpPr>
          <a:xfrm>
            <a:off x="3107942" y="1925473"/>
            <a:ext cx="2402517" cy="1475084"/>
            <a:chOff x="0" y="0"/>
            <a:chExt cx="2402515" cy="1475083"/>
          </a:xfrm>
        </p:grpSpPr>
        <p:sp>
          <p:nvSpPr>
            <p:cNvPr id="393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94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95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96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97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98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</p:grpSp>
      <p:sp>
        <p:nvSpPr>
          <p:cNvPr id="400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  <p:sp>
        <p:nvSpPr>
          <p:cNvPr id="401" name="Diamond 28"/>
          <p:cNvSpPr/>
          <p:nvPr/>
        </p:nvSpPr>
        <p:spPr>
          <a:xfrm rot="18900000">
            <a:off x="4227762" y="242264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02" name="Diamond 31"/>
          <p:cNvSpPr/>
          <p:nvPr/>
        </p:nvSpPr>
        <p:spPr>
          <a:xfrm rot="18900000">
            <a:off x="4380424" y="3215251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407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0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1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2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3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4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5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6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423" name="Group 5"/>
          <p:cNvGrpSpPr/>
          <p:nvPr/>
        </p:nvGrpSpPr>
        <p:grpSpPr>
          <a:xfrm>
            <a:off x="3107942" y="1925473"/>
            <a:ext cx="2402517" cy="1475084"/>
            <a:chOff x="0" y="0"/>
            <a:chExt cx="2402515" cy="1475083"/>
          </a:xfrm>
        </p:grpSpPr>
        <p:sp>
          <p:nvSpPr>
            <p:cNvPr id="417" name="Multiply 84"/>
            <p:cNvSpPr/>
            <p:nvPr/>
          </p:nvSpPr>
          <p:spPr>
            <a:xfrm rot="18900000">
              <a:off x="23112" y="1340369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418" name="Multiply 84"/>
            <p:cNvSpPr/>
            <p:nvPr/>
          </p:nvSpPr>
          <p:spPr>
            <a:xfrm rot="18900000">
              <a:off x="648527" y="110853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419" name="Multiply 84"/>
            <p:cNvSpPr/>
            <p:nvPr/>
          </p:nvSpPr>
          <p:spPr>
            <a:xfrm rot="18900000">
              <a:off x="1530366" y="609215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420" name="Multiply 84"/>
            <p:cNvSpPr/>
            <p:nvPr/>
          </p:nvSpPr>
          <p:spPr>
            <a:xfrm rot="18900000">
              <a:off x="1942489" y="251284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421" name="Multiply 84"/>
            <p:cNvSpPr/>
            <p:nvPr/>
          </p:nvSpPr>
          <p:spPr>
            <a:xfrm rot="18900000">
              <a:off x="2267800" y="23113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422" name="Multiply 84"/>
            <p:cNvSpPr/>
            <p:nvPr/>
          </p:nvSpPr>
          <p:spPr>
            <a:xfrm rot="18900000">
              <a:off x="1556432" y="91830"/>
              <a:ext cx="111603" cy="11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</a:defRPr>
              </a:pPr>
            </a:p>
          </p:txBody>
        </p:sp>
      </p:grpSp>
      <p:sp>
        <p:nvSpPr>
          <p:cNvPr id="424" name="Diamond 26"/>
          <p:cNvSpPr/>
          <p:nvPr/>
        </p:nvSpPr>
        <p:spPr>
          <a:xfrm rot="18900000">
            <a:off x="4380424" y="3215251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5" name="Straight Connector 27"/>
          <p:cNvSpPr/>
          <p:nvPr/>
        </p:nvSpPr>
        <p:spPr>
          <a:xfrm flipV="1">
            <a:off x="2955130" y="2564607"/>
            <a:ext cx="3530731" cy="64365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  <p:sp>
        <p:nvSpPr>
          <p:cNvPr id="427" name="Diamond 30"/>
          <p:cNvSpPr/>
          <p:nvPr/>
        </p:nvSpPr>
        <p:spPr>
          <a:xfrm rot="18900000">
            <a:off x="4227762" y="242264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432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5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6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7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8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9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0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1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2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3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4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5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6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7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8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  <p:sp>
        <p:nvSpPr>
          <p:cNvPr id="449" name="Diamond 30"/>
          <p:cNvSpPr/>
          <p:nvPr/>
        </p:nvSpPr>
        <p:spPr>
          <a:xfrm rot="18900000">
            <a:off x="4380424" y="3215251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0" name="Straight Connector 31"/>
          <p:cNvSpPr/>
          <p:nvPr/>
        </p:nvSpPr>
        <p:spPr>
          <a:xfrm flipV="1">
            <a:off x="2955130" y="2564607"/>
            <a:ext cx="3530731" cy="64365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51" name="Diamond 32"/>
          <p:cNvSpPr/>
          <p:nvPr/>
        </p:nvSpPr>
        <p:spPr>
          <a:xfrm rot="18900000">
            <a:off x="4227762" y="242264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45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9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0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1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2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3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4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5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6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7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8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9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0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1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2" name="Diamond 28"/>
          <p:cNvSpPr/>
          <p:nvPr/>
        </p:nvSpPr>
        <p:spPr>
          <a:xfrm rot="18900000">
            <a:off x="4051301" y="3269088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3" name="Straight Arrow Connector 30"/>
          <p:cNvSpPr/>
          <p:nvPr/>
        </p:nvSpPr>
        <p:spPr>
          <a:xfrm flipH="1">
            <a:off x="4256125" y="3478685"/>
            <a:ext cx="133776" cy="23682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Diamond 31"/>
          <p:cNvSpPr/>
          <p:nvPr/>
        </p:nvSpPr>
        <p:spPr>
          <a:xfrm rot="18900000">
            <a:off x="4894341" y="2182941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5" name="Straight Arrow Connector 32"/>
          <p:cNvSpPr/>
          <p:nvPr/>
        </p:nvSpPr>
        <p:spPr>
          <a:xfrm flipV="1">
            <a:off x="4495800" y="2349185"/>
            <a:ext cx="392601" cy="141604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  <p:sp>
        <p:nvSpPr>
          <p:cNvPr id="477" name="Diamond 33"/>
          <p:cNvSpPr/>
          <p:nvPr/>
        </p:nvSpPr>
        <p:spPr>
          <a:xfrm rot="18900000">
            <a:off x="4380424" y="3215251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8" name="Diamond 34"/>
          <p:cNvSpPr/>
          <p:nvPr/>
        </p:nvSpPr>
        <p:spPr>
          <a:xfrm rot="18900000">
            <a:off x="4227762" y="242264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48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6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7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8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9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0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1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2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3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4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5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6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7" name="Diamond 28"/>
          <p:cNvSpPr/>
          <p:nvPr/>
        </p:nvSpPr>
        <p:spPr>
          <a:xfrm rot="18900000">
            <a:off x="4051301" y="32690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8" name="Diamond 31"/>
          <p:cNvSpPr/>
          <p:nvPr/>
        </p:nvSpPr>
        <p:spPr>
          <a:xfrm rot="18900000">
            <a:off x="4894341" y="218294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9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0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1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50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9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0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1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2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3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4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5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6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7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8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9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0" name="Diamond 28"/>
          <p:cNvSpPr/>
          <p:nvPr/>
        </p:nvSpPr>
        <p:spPr>
          <a:xfrm rot="18900000">
            <a:off x="4051301" y="32690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1" name="Diamond 31"/>
          <p:cNvSpPr/>
          <p:nvPr/>
        </p:nvSpPr>
        <p:spPr>
          <a:xfrm rot="18900000">
            <a:off x="4894341" y="218294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2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3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4" name="Straight Connector 27"/>
          <p:cNvSpPr/>
          <p:nvPr/>
        </p:nvSpPr>
        <p:spPr>
          <a:xfrm>
            <a:off x="3333750" y="1962149"/>
            <a:ext cx="2844800" cy="20320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530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3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4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5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6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7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8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9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0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1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2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3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4" name="Diamond 28"/>
          <p:cNvSpPr/>
          <p:nvPr/>
        </p:nvSpPr>
        <p:spPr>
          <a:xfrm rot="18900000">
            <a:off x="4051301" y="32690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5" name="Diamond 31"/>
          <p:cNvSpPr/>
          <p:nvPr/>
        </p:nvSpPr>
        <p:spPr>
          <a:xfrm rot="18900000">
            <a:off x="4894341" y="218294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6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7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8" name="Straight Connector 27"/>
          <p:cNvSpPr/>
          <p:nvPr/>
        </p:nvSpPr>
        <p:spPr>
          <a:xfrm>
            <a:off x="3333750" y="1962149"/>
            <a:ext cx="2844800" cy="203200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554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7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8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9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0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1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2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3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4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5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6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7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8" name="Diamond 28"/>
          <p:cNvSpPr/>
          <p:nvPr/>
        </p:nvSpPr>
        <p:spPr>
          <a:xfrm rot="18900000">
            <a:off x="4051301" y="32690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9" name="Diamond 31"/>
          <p:cNvSpPr/>
          <p:nvPr/>
        </p:nvSpPr>
        <p:spPr>
          <a:xfrm rot="18900000">
            <a:off x="4894341" y="218294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0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1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2" name="Diamond 26"/>
          <p:cNvSpPr/>
          <p:nvPr/>
        </p:nvSpPr>
        <p:spPr>
          <a:xfrm rot="18900000">
            <a:off x="3908921" y="3319526"/>
            <a:ext cx="228601" cy="228601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3" name="Diamond 29"/>
          <p:cNvSpPr/>
          <p:nvPr/>
        </p:nvSpPr>
        <p:spPr>
          <a:xfrm rot="18900000">
            <a:off x="4945329" y="2353980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4" name="Straight Arrow Connector 30"/>
          <p:cNvSpPr/>
          <p:nvPr/>
        </p:nvSpPr>
        <p:spPr>
          <a:xfrm>
            <a:off x="4844837" y="2338101"/>
            <a:ext cx="115043" cy="15342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Straight Arrow Connector 32"/>
          <p:cNvSpPr/>
          <p:nvPr/>
        </p:nvSpPr>
        <p:spPr>
          <a:xfrm flipH="1">
            <a:off x="4052439" y="3492151"/>
            <a:ext cx="190289" cy="103321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Para qué sirve K-Means</a:t>
            </a:r>
          </a:p>
        </p:txBody>
      </p:sp>
      <p:sp>
        <p:nvSpPr>
          <p:cNvPr id="37" name="Straight Arrow Connector 81"/>
          <p:cNvSpPr/>
          <p:nvPr/>
        </p:nvSpPr>
        <p:spPr>
          <a:xfrm flipV="1">
            <a:off x="613581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traight Arrow Connector 83"/>
          <p:cNvSpPr/>
          <p:nvPr/>
        </p:nvSpPr>
        <p:spPr>
          <a:xfrm>
            <a:off x="400050" y="3858329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Multiply 84"/>
          <p:cNvSpPr/>
          <p:nvPr/>
        </p:nvSpPr>
        <p:spPr>
          <a:xfrm rot="18900000">
            <a:off x="847752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0" name="Multiply 84"/>
          <p:cNvSpPr/>
          <p:nvPr/>
        </p:nvSpPr>
        <p:spPr>
          <a:xfrm rot="18900000">
            <a:off x="1079586" y="3039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1" name="Multiply 84"/>
          <p:cNvSpPr/>
          <p:nvPr/>
        </p:nvSpPr>
        <p:spPr>
          <a:xfrm rot="18900000">
            <a:off x="1373424" y="2888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2" name="Multiply 84"/>
          <p:cNvSpPr/>
          <p:nvPr/>
        </p:nvSpPr>
        <p:spPr>
          <a:xfrm rot="18900000">
            <a:off x="963668" y="2802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3" name="Multiply 84"/>
          <p:cNvSpPr/>
          <p:nvPr/>
        </p:nvSpPr>
        <p:spPr>
          <a:xfrm rot="18900000">
            <a:off x="1225157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4" name="Multiply 84"/>
          <p:cNvSpPr/>
          <p:nvPr/>
        </p:nvSpPr>
        <p:spPr>
          <a:xfrm rot="18900000">
            <a:off x="1389598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5" name="Multiply 84"/>
          <p:cNvSpPr/>
          <p:nvPr/>
        </p:nvSpPr>
        <p:spPr>
          <a:xfrm rot="18900000">
            <a:off x="1621433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6" name="Multiply 84"/>
          <p:cNvSpPr/>
          <p:nvPr/>
        </p:nvSpPr>
        <p:spPr>
          <a:xfrm rot="18900000">
            <a:off x="1330290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7" name="Multiply 84"/>
          <p:cNvSpPr/>
          <p:nvPr/>
        </p:nvSpPr>
        <p:spPr>
          <a:xfrm rot="18900000">
            <a:off x="1647670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8" name="Multiply 84"/>
          <p:cNvSpPr/>
          <p:nvPr/>
        </p:nvSpPr>
        <p:spPr>
          <a:xfrm rot="18900000">
            <a:off x="998714" y="3492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49" name="Multiply 84"/>
          <p:cNvSpPr/>
          <p:nvPr/>
        </p:nvSpPr>
        <p:spPr>
          <a:xfrm rot="18900000">
            <a:off x="2144409" y="256494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0" name="Multiply 84"/>
          <p:cNvSpPr/>
          <p:nvPr/>
        </p:nvSpPr>
        <p:spPr>
          <a:xfrm rot="18900000">
            <a:off x="1912574" y="217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1" name="Multiply 84"/>
          <p:cNvSpPr/>
          <p:nvPr/>
        </p:nvSpPr>
        <p:spPr>
          <a:xfrm rot="18900000">
            <a:off x="2532597" y="2440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2" name="Multiply 84"/>
          <p:cNvSpPr/>
          <p:nvPr/>
        </p:nvSpPr>
        <p:spPr>
          <a:xfrm rot="18900000">
            <a:off x="2068927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3" name="Multiply 84"/>
          <p:cNvSpPr/>
          <p:nvPr/>
        </p:nvSpPr>
        <p:spPr>
          <a:xfrm rot="18900000">
            <a:off x="2416680" y="22390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4" name="Multiply 84"/>
          <p:cNvSpPr/>
          <p:nvPr/>
        </p:nvSpPr>
        <p:spPr>
          <a:xfrm rot="18900000">
            <a:off x="2300763" y="1988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5" name="Multiply 84"/>
          <p:cNvSpPr/>
          <p:nvPr/>
        </p:nvSpPr>
        <p:spPr>
          <a:xfrm rot="18900000">
            <a:off x="2602687" y="217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6" name="Multiply 84"/>
          <p:cNvSpPr/>
          <p:nvPr/>
        </p:nvSpPr>
        <p:spPr>
          <a:xfrm rot="18900000">
            <a:off x="2532597" y="17885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7" name="Multiply 84"/>
          <p:cNvSpPr/>
          <p:nvPr/>
        </p:nvSpPr>
        <p:spPr>
          <a:xfrm rot="18900000">
            <a:off x="2802173" y="1982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8" name="Multiply 84"/>
          <p:cNvSpPr/>
          <p:nvPr/>
        </p:nvSpPr>
        <p:spPr>
          <a:xfrm rot="18900000">
            <a:off x="2785998" y="3034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59" name="Multiply 84"/>
          <p:cNvSpPr/>
          <p:nvPr/>
        </p:nvSpPr>
        <p:spPr>
          <a:xfrm rot="18900000">
            <a:off x="2942351" y="33143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60" name="Multiply 84"/>
          <p:cNvSpPr/>
          <p:nvPr/>
        </p:nvSpPr>
        <p:spPr>
          <a:xfrm rot="18900000">
            <a:off x="2643123" y="337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61" name="Multiply 84"/>
          <p:cNvSpPr/>
          <p:nvPr/>
        </p:nvSpPr>
        <p:spPr>
          <a:xfrm rot="18900000">
            <a:off x="2179454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62" name="Multiply 84"/>
          <p:cNvSpPr/>
          <p:nvPr/>
        </p:nvSpPr>
        <p:spPr>
          <a:xfrm rot="18900000">
            <a:off x="3034008" y="3657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63" name="Multiply 84"/>
          <p:cNvSpPr/>
          <p:nvPr/>
        </p:nvSpPr>
        <p:spPr>
          <a:xfrm rot="18900000">
            <a:off x="2532597" y="3605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64" name="Multiply 84"/>
          <p:cNvSpPr/>
          <p:nvPr/>
        </p:nvSpPr>
        <p:spPr>
          <a:xfrm rot="18900000">
            <a:off x="2486770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65" name="Multiply 84"/>
          <p:cNvSpPr/>
          <p:nvPr/>
        </p:nvSpPr>
        <p:spPr>
          <a:xfrm rot="18900000">
            <a:off x="3330541" y="31152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grpSp>
        <p:nvGrpSpPr>
          <p:cNvPr id="68" name="Rectangle 80"/>
          <p:cNvGrpSpPr/>
          <p:nvPr/>
        </p:nvGrpSpPr>
        <p:grpSpPr>
          <a:xfrm>
            <a:off x="1050129" y="1002819"/>
            <a:ext cx="2063066" cy="457201"/>
            <a:chOff x="0" y="0"/>
            <a:chExt cx="2063064" cy="457200"/>
          </a:xfrm>
        </p:grpSpPr>
        <p:sp>
          <p:nvSpPr>
            <p:cNvPr id="6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Antes de K-Means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581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83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4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5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6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7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8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9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0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1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2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3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4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5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6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7" name="Diamond 29"/>
          <p:cNvSpPr/>
          <p:nvPr/>
        </p:nvSpPr>
        <p:spPr>
          <a:xfrm rot="18900000">
            <a:off x="4945329" y="235398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8" name="Diamond 27"/>
          <p:cNvSpPr/>
          <p:nvPr/>
        </p:nvSpPr>
        <p:spPr>
          <a:xfrm rot="18900000">
            <a:off x="3908921" y="331952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9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604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5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6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7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8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9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0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1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2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3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4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5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6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7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8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9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0" name="Diamond 29"/>
          <p:cNvSpPr/>
          <p:nvPr/>
        </p:nvSpPr>
        <p:spPr>
          <a:xfrm rot="18900000">
            <a:off x="4945329" y="235398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1" name="Straight Connector 27"/>
          <p:cNvSpPr/>
          <p:nvPr/>
        </p:nvSpPr>
        <p:spPr>
          <a:xfrm>
            <a:off x="3321677" y="1871996"/>
            <a:ext cx="2243137" cy="20812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Diamond 30"/>
          <p:cNvSpPr/>
          <p:nvPr/>
        </p:nvSpPr>
        <p:spPr>
          <a:xfrm rot="18900000">
            <a:off x="3908921" y="331952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3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628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0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1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2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3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4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5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6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7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8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9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0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1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2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3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4" name="Diamond 29"/>
          <p:cNvSpPr/>
          <p:nvPr/>
        </p:nvSpPr>
        <p:spPr>
          <a:xfrm rot="18900000">
            <a:off x="4945329" y="235398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5" name="Diamond 30"/>
          <p:cNvSpPr/>
          <p:nvPr/>
        </p:nvSpPr>
        <p:spPr>
          <a:xfrm rot="18900000">
            <a:off x="3908921" y="331952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6" name="Straight Connector 31"/>
          <p:cNvSpPr/>
          <p:nvPr/>
        </p:nvSpPr>
        <p:spPr>
          <a:xfrm>
            <a:off x="3321677" y="1871996"/>
            <a:ext cx="2243137" cy="20812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Diamond 30"/>
          <p:cNvSpPr/>
          <p:nvPr/>
        </p:nvSpPr>
        <p:spPr>
          <a:xfrm rot="18900000">
            <a:off x="3836482" y="3336795"/>
            <a:ext cx="228601" cy="240698"/>
          </a:xfrm>
          <a:prstGeom prst="diamond">
            <a:avLst/>
          </a:prstGeom>
          <a:ln w="12700">
            <a:solidFill>
              <a:srgbClr val="C0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653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6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7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8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9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0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1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2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3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4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5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6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7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8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9" name="Diamond 31"/>
          <p:cNvSpPr/>
          <p:nvPr/>
        </p:nvSpPr>
        <p:spPr>
          <a:xfrm rot="18900000">
            <a:off x="4886974" y="2473038"/>
            <a:ext cx="228601" cy="228601"/>
          </a:xfrm>
          <a:prstGeom prst="diamond">
            <a:avLst/>
          </a:prstGeom>
          <a:ln w="12700">
            <a:solidFill>
              <a:srgbClr val="0070C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0" name="Straight Arrow Connector 32"/>
          <p:cNvSpPr/>
          <p:nvPr/>
        </p:nvSpPr>
        <p:spPr>
          <a:xfrm flipH="1">
            <a:off x="4813004" y="2419349"/>
            <a:ext cx="113398" cy="184184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Straight Arrow Connector 33"/>
          <p:cNvSpPr/>
          <p:nvPr/>
        </p:nvSpPr>
        <p:spPr>
          <a:xfrm flipH="1">
            <a:off x="4043733" y="3527916"/>
            <a:ext cx="115722" cy="115043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2" name="Diamond 27"/>
          <p:cNvSpPr/>
          <p:nvPr/>
        </p:nvSpPr>
        <p:spPr>
          <a:xfrm rot="18900000">
            <a:off x="3908921" y="3319526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3" name="Diamond 29"/>
          <p:cNvSpPr/>
          <p:nvPr/>
        </p:nvSpPr>
        <p:spPr>
          <a:xfrm rot="18900000">
            <a:off x="4945329" y="2353980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4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Diamond 30"/>
          <p:cNvSpPr/>
          <p:nvPr/>
        </p:nvSpPr>
        <p:spPr>
          <a:xfrm rot="18900000">
            <a:off x="3836482" y="3336795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9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680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1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3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4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5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6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7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8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9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0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1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2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3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4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5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6" name="Diamond 31"/>
          <p:cNvSpPr/>
          <p:nvPr/>
        </p:nvSpPr>
        <p:spPr>
          <a:xfrm rot="18900000">
            <a:off x="4886974" y="2473038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97" name="ZoneTexte 2"/>
          <p:cNvSpPr txBox="1"/>
          <p:nvPr/>
        </p:nvSpPr>
        <p:spPr>
          <a:xfrm>
            <a:off x="0" y="1104434"/>
            <a:ext cx="91440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702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3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4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5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6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7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8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09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0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1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2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3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4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5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6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7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18" name="Straight Connector 28"/>
          <p:cNvSpPr/>
          <p:nvPr/>
        </p:nvSpPr>
        <p:spPr>
          <a:xfrm>
            <a:off x="3510881" y="1994989"/>
            <a:ext cx="1987514" cy="210458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719" name="Diamond 29"/>
          <p:cNvSpPr/>
          <p:nvPr/>
        </p:nvSpPr>
        <p:spPr>
          <a:xfrm rot="18900000">
            <a:off x="3836482" y="3336795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20" name="Diamond 32"/>
          <p:cNvSpPr/>
          <p:nvPr/>
        </p:nvSpPr>
        <p:spPr>
          <a:xfrm rot="18900000">
            <a:off x="4886974" y="2473038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21" name="ZoneTexte 2"/>
          <p:cNvSpPr txBox="1"/>
          <p:nvPr/>
        </p:nvSpPr>
        <p:spPr>
          <a:xfrm>
            <a:off x="0" y="1054667"/>
            <a:ext cx="914400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               </a:t>
            </a:r>
            <a:endParaRPr b="0"/>
          </a:p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b="0"/>
              <a:t>Si ha habido nuevas asignaciones, ir al PASO 4, si no ir FIN.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72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8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29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0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1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2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3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4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5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6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7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8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9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0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1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2" name="Straight Connector 28"/>
          <p:cNvSpPr/>
          <p:nvPr/>
        </p:nvSpPr>
        <p:spPr>
          <a:xfrm>
            <a:off x="3510881" y="1994989"/>
            <a:ext cx="1987514" cy="210458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Diamond 29"/>
          <p:cNvSpPr/>
          <p:nvPr/>
        </p:nvSpPr>
        <p:spPr>
          <a:xfrm rot="18900000">
            <a:off x="3836482" y="3336795"/>
            <a:ext cx="228601" cy="240698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4" name="Diamond 32"/>
          <p:cNvSpPr/>
          <p:nvPr/>
        </p:nvSpPr>
        <p:spPr>
          <a:xfrm rot="18900000">
            <a:off x="4886974" y="2473038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5" name="Ellipse 1"/>
          <p:cNvSpPr/>
          <p:nvPr/>
        </p:nvSpPr>
        <p:spPr>
          <a:xfrm rot="19200000">
            <a:off x="4365920" y="1802179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6" name="Ellipse 84"/>
          <p:cNvSpPr/>
          <p:nvPr/>
        </p:nvSpPr>
        <p:spPr>
          <a:xfrm rot="6058727">
            <a:off x="3584238" y="2521725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7" name="ZoneTexte 2"/>
          <p:cNvSpPr txBox="1"/>
          <p:nvPr/>
        </p:nvSpPr>
        <p:spPr>
          <a:xfrm>
            <a:off x="1982354" y="1104434"/>
            <a:ext cx="54090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</a:t>
            </a:r>
            <a:r>
              <a:rPr b="0"/>
              <a:t> El modelo está listo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752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5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6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7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8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9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0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1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2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3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4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5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6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7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68" name="Ellipse 1"/>
          <p:cNvSpPr/>
          <p:nvPr/>
        </p:nvSpPr>
        <p:spPr>
          <a:xfrm rot="19200000">
            <a:off x="4365920" y="1802179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9" name="Ellipse 84"/>
          <p:cNvSpPr/>
          <p:nvPr/>
        </p:nvSpPr>
        <p:spPr>
          <a:xfrm rot="6058727">
            <a:off x="3584238" y="2521725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0" name="ZoneTexte 2"/>
          <p:cNvSpPr txBox="1"/>
          <p:nvPr/>
        </p:nvSpPr>
        <p:spPr>
          <a:xfrm>
            <a:off x="1982354" y="1104434"/>
            <a:ext cx="54090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</a:t>
            </a:r>
            <a:r>
              <a:rPr b="0"/>
              <a:t> El modelo está listo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775" name="ZoneTexte 2"/>
          <p:cNvSpPr txBox="1"/>
          <p:nvPr/>
        </p:nvSpPr>
        <p:spPr>
          <a:xfrm>
            <a:off x="30126" y="1076094"/>
            <a:ext cx="9066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</a:p>
        </p:txBody>
      </p:sp>
      <p:sp>
        <p:nvSpPr>
          <p:cNvPr id="77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79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0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1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2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3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4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5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6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7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8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9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0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1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796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7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8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9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0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1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2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3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4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5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6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7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8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9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0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1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2" name="Ellipse 1"/>
          <p:cNvSpPr/>
          <p:nvPr/>
        </p:nvSpPr>
        <p:spPr>
          <a:xfrm rot="19200000">
            <a:off x="4365920" y="1802179"/>
            <a:ext cx="1434721" cy="1467413"/>
          </a:xfrm>
          <a:prstGeom prst="ellipse">
            <a:avLst/>
          </a:prstGeom>
          <a:ln w="25400">
            <a:solidFill>
              <a:srgbClr val="00B0F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3" name="Ellipse 84"/>
          <p:cNvSpPr/>
          <p:nvPr/>
        </p:nvSpPr>
        <p:spPr>
          <a:xfrm rot="6058727">
            <a:off x="3584238" y="2521725"/>
            <a:ext cx="878753" cy="1901992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4" name="ZoneTexte 2"/>
          <p:cNvSpPr txBox="1"/>
          <p:nvPr/>
        </p:nvSpPr>
        <p:spPr>
          <a:xfrm>
            <a:off x="1982354" y="1104434"/>
            <a:ext cx="54090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FIN:</a:t>
            </a:r>
            <a:r>
              <a:rPr b="0"/>
              <a:t> Your Model Is Ready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Para qué sirve K-Means</a:t>
            </a:r>
          </a:p>
        </p:txBody>
      </p:sp>
      <p:sp>
        <p:nvSpPr>
          <p:cNvPr id="73" name="Straight Arrow Connector 81"/>
          <p:cNvSpPr/>
          <p:nvPr/>
        </p:nvSpPr>
        <p:spPr>
          <a:xfrm flipV="1">
            <a:off x="613581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traight Arrow Connector 83"/>
          <p:cNvSpPr/>
          <p:nvPr/>
        </p:nvSpPr>
        <p:spPr>
          <a:xfrm>
            <a:off x="400050" y="3858329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traight Arrow Connector 81"/>
          <p:cNvSpPr/>
          <p:nvPr/>
        </p:nvSpPr>
        <p:spPr>
          <a:xfrm flipV="1">
            <a:off x="5725781" y="1558504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traight Arrow Connector 83"/>
          <p:cNvSpPr/>
          <p:nvPr/>
        </p:nvSpPr>
        <p:spPr>
          <a:xfrm>
            <a:off x="5504730" y="3876493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Multiply 84"/>
          <p:cNvSpPr/>
          <p:nvPr/>
        </p:nvSpPr>
        <p:spPr>
          <a:xfrm rot="18900000">
            <a:off x="5950814" y="3163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" name="Multiply 84"/>
          <p:cNvSpPr/>
          <p:nvPr/>
        </p:nvSpPr>
        <p:spPr>
          <a:xfrm rot="18900000">
            <a:off x="6182648" y="3055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" name="Multiply 84"/>
          <p:cNvSpPr/>
          <p:nvPr/>
        </p:nvSpPr>
        <p:spPr>
          <a:xfrm rot="18900000">
            <a:off x="6479182" y="29100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6064036" y="2823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6328219" y="2635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6489965" y="3168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3" name="Multiply 84"/>
          <p:cNvSpPr/>
          <p:nvPr/>
        </p:nvSpPr>
        <p:spPr>
          <a:xfrm rot="18900000">
            <a:off x="6721799" y="2635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4" name="Multiply 84"/>
          <p:cNvSpPr/>
          <p:nvPr/>
        </p:nvSpPr>
        <p:spPr>
          <a:xfrm rot="18900000">
            <a:off x="6430659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5" name="Multiply 84"/>
          <p:cNvSpPr/>
          <p:nvPr/>
        </p:nvSpPr>
        <p:spPr>
          <a:xfrm rot="18900000">
            <a:off x="6748757" y="323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6" name="Multiply 84"/>
          <p:cNvSpPr/>
          <p:nvPr/>
        </p:nvSpPr>
        <p:spPr>
          <a:xfrm rot="18900000">
            <a:off x="6101777" y="3508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7250167" y="2586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8" name="Multiply 84"/>
          <p:cNvSpPr/>
          <p:nvPr/>
        </p:nvSpPr>
        <p:spPr>
          <a:xfrm rot="18900000">
            <a:off x="7018332" y="218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9" name="Multiply 84"/>
          <p:cNvSpPr/>
          <p:nvPr/>
        </p:nvSpPr>
        <p:spPr>
          <a:xfrm rot="18900000">
            <a:off x="7632965" y="246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0" name="Multiply 84"/>
          <p:cNvSpPr/>
          <p:nvPr/>
        </p:nvSpPr>
        <p:spPr>
          <a:xfrm rot="18900000">
            <a:off x="7169294" y="2284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1" name="Multiply 84"/>
          <p:cNvSpPr/>
          <p:nvPr/>
        </p:nvSpPr>
        <p:spPr>
          <a:xfrm rot="18900000">
            <a:off x="7519744" y="22576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2" name="Multiply 84"/>
          <p:cNvSpPr/>
          <p:nvPr/>
        </p:nvSpPr>
        <p:spPr>
          <a:xfrm rot="18900000">
            <a:off x="7406521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3" name="Multiply 84"/>
          <p:cNvSpPr/>
          <p:nvPr/>
        </p:nvSpPr>
        <p:spPr>
          <a:xfrm rot="18900000">
            <a:off x="7708445" y="218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4" name="Multiply 84"/>
          <p:cNvSpPr/>
          <p:nvPr/>
        </p:nvSpPr>
        <p:spPr>
          <a:xfrm rot="18900000">
            <a:off x="7632965" y="18047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5" name="Multiply 84"/>
          <p:cNvSpPr/>
          <p:nvPr/>
        </p:nvSpPr>
        <p:spPr>
          <a:xfrm rot="18900000">
            <a:off x="7907932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6" name="Multiply 84"/>
          <p:cNvSpPr/>
          <p:nvPr/>
        </p:nvSpPr>
        <p:spPr>
          <a:xfrm rot="18900000">
            <a:off x="7886365" y="3050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7" name="Multiply 84"/>
          <p:cNvSpPr/>
          <p:nvPr/>
        </p:nvSpPr>
        <p:spPr>
          <a:xfrm rot="18900000">
            <a:off x="8042719" y="3330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8" name="Multiply 84"/>
          <p:cNvSpPr/>
          <p:nvPr/>
        </p:nvSpPr>
        <p:spPr>
          <a:xfrm rot="18900000">
            <a:off x="7746186" y="33952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9" name="Multiply 84"/>
          <p:cNvSpPr/>
          <p:nvPr/>
        </p:nvSpPr>
        <p:spPr>
          <a:xfrm rot="18900000">
            <a:off x="7282516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0" name="Multiply 84"/>
          <p:cNvSpPr/>
          <p:nvPr/>
        </p:nvSpPr>
        <p:spPr>
          <a:xfrm rot="18900000">
            <a:off x="8139766" y="3675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1" name="Multiply 84"/>
          <p:cNvSpPr/>
          <p:nvPr/>
        </p:nvSpPr>
        <p:spPr>
          <a:xfrm rot="18900000">
            <a:off x="7632965" y="3627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2" name="Multiply 84"/>
          <p:cNvSpPr/>
          <p:nvPr/>
        </p:nvSpPr>
        <p:spPr>
          <a:xfrm rot="18900000">
            <a:off x="7589832" y="3174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3" name="Multiply 84"/>
          <p:cNvSpPr/>
          <p:nvPr/>
        </p:nvSpPr>
        <p:spPr>
          <a:xfrm rot="18900000">
            <a:off x="8430908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grpSp>
        <p:nvGrpSpPr>
          <p:cNvPr id="106" name="Rectangle 80"/>
          <p:cNvGrpSpPr/>
          <p:nvPr/>
        </p:nvGrpSpPr>
        <p:grpSpPr>
          <a:xfrm>
            <a:off x="1050129" y="1002819"/>
            <a:ext cx="2063066" cy="457201"/>
            <a:chOff x="0" y="0"/>
            <a:chExt cx="2063064" cy="457200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Antes de K-Means</a:t>
              </a:r>
            </a:p>
          </p:txBody>
        </p:sp>
      </p:grpSp>
      <p:grpSp>
        <p:nvGrpSpPr>
          <p:cNvPr id="109" name="Rectangle 82"/>
          <p:cNvGrpSpPr/>
          <p:nvPr/>
        </p:nvGrpSpPr>
        <p:grpSpPr>
          <a:xfrm>
            <a:off x="6166670" y="911909"/>
            <a:ext cx="2278597" cy="639022"/>
            <a:chOff x="0" y="-65033"/>
            <a:chExt cx="2278595" cy="639020"/>
          </a:xfrm>
        </p:grpSpPr>
        <p:sp>
          <p:nvSpPr>
            <p:cNvPr id="107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Después de K-Means</a:t>
              </a:r>
            </a:p>
          </p:txBody>
        </p:sp>
      </p:grpSp>
      <p:grpSp>
        <p:nvGrpSpPr>
          <p:cNvPr id="112" name="Flèche : droite 1"/>
          <p:cNvGrpSpPr/>
          <p:nvPr/>
        </p:nvGrpSpPr>
        <p:grpSpPr>
          <a:xfrm>
            <a:off x="3779449" y="2280608"/>
            <a:ext cx="1515013" cy="793092"/>
            <a:chOff x="0" y="0"/>
            <a:chExt cx="1515011" cy="793090"/>
          </a:xfrm>
        </p:grpSpPr>
        <p:sp>
          <p:nvSpPr>
            <p:cNvPr id="110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K-Means</a:t>
              </a:r>
            </a:p>
          </p:txBody>
        </p:sp>
      </p:grpSp>
      <p:sp>
        <p:nvSpPr>
          <p:cNvPr id="113" name="Multiply 84"/>
          <p:cNvSpPr/>
          <p:nvPr/>
        </p:nvSpPr>
        <p:spPr>
          <a:xfrm rot="18900000">
            <a:off x="847752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14" name="Multiply 84"/>
          <p:cNvSpPr/>
          <p:nvPr/>
        </p:nvSpPr>
        <p:spPr>
          <a:xfrm rot="18900000">
            <a:off x="1079586" y="3039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15" name="Multiply 84"/>
          <p:cNvSpPr/>
          <p:nvPr/>
        </p:nvSpPr>
        <p:spPr>
          <a:xfrm rot="18900000">
            <a:off x="1373424" y="2888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16" name="Multiply 84"/>
          <p:cNvSpPr/>
          <p:nvPr/>
        </p:nvSpPr>
        <p:spPr>
          <a:xfrm rot="18900000">
            <a:off x="963668" y="2802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17" name="Multiply 84"/>
          <p:cNvSpPr/>
          <p:nvPr/>
        </p:nvSpPr>
        <p:spPr>
          <a:xfrm rot="18900000">
            <a:off x="1225157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18" name="Multiply 84"/>
          <p:cNvSpPr/>
          <p:nvPr/>
        </p:nvSpPr>
        <p:spPr>
          <a:xfrm rot="18900000">
            <a:off x="1389598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19" name="Multiply 84"/>
          <p:cNvSpPr/>
          <p:nvPr/>
        </p:nvSpPr>
        <p:spPr>
          <a:xfrm rot="18900000">
            <a:off x="1621433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0" name="Multiply 84"/>
          <p:cNvSpPr/>
          <p:nvPr/>
        </p:nvSpPr>
        <p:spPr>
          <a:xfrm rot="18900000">
            <a:off x="1330290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1" name="Multiply 84"/>
          <p:cNvSpPr/>
          <p:nvPr/>
        </p:nvSpPr>
        <p:spPr>
          <a:xfrm rot="18900000">
            <a:off x="1647670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2" name="Multiply 84"/>
          <p:cNvSpPr/>
          <p:nvPr/>
        </p:nvSpPr>
        <p:spPr>
          <a:xfrm rot="18900000">
            <a:off x="998714" y="3492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3" name="Multiply 84"/>
          <p:cNvSpPr/>
          <p:nvPr/>
        </p:nvSpPr>
        <p:spPr>
          <a:xfrm rot="18900000">
            <a:off x="2144409" y="256494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4" name="Multiply 84"/>
          <p:cNvSpPr/>
          <p:nvPr/>
        </p:nvSpPr>
        <p:spPr>
          <a:xfrm rot="18900000">
            <a:off x="1912574" y="217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5" name="Multiply 84"/>
          <p:cNvSpPr/>
          <p:nvPr/>
        </p:nvSpPr>
        <p:spPr>
          <a:xfrm rot="18900000">
            <a:off x="2532597" y="2440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6" name="Multiply 84"/>
          <p:cNvSpPr/>
          <p:nvPr/>
        </p:nvSpPr>
        <p:spPr>
          <a:xfrm rot="18900000">
            <a:off x="2068927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7" name="Multiply 84"/>
          <p:cNvSpPr/>
          <p:nvPr/>
        </p:nvSpPr>
        <p:spPr>
          <a:xfrm rot="18900000">
            <a:off x="2416680" y="22390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8" name="Multiply 84"/>
          <p:cNvSpPr/>
          <p:nvPr/>
        </p:nvSpPr>
        <p:spPr>
          <a:xfrm rot="18900000">
            <a:off x="2300763" y="1988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29" name="Multiply 84"/>
          <p:cNvSpPr/>
          <p:nvPr/>
        </p:nvSpPr>
        <p:spPr>
          <a:xfrm rot="18900000">
            <a:off x="2602687" y="217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0" name="Multiply 84"/>
          <p:cNvSpPr/>
          <p:nvPr/>
        </p:nvSpPr>
        <p:spPr>
          <a:xfrm rot="18900000">
            <a:off x="2532597" y="17885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1" name="Multiply 84"/>
          <p:cNvSpPr/>
          <p:nvPr/>
        </p:nvSpPr>
        <p:spPr>
          <a:xfrm rot="18900000">
            <a:off x="2802173" y="1982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2" name="Multiply 84"/>
          <p:cNvSpPr/>
          <p:nvPr/>
        </p:nvSpPr>
        <p:spPr>
          <a:xfrm rot="18900000">
            <a:off x="2785998" y="3034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3" name="Multiply 84"/>
          <p:cNvSpPr/>
          <p:nvPr/>
        </p:nvSpPr>
        <p:spPr>
          <a:xfrm rot="18900000">
            <a:off x="2942351" y="33143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4" name="Multiply 84"/>
          <p:cNvSpPr/>
          <p:nvPr/>
        </p:nvSpPr>
        <p:spPr>
          <a:xfrm rot="18900000">
            <a:off x="2643123" y="337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5" name="Multiply 84"/>
          <p:cNvSpPr/>
          <p:nvPr/>
        </p:nvSpPr>
        <p:spPr>
          <a:xfrm rot="18900000">
            <a:off x="2179454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6" name="Multiply 84"/>
          <p:cNvSpPr/>
          <p:nvPr/>
        </p:nvSpPr>
        <p:spPr>
          <a:xfrm rot="18900000">
            <a:off x="3034008" y="3657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7" name="Multiply 84"/>
          <p:cNvSpPr/>
          <p:nvPr/>
        </p:nvSpPr>
        <p:spPr>
          <a:xfrm rot="18900000">
            <a:off x="2532597" y="3605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8" name="Multiply 84"/>
          <p:cNvSpPr/>
          <p:nvPr/>
        </p:nvSpPr>
        <p:spPr>
          <a:xfrm rot="18900000">
            <a:off x="2486770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39" name="Multiply 84"/>
          <p:cNvSpPr/>
          <p:nvPr/>
        </p:nvSpPr>
        <p:spPr>
          <a:xfrm rot="18900000">
            <a:off x="3330541" y="31152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Para qué sirve K-Means</a:t>
            </a:r>
          </a:p>
        </p:txBody>
      </p:sp>
      <p:sp>
        <p:nvSpPr>
          <p:cNvPr id="144" name="Straight Arrow Connector 81"/>
          <p:cNvSpPr/>
          <p:nvPr/>
        </p:nvSpPr>
        <p:spPr>
          <a:xfrm flipV="1">
            <a:off x="613581" y="1531188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Straight Arrow Connector 83"/>
          <p:cNvSpPr/>
          <p:nvPr/>
        </p:nvSpPr>
        <p:spPr>
          <a:xfrm>
            <a:off x="400050" y="3858329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traight Arrow Connector 81"/>
          <p:cNvSpPr/>
          <p:nvPr/>
        </p:nvSpPr>
        <p:spPr>
          <a:xfrm flipV="1">
            <a:off x="5725781" y="1558504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traight Arrow Connector 83"/>
          <p:cNvSpPr/>
          <p:nvPr/>
        </p:nvSpPr>
        <p:spPr>
          <a:xfrm>
            <a:off x="5504730" y="3876493"/>
            <a:ext cx="3038500" cy="16176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Multiply 84"/>
          <p:cNvSpPr/>
          <p:nvPr/>
        </p:nvSpPr>
        <p:spPr>
          <a:xfrm rot="18900000">
            <a:off x="5950814" y="3163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" name="Multiply 84"/>
          <p:cNvSpPr/>
          <p:nvPr/>
        </p:nvSpPr>
        <p:spPr>
          <a:xfrm rot="18900000">
            <a:off x="6182648" y="3055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" name="Multiply 84"/>
          <p:cNvSpPr/>
          <p:nvPr/>
        </p:nvSpPr>
        <p:spPr>
          <a:xfrm rot="18900000">
            <a:off x="6479182" y="291000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" name="Multiply 84"/>
          <p:cNvSpPr/>
          <p:nvPr/>
        </p:nvSpPr>
        <p:spPr>
          <a:xfrm rot="18900000">
            <a:off x="6064036" y="2823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2" name="Multiply 84"/>
          <p:cNvSpPr/>
          <p:nvPr/>
        </p:nvSpPr>
        <p:spPr>
          <a:xfrm rot="18900000">
            <a:off x="6328219" y="2635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" name="Multiply 84"/>
          <p:cNvSpPr/>
          <p:nvPr/>
        </p:nvSpPr>
        <p:spPr>
          <a:xfrm rot="18900000">
            <a:off x="6489965" y="31687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" name="Multiply 84"/>
          <p:cNvSpPr/>
          <p:nvPr/>
        </p:nvSpPr>
        <p:spPr>
          <a:xfrm rot="18900000">
            <a:off x="6721799" y="26350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" name="Multiply 84"/>
          <p:cNvSpPr/>
          <p:nvPr/>
        </p:nvSpPr>
        <p:spPr>
          <a:xfrm rot="18900000">
            <a:off x="6430659" y="34491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" name="Multiply 84"/>
          <p:cNvSpPr/>
          <p:nvPr/>
        </p:nvSpPr>
        <p:spPr>
          <a:xfrm rot="18900000">
            <a:off x="6748757" y="32388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" name="Multiply 84"/>
          <p:cNvSpPr/>
          <p:nvPr/>
        </p:nvSpPr>
        <p:spPr>
          <a:xfrm rot="18900000">
            <a:off x="6101777" y="35084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" name="Multiply 84"/>
          <p:cNvSpPr/>
          <p:nvPr/>
        </p:nvSpPr>
        <p:spPr>
          <a:xfrm rot="18900000">
            <a:off x="7250167" y="2586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" name="Multiply 84"/>
          <p:cNvSpPr/>
          <p:nvPr/>
        </p:nvSpPr>
        <p:spPr>
          <a:xfrm rot="18900000">
            <a:off x="7018332" y="218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" name="Multiply 84"/>
          <p:cNvSpPr/>
          <p:nvPr/>
        </p:nvSpPr>
        <p:spPr>
          <a:xfrm rot="18900000">
            <a:off x="7632965" y="246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1" name="Multiply 84"/>
          <p:cNvSpPr/>
          <p:nvPr/>
        </p:nvSpPr>
        <p:spPr>
          <a:xfrm rot="18900000">
            <a:off x="7169294" y="22845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" name="Multiply 84"/>
          <p:cNvSpPr/>
          <p:nvPr/>
        </p:nvSpPr>
        <p:spPr>
          <a:xfrm rot="18900000">
            <a:off x="7519744" y="22576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" name="Multiply 84"/>
          <p:cNvSpPr/>
          <p:nvPr/>
        </p:nvSpPr>
        <p:spPr>
          <a:xfrm rot="18900000">
            <a:off x="7406521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4" name="Multiply 84"/>
          <p:cNvSpPr/>
          <p:nvPr/>
        </p:nvSpPr>
        <p:spPr>
          <a:xfrm rot="18900000">
            <a:off x="7708445" y="21875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5" name="Multiply 84"/>
          <p:cNvSpPr/>
          <p:nvPr/>
        </p:nvSpPr>
        <p:spPr>
          <a:xfrm rot="18900000">
            <a:off x="7632965" y="18047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6" name="Multiply 84"/>
          <p:cNvSpPr/>
          <p:nvPr/>
        </p:nvSpPr>
        <p:spPr>
          <a:xfrm rot="18900000">
            <a:off x="7907932" y="2004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7" name="Multiply 84"/>
          <p:cNvSpPr/>
          <p:nvPr/>
        </p:nvSpPr>
        <p:spPr>
          <a:xfrm rot="18900000">
            <a:off x="7886365" y="3050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8" name="Multiply 84"/>
          <p:cNvSpPr/>
          <p:nvPr/>
        </p:nvSpPr>
        <p:spPr>
          <a:xfrm rot="18900000">
            <a:off x="8042719" y="33305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9" name="Multiply 84"/>
          <p:cNvSpPr/>
          <p:nvPr/>
        </p:nvSpPr>
        <p:spPr>
          <a:xfrm rot="18900000">
            <a:off x="7746186" y="33952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0" name="Multiply 84"/>
          <p:cNvSpPr/>
          <p:nvPr/>
        </p:nvSpPr>
        <p:spPr>
          <a:xfrm rot="18900000">
            <a:off x="7282516" y="32874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1" name="Multiply 84"/>
          <p:cNvSpPr/>
          <p:nvPr/>
        </p:nvSpPr>
        <p:spPr>
          <a:xfrm rot="18900000">
            <a:off x="8139766" y="3675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2" name="Multiply 84"/>
          <p:cNvSpPr/>
          <p:nvPr/>
        </p:nvSpPr>
        <p:spPr>
          <a:xfrm rot="18900000">
            <a:off x="7632965" y="3627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3" name="Multiply 84"/>
          <p:cNvSpPr/>
          <p:nvPr/>
        </p:nvSpPr>
        <p:spPr>
          <a:xfrm rot="18900000">
            <a:off x="7589832" y="31741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4" name="Multiply 84"/>
          <p:cNvSpPr/>
          <p:nvPr/>
        </p:nvSpPr>
        <p:spPr>
          <a:xfrm rot="18900000">
            <a:off x="8430908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75" name="Ellipse 1"/>
          <p:cNvSpPr/>
          <p:nvPr/>
        </p:nvSpPr>
        <p:spPr>
          <a:xfrm rot="19200000">
            <a:off x="6882093" y="1808850"/>
            <a:ext cx="1237051" cy="875203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Ellipse 84"/>
          <p:cNvSpPr/>
          <p:nvPr/>
        </p:nvSpPr>
        <p:spPr>
          <a:xfrm rot="1380000">
            <a:off x="5939047" y="2462743"/>
            <a:ext cx="1004889" cy="127253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Ellipse 85"/>
          <p:cNvSpPr/>
          <p:nvPr/>
        </p:nvSpPr>
        <p:spPr>
          <a:xfrm rot="21060000">
            <a:off x="7215189" y="2937569"/>
            <a:ext cx="1419227" cy="939019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Multiply 84"/>
          <p:cNvSpPr/>
          <p:nvPr/>
        </p:nvSpPr>
        <p:spPr>
          <a:xfrm rot="18900000">
            <a:off x="847752" y="31472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79" name="Multiply 84"/>
          <p:cNvSpPr/>
          <p:nvPr/>
        </p:nvSpPr>
        <p:spPr>
          <a:xfrm rot="18900000">
            <a:off x="1079586" y="30393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0" name="Multiply 84"/>
          <p:cNvSpPr/>
          <p:nvPr/>
        </p:nvSpPr>
        <p:spPr>
          <a:xfrm rot="18900000">
            <a:off x="1373424" y="28887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1" name="Multiply 84"/>
          <p:cNvSpPr/>
          <p:nvPr/>
        </p:nvSpPr>
        <p:spPr>
          <a:xfrm rot="18900000">
            <a:off x="963668" y="2802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2" name="Multiply 84"/>
          <p:cNvSpPr/>
          <p:nvPr/>
        </p:nvSpPr>
        <p:spPr>
          <a:xfrm rot="18900000">
            <a:off x="1225157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3" name="Multiply 84"/>
          <p:cNvSpPr/>
          <p:nvPr/>
        </p:nvSpPr>
        <p:spPr>
          <a:xfrm rot="18900000">
            <a:off x="1389598" y="31526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4" name="Multiply 84"/>
          <p:cNvSpPr/>
          <p:nvPr/>
        </p:nvSpPr>
        <p:spPr>
          <a:xfrm rot="18900000">
            <a:off x="1621433" y="261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5" name="Multiply 84"/>
          <p:cNvSpPr/>
          <p:nvPr/>
        </p:nvSpPr>
        <p:spPr>
          <a:xfrm rot="18900000">
            <a:off x="1330290" y="34329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6" name="Multiply 84"/>
          <p:cNvSpPr/>
          <p:nvPr/>
        </p:nvSpPr>
        <p:spPr>
          <a:xfrm rot="18900000">
            <a:off x="1647670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7" name="Multiply 84"/>
          <p:cNvSpPr/>
          <p:nvPr/>
        </p:nvSpPr>
        <p:spPr>
          <a:xfrm rot="18900000">
            <a:off x="998714" y="34922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8" name="Multiply 84"/>
          <p:cNvSpPr/>
          <p:nvPr/>
        </p:nvSpPr>
        <p:spPr>
          <a:xfrm rot="18900000">
            <a:off x="2144409" y="256494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89" name="Multiply 84"/>
          <p:cNvSpPr/>
          <p:nvPr/>
        </p:nvSpPr>
        <p:spPr>
          <a:xfrm rot="18900000">
            <a:off x="1912574" y="217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0" name="Multiply 84"/>
          <p:cNvSpPr/>
          <p:nvPr/>
        </p:nvSpPr>
        <p:spPr>
          <a:xfrm rot="18900000">
            <a:off x="2532597" y="24409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1" name="Multiply 84"/>
          <p:cNvSpPr/>
          <p:nvPr/>
        </p:nvSpPr>
        <p:spPr>
          <a:xfrm rot="18900000">
            <a:off x="2068927" y="226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2" name="Multiply 84"/>
          <p:cNvSpPr/>
          <p:nvPr/>
        </p:nvSpPr>
        <p:spPr>
          <a:xfrm rot="18900000">
            <a:off x="2416680" y="22390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3" name="Multiply 84"/>
          <p:cNvSpPr/>
          <p:nvPr/>
        </p:nvSpPr>
        <p:spPr>
          <a:xfrm rot="18900000">
            <a:off x="2300763" y="19880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4" name="Multiply 84"/>
          <p:cNvSpPr/>
          <p:nvPr/>
        </p:nvSpPr>
        <p:spPr>
          <a:xfrm rot="18900000">
            <a:off x="2602687" y="2171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5" name="Multiply 84"/>
          <p:cNvSpPr/>
          <p:nvPr/>
        </p:nvSpPr>
        <p:spPr>
          <a:xfrm rot="18900000">
            <a:off x="2532597" y="17885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6" name="Multiply 84"/>
          <p:cNvSpPr/>
          <p:nvPr/>
        </p:nvSpPr>
        <p:spPr>
          <a:xfrm rot="18900000">
            <a:off x="2802173" y="1982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7" name="Multiply 84"/>
          <p:cNvSpPr/>
          <p:nvPr/>
        </p:nvSpPr>
        <p:spPr>
          <a:xfrm rot="18900000">
            <a:off x="2785998" y="3034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8" name="Multiply 84"/>
          <p:cNvSpPr/>
          <p:nvPr/>
        </p:nvSpPr>
        <p:spPr>
          <a:xfrm rot="18900000">
            <a:off x="2942351" y="33143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199" name="Multiply 84"/>
          <p:cNvSpPr/>
          <p:nvPr/>
        </p:nvSpPr>
        <p:spPr>
          <a:xfrm rot="18900000">
            <a:off x="2643123" y="3379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200" name="Multiply 84"/>
          <p:cNvSpPr/>
          <p:nvPr/>
        </p:nvSpPr>
        <p:spPr>
          <a:xfrm rot="18900000">
            <a:off x="2179454" y="32712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201" name="Multiply 84"/>
          <p:cNvSpPr/>
          <p:nvPr/>
        </p:nvSpPr>
        <p:spPr>
          <a:xfrm rot="18900000">
            <a:off x="3034008" y="36574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202" name="Multiply 84"/>
          <p:cNvSpPr/>
          <p:nvPr/>
        </p:nvSpPr>
        <p:spPr>
          <a:xfrm rot="18900000">
            <a:off x="2532597" y="3605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203" name="Multiply 84"/>
          <p:cNvSpPr/>
          <p:nvPr/>
        </p:nvSpPr>
        <p:spPr>
          <a:xfrm rot="18900000">
            <a:off x="2486770" y="3158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sp>
        <p:nvSpPr>
          <p:cNvPr id="204" name="Multiply 84"/>
          <p:cNvSpPr/>
          <p:nvPr/>
        </p:nvSpPr>
        <p:spPr>
          <a:xfrm rot="18900000">
            <a:off x="3330541" y="31152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</a:defRPr>
            </a:pPr>
          </a:p>
        </p:txBody>
      </p:sp>
      <p:grpSp>
        <p:nvGrpSpPr>
          <p:cNvPr id="207" name="Rectangle 79"/>
          <p:cNvGrpSpPr/>
          <p:nvPr/>
        </p:nvGrpSpPr>
        <p:grpSpPr>
          <a:xfrm>
            <a:off x="1050129" y="1002819"/>
            <a:ext cx="2063066" cy="457201"/>
            <a:chOff x="0" y="0"/>
            <a:chExt cx="2063064" cy="457200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Antes de K-Means"/>
            <p:cNvSpPr txBox="1"/>
            <p:nvPr/>
          </p:nvSpPr>
          <p:spPr>
            <a:xfrm>
              <a:off x="0" y="62229"/>
              <a:ext cx="20630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Antes de K-Means</a:t>
              </a:r>
            </a:p>
          </p:txBody>
        </p:sp>
      </p:grpSp>
      <p:grpSp>
        <p:nvGrpSpPr>
          <p:cNvPr id="210" name="Rectangle 87"/>
          <p:cNvGrpSpPr/>
          <p:nvPr/>
        </p:nvGrpSpPr>
        <p:grpSpPr>
          <a:xfrm>
            <a:off x="6166670" y="911909"/>
            <a:ext cx="2278597" cy="639022"/>
            <a:chOff x="0" y="-65033"/>
            <a:chExt cx="2278595" cy="639020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Después de K-Means</a:t>
              </a:r>
            </a:p>
          </p:txBody>
        </p:sp>
      </p:grpSp>
      <p:grpSp>
        <p:nvGrpSpPr>
          <p:cNvPr id="213" name="Flèche : droite 1"/>
          <p:cNvGrpSpPr/>
          <p:nvPr/>
        </p:nvGrpSpPr>
        <p:grpSpPr>
          <a:xfrm>
            <a:off x="3779449" y="2280608"/>
            <a:ext cx="1515013" cy="793092"/>
            <a:chOff x="0" y="0"/>
            <a:chExt cx="1515011" cy="793090"/>
          </a:xfrm>
        </p:grpSpPr>
        <p:sp>
          <p:nvSpPr>
            <p:cNvPr id="211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K-Means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Cómo funciona</a:t>
            </a:r>
          </a:p>
        </p:txBody>
      </p:sp>
      <p:sp>
        <p:nvSpPr>
          <p:cNvPr id="218" name="ZoneTexte 2"/>
          <p:cNvSpPr txBox="1"/>
          <p:nvPr/>
        </p:nvSpPr>
        <p:spPr>
          <a:xfrm>
            <a:off x="773113" y="921186"/>
            <a:ext cx="8351836" cy="35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el número K de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3:</a:t>
            </a:r>
            <a:r>
              <a:rPr b="0"/>
              <a:t> Asignar cada punto al baricentro más cercano                  Esto formará los K clusters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4:</a:t>
            </a:r>
            <a:r>
              <a:rPr b="0"/>
              <a:t> Calcular y asignar el nuevo baricentro de cada cluster</a:t>
            </a:r>
            <a:endParaRPr b="0"/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5:</a:t>
            </a:r>
            <a:r>
              <a:rPr b="0"/>
              <a:t> Reasignar cada punto de los datos a su baricentro más cercano. </a:t>
            </a:r>
            <a:endParaRPr b="0"/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      Si ha habido nuevas asignaciones, ir al PASO 4, si no ir FIN.</a:t>
            </a:r>
          </a:p>
        </p:txBody>
      </p:sp>
      <p:sp>
        <p:nvSpPr>
          <p:cNvPr id="219" name="Flèche : bas 1"/>
          <p:cNvSpPr/>
          <p:nvPr/>
        </p:nvSpPr>
        <p:spPr>
          <a:xfrm>
            <a:off x="986346" y="1260983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Flèche : bas 4"/>
          <p:cNvSpPr/>
          <p:nvPr/>
        </p:nvSpPr>
        <p:spPr>
          <a:xfrm>
            <a:off x="986346" y="19621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Flèche : bas 5"/>
          <p:cNvSpPr/>
          <p:nvPr/>
        </p:nvSpPr>
        <p:spPr>
          <a:xfrm>
            <a:off x="986346" y="2647950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Flèche : bas 6"/>
          <p:cNvSpPr/>
          <p:nvPr/>
        </p:nvSpPr>
        <p:spPr>
          <a:xfrm>
            <a:off x="986346" y="334792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6" name="Flèche : courbe vers la droite 7"/>
          <p:cNvGrpSpPr/>
          <p:nvPr/>
        </p:nvGrpSpPr>
        <p:grpSpPr>
          <a:xfrm>
            <a:off x="470749" y="3115054"/>
            <a:ext cx="368351" cy="752095"/>
            <a:chOff x="0" y="0"/>
            <a:chExt cx="368349" cy="752094"/>
          </a:xfrm>
        </p:grpSpPr>
        <p:sp>
          <p:nvSpPr>
            <p:cNvPr id="223" name="Shape"/>
            <p:cNvSpPr/>
            <p:nvPr/>
          </p:nvSpPr>
          <p:spPr>
            <a:xfrm flipH="1" rot="10800000">
              <a:off x="-1" y="0"/>
              <a:ext cx="368351" cy="75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fill="norm" stroke="1" extrusionOk="0">
                  <a:moveTo>
                    <a:pt x="3" y="8959"/>
                  </a:moveTo>
                  <a:cubicBezTo>
                    <a:pt x="3" y="13044"/>
                    <a:pt x="6227" y="16612"/>
                    <a:pt x="15135" y="17633"/>
                  </a:cubicBezTo>
                  <a:lnTo>
                    <a:pt x="15135" y="16311"/>
                  </a:lnTo>
                  <a:lnTo>
                    <a:pt x="20179" y="19240"/>
                  </a:lnTo>
                  <a:lnTo>
                    <a:pt x="15135" y="21600"/>
                  </a:lnTo>
                  <a:lnTo>
                    <a:pt x="15135" y="20278"/>
                  </a:lnTo>
                  <a:cubicBezTo>
                    <a:pt x="6227" y="19256"/>
                    <a:pt x="3" y="15689"/>
                    <a:pt x="3" y="11603"/>
                  </a:cubicBezTo>
                  <a:close/>
                  <a:moveTo>
                    <a:pt x="20179" y="2644"/>
                  </a:moveTo>
                  <a:cubicBezTo>
                    <a:pt x="10186" y="2644"/>
                    <a:pt x="1698" y="5892"/>
                    <a:pt x="224" y="10281"/>
                  </a:cubicBezTo>
                  <a:lnTo>
                    <a:pt x="224" y="10281"/>
                  </a:lnTo>
                  <a:cubicBezTo>
                    <a:pt x="-1421" y="5387"/>
                    <a:pt x="6180" y="828"/>
                    <a:pt x="17201" y="98"/>
                  </a:cubicBezTo>
                  <a:cubicBezTo>
                    <a:pt x="18187" y="33"/>
                    <a:pt x="19182" y="0"/>
                    <a:pt x="20179" y="0"/>
                  </a:cubicBezTo>
                  <a:close/>
                </a:path>
              </a:pathLst>
            </a:cu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4" name="Shape"/>
            <p:cNvSpPr/>
            <p:nvPr/>
          </p:nvSpPr>
          <p:spPr>
            <a:xfrm flipH="1" rot="10800000">
              <a:off x="-1" y="394113"/>
              <a:ext cx="368351" cy="35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fill="norm" stroke="1" extrusionOk="0">
                  <a:moveTo>
                    <a:pt x="20179" y="5556"/>
                  </a:moveTo>
                  <a:cubicBezTo>
                    <a:pt x="10186" y="5556"/>
                    <a:pt x="1698" y="12380"/>
                    <a:pt x="224" y="21600"/>
                  </a:cubicBezTo>
                  <a:lnTo>
                    <a:pt x="224" y="21600"/>
                  </a:lnTo>
                  <a:cubicBezTo>
                    <a:pt x="-1421" y="11319"/>
                    <a:pt x="6180" y="1740"/>
                    <a:pt x="17201" y="206"/>
                  </a:cubicBezTo>
                  <a:cubicBezTo>
                    <a:pt x="18187" y="69"/>
                    <a:pt x="19182" y="0"/>
                    <a:pt x="20179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5" name="Line"/>
            <p:cNvSpPr/>
            <p:nvPr/>
          </p:nvSpPr>
          <p:spPr>
            <a:xfrm flipH="1" rot="10800000">
              <a:off x="49" y="0"/>
              <a:ext cx="368301" cy="75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959"/>
                  </a:moveTo>
                  <a:cubicBezTo>
                    <a:pt x="0" y="13044"/>
                    <a:pt x="6663" y="16612"/>
                    <a:pt x="16200" y="17633"/>
                  </a:cubicBezTo>
                  <a:lnTo>
                    <a:pt x="16200" y="16311"/>
                  </a:lnTo>
                  <a:lnTo>
                    <a:pt x="21600" y="19240"/>
                  </a:lnTo>
                  <a:lnTo>
                    <a:pt x="16200" y="21600"/>
                  </a:lnTo>
                  <a:lnTo>
                    <a:pt x="16200" y="20278"/>
                  </a:lnTo>
                  <a:cubicBezTo>
                    <a:pt x="6663" y="19256"/>
                    <a:pt x="0" y="15689"/>
                    <a:pt x="0" y="11603"/>
                  </a:cubicBezTo>
                  <a:lnTo>
                    <a:pt x="0" y="8959"/>
                  </a:lnTo>
                  <a:cubicBezTo>
                    <a:pt x="0" y="4011"/>
                    <a:pt x="9671" y="0"/>
                    <a:pt x="21600" y="0"/>
                  </a:cubicBezTo>
                  <a:lnTo>
                    <a:pt x="21600" y="2644"/>
                  </a:lnTo>
                  <a:cubicBezTo>
                    <a:pt x="10902" y="2644"/>
                    <a:pt x="1815" y="5892"/>
                    <a:pt x="237" y="10281"/>
                  </a:cubicBezTo>
                </a:path>
              </a:pathLst>
            </a:custGeom>
            <a:noFill/>
            <a:ln w="25400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227" name="Flèche : angle droit 9"/>
          <p:cNvSpPr/>
          <p:nvPr/>
        </p:nvSpPr>
        <p:spPr>
          <a:xfrm rot="5400000">
            <a:off x="3397720" y="3683832"/>
            <a:ext cx="222895" cy="137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728"/>
                </a:moveTo>
                <a:lnTo>
                  <a:pt x="13500" y="20728"/>
                </a:lnTo>
                <a:lnTo>
                  <a:pt x="13500" y="872"/>
                </a:lnTo>
                <a:lnTo>
                  <a:pt x="10800" y="872"/>
                </a:lnTo>
                <a:lnTo>
                  <a:pt x="16200" y="0"/>
                </a:lnTo>
                <a:lnTo>
                  <a:pt x="21600" y="872"/>
                </a:lnTo>
                <a:lnTo>
                  <a:pt x="18900" y="872"/>
                </a:lnTo>
                <a:lnTo>
                  <a:pt x="189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0" name="Rectangle 10"/>
          <p:cNvGrpSpPr/>
          <p:nvPr/>
        </p:nvGrpSpPr>
        <p:grpSpPr>
          <a:xfrm>
            <a:off x="4283143" y="4262153"/>
            <a:ext cx="2743201" cy="366999"/>
            <a:chOff x="0" y="0"/>
            <a:chExt cx="2743200" cy="366997"/>
          </a:xfrm>
        </p:grpSpPr>
        <p:sp>
          <p:nvSpPr>
            <p:cNvPr id="228" name="Rectangle"/>
            <p:cNvSpPr/>
            <p:nvPr/>
          </p:nvSpPr>
          <p:spPr>
            <a:xfrm>
              <a:off x="0" y="0"/>
              <a:ext cx="2743200" cy="366998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El Modelo está Listo"/>
            <p:cNvSpPr txBox="1"/>
            <p:nvPr/>
          </p:nvSpPr>
          <p:spPr>
            <a:xfrm>
              <a:off x="0" y="29829"/>
              <a:ext cx="27432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El Modelo está Listo</a:t>
              </a:r>
            </a:p>
          </p:txBody>
        </p:sp>
      </p:grpSp>
      <p:sp>
        <p:nvSpPr>
          <p:cNvPr id="231" name="Flèche : droite 3"/>
          <p:cNvSpPr/>
          <p:nvPr/>
        </p:nvSpPr>
        <p:spPr>
          <a:xfrm>
            <a:off x="5715000" y="2440614"/>
            <a:ext cx="212486" cy="6514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3"/>
      <p:bldP build="whole" bldLvl="1" animBg="1" rev="0" advAuto="0" spid="222" grpId="6"/>
      <p:bldP build="p" bldLvl="5" animBg="1" rev="0" advAuto="0" spid="218" grpId="1"/>
      <p:bldP build="whole" bldLvl="1" animBg="1" rev="0" advAuto="0" spid="227" grpId="8"/>
      <p:bldP build="whole" bldLvl="1" animBg="1" rev="0" advAuto="0" spid="230" grpId="9"/>
      <p:bldP build="whole" bldLvl="1" animBg="1" rev="0" advAuto="0" spid="221" grpId="5"/>
      <p:bldP build="whole" bldLvl="1" animBg="1" rev="0" advAuto="0" spid="226" grpId="7"/>
      <p:bldP build="whole" bldLvl="1" animBg="1" rev="0" advAuto="0" spid="219" grpId="2"/>
      <p:bldP build="whole" bldLvl="1" animBg="1" rev="0" advAuto="0" spid="231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236" name="ZoneTexte 2"/>
          <p:cNvSpPr txBox="1"/>
          <p:nvPr/>
        </p:nvSpPr>
        <p:spPr>
          <a:xfrm>
            <a:off x="2134754" y="1104434"/>
            <a:ext cx="51042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1:</a:t>
            </a:r>
            <a:r>
              <a:rPr b="0"/>
              <a:t> Elegir el número K de clusters: K = 2</a:t>
            </a:r>
          </a:p>
        </p:txBody>
      </p:sp>
      <p:sp>
        <p:nvSpPr>
          <p:cNvPr id="237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0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1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2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3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4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5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6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7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8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9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0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1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2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257" name="ZoneTexte 2"/>
          <p:cNvSpPr txBox="1"/>
          <p:nvPr/>
        </p:nvSpPr>
        <p:spPr>
          <a:xfrm>
            <a:off x="30126" y="1076094"/>
            <a:ext cx="9066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</a:p>
        </p:txBody>
      </p:sp>
      <p:sp>
        <p:nvSpPr>
          <p:cNvPr id="258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1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2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3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4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5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6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7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8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9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0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1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2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3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278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1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2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3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4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5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6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7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8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9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0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1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2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3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4" name="Diamond 4"/>
          <p:cNvSpPr/>
          <p:nvPr/>
        </p:nvSpPr>
        <p:spPr>
          <a:xfrm rot="18900000">
            <a:off x="4074771" y="36111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5" name="Diamond 30"/>
          <p:cNvSpPr/>
          <p:nvPr/>
        </p:nvSpPr>
        <p:spPr>
          <a:xfrm rot="18900000">
            <a:off x="3512165" y="2640655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6" name="ZoneTexte 2"/>
          <p:cNvSpPr txBox="1"/>
          <p:nvPr/>
        </p:nvSpPr>
        <p:spPr>
          <a:xfrm>
            <a:off x="30126" y="1076094"/>
            <a:ext cx="9066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PASO 2:</a:t>
            </a:r>
            <a:r>
              <a:rPr b="0"/>
              <a:t> Seleccionar al azar K puntos, los baricentros (no necesariamente de nuestro dataset)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>
                <a:ln w="8596">
                  <a:solidFill>
                    <a:srgbClr val="054697"/>
                  </a:solidFill>
                </a:ln>
                <a:effectLst>
                  <a:outerShdw sx="100000" sy="100000" kx="0" ky="0" algn="b" rotWithShape="0" blurRad="36195" dist="19304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Algoritmo de K-Means</a:t>
            </a:r>
          </a:p>
        </p:txBody>
      </p:sp>
      <p:sp>
        <p:nvSpPr>
          <p:cNvPr id="301" name="Straight Arrow Connector 81"/>
          <p:cNvSpPr/>
          <p:nvPr/>
        </p:nvSpPr>
        <p:spPr>
          <a:xfrm flipV="1">
            <a:off x="2490337" y="1741458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Straight Arrow Connector 83"/>
          <p:cNvSpPr/>
          <p:nvPr/>
        </p:nvSpPr>
        <p:spPr>
          <a:xfrm>
            <a:off x="2345306" y="4237726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Multiply 84"/>
          <p:cNvSpPr/>
          <p:nvPr/>
        </p:nvSpPr>
        <p:spPr>
          <a:xfrm rot="18900000">
            <a:off x="5260700" y="25757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3131055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5" name="Multiply 84"/>
          <p:cNvSpPr/>
          <p:nvPr/>
        </p:nvSpPr>
        <p:spPr>
          <a:xfrm rot="18900000">
            <a:off x="3524635" y="36324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6" name="Multiply 84"/>
          <p:cNvSpPr/>
          <p:nvPr/>
        </p:nvSpPr>
        <p:spPr>
          <a:xfrm rot="18900000">
            <a:off x="3756469" y="3034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7" name="Multiply 84"/>
          <p:cNvSpPr/>
          <p:nvPr/>
        </p:nvSpPr>
        <p:spPr>
          <a:xfrm rot="18900000">
            <a:off x="4638309" y="25346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8" name="Multiply 84"/>
          <p:cNvSpPr/>
          <p:nvPr/>
        </p:nvSpPr>
        <p:spPr>
          <a:xfrm rot="18900000">
            <a:off x="5050432" y="21767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9" name="Multiply 84"/>
          <p:cNvSpPr/>
          <p:nvPr/>
        </p:nvSpPr>
        <p:spPr>
          <a:xfrm rot="18900000">
            <a:off x="4608329" y="29477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0" name="Multiply 84"/>
          <p:cNvSpPr/>
          <p:nvPr/>
        </p:nvSpPr>
        <p:spPr>
          <a:xfrm rot="18900000">
            <a:off x="4783640" y="3567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1" name="Multiply 84"/>
          <p:cNvSpPr/>
          <p:nvPr/>
        </p:nvSpPr>
        <p:spPr>
          <a:xfrm rot="18900000">
            <a:off x="3767254" y="33570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2" name="Multiply 84"/>
          <p:cNvSpPr/>
          <p:nvPr/>
        </p:nvSpPr>
        <p:spPr>
          <a:xfrm rot="18900000">
            <a:off x="5375743" y="19485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3" name="Multiply 84"/>
          <p:cNvSpPr/>
          <p:nvPr/>
        </p:nvSpPr>
        <p:spPr>
          <a:xfrm rot="18900000">
            <a:off x="4194933" y="32727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4" name="Multiply 84"/>
          <p:cNvSpPr/>
          <p:nvPr/>
        </p:nvSpPr>
        <p:spPr>
          <a:xfrm rot="18900000">
            <a:off x="4588512" y="363938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5" name="Multiply 84"/>
          <p:cNvSpPr/>
          <p:nvPr/>
        </p:nvSpPr>
        <p:spPr>
          <a:xfrm rot="18900000">
            <a:off x="4985642" y="30870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6" name="Multiply 84"/>
          <p:cNvSpPr/>
          <p:nvPr/>
        </p:nvSpPr>
        <p:spPr>
          <a:xfrm rot="18900000">
            <a:off x="4664374" y="201730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7" name="Straight Connector 3"/>
          <p:cNvSpPr/>
          <p:nvPr/>
        </p:nvSpPr>
        <p:spPr>
          <a:xfrm flipV="1">
            <a:off x="3203575" y="1778445"/>
            <a:ext cx="3063875" cy="187642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Diamond 4"/>
          <p:cNvSpPr/>
          <p:nvPr/>
        </p:nvSpPr>
        <p:spPr>
          <a:xfrm rot="18900000">
            <a:off x="4074771" y="3611188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19" name="Diamond 30"/>
          <p:cNvSpPr/>
          <p:nvPr/>
        </p:nvSpPr>
        <p:spPr>
          <a:xfrm rot="18900000">
            <a:off x="3512165" y="2640655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20" name="Straight Connector 26"/>
          <p:cNvSpPr/>
          <p:nvPr/>
        </p:nvSpPr>
        <p:spPr>
          <a:xfrm flipH="1" flipV="1">
            <a:off x="3619501" y="2762251"/>
            <a:ext cx="565150" cy="958850"/>
          </a:xfrm>
          <a:prstGeom prst="line">
            <a:avLst/>
          </a:prstGeom>
          <a:ln w="19050">
            <a:solidFill>
              <a:srgbClr val="1F497D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3" name="Group 1"/>
          <p:cNvGrpSpPr/>
          <p:nvPr/>
        </p:nvGrpSpPr>
        <p:grpSpPr>
          <a:xfrm>
            <a:off x="0" y="1104434"/>
            <a:ext cx="9067800" cy="332741"/>
            <a:chOff x="0" y="0"/>
            <a:chExt cx="9067800" cy="332740"/>
          </a:xfrm>
        </p:grpSpPr>
        <p:sp>
          <p:nvSpPr>
            <p:cNvPr id="321" name="ZoneTexte 2"/>
            <p:cNvSpPr txBox="1"/>
            <p:nvPr/>
          </p:nvSpPr>
          <p:spPr>
            <a:xfrm>
              <a:off x="0" y="0"/>
              <a:ext cx="90678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b="1"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PASO 3:</a:t>
              </a:r>
              <a:r>
                <a:rPr b="0"/>
                <a:t> Asignar cada punto al baricentro más cercano                  Esto formará los K clusters</a:t>
              </a:r>
            </a:p>
          </p:txBody>
        </p:sp>
        <p:sp>
          <p:nvSpPr>
            <p:cNvPr id="322" name="Flèche : droite 3"/>
            <p:cNvSpPr/>
            <p:nvPr/>
          </p:nvSpPr>
          <p:spPr>
            <a:xfrm>
              <a:off x="6072520" y="132092"/>
              <a:ext cx="212487" cy="651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2"/>
      <p:bldP build="whole" bldLvl="1" animBg="1" rev="0" advAuto="0" spid="32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