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4" name="Shape 4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1" name="Shape 5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8" name="Shape 5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hape 6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1" name="Shape 7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2" name="Shape 7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won't go into the technical details of K-Means++. Just say that it's an enhanced version of K-Means that chooses a correct random initialisation that leads to the optimal final clusters.</a:t>
            </a:r>
          </a:p>
          <a:p>
            <a:pPr/>
            <a:br/>
          </a:p>
          <a:p>
            <a:pPr/>
            <a:r>
              <a:t>https://en.wikipedia.org/wiki/K-means%2B%2B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Choose the number K of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choose K = 3 three clusters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ln w="9525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K-Means:</a:t>
            </a:r>
            <a:br/>
            <a:r>
              <a:t>La Trampa de la Inicialización Aleatoria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iamond 44"/>
          <p:cNvSpPr/>
          <p:nvPr/>
        </p:nvSpPr>
        <p:spPr>
          <a:xfrm rot="18900000">
            <a:off x="3108578" y="305031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1" name="Diamond 43"/>
          <p:cNvSpPr/>
          <p:nvPr/>
        </p:nvSpPr>
        <p:spPr>
          <a:xfrm rot="18900000">
            <a:off x="3160696" y="23967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29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6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7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6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7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8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9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0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1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2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3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4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5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6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7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8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9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0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1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2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3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4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5" name="ZoneTexte 2"/>
          <p:cNvSpPr txBox="1"/>
          <p:nvPr/>
        </p:nvSpPr>
        <p:spPr>
          <a:xfrm>
            <a:off x="30126" y="1076094"/>
            <a:ext cx="9066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</a:p>
        </p:txBody>
      </p:sp>
      <p:sp>
        <p:nvSpPr>
          <p:cNvPr id="326" name="Diamond 42"/>
          <p:cNvSpPr/>
          <p:nvPr/>
        </p:nvSpPr>
        <p:spPr>
          <a:xfrm rot="18900000">
            <a:off x="5626210" y="296974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7" name="Straight Connector 45"/>
          <p:cNvSpPr/>
          <p:nvPr/>
        </p:nvSpPr>
        <p:spPr>
          <a:xfrm>
            <a:off x="2339163" y="2750288"/>
            <a:ext cx="2197395" cy="14885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Straight Connector 46"/>
          <p:cNvSpPr/>
          <p:nvPr/>
        </p:nvSpPr>
        <p:spPr>
          <a:xfrm flipV="1">
            <a:off x="4507935" y="1467292"/>
            <a:ext cx="432660" cy="14339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Straight Connector 47"/>
          <p:cNvSpPr/>
          <p:nvPr/>
        </p:nvSpPr>
        <p:spPr>
          <a:xfrm flipH="1" flipV="1">
            <a:off x="4515292" y="2906233"/>
            <a:ext cx="177211" cy="146020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28" grpId="2"/>
      <p:bldP build="whole" bldLvl="1" animBg="1" rev="0" advAuto="0" spid="32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Diamond 44"/>
          <p:cNvSpPr/>
          <p:nvPr/>
        </p:nvSpPr>
        <p:spPr>
          <a:xfrm rot="18900000">
            <a:off x="3160696" y="23967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4" name="Diamond 45"/>
          <p:cNvSpPr/>
          <p:nvPr/>
        </p:nvSpPr>
        <p:spPr>
          <a:xfrm rot="18900000">
            <a:off x="3108578" y="305031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33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9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0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1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2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3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4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5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6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7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8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9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0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1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2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3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4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5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6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7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8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9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0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1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2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3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4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5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6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7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70" name="Group 36"/>
          <p:cNvGrpSpPr/>
          <p:nvPr/>
        </p:nvGrpSpPr>
        <p:grpSpPr>
          <a:xfrm>
            <a:off x="0" y="1104434"/>
            <a:ext cx="9067800" cy="332741"/>
            <a:chOff x="0" y="0"/>
            <a:chExt cx="9067800" cy="332740"/>
          </a:xfrm>
        </p:grpSpPr>
        <p:sp>
          <p:nvSpPr>
            <p:cNvPr id="368" name="ZoneTexte 2"/>
            <p:cNvSpPr txBox="1"/>
            <p:nvPr/>
          </p:nvSpPr>
          <p:spPr>
            <a:xfrm>
              <a:off x="0" y="0"/>
              <a:ext cx="90678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PASO 3:</a:t>
              </a:r>
              <a:r>
                <a:rPr b="0"/>
                <a:t> Asignar cada punto al baricentro más cercano                  Esto formará los K clusters</a:t>
              </a:r>
            </a:p>
          </p:txBody>
        </p:sp>
        <p:sp>
          <p:nvSpPr>
            <p:cNvPr id="369" name="Flèche : droite 3"/>
            <p:cNvSpPr/>
            <p:nvPr/>
          </p:nvSpPr>
          <p:spPr>
            <a:xfrm>
              <a:off x="6072520" y="132092"/>
              <a:ext cx="212487" cy="651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1" name="Diamond 43"/>
          <p:cNvSpPr/>
          <p:nvPr/>
        </p:nvSpPr>
        <p:spPr>
          <a:xfrm rot="18900000">
            <a:off x="5626210" y="296974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2" name="Straight Connector 59"/>
          <p:cNvSpPr/>
          <p:nvPr/>
        </p:nvSpPr>
        <p:spPr>
          <a:xfrm>
            <a:off x="2339163" y="2750288"/>
            <a:ext cx="2197395" cy="14885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traight Connector 60"/>
          <p:cNvSpPr/>
          <p:nvPr/>
        </p:nvSpPr>
        <p:spPr>
          <a:xfrm flipV="1">
            <a:off x="4507935" y="1467292"/>
            <a:ext cx="432660" cy="14339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Straight Connector 63"/>
          <p:cNvSpPr/>
          <p:nvPr/>
        </p:nvSpPr>
        <p:spPr>
          <a:xfrm flipH="1" flipV="1">
            <a:off x="4515292" y="2906233"/>
            <a:ext cx="177211" cy="146020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Diamond 46"/>
          <p:cNvSpPr/>
          <p:nvPr/>
        </p:nvSpPr>
        <p:spPr>
          <a:xfrm rot="18900000">
            <a:off x="3310402" y="2259358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9" name="Diamond 47"/>
          <p:cNvSpPr/>
          <p:nvPr/>
        </p:nvSpPr>
        <p:spPr>
          <a:xfrm rot="18900000">
            <a:off x="3155801" y="3202233"/>
            <a:ext cx="228601" cy="228601"/>
          </a:xfrm>
          <a:prstGeom prst="diamond">
            <a:avLst/>
          </a:prstGeom>
          <a:ln w="12700">
            <a:solidFill>
              <a:srgbClr val="1F497D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0" name="Diamond 48"/>
          <p:cNvSpPr/>
          <p:nvPr/>
        </p:nvSpPr>
        <p:spPr>
          <a:xfrm rot="18900000">
            <a:off x="6043579" y="2784857"/>
            <a:ext cx="228601" cy="228601"/>
          </a:xfrm>
          <a:prstGeom prst="diamond">
            <a:avLst/>
          </a:prstGeom>
          <a:ln w="12700">
            <a:solidFill>
              <a:srgbClr val="4F6228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1" name="Diamond 45"/>
          <p:cNvSpPr/>
          <p:nvPr/>
        </p:nvSpPr>
        <p:spPr>
          <a:xfrm rot="18900000">
            <a:off x="3108578" y="305031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38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6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7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8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9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0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1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2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3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4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5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6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7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8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9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0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1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2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3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4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5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6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7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8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9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0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1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2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3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4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417" name="Group 36"/>
          <p:cNvGrpSpPr/>
          <p:nvPr/>
        </p:nvGrpSpPr>
        <p:grpSpPr>
          <a:xfrm>
            <a:off x="0" y="1104434"/>
            <a:ext cx="9067800" cy="332741"/>
            <a:chOff x="0" y="0"/>
            <a:chExt cx="9067800" cy="332740"/>
          </a:xfrm>
        </p:grpSpPr>
        <p:sp>
          <p:nvSpPr>
            <p:cNvPr id="415" name="ZoneTexte 2"/>
            <p:cNvSpPr txBox="1"/>
            <p:nvPr/>
          </p:nvSpPr>
          <p:spPr>
            <a:xfrm>
              <a:off x="0" y="0"/>
              <a:ext cx="90678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PASO 3:</a:t>
              </a:r>
              <a:r>
                <a:rPr b="0"/>
                <a:t> Asignar cada punto al baricentro más cercano                  Esto formará los K clusters</a:t>
              </a:r>
            </a:p>
          </p:txBody>
        </p:sp>
        <p:sp>
          <p:nvSpPr>
            <p:cNvPr id="416" name="Flèche : droite 3"/>
            <p:cNvSpPr/>
            <p:nvPr/>
          </p:nvSpPr>
          <p:spPr>
            <a:xfrm>
              <a:off x="6072520" y="132092"/>
              <a:ext cx="212487" cy="651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8" name="Diamond 43"/>
          <p:cNvSpPr/>
          <p:nvPr/>
        </p:nvSpPr>
        <p:spPr>
          <a:xfrm rot="18900000">
            <a:off x="5626210" y="296974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9" name="Diamond 44"/>
          <p:cNvSpPr/>
          <p:nvPr/>
        </p:nvSpPr>
        <p:spPr>
          <a:xfrm rot="18900000">
            <a:off x="3160696" y="23967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0" name="Straight Arrow Connector 56"/>
          <p:cNvSpPr/>
          <p:nvPr/>
        </p:nvSpPr>
        <p:spPr>
          <a:xfrm>
            <a:off x="3334110" y="3107207"/>
            <a:ext cx="89575" cy="21015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traight Arrow Connector 57"/>
          <p:cNvSpPr/>
          <p:nvPr/>
        </p:nvSpPr>
        <p:spPr>
          <a:xfrm flipV="1">
            <a:off x="3326515" y="2352893"/>
            <a:ext cx="127484" cy="1843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traight Arrow Connector 58"/>
          <p:cNvSpPr/>
          <p:nvPr/>
        </p:nvSpPr>
        <p:spPr>
          <a:xfrm flipV="1">
            <a:off x="5762847" y="2913322"/>
            <a:ext cx="404038" cy="177209"/>
          </a:xfrm>
          <a:prstGeom prst="line">
            <a:avLst/>
          </a:prstGeom>
          <a:ln w="12700">
            <a:solidFill>
              <a:srgbClr val="4F6228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Diamond 57"/>
          <p:cNvSpPr/>
          <p:nvPr/>
        </p:nvSpPr>
        <p:spPr>
          <a:xfrm rot="18900000">
            <a:off x="3310402" y="225935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7" name="Diamond 58"/>
          <p:cNvSpPr/>
          <p:nvPr/>
        </p:nvSpPr>
        <p:spPr>
          <a:xfrm rot="18900000">
            <a:off x="3155801" y="320223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8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429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2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3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4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5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6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7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8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9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0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1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2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3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4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5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6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7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8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9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0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1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2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3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4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5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6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7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8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9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0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1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  <p:sp>
        <p:nvSpPr>
          <p:cNvPr id="462" name="Diamond 59"/>
          <p:cNvSpPr/>
          <p:nvPr/>
        </p:nvSpPr>
        <p:spPr>
          <a:xfrm rot="18900000">
            <a:off x="6043579" y="2784857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Diamond 46"/>
          <p:cNvSpPr/>
          <p:nvPr/>
        </p:nvSpPr>
        <p:spPr>
          <a:xfrm rot="18900000">
            <a:off x="3155801" y="320223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46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1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2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3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4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5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6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7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8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9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0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1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2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3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4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5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6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7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8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9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0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1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2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3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4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5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6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7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8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9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0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  <p:sp>
        <p:nvSpPr>
          <p:cNvPr id="501" name="Diamond 45"/>
          <p:cNvSpPr/>
          <p:nvPr/>
        </p:nvSpPr>
        <p:spPr>
          <a:xfrm rot="18900000">
            <a:off x="3310402" y="225935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2" name="Diamond 56"/>
          <p:cNvSpPr/>
          <p:nvPr/>
        </p:nvSpPr>
        <p:spPr>
          <a:xfrm rot="18900000">
            <a:off x="6043579" y="2784857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3" name="Straight Connector 57"/>
          <p:cNvSpPr/>
          <p:nvPr/>
        </p:nvSpPr>
        <p:spPr>
          <a:xfrm>
            <a:off x="2339163" y="2750287"/>
            <a:ext cx="2346252" cy="17012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Straight Connector 58"/>
          <p:cNvSpPr/>
          <p:nvPr/>
        </p:nvSpPr>
        <p:spPr>
          <a:xfrm flipV="1">
            <a:off x="4692502" y="1741459"/>
            <a:ext cx="280983" cy="117895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Straight Connector 59"/>
          <p:cNvSpPr/>
          <p:nvPr/>
        </p:nvSpPr>
        <p:spPr>
          <a:xfrm flipH="1" flipV="1">
            <a:off x="4693363" y="2913337"/>
            <a:ext cx="277579" cy="163961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  <p:bldP build="whole" bldLvl="1" animBg="1" rev="0" advAuto="0" spid="505" grpId="3"/>
      <p:bldP build="whole" bldLvl="1" animBg="1" rev="0" advAuto="0" spid="50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Diamond 45"/>
          <p:cNvSpPr/>
          <p:nvPr/>
        </p:nvSpPr>
        <p:spPr>
          <a:xfrm rot="18900000">
            <a:off x="3155801" y="320223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0" name="Diamond 46"/>
          <p:cNvSpPr/>
          <p:nvPr/>
        </p:nvSpPr>
        <p:spPr>
          <a:xfrm rot="18900000">
            <a:off x="3310402" y="225935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1" name="Diamond 56"/>
          <p:cNvSpPr/>
          <p:nvPr/>
        </p:nvSpPr>
        <p:spPr>
          <a:xfrm rot="18900000">
            <a:off x="6043579" y="2784857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51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6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7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8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9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0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1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2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3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4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5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6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7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8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9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0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1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2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3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4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5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6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7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8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9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0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1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2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3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4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5" name="Flèche : droite 44"/>
          <p:cNvSpPr/>
          <p:nvPr/>
        </p:nvSpPr>
        <p:spPr>
          <a:xfrm>
            <a:off x="3154033" y="4431820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  <p:grpSp>
        <p:nvGrpSpPr>
          <p:cNvPr id="549" name="Rectangle 48"/>
          <p:cNvGrpSpPr/>
          <p:nvPr/>
        </p:nvGrpSpPr>
        <p:grpSpPr>
          <a:xfrm>
            <a:off x="3810627" y="4372078"/>
            <a:ext cx="2722537" cy="397685"/>
            <a:chOff x="0" y="0"/>
            <a:chExt cx="2722535" cy="397684"/>
          </a:xfrm>
        </p:grpSpPr>
        <p:sp>
          <p:nvSpPr>
            <p:cNvPr id="547" name="Rectangle"/>
            <p:cNvSpPr/>
            <p:nvPr/>
          </p:nvSpPr>
          <p:spPr>
            <a:xfrm>
              <a:off x="0" y="-1"/>
              <a:ext cx="2722536" cy="397686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El Modelo está Listo"/>
            <p:cNvSpPr txBox="1"/>
            <p:nvPr/>
          </p:nvSpPr>
          <p:spPr>
            <a:xfrm>
              <a:off x="0" y="32472"/>
              <a:ext cx="27225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El Modelo está Listo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Diamond 46"/>
          <p:cNvSpPr/>
          <p:nvPr/>
        </p:nvSpPr>
        <p:spPr>
          <a:xfrm rot="18900000">
            <a:off x="3155801" y="320223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4" name="Diamond 48"/>
          <p:cNvSpPr/>
          <p:nvPr/>
        </p:nvSpPr>
        <p:spPr>
          <a:xfrm rot="18900000">
            <a:off x="3310402" y="225935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5" name="Diamond 56"/>
          <p:cNvSpPr/>
          <p:nvPr/>
        </p:nvSpPr>
        <p:spPr>
          <a:xfrm rot="18900000">
            <a:off x="6043579" y="2784857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55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0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1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2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3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4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5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6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7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8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9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0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1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2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3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4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5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6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7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8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9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0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1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2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3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4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5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6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7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8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9" name="Flèche : droite 44"/>
          <p:cNvSpPr/>
          <p:nvPr/>
        </p:nvSpPr>
        <p:spPr>
          <a:xfrm>
            <a:off x="3154033" y="4431820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92" name="Rectangle 45"/>
          <p:cNvGrpSpPr/>
          <p:nvPr/>
        </p:nvGrpSpPr>
        <p:grpSpPr>
          <a:xfrm>
            <a:off x="3810627" y="4372078"/>
            <a:ext cx="2722537" cy="397685"/>
            <a:chOff x="0" y="0"/>
            <a:chExt cx="2722535" cy="397684"/>
          </a:xfrm>
        </p:grpSpPr>
        <p:sp>
          <p:nvSpPr>
            <p:cNvPr id="590" name="Rectangle"/>
            <p:cNvSpPr/>
            <p:nvPr/>
          </p:nvSpPr>
          <p:spPr>
            <a:xfrm>
              <a:off x="0" y="-1"/>
              <a:ext cx="2722536" cy="397686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1" name="El Modelo está Listo"/>
            <p:cNvSpPr txBox="1"/>
            <p:nvPr/>
          </p:nvSpPr>
          <p:spPr>
            <a:xfrm>
              <a:off x="0" y="32472"/>
              <a:ext cx="27225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El Modelo está Listo</a:t>
              </a:r>
            </a:p>
          </p:txBody>
        </p:sp>
      </p:grpSp>
      <p:sp>
        <p:nvSpPr>
          <p:cNvPr id="593" name="Ellipse 1"/>
          <p:cNvSpPr/>
          <p:nvPr/>
        </p:nvSpPr>
        <p:spPr>
          <a:xfrm>
            <a:off x="2732088" y="2827338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Ellipse 2"/>
          <p:cNvSpPr/>
          <p:nvPr/>
        </p:nvSpPr>
        <p:spPr>
          <a:xfrm rot="19980000">
            <a:off x="2756243" y="2047635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Ellipse 3"/>
          <p:cNvSpPr/>
          <p:nvPr/>
        </p:nvSpPr>
        <p:spPr>
          <a:xfrm>
            <a:off x="5289070" y="1655192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601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4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5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6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7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8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9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0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1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2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3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4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5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6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7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8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9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0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1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2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3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4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5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6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7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8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9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0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1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2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3" name="Flèche : droite 44"/>
          <p:cNvSpPr/>
          <p:nvPr/>
        </p:nvSpPr>
        <p:spPr>
          <a:xfrm>
            <a:off x="3154033" y="4431820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36" name="Rectangle 45"/>
          <p:cNvGrpSpPr/>
          <p:nvPr/>
        </p:nvGrpSpPr>
        <p:grpSpPr>
          <a:xfrm>
            <a:off x="3810627" y="4372078"/>
            <a:ext cx="2722537" cy="397685"/>
            <a:chOff x="0" y="0"/>
            <a:chExt cx="2722535" cy="397684"/>
          </a:xfrm>
        </p:grpSpPr>
        <p:sp>
          <p:nvSpPr>
            <p:cNvPr id="634" name="Rectangle"/>
            <p:cNvSpPr/>
            <p:nvPr/>
          </p:nvSpPr>
          <p:spPr>
            <a:xfrm>
              <a:off x="0" y="-1"/>
              <a:ext cx="2722536" cy="397686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El Modelo está Listo"/>
            <p:cNvSpPr txBox="1"/>
            <p:nvPr/>
          </p:nvSpPr>
          <p:spPr>
            <a:xfrm>
              <a:off x="0" y="32472"/>
              <a:ext cx="27225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El Modelo está Listo</a:t>
              </a:r>
            </a:p>
          </p:txBody>
        </p:sp>
      </p:grpSp>
      <p:sp>
        <p:nvSpPr>
          <p:cNvPr id="637" name="Ellipse 1"/>
          <p:cNvSpPr/>
          <p:nvPr/>
        </p:nvSpPr>
        <p:spPr>
          <a:xfrm>
            <a:off x="2732088" y="2827338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8" name="Ellipse 2"/>
          <p:cNvSpPr/>
          <p:nvPr/>
        </p:nvSpPr>
        <p:spPr>
          <a:xfrm rot="19980000">
            <a:off x="2756243" y="2047635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9" name="Ellipse 3"/>
          <p:cNvSpPr/>
          <p:nvPr/>
        </p:nvSpPr>
        <p:spPr>
          <a:xfrm>
            <a:off x="5289070" y="1655192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645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8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9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0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1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2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3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4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5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6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7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8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9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0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1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2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3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4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5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6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7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8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9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0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1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2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3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4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5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6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7" name="Ellipse 3"/>
          <p:cNvSpPr/>
          <p:nvPr/>
        </p:nvSpPr>
        <p:spPr>
          <a:xfrm rot="1560000">
            <a:off x="2609093" y="1544023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8" name="Ellipse 4"/>
          <p:cNvSpPr/>
          <p:nvPr/>
        </p:nvSpPr>
        <p:spPr>
          <a:xfrm rot="18180000">
            <a:off x="5464293" y="1194218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9" name="Ellipse 5"/>
          <p:cNvSpPr/>
          <p:nvPr/>
        </p:nvSpPr>
        <p:spPr>
          <a:xfrm rot="20100000">
            <a:off x="5294462" y="2628480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grpSp>
        <p:nvGrpSpPr>
          <p:cNvPr id="719" name="Group 5"/>
          <p:cNvGrpSpPr/>
          <p:nvPr/>
        </p:nvGrpSpPr>
        <p:grpSpPr>
          <a:xfrm>
            <a:off x="2188952" y="1288088"/>
            <a:ext cx="4677517" cy="2753578"/>
            <a:chOff x="0" y="0"/>
            <a:chExt cx="4677516" cy="2753576"/>
          </a:xfrm>
        </p:grpSpPr>
        <p:sp>
          <p:nvSpPr>
            <p:cNvPr id="684" name="Straight Arrow Connector 81"/>
            <p:cNvSpPr/>
            <p:nvPr/>
          </p:nvSpPr>
          <p:spPr>
            <a:xfrm flipV="1">
              <a:off x="145032" y="86264"/>
              <a:ext cx="1" cy="2667313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Straight Arrow Connector 83"/>
            <p:cNvSpPr/>
            <p:nvPr/>
          </p:nvSpPr>
          <p:spPr>
            <a:xfrm>
              <a:off x="0" y="2582534"/>
              <a:ext cx="4677517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Multiply 84"/>
            <p:cNvSpPr/>
            <p:nvPr/>
          </p:nvSpPr>
          <p:spPr>
            <a:xfrm rot="18900000">
              <a:off x="1295246" y="1357250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87" name="Multiply 84"/>
            <p:cNvSpPr/>
            <p:nvPr/>
          </p:nvSpPr>
          <p:spPr>
            <a:xfrm rot="18900000">
              <a:off x="785749" y="1610650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88" name="Multiply 84"/>
            <p:cNvSpPr/>
            <p:nvPr/>
          </p:nvSpPr>
          <p:spPr>
            <a:xfrm rot="18900000">
              <a:off x="1179329" y="1977272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89" name="Multiply 84"/>
            <p:cNvSpPr/>
            <p:nvPr/>
          </p:nvSpPr>
          <p:spPr>
            <a:xfrm rot="18900000">
              <a:off x="669832" y="1934140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0" name="Multiply 84"/>
            <p:cNvSpPr/>
            <p:nvPr/>
          </p:nvSpPr>
          <p:spPr>
            <a:xfrm rot="18900000">
              <a:off x="480230" y="1459688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1" name="Multiply 84"/>
            <p:cNvSpPr/>
            <p:nvPr/>
          </p:nvSpPr>
          <p:spPr>
            <a:xfrm rot="18900000">
              <a:off x="861231" y="1244028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2" name="Multiply 84"/>
            <p:cNvSpPr/>
            <p:nvPr/>
          </p:nvSpPr>
          <p:spPr>
            <a:xfrm rot="18900000">
              <a:off x="1098457" y="1680740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3" name="Multiply 84"/>
            <p:cNvSpPr/>
            <p:nvPr/>
          </p:nvSpPr>
          <p:spPr>
            <a:xfrm rot="18900000">
              <a:off x="553915" y="947494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4" name="Multiply 84"/>
            <p:cNvSpPr/>
            <p:nvPr/>
          </p:nvSpPr>
          <p:spPr>
            <a:xfrm rot="18900000">
              <a:off x="1033758" y="834272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5" name="Multiply 84"/>
            <p:cNvSpPr/>
            <p:nvPr/>
          </p:nvSpPr>
          <p:spPr>
            <a:xfrm rot="18900000">
              <a:off x="785749" y="661744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6" name="Multiply 84"/>
            <p:cNvSpPr/>
            <p:nvPr/>
          </p:nvSpPr>
          <p:spPr>
            <a:xfrm rot="18900000">
              <a:off x="1324900" y="721050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7" name="Multiply 84"/>
            <p:cNvSpPr/>
            <p:nvPr/>
          </p:nvSpPr>
          <p:spPr>
            <a:xfrm rot="18900000">
              <a:off x="1380612" y="408343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8" name="Multiply 84"/>
            <p:cNvSpPr/>
            <p:nvPr/>
          </p:nvSpPr>
          <p:spPr>
            <a:xfrm rot="18900000">
              <a:off x="1087674" y="392169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699" name="Multiply 84"/>
            <p:cNvSpPr/>
            <p:nvPr/>
          </p:nvSpPr>
          <p:spPr>
            <a:xfrm rot="18900000">
              <a:off x="3713338" y="63287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0" name="Multiply 84"/>
            <p:cNvSpPr/>
            <p:nvPr/>
          </p:nvSpPr>
          <p:spPr>
            <a:xfrm rot="18900000">
              <a:off x="3972130" y="354428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1" name="Multiply 84"/>
            <p:cNvSpPr/>
            <p:nvPr/>
          </p:nvSpPr>
          <p:spPr>
            <a:xfrm rot="18900000">
              <a:off x="3513852" y="375995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2" name="Multiply 84"/>
            <p:cNvSpPr/>
            <p:nvPr/>
          </p:nvSpPr>
          <p:spPr>
            <a:xfrm rot="18900000">
              <a:off x="3778036" y="586263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3" name="Multiply 84"/>
            <p:cNvSpPr/>
            <p:nvPr/>
          </p:nvSpPr>
          <p:spPr>
            <a:xfrm rot="18900000">
              <a:off x="4247097" y="618612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4" name="Multiply 84"/>
            <p:cNvSpPr/>
            <p:nvPr/>
          </p:nvSpPr>
          <p:spPr>
            <a:xfrm rot="18900000">
              <a:off x="3683686" y="893939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5" name="Multiply 84"/>
            <p:cNvSpPr/>
            <p:nvPr/>
          </p:nvSpPr>
          <p:spPr>
            <a:xfrm rot="18900000">
              <a:off x="4088047" y="888547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6" name="Multiply 84"/>
            <p:cNvSpPr/>
            <p:nvPr/>
          </p:nvSpPr>
          <p:spPr>
            <a:xfrm rot="18900000">
              <a:off x="3346715" y="731834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7" name="Multiply 84"/>
            <p:cNvSpPr/>
            <p:nvPr/>
          </p:nvSpPr>
          <p:spPr>
            <a:xfrm rot="18900000">
              <a:off x="3225407" y="1847876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8" name="Multiply 84"/>
            <p:cNvSpPr/>
            <p:nvPr/>
          </p:nvSpPr>
          <p:spPr>
            <a:xfrm rot="18900000">
              <a:off x="3392544" y="1616041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09" name="Multiply 84"/>
            <p:cNvSpPr/>
            <p:nvPr/>
          </p:nvSpPr>
          <p:spPr>
            <a:xfrm rot="18900000">
              <a:off x="3562377" y="1966489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0" name="Multiply 84"/>
            <p:cNvSpPr/>
            <p:nvPr/>
          </p:nvSpPr>
          <p:spPr>
            <a:xfrm rot="18900000">
              <a:off x="3292800" y="2155192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1" name="Multiply 84"/>
            <p:cNvSpPr/>
            <p:nvPr/>
          </p:nvSpPr>
          <p:spPr>
            <a:xfrm rot="18900000">
              <a:off x="3707945" y="2230674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2" name="Multiply 84"/>
            <p:cNvSpPr/>
            <p:nvPr/>
          </p:nvSpPr>
          <p:spPr>
            <a:xfrm rot="18900000">
              <a:off x="3964042" y="1961098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3" name="Multiply 84"/>
            <p:cNvSpPr/>
            <p:nvPr/>
          </p:nvSpPr>
          <p:spPr>
            <a:xfrm rot="18900000">
              <a:off x="3707945" y="1729263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4" name="Multiply 84"/>
            <p:cNvSpPr/>
            <p:nvPr/>
          </p:nvSpPr>
          <p:spPr>
            <a:xfrm rot="18900000">
              <a:off x="4074568" y="1664566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5" name="Multiply 84"/>
            <p:cNvSpPr/>
            <p:nvPr/>
          </p:nvSpPr>
          <p:spPr>
            <a:xfrm rot="18900000">
              <a:off x="3740296" y="1443514"/>
              <a:ext cx="111602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16" name="Ellipse 1"/>
            <p:cNvSpPr/>
            <p:nvPr/>
          </p:nvSpPr>
          <p:spPr>
            <a:xfrm>
              <a:off x="386782" y="1172145"/>
              <a:ext cx="1173941" cy="1033015"/>
            </a:xfrm>
            <a:prstGeom prst="ellipse">
              <a:avLst/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Ellipse 2"/>
            <p:cNvSpPr/>
            <p:nvPr/>
          </p:nvSpPr>
          <p:spPr>
            <a:xfrm rot="19980000">
              <a:off x="410937" y="392442"/>
              <a:ext cx="1245992" cy="680243"/>
            </a:xfrm>
            <a:prstGeom prst="ellips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Ellipse 3"/>
            <p:cNvSpPr/>
            <p:nvPr/>
          </p:nvSpPr>
          <p:spPr>
            <a:xfrm>
              <a:off x="2943764" y="-1"/>
              <a:ext cx="1550987" cy="2505438"/>
            </a:xfrm>
            <a:prstGeom prst="ellipse">
              <a:avLst/>
            </a:prstGeom>
            <a:noFill/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37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" name="ZoneTexte 1"/>
          <p:cNvSpPr txBox="1"/>
          <p:nvPr/>
        </p:nvSpPr>
        <p:spPr>
          <a:xfrm>
            <a:off x="2662681" y="4161442"/>
            <a:ext cx="3821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Si elegimos K = 3 clusters...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724" name="Flèche : droite 25"/>
          <p:cNvSpPr/>
          <p:nvPr/>
        </p:nvSpPr>
        <p:spPr>
          <a:xfrm>
            <a:off x="4151462" y="2469310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7" name="Rectangle 1"/>
          <p:cNvGrpSpPr/>
          <p:nvPr/>
        </p:nvGrpSpPr>
        <p:grpSpPr>
          <a:xfrm>
            <a:off x="1295400" y="2299059"/>
            <a:ext cx="2375558" cy="623260"/>
            <a:chOff x="0" y="0"/>
            <a:chExt cx="2375557" cy="623259"/>
          </a:xfrm>
        </p:grpSpPr>
        <p:sp>
          <p:nvSpPr>
            <p:cNvPr id="725" name="Rectangle"/>
            <p:cNvSpPr/>
            <p:nvPr/>
          </p:nvSpPr>
          <p:spPr>
            <a:xfrm>
              <a:off x="0" y="-1"/>
              <a:ext cx="2375558" cy="62326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Solution"/>
            <p:cNvSpPr txBox="1"/>
            <p:nvPr/>
          </p:nvSpPr>
          <p:spPr>
            <a:xfrm>
              <a:off x="0" y="126209"/>
              <a:ext cx="23755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Solution</a:t>
              </a:r>
            </a:p>
          </p:txBody>
        </p:sp>
      </p:grpSp>
      <p:grpSp>
        <p:nvGrpSpPr>
          <p:cNvPr id="730" name="Rectangle 22"/>
          <p:cNvGrpSpPr/>
          <p:nvPr/>
        </p:nvGrpSpPr>
        <p:grpSpPr>
          <a:xfrm>
            <a:off x="5202297" y="2293667"/>
            <a:ext cx="2489201" cy="628651"/>
            <a:chOff x="0" y="0"/>
            <a:chExt cx="2489200" cy="628650"/>
          </a:xfrm>
        </p:grpSpPr>
        <p:sp>
          <p:nvSpPr>
            <p:cNvPr id="728" name="Rectangle"/>
            <p:cNvSpPr/>
            <p:nvPr/>
          </p:nvSpPr>
          <p:spPr>
            <a:xfrm>
              <a:off x="0" y="0"/>
              <a:ext cx="2489200" cy="62865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K-Means++"/>
            <p:cNvSpPr txBox="1"/>
            <p:nvPr/>
          </p:nvSpPr>
          <p:spPr>
            <a:xfrm>
              <a:off x="0" y="128904"/>
              <a:ext cx="2489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K-Means++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iamond 36"/>
          <p:cNvSpPr/>
          <p:nvPr/>
        </p:nvSpPr>
        <p:spPr>
          <a:xfrm rot="18900000">
            <a:off x="3117608" y="233412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" name="Diamond 37"/>
          <p:cNvSpPr/>
          <p:nvPr/>
        </p:nvSpPr>
        <p:spPr>
          <a:xfrm rot="18900000">
            <a:off x="5833884" y="312454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" name="Diamond 38"/>
          <p:cNvSpPr/>
          <p:nvPr/>
        </p:nvSpPr>
        <p:spPr>
          <a:xfrm rot="18900000">
            <a:off x="5786304" y="1791758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77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4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5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6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7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8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9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0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1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2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3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4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5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6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7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8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9" name="ZoneTexte 1"/>
          <p:cNvSpPr txBox="1"/>
          <p:nvPr/>
        </p:nvSpPr>
        <p:spPr>
          <a:xfrm>
            <a:off x="1996316" y="4189195"/>
            <a:ext cx="51585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…esta inicialización correcta nos lleva a…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iamond 38"/>
          <p:cNvSpPr/>
          <p:nvPr/>
        </p:nvSpPr>
        <p:spPr>
          <a:xfrm rot="18900000">
            <a:off x="3117608" y="233412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4" name="Diamond 39"/>
          <p:cNvSpPr/>
          <p:nvPr/>
        </p:nvSpPr>
        <p:spPr>
          <a:xfrm rot="18900000">
            <a:off x="5833884" y="312454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5" name="Diamond 42"/>
          <p:cNvSpPr/>
          <p:nvPr/>
        </p:nvSpPr>
        <p:spPr>
          <a:xfrm rot="18900000">
            <a:off x="5786304" y="1791758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117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0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1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2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0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1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2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3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4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5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4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" name="ZoneTexte 1"/>
          <p:cNvSpPr txBox="1"/>
          <p:nvPr/>
        </p:nvSpPr>
        <p:spPr>
          <a:xfrm>
            <a:off x="2662681" y="4096687"/>
            <a:ext cx="3821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…los tres clusters siguientes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154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1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7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8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9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0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1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2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3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4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5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6" name="ZoneTexte 1"/>
          <p:cNvSpPr txBox="1"/>
          <p:nvPr/>
        </p:nvSpPr>
        <p:spPr>
          <a:xfrm>
            <a:off x="2662681" y="4096687"/>
            <a:ext cx="3821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… que veis aquí.</a:t>
            </a:r>
          </a:p>
        </p:txBody>
      </p:sp>
      <p:sp>
        <p:nvSpPr>
          <p:cNvPr id="187" name="Ellipse 3"/>
          <p:cNvSpPr/>
          <p:nvPr/>
        </p:nvSpPr>
        <p:spPr>
          <a:xfrm rot="1560000">
            <a:off x="2609093" y="1544023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Ellipse 4"/>
          <p:cNvSpPr/>
          <p:nvPr/>
        </p:nvSpPr>
        <p:spPr>
          <a:xfrm rot="18180000">
            <a:off x="5464293" y="1194218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Ellipse 5"/>
          <p:cNvSpPr/>
          <p:nvPr/>
        </p:nvSpPr>
        <p:spPr>
          <a:xfrm rot="20100000">
            <a:off x="5294462" y="2628480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194" name="ZoneTexte 1"/>
          <p:cNvSpPr txBox="1"/>
          <p:nvPr/>
        </p:nvSpPr>
        <p:spPr>
          <a:xfrm>
            <a:off x="767751" y="2461764"/>
            <a:ext cx="760649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¿Y que pasaría si elegimos una mala </a:t>
            </a:r>
          </a:p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inicialización aleatoria de los baricentros?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199" name="Flèche : bas 1"/>
          <p:cNvSpPr/>
          <p:nvPr/>
        </p:nvSpPr>
        <p:spPr>
          <a:xfrm>
            <a:off x="986346" y="12609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Flèche : bas 4"/>
          <p:cNvSpPr/>
          <p:nvPr/>
        </p:nvSpPr>
        <p:spPr>
          <a:xfrm>
            <a:off x="986346" y="19621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Flèche : bas 5"/>
          <p:cNvSpPr/>
          <p:nvPr/>
        </p:nvSpPr>
        <p:spPr>
          <a:xfrm>
            <a:off x="986346" y="26479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Flèche : bas 6"/>
          <p:cNvSpPr/>
          <p:nvPr/>
        </p:nvSpPr>
        <p:spPr>
          <a:xfrm>
            <a:off x="986346" y="334792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Flèche : courbe vers la droite 7"/>
          <p:cNvGrpSpPr/>
          <p:nvPr/>
        </p:nvGrpSpPr>
        <p:grpSpPr>
          <a:xfrm>
            <a:off x="470749" y="3115054"/>
            <a:ext cx="368351" cy="752095"/>
            <a:chOff x="0" y="0"/>
            <a:chExt cx="368349" cy="752094"/>
          </a:xfrm>
        </p:grpSpPr>
        <p:sp>
          <p:nvSpPr>
            <p:cNvPr id="203" name="Shape"/>
            <p:cNvSpPr/>
            <p:nvPr/>
          </p:nvSpPr>
          <p:spPr>
            <a:xfrm flipH="1" rot="10800000">
              <a:off x="-1" y="0"/>
              <a:ext cx="368351" cy="75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fill="norm" stroke="1" extrusionOk="0">
                  <a:moveTo>
                    <a:pt x="3" y="8959"/>
                  </a:moveTo>
                  <a:cubicBezTo>
                    <a:pt x="3" y="13044"/>
                    <a:pt x="6227" y="16612"/>
                    <a:pt x="15135" y="17633"/>
                  </a:cubicBezTo>
                  <a:lnTo>
                    <a:pt x="15135" y="16311"/>
                  </a:lnTo>
                  <a:lnTo>
                    <a:pt x="20179" y="19240"/>
                  </a:lnTo>
                  <a:lnTo>
                    <a:pt x="15135" y="21600"/>
                  </a:lnTo>
                  <a:lnTo>
                    <a:pt x="15135" y="20278"/>
                  </a:lnTo>
                  <a:cubicBezTo>
                    <a:pt x="6227" y="19256"/>
                    <a:pt x="3" y="15689"/>
                    <a:pt x="3" y="11603"/>
                  </a:cubicBezTo>
                  <a:close/>
                  <a:moveTo>
                    <a:pt x="20179" y="2644"/>
                  </a:moveTo>
                  <a:cubicBezTo>
                    <a:pt x="10186" y="2644"/>
                    <a:pt x="1698" y="5892"/>
                    <a:pt x="224" y="10281"/>
                  </a:cubicBezTo>
                  <a:lnTo>
                    <a:pt x="224" y="10281"/>
                  </a:lnTo>
                  <a:cubicBezTo>
                    <a:pt x="-1421" y="5387"/>
                    <a:pt x="6180" y="828"/>
                    <a:pt x="17201" y="98"/>
                  </a:cubicBezTo>
                  <a:cubicBezTo>
                    <a:pt x="18187" y="33"/>
                    <a:pt x="19182" y="0"/>
                    <a:pt x="20179" y="0"/>
                  </a:cubicBezTo>
                  <a:close/>
                </a:path>
              </a:pathLst>
            </a:cu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4" name="Shape"/>
            <p:cNvSpPr/>
            <p:nvPr/>
          </p:nvSpPr>
          <p:spPr>
            <a:xfrm flipH="1" rot="10800000">
              <a:off x="-1" y="394113"/>
              <a:ext cx="368351" cy="35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fill="norm" stroke="1" extrusionOk="0">
                  <a:moveTo>
                    <a:pt x="20179" y="5556"/>
                  </a:moveTo>
                  <a:cubicBezTo>
                    <a:pt x="10186" y="5556"/>
                    <a:pt x="1698" y="12380"/>
                    <a:pt x="224" y="21600"/>
                  </a:cubicBezTo>
                  <a:lnTo>
                    <a:pt x="224" y="21600"/>
                  </a:lnTo>
                  <a:cubicBezTo>
                    <a:pt x="-1421" y="11319"/>
                    <a:pt x="6180" y="1740"/>
                    <a:pt x="17201" y="206"/>
                  </a:cubicBezTo>
                  <a:cubicBezTo>
                    <a:pt x="18187" y="69"/>
                    <a:pt x="19182" y="0"/>
                    <a:pt x="2017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5" name="Line"/>
            <p:cNvSpPr/>
            <p:nvPr/>
          </p:nvSpPr>
          <p:spPr>
            <a:xfrm flipH="1" rot="10800000">
              <a:off x="49" y="0"/>
              <a:ext cx="368301" cy="75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59"/>
                  </a:moveTo>
                  <a:cubicBezTo>
                    <a:pt x="0" y="13044"/>
                    <a:pt x="6663" y="16612"/>
                    <a:pt x="16200" y="17633"/>
                  </a:cubicBezTo>
                  <a:lnTo>
                    <a:pt x="16200" y="16311"/>
                  </a:lnTo>
                  <a:lnTo>
                    <a:pt x="21600" y="19240"/>
                  </a:lnTo>
                  <a:lnTo>
                    <a:pt x="16200" y="21600"/>
                  </a:lnTo>
                  <a:lnTo>
                    <a:pt x="16200" y="20278"/>
                  </a:lnTo>
                  <a:cubicBezTo>
                    <a:pt x="6663" y="19256"/>
                    <a:pt x="0" y="15689"/>
                    <a:pt x="0" y="11603"/>
                  </a:cubicBezTo>
                  <a:lnTo>
                    <a:pt x="0" y="8959"/>
                  </a:lnTo>
                  <a:cubicBezTo>
                    <a:pt x="0" y="4011"/>
                    <a:pt x="9671" y="0"/>
                    <a:pt x="21600" y="0"/>
                  </a:cubicBezTo>
                  <a:lnTo>
                    <a:pt x="21600" y="2644"/>
                  </a:lnTo>
                  <a:cubicBezTo>
                    <a:pt x="10902" y="2644"/>
                    <a:pt x="1815" y="5892"/>
                    <a:pt x="237" y="10281"/>
                  </a:cubicBezTo>
                </a:path>
              </a:pathLst>
            </a:custGeom>
            <a:noFill/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07" name="Flèche : angle droit 9"/>
          <p:cNvSpPr/>
          <p:nvPr/>
        </p:nvSpPr>
        <p:spPr>
          <a:xfrm rot="5400000">
            <a:off x="3397720" y="3683832"/>
            <a:ext cx="222895" cy="137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728"/>
                </a:moveTo>
                <a:lnTo>
                  <a:pt x="13500" y="20728"/>
                </a:lnTo>
                <a:lnTo>
                  <a:pt x="13500" y="872"/>
                </a:lnTo>
                <a:lnTo>
                  <a:pt x="10800" y="872"/>
                </a:lnTo>
                <a:lnTo>
                  <a:pt x="16200" y="0"/>
                </a:lnTo>
                <a:lnTo>
                  <a:pt x="21600" y="872"/>
                </a:lnTo>
                <a:lnTo>
                  <a:pt x="18900" y="87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0" name="Rectangle 10"/>
          <p:cNvGrpSpPr/>
          <p:nvPr/>
        </p:nvGrpSpPr>
        <p:grpSpPr>
          <a:xfrm>
            <a:off x="4283143" y="4262153"/>
            <a:ext cx="2743201" cy="366999"/>
            <a:chOff x="0" y="0"/>
            <a:chExt cx="2743200" cy="366997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2743200" cy="366998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El Modelo está Listo"/>
            <p:cNvSpPr txBox="1"/>
            <p:nvPr/>
          </p:nvSpPr>
          <p:spPr>
            <a:xfrm>
              <a:off x="0" y="29829"/>
              <a:ext cx="2743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El Modelo está Listo </a:t>
              </a:r>
            </a:p>
          </p:txBody>
        </p:sp>
      </p:grpSp>
      <p:sp>
        <p:nvSpPr>
          <p:cNvPr id="211" name="Flèche : droite 3"/>
          <p:cNvSpPr/>
          <p:nvPr/>
        </p:nvSpPr>
        <p:spPr>
          <a:xfrm>
            <a:off x="5715000" y="2440614"/>
            <a:ext cx="212486" cy="651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ZoneTexte 2"/>
          <p:cNvSpPr txBox="1"/>
          <p:nvPr/>
        </p:nvSpPr>
        <p:spPr>
          <a:xfrm>
            <a:off x="773113" y="921186"/>
            <a:ext cx="8351836" cy="35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</a:t>
            </a:r>
            <a:r>
              <a:rPr b="0"/>
              <a:t> Asignar cada punto al baricentro más cercano                  Esto formará los K clusters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 cluster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</a:t>
            </a:r>
            <a:endParaRPr b="0"/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21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0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1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2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3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4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5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6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7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8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9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0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1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2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3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4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5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6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7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8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9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0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1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2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3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4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5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6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7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8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9" name="ZoneTexte 2"/>
          <p:cNvSpPr txBox="1"/>
          <p:nvPr/>
        </p:nvSpPr>
        <p:spPr>
          <a:xfrm>
            <a:off x="2134754" y="1104434"/>
            <a:ext cx="51042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</a:t>
            </a:r>
            <a:r>
              <a:rPr b="0"/>
              <a:t>Elegir el número K de clusters</a:t>
            </a:r>
            <a:r>
              <a:rPr b="0"/>
              <a:t>: K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>
                <a:ln w="6404">
                  <a:solidFill>
                    <a:srgbClr val="054697"/>
                  </a:solidFill>
                </a:ln>
                <a:effectLst>
                  <a:outerShdw sx="100000" sy="100000" kx="0" ky="0" algn="b" rotWithShape="0" blurRad="31242" dist="16662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 Trampa de la Inicialización Aleatoria</a:t>
            </a:r>
          </a:p>
        </p:txBody>
      </p:sp>
      <p:sp>
        <p:nvSpPr>
          <p:cNvPr id="254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Multiply 84"/>
          <p:cNvSpPr/>
          <p:nvPr/>
        </p:nvSpPr>
        <p:spPr>
          <a:xfrm rot="18900000">
            <a:off x="3640552" y="301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7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8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9" name="Multiply 84"/>
          <p:cNvSpPr/>
          <p:nvPr/>
        </p:nvSpPr>
        <p:spPr>
          <a:xfrm rot="18900000">
            <a:off x="3015137" y="358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0" name="Multiply 84"/>
          <p:cNvSpPr/>
          <p:nvPr/>
        </p:nvSpPr>
        <p:spPr>
          <a:xfrm rot="18900000">
            <a:off x="2825535" y="31148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1" name="Multiply 84"/>
          <p:cNvSpPr/>
          <p:nvPr/>
        </p:nvSpPr>
        <p:spPr>
          <a:xfrm rot="18900000">
            <a:off x="3206536" y="2899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2" name="Multiply 84"/>
          <p:cNvSpPr/>
          <p:nvPr/>
        </p:nvSpPr>
        <p:spPr>
          <a:xfrm rot="18900000">
            <a:off x="3443763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3" name="Multiply 84"/>
          <p:cNvSpPr/>
          <p:nvPr/>
        </p:nvSpPr>
        <p:spPr>
          <a:xfrm rot="18900000">
            <a:off x="2899220" y="260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4" name="Multiply 84"/>
          <p:cNvSpPr/>
          <p:nvPr/>
        </p:nvSpPr>
        <p:spPr>
          <a:xfrm rot="18900000">
            <a:off x="3379064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5" name="Multiply 84"/>
          <p:cNvSpPr/>
          <p:nvPr/>
        </p:nvSpPr>
        <p:spPr>
          <a:xfrm rot="18900000">
            <a:off x="3131055" y="2316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6" name="Multiply 84"/>
          <p:cNvSpPr/>
          <p:nvPr/>
        </p:nvSpPr>
        <p:spPr>
          <a:xfrm rot="18900000">
            <a:off x="3670206" y="2376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7" name="Multiply 84"/>
          <p:cNvSpPr/>
          <p:nvPr/>
        </p:nvSpPr>
        <p:spPr>
          <a:xfrm rot="18900000">
            <a:off x="3725917" y="2063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8" name="Multiply 84"/>
          <p:cNvSpPr/>
          <p:nvPr/>
        </p:nvSpPr>
        <p:spPr>
          <a:xfrm rot="18900000">
            <a:off x="3432979" y="2047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9" name="Multiply 84"/>
          <p:cNvSpPr/>
          <p:nvPr/>
        </p:nvSpPr>
        <p:spPr>
          <a:xfrm rot="18900000">
            <a:off x="605864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0" name="Multiply 84"/>
          <p:cNvSpPr/>
          <p:nvPr/>
        </p:nvSpPr>
        <p:spPr>
          <a:xfrm rot="18900000">
            <a:off x="6317437" y="200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5859159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6123343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6592403" y="22738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4" name="Multiply 84"/>
          <p:cNvSpPr/>
          <p:nvPr/>
        </p:nvSpPr>
        <p:spPr>
          <a:xfrm rot="18900000">
            <a:off x="6028992" y="25491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5" name="Multiply 84"/>
          <p:cNvSpPr/>
          <p:nvPr/>
        </p:nvSpPr>
        <p:spPr>
          <a:xfrm rot="18900000">
            <a:off x="6433354" y="25437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6" name="Multiply 84"/>
          <p:cNvSpPr/>
          <p:nvPr/>
        </p:nvSpPr>
        <p:spPr>
          <a:xfrm rot="18900000">
            <a:off x="5692021" y="2387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7" name="Multiply 84"/>
          <p:cNvSpPr/>
          <p:nvPr/>
        </p:nvSpPr>
        <p:spPr>
          <a:xfrm rot="18900000">
            <a:off x="5570714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8" name="Multiply 84"/>
          <p:cNvSpPr/>
          <p:nvPr/>
        </p:nvSpPr>
        <p:spPr>
          <a:xfrm rot="18900000">
            <a:off x="5737850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9" name="Multiply 84"/>
          <p:cNvSpPr/>
          <p:nvPr/>
        </p:nvSpPr>
        <p:spPr>
          <a:xfrm rot="18900000">
            <a:off x="5907683" y="3621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0" name="Multiply 84"/>
          <p:cNvSpPr/>
          <p:nvPr/>
        </p:nvSpPr>
        <p:spPr>
          <a:xfrm rot="18900000">
            <a:off x="5638107" y="3810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6053252" y="3885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6309348" y="361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6053252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6419875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608560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6" name="ZoneTexte 2"/>
          <p:cNvSpPr txBox="1"/>
          <p:nvPr/>
        </p:nvSpPr>
        <p:spPr>
          <a:xfrm>
            <a:off x="30126" y="1076094"/>
            <a:ext cx="9066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