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Very arbitrary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Very arbitrary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WCSS = Within-Cluster Sum of Squares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Very arbitrary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K-Means Intuition:</a:t>
            </a:r>
            <a:br/>
            <a:r>
              <a:t>Elegir el número correcto de clusters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7151" y="1469519"/>
            <a:ext cx="5222247" cy="3237029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7151" y="1469519"/>
            <a:ext cx="5222247" cy="3237029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ZoneTexte 4"/>
          <p:cNvSpPr txBox="1"/>
          <p:nvPr/>
        </p:nvSpPr>
        <p:spPr>
          <a:xfrm>
            <a:off x="3207198" y="860484"/>
            <a:ext cx="27432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La técnica del codo</a:t>
            </a:r>
          </a:p>
        </p:txBody>
      </p:sp>
      <p:sp>
        <p:nvSpPr>
          <p:cNvPr id="3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7151" y="1469519"/>
            <a:ext cx="5222247" cy="3237029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ZoneTexte 4"/>
          <p:cNvSpPr txBox="1"/>
          <p:nvPr/>
        </p:nvSpPr>
        <p:spPr>
          <a:xfrm>
            <a:off x="3207198" y="860484"/>
            <a:ext cx="27432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La técnica del codo</a:t>
            </a:r>
          </a:p>
        </p:txBody>
      </p:sp>
      <p:sp>
        <p:nvSpPr>
          <p:cNvPr id="339" name="Connecteur droit avec flèche 6"/>
          <p:cNvSpPr/>
          <p:nvPr/>
        </p:nvSpPr>
        <p:spPr>
          <a:xfrm flipH="1">
            <a:off x="3797918" y="2954880"/>
            <a:ext cx="643746" cy="892835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2" name="Rectangle : avec coins rognés en diagonale 7"/>
          <p:cNvGrpSpPr/>
          <p:nvPr/>
        </p:nvGrpSpPr>
        <p:grpSpPr>
          <a:xfrm>
            <a:off x="4366259" y="2651442"/>
            <a:ext cx="2890417" cy="369889"/>
            <a:chOff x="0" y="0"/>
            <a:chExt cx="2890416" cy="369888"/>
          </a:xfrm>
        </p:grpSpPr>
        <p:sp>
          <p:nvSpPr>
            <p:cNvPr id="340" name="Shape"/>
            <p:cNvSpPr/>
            <p:nvPr/>
          </p:nvSpPr>
          <p:spPr>
            <a:xfrm>
              <a:off x="-1" y="-1"/>
              <a:ext cx="2890418" cy="369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13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46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</a:p>
          </p:txBody>
        </p:sp>
        <p:sp>
          <p:nvSpPr>
            <p:cNvPr id="341" name="Número óptimo de clusters"/>
            <p:cNvSpPr txBox="1"/>
            <p:nvPr/>
          </p:nvSpPr>
          <p:spPr>
            <a:xfrm>
              <a:off x="30824" y="31274"/>
              <a:ext cx="2828768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pPr/>
              <a:r>
                <a:t>Número óptimo de clusters</a:t>
              </a:r>
            </a:p>
          </p:txBody>
        </p:sp>
      </p:grpSp>
      <p:sp>
        <p:nvSpPr>
          <p:cNvPr id="3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ultiply 84"/>
          <p:cNvSpPr/>
          <p:nvPr/>
        </p:nvSpPr>
        <p:spPr>
          <a:xfrm rot="18900000">
            <a:off x="2669183" y="27462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7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  <p:sp>
        <p:nvSpPr>
          <p:cNvPr id="40" name="Multiply 84"/>
          <p:cNvSpPr/>
          <p:nvPr/>
        </p:nvSpPr>
        <p:spPr>
          <a:xfrm rot="18900000">
            <a:off x="3484198" y="26438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1" name="Multiply 84"/>
          <p:cNvSpPr/>
          <p:nvPr/>
        </p:nvSpPr>
        <p:spPr>
          <a:xfrm rot="18900000">
            <a:off x="2974701" y="28972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2" name="Multiply 84"/>
          <p:cNvSpPr/>
          <p:nvPr/>
        </p:nvSpPr>
        <p:spPr>
          <a:xfrm rot="18900000">
            <a:off x="3368282" y="32638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3" name="Multiply 84"/>
          <p:cNvSpPr/>
          <p:nvPr/>
        </p:nvSpPr>
        <p:spPr>
          <a:xfrm rot="18900000">
            <a:off x="2858784" y="322073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4" name="Multiply 84"/>
          <p:cNvSpPr/>
          <p:nvPr/>
        </p:nvSpPr>
        <p:spPr>
          <a:xfrm rot="18900000">
            <a:off x="3050183" y="25306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5" name="Multiply 84"/>
          <p:cNvSpPr/>
          <p:nvPr/>
        </p:nvSpPr>
        <p:spPr>
          <a:xfrm rot="18900000">
            <a:off x="3287410" y="296733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6" name="Multiply 84"/>
          <p:cNvSpPr/>
          <p:nvPr/>
        </p:nvSpPr>
        <p:spPr>
          <a:xfrm rot="18900000">
            <a:off x="2742867" y="223408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7" name="Multiply 84"/>
          <p:cNvSpPr/>
          <p:nvPr/>
        </p:nvSpPr>
        <p:spPr>
          <a:xfrm rot="18900000">
            <a:off x="3222710" y="21208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8" name="Multiply 84"/>
          <p:cNvSpPr/>
          <p:nvPr/>
        </p:nvSpPr>
        <p:spPr>
          <a:xfrm rot="18900000">
            <a:off x="2974701" y="194833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49" name="Multiply 84"/>
          <p:cNvSpPr/>
          <p:nvPr/>
        </p:nvSpPr>
        <p:spPr>
          <a:xfrm rot="18900000">
            <a:off x="3513852" y="20076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0" name="Multiply 84"/>
          <p:cNvSpPr/>
          <p:nvPr/>
        </p:nvSpPr>
        <p:spPr>
          <a:xfrm rot="18900000">
            <a:off x="3569565" y="16949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1" name="Multiply 84"/>
          <p:cNvSpPr/>
          <p:nvPr/>
        </p:nvSpPr>
        <p:spPr>
          <a:xfrm rot="18900000">
            <a:off x="3276627" y="16787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2" name="Multiply 84"/>
          <p:cNvSpPr/>
          <p:nvPr/>
        </p:nvSpPr>
        <p:spPr>
          <a:xfrm rot="18900000">
            <a:off x="5902291" y="13498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3" name="Multiply 84"/>
          <p:cNvSpPr/>
          <p:nvPr/>
        </p:nvSpPr>
        <p:spPr>
          <a:xfrm rot="18900000">
            <a:off x="6161084" y="16410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4" name="Multiply 84"/>
          <p:cNvSpPr/>
          <p:nvPr/>
        </p:nvSpPr>
        <p:spPr>
          <a:xfrm rot="18900000">
            <a:off x="5702806" y="16625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5" name="Multiply 84"/>
          <p:cNvSpPr/>
          <p:nvPr/>
        </p:nvSpPr>
        <p:spPr>
          <a:xfrm rot="18900000">
            <a:off x="5966990" y="1872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6" name="Multiply 84"/>
          <p:cNvSpPr/>
          <p:nvPr/>
        </p:nvSpPr>
        <p:spPr>
          <a:xfrm rot="18900000">
            <a:off x="6436050" y="190520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7" name="Multiply 84"/>
          <p:cNvSpPr/>
          <p:nvPr/>
        </p:nvSpPr>
        <p:spPr>
          <a:xfrm rot="18900000">
            <a:off x="5872639" y="21805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8" name="Multiply 84"/>
          <p:cNvSpPr/>
          <p:nvPr/>
        </p:nvSpPr>
        <p:spPr>
          <a:xfrm rot="18900000">
            <a:off x="6277000" y="21751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59" name="Multiply 84"/>
          <p:cNvSpPr/>
          <p:nvPr/>
        </p:nvSpPr>
        <p:spPr>
          <a:xfrm rot="18900000">
            <a:off x="5535669" y="20184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0" name="Multiply 84"/>
          <p:cNvSpPr/>
          <p:nvPr/>
        </p:nvSpPr>
        <p:spPr>
          <a:xfrm rot="18900000">
            <a:off x="5414360" y="313446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1" name="Multiply 84"/>
          <p:cNvSpPr/>
          <p:nvPr/>
        </p:nvSpPr>
        <p:spPr>
          <a:xfrm rot="18900000">
            <a:off x="5581498" y="29026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2" name="Multiply 84"/>
          <p:cNvSpPr/>
          <p:nvPr/>
        </p:nvSpPr>
        <p:spPr>
          <a:xfrm rot="18900000">
            <a:off x="5751329" y="32530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3" name="Multiply 84"/>
          <p:cNvSpPr/>
          <p:nvPr/>
        </p:nvSpPr>
        <p:spPr>
          <a:xfrm rot="18900000">
            <a:off x="5481754" y="34417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4" name="Multiply 84"/>
          <p:cNvSpPr/>
          <p:nvPr/>
        </p:nvSpPr>
        <p:spPr>
          <a:xfrm rot="18900000">
            <a:off x="5896898" y="35172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5" name="Multiply 84"/>
          <p:cNvSpPr/>
          <p:nvPr/>
        </p:nvSpPr>
        <p:spPr>
          <a:xfrm rot="18900000">
            <a:off x="6152996" y="32476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6" name="Multiply 84"/>
          <p:cNvSpPr/>
          <p:nvPr/>
        </p:nvSpPr>
        <p:spPr>
          <a:xfrm rot="18900000">
            <a:off x="5896898" y="3015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7" name="Multiply 84"/>
          <p:cNvSpPr/>
          <p:nvPr/>
        </p:nvSpPr>
        <p:spPr>
          <a:xfrm rot="18900000">
            <a:off x="6263521" y="29511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68" name="Multiply 84"/>
          <p:cNvSpPr/>
          <p:nvPr/>
        </p:nvSpPr>
        <p:spPr>
          <a:xfrm rot="18900000">
            <a:off x="5929248" y="27301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BFBFBF"/>
          </a:solidFill>
          <a:ln w="12700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iamond 64"/>
          <p:cNvSpPr/>
          <p:nvPr/>
        </p:nvSpPr>
        <p:spPr>
          <a:xfrm rot="18900000">
            <a:off x="5941343" y="175742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3" name="Diamond 65"/>
          <p:cNvSpPr/>
          <p:nvPr/>
        </p:nvSpPr>
        <p:spPr>
          <a:xfrm rot="18900000">
            <a:off x="5787680" y="306122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4" name="Diamond 66"/>
          <p:cNvSpPr/>
          <p:nvPr/>
        </p:nvSpPr>
        <p:spPr>
          <a:xfrm rot="18900000">
            <a:off x="3146637" y="240400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5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8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79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0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1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2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3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4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5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6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7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8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89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0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1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2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3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4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5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6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7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8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99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0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1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2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3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4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5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6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07" name="Ellipse 1"/>
          <p:cNvSpPr/>
          <p:nvPr/>
        </p:nvSpPr>
        <p:spPr>
          <a:xfrm rot="1020000">
            <a:off x="2644180" y="1592112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Ellipse 2"/>
          <p:cNvSpPr/>
          <p:nvPr/>
        </p:nvSpPr>
        <p:spPr>
          <a:xfrm>
            <a:off x="5434612" y="1304925"/>
            <a:ext cx="1190027" cy="110966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Ellipse 3"/>
          <p:cNvSpPr/>
          <p:nvPr/>
        </p:nvSpPr>
        <p:spPr>
          <a:xfrm rot="18900000">
            <a:off x="5315999" y="2730798"/>
            <a:ext cx="1148737" cy="92551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ZoneTexte 4"/>
          <p:cNvSpPr txBox="1"/>
          <p:nvPr/>
        </p:nvSpPr>
        <p:spPr>
          <a:xfrm>
            <a:off x="3810000" y="234566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1</a:t>
            </a:r>
          </a:p>
        </p:txBody>
      </p:sp>
      <p:sp>
        <p:nvSpPr>
          <p:cNvPr id="111" name="ZoneTexte 42"/>
          <p:cNvSpPr txBox="1"/>
          <p:nvPr/>
        </p:nvSpPr>
        <p:spPr>
          <a:xfrm>
            <a:off x="6575074" y="1703896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2</a:t>
            </a:r>
          </a:p>
        </p:txBody>
      </p:sp>
      <p:sp>
        <p:nvSpPr>
          <p:cNvPr id="112" name="ZoneTexte 43"/>
          <p:cNvSpPr txBox="1"/>
          <p:nvPr/>
        </p:nvSpPr>
        <p:spPr>
          <a:xfrm>
            <a:off x="6324600" y="3067768"/>
            <a:ext cx="10405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7692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3</a:t>
            </a:r>
          </a:p>
        </p:txBody>
      </p:sp>
      <p:sp>
        <p:nvSpPr>
          <p:cNvPr id="113" name="ZoneTexte 44"/>
          <p:cNvSpPr txBox="1"/>
          <p:nvPr/>
        </p:nvSpPr>
        <p:spPr>
          <a:xfrm>
            <a:off x="3164514" y="219982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114" name="ZoneTexte 46"/>
          <p:cNvSpPr txBox="1"/>
          <p:nvPr/>
        </p:nvSpPr>
        <p:spPr>
          <a:xfrm>
            <a:off x="5815745" y="3176611"/>
            <a:ext cx="46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3</a:t>
            </a:r>
          </a:p>
        </p:txBody>
      </p:sp>
      <p:sp>
        <p:nvSpPr>
          <p:cNvPr id="115" name="ZoneTexte 47"/>
          <p:cNvSpPr txBox="1"/>
          <p:nvPr/>
        </p:nvSpPr>
        <p:spPr>
          <a:xfrm>
            <a:off x="6109167" y="170571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116" name="ZoneTexte 48"/>
          <p:cNvSpPr txBox="1"/>
          <p:nvPr/>
        </p:nvSpPr>
        <p:spPr>
          <a:xfrm>
            <a:off x="2916806" y="175223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7" name="ZoneTexte 56"/>
          <p:cNvSpPr txBox="1"/>
          <p:nvPr/>
        </p:nvSpPr>
        <p:spPr>
          <a:xfrm>
            <a:off x="5644910" y="146649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8" name="ZoneTexte 57"/>
          <p:cNvSpPr txBox="1"/>
          <p:nvPr/>
        </p:nvSpPr>
        <p:spPr>
          <a:xfrm>
            <a:off x="5423858" y="324029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19" name="Title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  <p:pic>
        <p:nvPicPr>
          <p:cNvPr id="124" name="WCSS_=_sum_P_i_i.png" descr="WCSS_=_sum_P_i_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167" y="2302866"/>
            <a:ext cx="8479666" cy="537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iamond 64"/>
          <p:cNvSpPr/>
          <p:nvPr/>
        </p:nvSpPr>
        <p:spPr>
          <a:xfrm rot="18900000">
            <a:off x="5941343" y="175742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29" name="Diamond 65"/>
          <p:cNvSpPr/>
          <p:nvPr/>
        </p:nvSpPr>
        <p:spPr>
          <a:xfrm rot="18900000">
            <a:off x="5787680" y="306122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0" name="Diamond 66"/>
          <p:cNvSpPr/>
          <p:nvPr/>
        </p:nvSpPr>
        <p:spPr>
          <a:xfrm rot="18900000">
            <a:off x="3146637" y="240400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1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4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5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6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7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8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39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0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1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2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3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4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5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6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7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8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49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0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1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2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3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4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5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6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7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8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59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0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1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2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63" name="Ellipse 1"/>
          <p:cNvSpPr/>
          <p:nvPr/>
        </p:nvSpPr>
        <p:spPr>
          <a:xfrm rot="1020000">
            <a:off x="2644180" y="1592112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Ellipse 2"/>
          <p:cNvSpPr/>
          <p:nvPr/>
        </p:nvSpPr>
        <p:spPr>
          <a:xfrm>
            <a:off x="5434612" y="1304925"/>
            <a:ext cx="1190027" cy="110966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Ellipse 3"/>
          <p:cNvSpPr/>
          <p:nvPr/>
        </p:nvSpPr>
        <p:spPr>
          <a:xfrm rot="18900000">
            <a:off x="5315999" y="2730798"/>
            <a:ext cx="1148737" cy="92551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ZoneTexte 4"/>
          <p:cNvSpPr txBox="1"/>
          <p:nvPr/>
        </p:nvSpPr>
        <p:spPr>
          <a:xfrm>
            <a:off x="3810000" y="234566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1</a:t>
            </a:r>
          </a:p>
        </p:txBody>
      </p:sp>
      <p:sp>
        <p:nvSpPr>
          <p:cNvPr id="167" name="ZoneTexte 42"/>
          <p:cNvSpPr txBox="1"/>
          <p:nvPr/>
        </p:nvSpPr>
        <p:spPr>
          <a:xfrm>
            <a:off x="6575074" y="1703896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2</a:t>
            </a:r>
          </a:p>
        </p:txBody>
      </p:sp>
      <p:sp>
        <p:nvSpPr>
          <p:cNvPr id="168" name="ZoneTexte 43"/>
          <p:cNvSpPr txBox="1"/>
          <p:nvPr/>
        </p:nvSpPr>
        <p:spPr>
          <a:xfrm>
            <a:off x="6324600" y="3067768"/>
            <a:ext cx="10405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7692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3</a:t>
            </a:r>
          </a:p>
        </p:txBody>
      </p:sp>
      <p:sp>
        <p:nvSpPr>
          <p:cNvPr id="169" name="ZoneTexte 44"/>
          <p:cNvSpPr txBox="1"/>
          <p:nvPr/>
        </p:nvSpPr>
        <p:spPr>
          <a:xfrm>
            <a:off x="3164514" y="219982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170" name="ZoneTexte 46"/>
          <p:cNvSpPr txBox="1"/>
          <p:nvPr/>
        </p:nvSpPr>
        <p:spPr>
          <a:xfrm>
            <a:off x="5815745" y="3176611"/>
            <a:ext cx="46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3</a:t>
            </a:r>
          </a:p>
        </p:txBody>
      </p:sp>
      <p:sp>
        <p:nvSpPr>
          <p:cNvPr id="171" name="ZoneTexte 47"/>
          <p:cNvSpPr txBox="1"/>
          <p:nvPr/>
        </p:nvSpPr>
        <p:spPr>
          <a:xfrm>
            <a:off x="6109167" y="170571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172" name="ZoneTexte 48"/>
          <p:cNvSpPr txBox="1"/>
          <p:nvPr/>
        </p:nvSpPr>
        <p:spPr>
          <a:xfrm>
            <a:off x="2916806" y="175223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73" name="ZoneTexte 56"/>
          <p:cNvSpPr txBox="1"/>
          <p:nvPr/>
        </p:nvSpPr>
        <p:spPr>
          <a:xfrm>
            <a:off x="5644910" y="146649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74" name="ZoneTexte 57"/>
          <p:cNvSpPr txBox="1"/>
          <p:nvPr/>
        </p:nvSpPr>
        <p:spPr>
          <a:xfrm>
            <a:off x="5423858" y="324029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175" name="Title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  <p:pic>
        <p:nvPicPr>
          <p:cNvPr id="176" name="WCSS_=_sum_P_i_i.png" descr="WCSS_=_sum_P_i_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167" y="4168118"/>
            <a:ext cx="8479666" cy="537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/>
        </p:nvSpPr>
        <p:spPr>
          <a:xfrm>
            <a:off x="0" y="2227579"/>
            <a:ext cx="9144000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4400">
                <a:solidFill>
                  <a:schemeClr val="accent1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Rebobinemos…</a:t>
            </a:r>
          </a:p>
        </p:txBody>
      </p:sp>
      <p:sp>
        <p:nvSpPr>
          <p:cNvPr id="181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8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89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0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1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2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3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4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5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6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7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8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199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0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1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2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3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4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5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6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7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8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09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0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1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2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3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4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5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6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17" name="Ellipse 1"/>
          <p:cNvSpPr/>
          <p:nvPr/>
        </p:nvSpPr>
        <p:spPr>
          <a:xfrm rot="20837728">
            <a:off x="2334413" y="1131044"/>
            <a:ext cx="4603112" cy="303514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ZoneTexte 4"/>
          <p:cNvSpPr txBox="1"/>
          <p:nvPr/>
        </p:nvSpPr>
        <p:spPr>
          <a:xfrm>
            <a:off x="6842307" y="2347959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1</a:t>
            </a:r>
          </a:p>
        </p:txBody>
      </p:sp>
      <p:sp>
        <p:nvSpPr>
          <p:cNvPr id="219" name="ZoneTexte 44"/>
          <p:cNvSpPr txBox="1"/>
          <p:nvPr/>
        </p:nvSpPr>
        <p:spPr>
          <a:xfrm>
            <a:off x="4581378" y="225301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220" name="ZoneTexte 48"/>
          <p:cNvSpPr txBox="1"/>
          <p:nvPr/>
        </p:nvSpPr>
        <p:spPr>
          <a:xfrm>
            <a:off x="3520149" y="1797392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221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  <p:sp>
        <p:nvSpPr>
          <p:cNvPr id="222" name="Diamond 42"/>
          <p:cNvSpPr/>
          <p:nvPr/>
        </p:nvSpPr>
        <p:spPr>
          <a:xfrm rot="18900000">
            <a:off x="4503884" y="2492830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pic>
        <p:nvPicPr>
          <p:cNvPr id="223" name="WCSS_=_sum_P_i_i.png" descr="WCSS_=_sum_P_i_i.png"/>
          <p:cNvPicPr>
            <a:picLocks noChangeAspect="1"/>
          </p:cNvPicPr>
          <p:nvPr/>
        </p:nvPicPr>
        <p:blipFill>
          <a:blip r:embed="rId3">
            <a:extLst/>
          </a:blip>
          <a:srcRect l="0" t="0" r="60012" b="0"/>
          <a:stretch>
            <a:fillRect/>
          </a:stretch>
        </p:blipFill>
        <p:spPr>
          <a:xfrm>
            <a:off x="2922734" y="4281149"/>
            <a:ext cx="3390802" cy="537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amond 57"/>
          <p:cNvSpPr/>
          <p:nvPr/>
        </p:nvSpPr>
        <p:spPr>
          <a:xfrm rot="18900000">
            <a:off x="3146637" y="240400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28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1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2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3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4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5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6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7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8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39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0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1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2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3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4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5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6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7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8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49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0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1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2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3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4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5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6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7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8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59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0" name="Ellipse 1"/>
          <p:cNvSpPr/>
          <p:nvPr/>
        </p:nvSpPr>
        <p:spPr>
          <a:xfrm rot="1020000">
            <a:off x="2644180" y="1592112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ZoneTexte 4"/>
          <p:cNvSpPr txBox="1"/>
          <p:nvPr/>
        </p:nvSpPr>
        <p:spPr>
          <a:xfrm>
            <a:off x="3810000" y="234566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1</a:t>
            </a:r>
          </a:p>
        </p:txBody>
      </p:sp>
      <p:sp>
        <p:nvSpPr>
          <p:cNvPr id="262" name="ZoneTexte 42"/>
          <p:cNvSpPr txBox="1"/>
          <p:nvPr/>
        </p:nvSpPr>
        <p:spPr>
          <a:xfrm>
            <a:off x="6636739" y="2188604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2</a:t>
            </a:r>
          </a:p>
        </p:txBody>
      </p:sp>
      <p:sp>
        <p:nvSpPr>
          <p:cNvPr id="263" name="ZoneTexte 47"/>
          <p:cNvSpPr txBox="1"/>
          <p:nvPr/>
        </p:nvSpPr>
        <p:spPr>
          <a:xfrm>
            <a:off x="5947423" y="2409015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264" name="ZoneTexte 48"/>
          <p:cNvSpPr txBox="1"/>
          <p:nvPr/>
        </p:nvSpPr>
        <p:spPr>
          <a:xfrm>
            <a:off x="2916806" y="175223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265" name="ZoneTexte 56"/>
          <p:cNvSpPr txBox="1"/>
          <p:nvPr/>
        </p:nvSpPr>
        <p:spPr>
          <a:xfrm>
            <a:off x="5512175" y="2024042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266" name="Ellipse 1"/>
          <p:cNvSpPr/>
          <p:nvPr/>
        </p:nvSpPr>
        <p:spPr>
          <a:xfrm>
            <a:off x="5165302" y="1298652"/>
            <a:ext cx="1529149" cy="2497117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  <p:sp>
        <p:nvSpPr>
          <p:cNvPr id="268" name="Diamond 45"/>
          <p:cNvSpPr/>
          <p:nvPr/>
        </p:nvSpPr>
        <p:spPr>
          <a:xfrm rot="18900000">
            <a:off x="5805683" y="2405092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69" name="ZoneTexte 44"/>
          <p:cNvSpPr txBox="1"/>
          <p:nvPr/>
        </p:nvSpPr>
        <p:spPr>
          <a:xfrm>
            <a:off x="3164514" y="219982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pic>
        <p:nvPicPr>
          <p:cNvPr id="270" name="WCSS_=_sum_P_i_i.png" descr="WCSS_=_sum_P_i_i.png"/>
          <p:cNvPicPr>
            <a:picLocks noChangeAspect="1"/>
          </p:cNvPicPr>
          <p:nvPr/>
        </p:nvPicPr>
        <p:blipFill>
          <a:blip r:embed="rId3">
            <a:extLst/>
          </a:blip>
          <a:srcRect l="0" t="0" r="29838" b="0"/>
          <a:stretch>
            <a:fillRect/>
          </a:stretch>
        </p:blipFill>
        <p:spPr>
          <a:xfrm>
            <a:off x="1651699" y="4189111"/>
            <a:ext cx="5949485" cy="537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Diamond 64"/>
          <p:cNvSpPr/>
          <p:nvPr/>
        </p:nvSpPr>
        <p:spPr>
          <a:xfrm rot="18900000">
            <a:off x="5941343" y="1757421"/>
            <a:ext cx="228601" cy="228601"/>
          </a:xfrm>
          <a:prstGeom prst="diamond">
            <a:avLst/>
          </a:prstGeom>
          <a:solidFill>
            <a:srgbClr val="00B0F0"/>
          </a:solidFill>
          <a:ln w="12700"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5" name="Diamond 65"/>
          <p:cNvSpPr/>
          <p:nvPr/>
        </p:nvSpPr>
        <p:spPr>
          <a:xfrm rot="18900000">
            <a:off x="5787680" y="3061221"/>
            <a:ext cx="228601" cy="228601"/>
          </a:xfrm>
          <a:prstGeom prst="diamond">
            <a:avLst/>
          </a:pr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6" name="Diamond 66"/>
          <p:cNvSpPr/>
          <p:nvPr/>
        </p:nvSpPr>
        <p:spPr>
          <a:xfrm rot="18900000">
            <a:off x="3146637" y="2404009"/>
            <a:ext cx="228601" cy="228601"/>
          </a:xfrm>
          <a:prstGeom prst="diamond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77" name="Straight Arrow Connector 81"/>
          <p:cNvSpPr/>
          <p:nvPr/>
        </p:nvSpPr>
        <p:spPr>
          <a:xfrm flipV="1">
            <a:off x="2333984" y="1374834"/>
            <a:ext cx="1" cy="2667313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Straight Arrow Connector 83"/>
          <p:cNvSpPr/>
          <p:nvPr/>
        </p:nvSpPr>
        <p:spPr>
          <a:xfrm>
            <a:off x="2188952" y="3871104"/>
            <a:ext cx="4677517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Multiply 84"/>
          <p:cNvSpPr/>
          <p:nvPr/>
        </p:nvSpPr>
        <p:spPr>
          <a:xfrm rot="18900000">
            <a:off x="3484198" y="26458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0" name="Multiply 84"/>
          <p:cNvSpPr/>
          <p:nvPr/>
        </p:nvSpPr>
        <p:spPr>
          <a:xfrm rot="18900000">
            <a:off x="2974700" y="28992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1" name="Multiply 84"/>
          <p:cNvSpPr/>
          <p:nvPr/>
        </p:nvSpPr>
        <p:spPr>
          <a:xfrm rot="18900000">
            <a:off x="3368281" y="3265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2" name="Multiply 84"/>
          <p:cNvSpPr/>
          <p:nvPr/>
        </p:nvSpPr>
        <p:spPr>
          <a:xfrm rot="18900000">
            <a:off x="2858783" y="32227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3" name="Multiply 84"/>
          <p:cNvSpPr/>
          <p:nvPr/>
        </p:nvSpPr>
        <p:spPr>
          <a:xfrm rot="18900000">
            <a:off x="2669181" y="27482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4" name="Multiply 84"/>
          <p:cNvSpPr/>
          <p:nvPr/>
        </p:nvSpPr>
        <p:spPr>
          <a:xfrm rot="18900000">
            <a:off x="3050183" y="25325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5" name="Multiply 84"/>
          <p:cNvSpPr/>
          <p:nvPr/>
        </p:nvSpPr>
        <p:spPr>
          <a:xfrm rot="18900000">
            <a:off x="3287409" y="29693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6" name="Multiply 84"/>
          <p:cNvSpPr/>
          <p:nvPr/>
        </p:nvSpPr>
        <p:spPr>
          <a:xfrm rot="18900000">
            <a:off x="2742866" y="22360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7" name="Multiply 84"/>
          <p:cNvSpPr/>
          <p:nvPr/>
        </p:nvSpPr>
        <p:spPr>
          <a:xfrm rot="18900000">
            <a:off x="3222709" y="212284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8" name="Multiply 84"/>
          <p:cNvSpPr/>
          <p:nvPr/>
        </p:nvSpPr>
        <p:spPr>
          <a:xfrm rot="18900000">
            <a:off x="2974700" y="19503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89" name="Multiply 84"/>
          <p:cNvSpPr/>
          <p:nvPr/>
        </p:nvSpPr>
        <p:spPr>
          <a:xfrm rot="18900000">
            <a:off x="3513852" y="20096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0" name="Multiply 84"/>
          <p:cNvSpPr/>
          <p:nvPr/>
        </p:nvSpPr>
        <p:spPr>
          <a:xfrm rot="18900000">
            <a:off x="3569564" y="16969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1" name="Multiply 84"/>
          <p:cNvSpPr/>
          <p:nvPr/>
        </p:nvSpPr>
        <p:spPr>
          <a:xfrm rot="18900000">
            <a:off x="3276625" y="16807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2" name="Multiply 84"/>
          <p:cNvSpPr/>
          <p:nvPr/>
        </p:nvSpPr>
        <p:spPr>
          <a:xfrm rot="18900000">
            <a:off x="5902290" y="13518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3" name="Multiply 84"/>
          <p:cNvSpPr/>
          <p:nvPr/>
        </p:nvSpPr>
        <p:spPr>
          <a:xfrm rot="18900000">
            <a:off x="6161083" y="16429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4" name="Multiply 84"/>
          <p:cNvSpPr/>
          <p:nvPr/>
        </p:nvSpPr>
        <p:spPr>
          <a:xfrm rot="18900000">
            <a:off x="5702805" y="1664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5" name="Multiply 84"/>
          <p:cNvSpPr/>
          <p:nvPr/>
        </p:nvSpPr>
        <p:spPr>
          <a:xfrm rot="18900000">
            <a:off x="5966989" y="1874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6" name="Multiply 84"/>
          <p:cNvSpPr/>
          <p:nvPr/>
        </p:nvSpPr>
        <p:spPr>
          <a:xfrm rot="18900000">
            <a:off x="6436050" y="190718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7" name="Multiply 84"/>
          <p:cNvSpPr/>
          <p:nvPr/>
        </p:nvSpPr>
        <p:spPr>
          <a:xfrm rot="18900000">
            <a:off x="5872638" y="21825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8" name="Multiply 84"/>
          <p:cNvSpPr/>
          <p:nvPr/>
        </p:nvSpPr>
        <p:spPr>
          <a:xfrm rot="18900000">
            <a:off x="6277000" y="2177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299" name="Multiply 84"/>
          <p:cNvSpPr/>
          <p:nvPr/>
        </p:nvSpPr>
        <p:spPr>
          <a:xfrm rot="18900000">
            <a:off x="5535667" y="20204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00B0F0"/>
          </a:solidFill>
          <a:ln w="12700">
            <a:solidFill>
              <a:srgbClr val="0020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0" name="Multiply 84"/>
          <p:cNvSpPr/>
          <p:nvPr/>
        </p:nvSpPr>
        <p:spPr>
          <a:xfrm rot="18900000">
            <a:off x="5414360" y="31364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1" name="Multiply 84"/>
          <p:cNvSpPr/>
          <p:nvPr/>
        </p:nvSpPr>
        <p:spPr>
          <a:xfrm rot="18900000">
            <a:off x="5581497" y="29046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2" name="Multiply 84"/>
          <p:cNvSpPr/>
          <p:nvPr/>
        </p:nvSpPr>
        <p:spPr>
          <a:xfrm rot="18900000">
            <a:off x="5751329" y="32550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3" name="Multiply 84"/>
          <p:cNvSpPr/>
          <p:nvPr/>
        </p:nvSpPr>
        <p:spPr>
          <a:xfrm rot="18900000">
            <a:off x="5481752" y="3443762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4" name="Multiply 84"/>
          <p:cNvSpPr/>
          <p:nvPr/>
        </p:nvSpPr>
        <p:spPr>
          <a:xfrm rot="18900000">
            <a:off x="5896898" y="351924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5" name="Multiply 84"/>
          <p:cNvSpPr/>
          <p:nvPr/>
        </p:nvSpPr>
        <p:spPr>
          <a:xfrm rot="18900000">
            <a:off x="6152994" y="3249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6" name="Multiply 84"/>
          <p:cNvSpPr/>
          <p:nvPr/>
        </p:nvSpPr>
        <p:spPr>
          <a:xfrm rot="18900000">
            <a:off x="5896898" y="30178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7" name="Multiply 84"/>
          <p:cNvSpPr/>
          <p:nvPr/>
        </p:nvSpPr>
        <p:spPr>
          <a:xfrm rot="18900000">
            <a:off x="6263521" y="29531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8" name="Multiply 84"/>
          <p:cNvSpPr/>
          <p:nvPr/>
        </p:nvSpPr>
        <p:spPr>
          <a:xfrm rot="18900000">
            <a:off x="5929248" y="27320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92D050"/>
          </a:solidFill>
          <a:ln w="12700">
            <a:solidFill>
              <a:srgbClr val="4F622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</a:p>
        </p:txBody>
      </p:sp>
      <p:sp>
        <p:nvSpPr>
          <p:cNvPr id="309" name="Ellipse 1"/>
          <p:cNvSpPr/>
          <p:nvPr/>
        </p:nvSpPr>
        <p:spPr>
          <a:xfrm rot="1020000">
            <a:off x="2644180" y="1592112"/>
            <a:ext cx="1351254" cy="1933576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Ellipse 2"/>
          <p:cNvSpPr/>
          <p:nvPr/>
        </p:nvSpPr>
        <p:spPr>
          <a:xfrm>
            <a:off x="5434612" y="1304925"/>
            <a:ext cx="1190027" cy="1109665"/>
          </a:xfrm>
          <a:prstGeom prst="ellipse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Ellipse 3"/>
          <p:cNvSpPr/>
          <p:nvPr/>
        </p:nvSpPr>
        <p:spPr>
          <a:xfrm rot="18900000">
            <a:off x="5315999" y="2730798"/>
            <a:ext cx="1148737" cy="925515"/>
          </a:xfrm>
          <a:prstGeom prst="ellipse">
            <a:avLst/>
          </a:prstGeom>
          <a:ln w="25400">
            <a:solidFill>
              <a:srgbClr val="7793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ZoneTexte 4"/>
          <p:cNvSpPr txBox="1"/>
          <p:nvPr/>
        </p:nvSpPr>
        <p:spPr>
          <a:xfrm>
            <a:off x="3810000" y="2345664"/>
            <a:ext cx="12925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1</a:t>
            </a:r>
          </a:p>
        </p:txBody>
      </p:sp>
      <p:sp>
        <p:nvSpPr>
          <p:cNvPr id="313" name="ZoneTexte 42"/>
          <p:cNvSpPr txBox="1"/>
          <p:nvPr/>
        </p:nvSpPr>
        <p:spPr>
          <a:xfrm>
            <a:off x="6575074" y="1703896"/>
            <a:ext cx="100138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1F497D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2</a:t>
            </a:r>
          </a:p>
        </p:txBody>
      </p:sp>
      <p:sp>
        <p:nvSpPr>
          <p:cNvPr id="314" name="ZoneTexte 43"/>
          <p:cNvSpPr txBox="1"/>
          <p:nvPr/>
        </p:nvSpPr>
        <p:spPr>
          <a:xfrm>
            <a:off x="6324600" y="3067768"/>
            <a:ext cx="104059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7692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Cluster 3</a:t>
            </a:r>
          </a:p>
        </p:txBody>
      </p:sp>
      <p:sp>
        <p:nvSpPr>
          <p:cNvPr id="315" name="ZoneTexte 44"/>
          <p:cNvSpPr txBox="1"/>
          <p:nvPr/>
        </p:nvSpPr>
        <p:spPr>
          <a:xfrm>
            <a:off x="3164514" y="2199821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1</a:t>
            </a:r>
          </a:p>
        </p:txBody>
      </p:sp>
      <p:sp>
        <p:nvSpPr>
          <p:cNvPr id="316" name="ZoneTexte 46"/>
          <p:cNvSpPr txBox="1"/>
          <p:nvPr/>
        </p:nvSpPr>
        <p:spPr>
          <a:xfrm>
            <a:off x="5815745" y="3176611"/>
            <a:ext cx="46424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3</a:t>
            </a:r>
          </a:p>
        </p:txBody>
      </p:sp>
      <p:sp>
        <p:nvSpPr>
          <p:cNvPr id="317" name="ZoneTexte 47"/>
          <p:cNvSpPr txBox="1"/>
          <p:nvPr/>
        </p:nvSpPr>
        <p:spPr>
          <a:xfrm>
            <a:off x="6109167" y="170571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C</a:t>
            </a:r>
            <a:r>
              <a:rPr sz="800"/>
              <a:t>2</a:t>
            </a:r>
          </a:p>
        </p:txBody>
      </p:sp>
      <p:sp>
        <p:nvSpPr>
          <p:cNvPr id="318" name="ZoneTexte 48"/>
          <p:cNvSpPr txBox="1"/>
          <p:nvPr/>
        </p:nvSpPr>
        <p:spPr>
          <a:xfrm>
            <a:off x="2916806" y="1752238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319" name="ZoneTexte 56"/>
          <p:cNvSpPr txBox="1"/>
          <p:nvPr/>
        </p:nvSpPr>
        <p:spPr>
          <a:xfrm>
            <a:off x="5644910" y="1466490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320" name="ZoneTexte 57"/>
          <p:cNvSpPr txBox="1"/>
          <p:nvPr/>
        </p:nvSpPr>
        <p:spPr>
          <a:xfrm>
            <a:off x="5423858" y="3240296"/>
            <a:ext cx="40295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</a:t>
            </a:r>
            <a:r>
              <a:rPr sz="800"/>
              <a:t>i</a:t>
            </a:r>
          </a:p>
        </p:txBody>
      </p:sp>
      <p:sp>
        <p:nvSpPr>
          <p:cNvPr id="321" name="Title 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Elegir el número correcto de clusters</a:t>
            </a:r>
          </a:p>
        </p:txBody>
      </p:sp>
      <p:pic>
        <p:nvPicPr>
          <p:cNvPr id="322" name="WCSS_=_sum_P_i_i.png" descr="WCSS_=_sum_P_i_i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167" y="4184701"/>
            <a:ext cx="8479666" cy="537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