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a:p>
        </p:txBody>
      </p:sp>
      <p:sp>
        <p:nvSpPr>
          <p:cNvPr id="32" name="Shape 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a:p>
        </p:txBody>
      </p:sp>
      <p:sp>
        <p:nvSpPr>
          <p:cNvPr id="70" name="Shape 70"/>
          <p:cNvSpPr/>
          <p:nvPr>
            <p:ph type="body" sz="quarter" idx="1"/>
          </p:nvPr>
        </p:nvSpPr>
        <p:spPr>
          <a:prstGeom prst="rect">
            <a:avLst/>
          </a:prstGeom>
        </p:spPr>
        <p:txBody>
          <a:bodyPr/>
          <a:lstStyle/>
          <a:p>
            <a:pPr/>
            <a: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Shape 378"/>
          <p:cNvSpPr/>
          <p:nvPr>
            <p:ph type="sldImg"/>
          </p:nvPr>
        </p:nvSpPr>
        <p:spPr>
          <a:prstGeom prst="rect">
            <a:avLst/>
          </a:prstGeom>
        </p:spPr>
        <p:txBody>
          <a:bodyPr/>
          <a:lstStyle/>
          <a:p>
            <a:pPr/>
          </a:p>
        </p:txBody>
      </p:sp>
      <p:sp>
        <p:nvSpPr>
          <p:cNvPr id="379" name="Shape 379"/>
          <p:cNvSpPr/>
          <p:nvPr>
            <p:ph type="body" sz="quarter" idx="1"/>
          </p:nvPr>
        </p:nvSpPr>
        <p:spPr>
          <a:prstGeom prst="rect">
            <a:avLst/>
          </a:prstGeom>
        </p:spPr>
        <p:txBody>
          <a:bodyPr/>
          <a:lstStyle/>
          <a:p>
            <a:pPr/>
            <a: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hape 393"/>
          <p:cNvSpPr/>
          <p:nvPr>
            <p:ph type="sldImg"/>
          </p:nvPr>
        </p:nvSpPr>
        <p:spPr>
          <a:prstGeom prst="rect">
            <a:avLst/>
          </a:prstGeom>
        </p:spPr>
        <p:txBody>
          <a:bodyPr/>
          <a:lstStyle/>
          <a:p>
            <a:pPr/>
          </a:p>
        </p:txBody>
      </p:sp>
      <p:sp>
        <p:nvSpPr>
          <p:cNvPr id="394" name="Shape 394"/>
          <p:cNvSpPr/>
          <p:nvPr>
            <p:ph type="body" sz="quarter" idx="1"/>
          </p:nvPr>
        </p:nvSpPr>
        <p:spPr>
          <a:prstGeom prst="rect">
            <a:avLst/>
          </a:prstGeom>
        </p:spPr>
        <p:txBody>
          <a:bodyPr/>
          <a:lstStyle/>
          <a:p>
            <a:pPr/>
            <a: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Transition to the next Intuition PASO: "The different clusters that were formed during the whole hierarchical clustering algorithm can all be represented in a dendrogram. In the next tutorial, we will see what a dendrogram is, how it manages to represent all the clusters that were formed during the CJ algorithm, and how we can choose the optimal number of clusters on the dendrogram."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Say that there are two types of Hierarchical Clustering: Agglomerative Hierarchical Clustering and Divisive Hierarchical Clustering. We will focus on Agglomerative Hierarchical Clustering which is the most common approach. But very simply, Divisive Hierarchical Clustering is the exact opposite process of Agglomerative Hierarchical Clustering: in Divisive Hierarchical Clustering, we start by assigning all data points to the same cluster, and we end up with the N different single-point clusters.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b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22" name="Rectangle 1"/>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p>
        </p:txBody>
      </p:sp>
      <p:sp>
        <p:nvSpPr>
          <p:cNvPr id="23" name="Title Text"/>
          <p:cNvSpPr txBox="1"/>
          <p:nvPr>
            <p:ph type="title"/>
          </p:nvPr>
        </p:nvSpPr>
        <p:spPr>
          <a:xfrm>
            <a:off x="228600" y="0"/>
            <a:ext cx="8686800" cy="742950"/>
          </a:xfrm>
          <a:prstGeom prst="rect">
            <a:avLst/>
          </a:prstGeom>
        </p:spPr>
        <p:txBody>
          <a:bodyPr/>
          <a:lstStyle>
            <a:lvl1pPr algn="l">
              <a:defRPr sz="3600">
                <a:effectLst>
                  <a:outerShdw sx="100000" sy="100000" kx="0" ky="0" algn="b" rotWithShape="0" blurRad="38100" dist="20320" dir="1800000">
                    <a:srgbClr val="000000">
                      <a:alpha val="40000"/>
                    </a:srgbClr>
                  </a:outerShdw>
                </a:effectLst>
              </a:defRPr>
            </a:lvl1pPr>
          </a:lstStyle>
          <a:p>
            <a:pPr/>
            <a:r>
              <a:t>Title Text</a:t>
            </a:r>
          </a:p>
        </p:txBody>
      </p:sp>
      <p:sp>
        <p:nvSpPr>
          <p:cNvPr id="24" name="Body Level One…"/>
          <p:cNvSpPr txBox="1"/>
          <p:nvPr>
            <p:ph type="body" idx="1"/>
          </p:nvPr>
        </p:nvSpPr>
        <p:spPr>
          <a:xfrm>
            <a:off x="228600" y="895350"/>
            <a:ext cx="8686800" cy="3657600"/>
          </a:xfrm>
          <a:prstGeom prst="rect">
            <a:avLst/>
          </a:prstGeom>
        </p:spPr>
        <p:txBody>
          <a:bodyPr>
            <a:normAutofit fontScale="100000" lnSpcReduction="0"/>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p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400">
                <a:latin typeface="Montserrat Light"/>
                <a:ea typeface="Montserrat Light"/>
                <a:cs typeface="Montserrat Light"/>
                <a:sym typeface="Montserrat Light"/>
              </a:defRPr>
            </a:lvl1pPr>
          </a:lstStyle>
          <a:p>
            <a:pPr/>
            <a:r>
              <a:t>© SuperDataScience</a:t>
            </a:r>
          </a:p>
        </p:txBody>
      </p:sp>
      <p:sp>
        <p:nvSpPr>
          <p:cNvPr id="4" name="Slide Number Placeholder 5"/>
          <p:cNvSpPr txBox="1"/>
          <p:nvPr/>
        </p:nvSpPr>
        <p:spPr>
          <a:xfrm>
            <a:off x="0" y="4873842"/>
            <a:ext cx="297180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Montserrat Light"/>
                <a:ea typeface="Montserrat Light"/>
                <a:cs typeface="Montserrat Light"/>
                <a:sym typeface="Montserrat Light"/>
              </a:defRPr>
            </a:lvl1pPr>
          </a:lstStyle>
          <a:p>
            <a:pPr/>
            <a:r>
              <a:t>Machine Learning A-Z</a:t>
            </a:r>
          </a:p>
        </p:txBody>
      </p:sp>
      <p:sp>
        <p:nvSpPr>
          <p:cNvPr id="5" name="Title Text"/>
          <p:cNvSpPr txBox="1"/>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b="1" baseline="0" cap="none" i="0" spc="0" strike="noStrike" sz="4800" u="none">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Title 1"/>
          <p:cNvSpPr txBox="1"/>
          <p:nvPr>
            <p:ph type="title"/>
          </p:nvPr>
        </p:nvSpPr>
        <p:spPr>
          <a:prstGeom prst="rect">
            <a:avLst/>
          </a:prstGeom>
        </p:spPr>
        <p:txBody>
          <a:bodyPr/>
          <a:lstStyle/>
          <a:p>
            <a:pPr>
              <a:defRPr>
                <a:effectLst>
                  <a:outerShdw sx="100000" sy="100000" kx="0" ky="0" algn="b" rotWithShape="0" blurRad="38100" dist="38100" dir="2700000">
                    <a:srgbClr val="000000">
                      <a:alpha val="43137"/>
                    </a:srgbClr>
                  </a:outerShdw>
                </a:effectLst>
              </a:defRPr>
            </a:pPr>
            <a:r>
              <a:t>Idea del Clustering Jeráriquico:</a:t>
            </a:r>
            <a:br/>
            <a:r>
              <a:t>Cómo funciona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ZoneTexte 2"/>
          <p:cNvSpPr txBox="1"/>
          <p:nvPr/>
        </p:nvSpPr>
        <p:spPr>
          <a:xfrm>
            <a:off x="684720" y="1138537"/>
            <a:ext cx="800100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latin typeface="Montserrat Light"/>
                <a:ea typeface="Montserrat Light"/>
                <a:cs typeface="Montserrat Light"/>
                <a:sym typeface="Montserrat Light"/>
              </a:defRPr>
            </a:pPr>
            <a:r>
              <a:t>PASO 1:</a:t>
            </a:r>
            <a:r>
              <a:rPr b="0"/>
              <a:t> Hacer que cada punto sea un propio cluster.                               Así tendremos 6 clusters</a:t>
            </a:r>
          </a:p>
        </p:txBody>
      </p:sp>
      <p:sp>
        <p:nvSpPr>
          <p:cNvPr id="308"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09"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10" name="Flèche : droite 12"/>
          <p:cNvSpPr/>
          <p:nvPr/>
        </p:nvSpPr>
        <p:spPr>
          <a:xfrm>
            <a:off x="6172200" y="1270954"/>
            <a:ext cx="212486" cy="65149"/>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311" name="Title 1"/>
          <p:cNvSpPr txBox="1"/>
          <p:nvPr>
            <p:ph type="title"/>
          </p:nvPr>
        </p:nvSpPr>
        <p:spPr>
          <a:prstGeom prst="rect">
            <a:avLst/>
          </a:prstGeom>
        </p:spPr>
        <p:txBody>
          <a:bodyPr/>
          <a:lstStyle/>
          <a:p>
            <a:pPr/>
            <a:r>
              <a:t>Clustering Jerárquico Aglomerativo</a:t>
            </a:r>
          </a:p>
        </p:txBody>
      </p:sp>
      <p:sp>
        <p:nvSpPr>
          <p:cNvPr id="312"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13"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14"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15"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16"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17"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ZoneTexte 2"/>
          <p:cNvSpPr txBox="1"/>
          <p:nvPr/>
        </p:nvSpPr>
        <p:spPr>
          <a:xfrm>
            <a:off x="684720" y="1138537"/>
            <a:ext cx="8001001"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latin typeface="Montserrat Light"/>
                <a:ea typeface="Montserrat Light"/>
                <a:cs typeface="Montserrat Light"/>
                <a:sym typeface="Montserrat Light"/>
              </a:defRPr>
            </a:pPr>
            <a:r>
              <a:t>PASO 1:</a:t>
            </a:r>
            <a:r>
              <a:rPr b="0"/>
              <a:t> Hacer que cada punto sea un propio cluster.                               Así tendremos 6 clusters</a:t>
            </a:r>
          </a:p>
        </p:txBody>
      </p:sp>
      <p:sp>
        <p:nvSpPr>
          <p:cNvPr id="322"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23"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24"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25"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002060"/>
            </a:solidFill>
          </a:ln>
        </p:spPr>
        <p:txBody>
          <a:bodyPr lIns="45719" rIns="45719" anchor="ctr"/>
          <a:lstStyle/>
          <a:p>
            <a:pPr algn="ctr">
              <a:defRPr>
                <a:solidFill>
                  <a:srgbClr val="FF0000"/>
                </a:solidFill>
              </a:defRPr>
            </a:pPr>
          </a:p>
        </p:txBody>
      </p:sp>
      <p:sp>
        <p:nvSpPr>
          <p:cNvPr id="326"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327"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28"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4"/>
          </a:solidFill>
          <a:ln w="12700">
            <a:solidFill>
              <a:srgbClr val="002060"/>
            </a:solidFill>
          </a:ln>
        </p:spPr>
        <p:txBody>
          <a:bodyPr lIns="45719" rIns="45719" anchor="ctr"/>
          <a:lstStyle/>
          <a:p>
            <a:pPr algn="ctr">
              <a:defRPr>
                <a:solidFill>
                  <a:srgbClr val="FF0000"/>
                </a:solidFill>
              </a:defRPr>
            </a:pPr>
          </a:p>
        </p:txBody>
      </p:sp>
      <p:sp>
        <p:nvSpPr>
          <p:cNvPr id="329" name="Flèche : droite 12"/>
          <p:cNvSpPr/>
          <p:nvPr/>
        </p:nvSpPr>
        <p:spPr>
          <a:xfrm>
            <a:off x="6172200" y="1270954"/>
            <a:ext cx="212486" cy="65149"/>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330"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CCC1DA"/>
          </a:solidFill>
          <a:ln w="12700">
            <a:solidFill>
              <a:srgbClr val="215968"/>
            </a:solidFill>
          </a:ln>
        </p:spPr>
        <p:txBody>
          <a:bodyPr lIns="45719" rIns="45719" anchor="ctr"/>
          <a:lstStyle/>
          <a:p>
            <a:pPr algn="ctr">
              <a:defRPr>
                <a:solidFill>
                  <a:srgbClr val="FF0000"/>
                </a:solidFill>
              </a:defRPr>
            </a:pPr>
          </a:p>
        </p:txBody>
      </p:sp>
      <p:sp>
        <p:nvSpPr>
          <p:cNvPr id="331"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ZoneTexte 2"/>
          <p:cNvSpPr txBox="1"/>
          <p:nvPr/>
        </p:nvSpPr>
        <p:spPr>
          <a:xfrm>
            <a:off x="120770" y="1073539"/>
            <a:ext cx="8901053"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400">
                <a:latin typeface="Montserrat Light"/>
                <a:ea typeface="Montserrat Light"/>
                <a:cs typeface="Montserrat Light"/>
                <a:sym typeface="Montserrat Light"/>
              </a:defRPr>
            </a:pPr>
            <a:r>
              <a:t>PASO 2:</a:t>
            </a:r>
            <a:r>
              <a:rPr b="0"/>
              <a:t> Elegir los dos puntos más cercanos y juntarlos en un único cluster</a:t>
            </a:r>
            <a:endParaRPr b="0"/>
          </a:p>
          <a:p>
            <a:pPr algn="ctr">
              <a:defRPr sz="1600">
                <a:latin typeface="Montserrat Light"/>
                <a:ea typeface="Montserrat Light"/>
                <a:cs typeface="Montserrat Light"/>
                <a:sym typeface="Montserrat Light"/>
              </a:defRPr>
            </a:pPr>
            <a:r>
              <a:t>      </a:t>
            </a:r>
            <a:r>
              <a:t>Así nos quedan 5 clusters </a:t>
            </a:r>
            <a:r>
              <a:t> </a:t>
            </a:r>
          </a:p>
        </p:txBody>
      </p:sp>
      <p:sp>
        <p:nvSpPr>
          <p:cNvPr id="33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3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38"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4A452A"/>
          </a:solidFill>
          <a:ln w="12700">
            <a:solidFill>
              <a:srgbClr val="000000"/>
            </a:solidFill>
          </a:ln>
        </p:spPr>
        <p:txBody>
          <a:bodyPr lIns="45719" rIns="45719" anchor="ctr"/>
          <a:lstStyle/>
          <a:p>
            <a:pPr algn="ctr">
              <a:defRPr>
                <a:solidFill>
                  <a:srgbClr val="FF0000"/>
                </a:solidFill>
              </a:defRPr>
            </a:pPr>
          </a:p>
        </p:txBody>
      </p:sp>
      <p:sp>
        <p:nvSpPr>
          <p:cNvPr id="339"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40"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002060"/>
            </a:solidFill>
          </a:ln>
        </p:spPr>
        <p:txBody>
          <a:bodyPr lIns="45719" rIns="45719" anchor="ctr"/>
          <a:lstStyle/>
          <a:p>
            <a:pPr algn="ctr">
              <a:defRPr>
                <a:solidFill>
                  <a:srgbClr val="FF0000"/>
                </a:solidFill>
              </a:defRPr>
            </a:pPr>
          </a:p>
        </p:txBody>
      </p:sp>
      <p:sp>
        <p:nvSpPr>
          <p:cNvPr id="341"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342"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43"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44" name="Flèche : droite 12"/>
          <p:cNvSpPr/>
          <p:nvPr/>
        </p:nvSpPr>
        <p:spPr>
          <a:xfrm>
            <a:off x="3252908" y="1456464"/>
            <a:ext cx="212487" cy="65149"/>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345" name="Ellipse 13"/>
          <p:cNvSpPr/>
          <p:nvPr/>
        </p:nvSpPr>
        <p:spPr>
          <a:xfrm rot="19500000">
            <a:off x="4588173" y="2183560"/>
            <a:ext cx="659851" cy="330613"/>
          </a:xfrm>
          <a:prstGeom prst="ellipse">
            <a:avLst/>
          </a:prstGeom>
          <a:ln w="25400">
            <a:solidFill>
              <a:srgbClr val="E46C0A"/>
            </a:solidFill>
          </a:ln>
        </p:spPr>
        <p:txBody>
          <a:bodyPr lIns="45719" rIns="45719" anchor="ctr"/>
          <a:lstStyle/>
          <a:p>
            <a:pPr algn="ctr">
              <a:defRPr>
                <a:solidFill>
                  <a:srgbClr val="FFFFFF"/>
                </a:solidFill>
              </a:defRPr>
            </a:pPr>
          </a:p>
        </p:txBody>
      </p:sp>
      <p:sp>
        <p:nvSpPr>
          <p:cNvPr id="346"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ZoneTexte 2"/>
          <p:cNvSpPr txBox="1"/>
          <p:nvPr/>
        </p:nvSpPr>
        <p:spPr>
          <a:xfrm>
            <a:off x="58766" y="1073209"/>
            <a:ext cx="9025119"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600">
                <a:latin typeface="Montserrat Light"/>
                <a:ea typeface="Montserrat Light"/>
                <a:cs typeface="Montserrat Light"/>
                <a:sym typeface="Montserrat Light"/>
              </a:defRPr>
            </a:pPr>
            <a:r>
              <a:t>PASO 3:</a:t>
            </a:r>
            <a:r>
              <a:rPr b="0"/>
              <a:t> </a:t>
            </a:r>
            <a:r>
              <a:rPr b="0"/>
              <a:t>Elegir los dos clusters más cercanos y juntarlos en un único cluster</a:t>
            </a:r>
            <a:r>
              <a:rPr b="0"/>
              <a:t>          </a:t>
            </a:r>
            <a:endParaRPr b="0"/>
          </a:p>
          <a:p>
            <a:pPr algn="ctr">
              <a:defRPr sz="1600">
                <a:latin typeface="Montserrat Light"/>
                <a:ea typeface="Montserrat Light"/>
                <a:cs typeface="Montserrat Light"/>
                <a:sym typeface="Montserrat Light"/>
              </a:defRPr>
            </a:pPr>
            <a:r>
              <a:t>Así tenemos 4 clusters</a:t>
            </a:r>
            <a:r>
              <a:t> </a:t>
            </a:r>
          </a:p>
        </p:txBody>
      </p:sp>
      <p:sp>
        <p:nvSpPr>
          <p:cNvPr id="351"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52"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53"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4A452A"/>
          </a:solidFill>
          <a:ln w="12700">
            <a:solidFill>
              <a:srgbClr val="000000"/>
            </a:solidFill>
          </a:ln>
        </p:spPr>
        <p:txBody>
          <a:bodyPr lIns="45719" rIns="45719" anchor="ctr"/>
          <a:lstStyle/>
          <a:p>
            <a:pPr algn="ctr">
              <a:defRPr>
                <a:solidFill>
                  <a:srgbClr val="FF0000"/>
                </a:solidFill>
              </a:defRPr>
            </a:pPr>
          </a:p>
        </p:txBody>
      </p:sp>
      <p:sp>
        <p:nvSpPr>
          <p:cNvPr id="354"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55"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56"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92D050"/>
          </a:solidFill>
          <a:ln w="12700">
            <a:solidFill>
              <a:srgbClr val="4F6228"/>
            </a:solidFill>
          </a:ln>
        </p:spPr>
        <p:txBody>
          <a:bodyPr lIns="45719" rIns="45719" anchor="ctr"/>
          <a:lstStyle/>
          <a:p>
            <a:pPr algn="ctr">
              <a:defRPr>
                <a:solidFill>
                  <a:srgbClr val="FF0000"/>
                </a:solidFill>
              </a:defRPr>
            </a:pPr>
          </a:p>
        </p:txBody>
      </p:sp>
      <p:sp>
        <p:nvSpPr>
          <p:cNvPr id="357"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58"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59" name="Flèche : droite 12"/>
          <p:cNvSpPr/>
          <p:nvPr/>
        </p:nvSpPr>
        <p:spPr>
          <a:xfrm>
            <a:off x="3277068" y="1456133"/>
            <a:ext cx="212487" cy="65149"/>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360" name="Ellipse 13"/>
          <p:cNvSpPr/>
          <p:nvPr/>
        </p:nvSpPr>
        <p:spPr>
          <a:xfrm rot="13800000">
            <a:off x="2989893" y="3304994"/>
            <a:ext cx="786839" cy="395565"/>
          </a:xfrm>
          <a:prstGeom prst="ellipse">
            <a:avLst/>
          </a:prstGeom>
          <a:ln w="25400">
            <a:solidFill>
              <a:srgbClr val="FF0000"/>
            </a:solidFill>
          </a:ln>
        </p:spPr>
        <p:txBody>
          <a:bodyPr lIns="45719" rIns="45719" anchor="ctr"/>
          <a:lstStyle/>
          <a:p>
            <a:pPr algn="ctr">
              <a:defRPr>
                <a:solidFill>
                  <a:srgbClr val="FFFFFF"/>
                </a:solidFill>
              </a:defRPr>
            </a:pPr>
          </a:p>
        </p:txBody>
      </p:sp>
      <p:sp>
        <p:nvSpPr>
          <p:cNvPr id="361" name="Ellipse 14"/>
          <p:cNvSpPr/>
          <p:nvPr/>
        </p:nvSpPr>
        <p:spPr>
          <a:xfrm rot="19500000">
            <a:off x="4588174" y="2183560"/>
            <a:ext cx="659852" cy="330613"/>
          </a:xfrm>
          <a:prstGeom prst="ellipse">
            <a:avLst/>
          </a:prstGeom>
          <a:ln w="25400">
            <a:solidFill>
              <a:srgbClr val="E46C0A"/>
            </a:solidFill>
          </a:ln>
        </p:spPr>
        <p:txBody>
          <a:bodyPr lIns="45719" rIns="45719" anchor="ctr"/>
          <a:lstStyle/>
          <a:p>
            <a:pPr algn="ctr">
              <a:defRPr>
                <a:solidFill>
                  <a:srgbClr val="FFFFFF"/>
                </a:solidFill>
              </a:defRPr>
            </a:pPr>
          </a:p>
        </p:txBody>
      </p:sp>
      <p:sp>
        <p:nvSpPr>
          <p:cNvPr id="362"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ZoneTexte 2"/>
          <p:cNvSpPr txBox="1"/>
          <p:nvPr/>
        </p:nvSpPr>
        <p:spPr>
          <a:xfrm>
            <a:off x="58766" y="1073209"/>
            <a:ext cx="9025119"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600">
                <a:latin typeface="Montserrat Light"/>
                <a:ea typeface="Montserrat Light"/>
                <a:cs typeface="Montserrat Light"/>
                <a:sym typeface="Montserrat Light"/>
              </a:defRPr>
            </a:pPr>
            <a:r>
              <a:t>PASO 4:</a:t>
            </a:r>
            <a:r>
              <a:rPr b="0"/>
              <a:t> Repetir el PASO 3 hasta que quede un solo cluster</a:t>
            </a:r>
            <a:endParaRPr b="0"/>
          </a:p>
        </p:txBody>
      </p:sp>
      <p:sp>
        <p:nvSpPr>
          <p:cNvPr id="36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6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69"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4A452A"/>
          </a:solidFill>
          <a:ln w="12700">
            <a:solidFill>
              <a:srgbClr val="000000"/>
            </a:solidFill>
          </a:ln>
        </p:spPr>
        <p:txBody>
          <a:bodyPr lIns="45719" rIns="45719" anchor="ctr"/>
          <a:lstStyle/>
          <a:p>
            <a:pPr algn="ctr">
              <a:defRPr>
                <a:solidFill>
                  <a:srgbClr val="FF0000"/>
                </a:solidFill>
              </a:defRPr>
            </a:pPr>
          </a:p>
        </p:txBody>
      </p:sp>
      <p:sp>
        <p:nvSpPr>
          <p:cNvPr id="370"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71"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72"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73"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74"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75" name="Ellipse 13"/>
          <p:cNvSpPr/>
          <p:nvPr/>
        </p:nvSpPr>
        <p:spPr>
          <a:xfrm rot="13800000">
            <a:off x="3119172" y="2857499"/>
            <a:ext cx="787401" cy="1053125"/>
          </a:xfrm>
          <a:prstGeom prst="ellipse">
            <a:avLst/>
          </a:prstGeom>
          <a:ln w="25400">
            <a:solidFill>
              <a:srgbClr val="FF0000"/>
            </a:solidFill>
          </a:ln>
        </p:spPr>
        <p:txBody>
          <a:bodyPr lIns="45719" rIns="45719" anchor="ctr"/>
          <a:lstStyle/>
          <a:p>
            <a:pPr algn="ctr">
              <a:defRPr>
                <a:solidFill>
                  <a:srgbClr val="FFFFFF"/>
                </a:solidFill>
              </a:defRPr>
            </a:pPr>
          </a:p>
        </p:txBody>
      </p:sp>
      <p:sp>
        <p:nvSpPr>
          <p:cNvPr id="376" name="Ellipse 14"/>
          <p:cNvSpPr/>
          <p:nvPr/>
        </p:nvSpPr>
        <p:spPr>
          <a:xfrm rot="19500000">
            <a:off x="4588174" y="2183560"/>
            <a:ext cx="659852" cy="330613"/>
          </a:xfrm>
          <a:prstGeom prst="ellipse">
            <a:avLst/>
          </a:prstGeom>
          <a:ln w="25400">
            <a:solidFill>
              <a:srgbClr val="E46C0A"/>
            </a:solidFill>
          </a:ln>
        </p:spPr>
        <p:txBody>
          <a:bodyPr lIns="45719" rIns="45719" anchor="ctr"/>
          <a:lstStyle/>
          <a:p>
            <a:pPr algn="ctr">
              <a:defRPr>
                <a:solidFill>
                  <a:srgbClr val="FFFFFF"/>
                </a:solidFill>
              </a:defRPr>
            </a:pPr>
          </a:p>
        </p:txBody>
      </p:sp>
      <p:sp>
        <p:nvSpPr>
          <p:cNvPr id="377"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ZoneTexte 2"/>
          <p:cNvSpPr txBox="1"/>
          <p:nvPr/>
        </p:nvSpPr>
        <p:spPr>
          <a:xfrm>
            <a:off x="58766" y="1073209"/>
            <a:ext cx="9025119"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600">
                <a:latin typeface="Montserrat Light"/>
                <a:ea typeface="Montserrat Light"/>
                <a:cs typeface="Montserrat Light"/>
                <a:sym typeface="Montserrat Light"/>
              </a:defRPr>
            </a:pPr>
            <a:r>
              <a:t>PASO 4:</a:t>
            </a:r>
            <a:r>
              <a:rPr b="0"/>
              <a:t> Repetir el PASO 3 hasta que quede un solo cluster</a:t>
            </a:r>
          </a:p>
        </p:txBody>
      </p:sp>
      <p:sp>
        <p:nvSpPr>
          <p:cNvPr id="382"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83"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84"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85"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86"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87"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388"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89"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6"/>
          </a:solidFill>
          <a:ln w="12700">
            <a:solidFill>
              <a:srgbClr val="984807"/>
            </a:solidFill>
          </a:ln>
        </p:spPr>
        <p:txBody>
          <a:bodyPr lIns="45719" rIns="45719" anchor="ctr"/>
          <a:lstStyle/>
          <a:p>
            <a:pPr algn="ctr">
              <a:defRPr>
                <a:solidFill>
                  <a:srgbClr val="FF0000"/>
                </a:solidFill>
              </a:defRPr>
            </a:pPr>
          </a:p>
        </p:txBody>
      </p:sp>
      <p:sp>
        <p:nvSpPr>
          <p:cNvPr id="390" name="Ellipse 1"/>
          <p:cNvSpPr/>
          <p:nvPr/>
        </p:nvSpPr>
        <p:spPr>
          <a:xfrm rot="19500000">
            <a:off x="4682164" y="2030532"/>
            <a:ext cx="735013" cy="1039559"/>
          </a:xfrm>
          <a:prstGeom prst="ellipse">
            <a:avLst/>
          </a:prstGeom>
          <a:ln w="25400">
            <a:solidFill>
              <a:srgbClr val="E46C0A"/>
            </a:solidFill>
          </a:ln>
        </p:spPr>
        <p:txBody>
          <a:bodyPr lIns="45719" rIns="45719" anchor="ctr"/>
          <a:lstStyle/>
          <a:p>
            <a:pPr algn="ctr">
              <a:defRPr>
                <a:solidFill>
                  <a:srgbClr val="FFFFFF"/>
                </a:solidFill>
              </a:defRPr>
            </a:pPr>
          </a:p>
        </p:txBody>
      </p:sp>
      <p:sp>
        <p:nvSpPr>
          <p:cNvPr id="391" name="Ellipse 13"/>
          <p:cNvSpPr/>
          <p:nvPr/>
        </p:nvSpPr>
        <p:spPr>
          <a:xfrm rot="13800000">
            <a:off x="3119172" y="2857499"/>
            <a:ext cx="787401" cy="1053125"/>
          </a:xfrm>
          <a:prstGeom prst="ellipse">
            <a:avLst/>
          </a:prstGeom>
          <a:ln w="25400">
            <a:solidFill>
              <a:srgbClr val="FF0000"/>
            </a:solidFill>
          </a:ln>
        </p:spPr>
        <p:txBody>
          <a:bodyPr lIns="45719" rIns="45719" anchor="ctr"/>
          <a:lstStyle/>
          <a:p>
            <a:pPr algn="ctr">
              <a:defRPr>
                <a:solidFill>
                  <a:srgbClr val="FFFFFF"/>
                </a:solidFill>
              </a:defRPr>
            </a:pPr>
          </a:p>
        </p:txBody>
      </p:sp>
      <p:sp>
        <p:nvSpPr>
          <p:cNvPr id="392"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ZoneTexte 2"/>
          <p:cNvSpPr txBox="1"/>
          <p:nvPr/>
        </p:nvSpPr>
        <p:spPr>
          <a:xfrm>
            <a:off x="58766" y="1073209"/>
            <a:ext cx="9025119"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600">
                <a:latin typeface="Montserrat Light"/>
                <a:ea typeface="Montserrat Light"/>
                <a:cs typeface="Montserrat Light"/>
                <a:sym typeface="Montserrat Light"/>
              </a:defRPr>
            </a:pPr>
            <a:r>
              <a:t>PASO 4:</a:t>
            </a:r>
            <a:r>
              <a:rPr b="0"/>
              <a:t> Repetir el PASO 3 hasta que quede un solo cluster</a:t>
            </a:r>
            <a:endParaRPr b="0"/>
          </a:p>
        </p:txBody>
      </p:sp>
      <p:sp>
        <p:nvSpPr>
          <p:cNvPr id="397"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398"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399"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400"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401"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402"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403"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404"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405" name="Ellipse 13"/>
          <p:cNvSpPr/>
          <p:nvPr/>
        </p:nvSpPr>
        <p:spPr>
          <a:xfrm rot="14640000">
            <a:off x="3646500" y="1625751"/>
            <a:ext cx="1348063" cy="2660645"/>
          </a:xfrm>
          <a:prstGeom prst="ellipse">
            <a:avLst/>
          </a:prstGeom>
          <a:ln w="25400">
            <a:solidFill>
              <a:srgbClr val="FF0000"/>
            </a:solidFill>
          </a:ln>
        </p:spPr>
        <p:txBody>
          <a:bodyPr lIns="45719" rIns="45719" anchor="ctr"/>
          <a:lstStyle/>
          <a:p>
            <a:pPr algn="ctr">
              <a:defRPr>
                <a:solidFill>
                  <a:srgbClr val="FFFFFF"/>
                </a:solidFill>
              </a:defRPr>
            </a:pPr>
          </a:p>
        </p:txBody>
      </p:sp>
      <p:sp>
        <p:nvSpPr>
          <p:cNvPr id="406" name="Flèche : droite 14"/>
          <p:cNvSpPr/>
          <p:nvPr/>
        </p:nvSpPr>
        <p:spPr>
          <a:xfrm>
            <a:off x="2938372" y="4410254"/>
            <a:ext cx="562755" cy="274638"/>
          </a:xfrm>
          <a:prstGeom prst="rightArrow">
            <a:avLst>
              <a:gd name="adj1" fmla="val 50000"/>
              <a:gd name="adj2" fmla="val 50000"/>
            </a:avLst>
          </a:prstGeom>
          <a:solidFill>
            <a:srgbClr val="92D050"/>
          </a:solidFill>
          <a:ln w="25400">
            <a:solidFill>
              <a:srgbClr val="77933C"/>
            </a:solidFill>
          </a:ln>
        </p:spPr>
        <p:txBody>
          <a:bodyPr lIns="45719" rIns="45719" anchor="ctr"/>
          <a:lstStyle/>
          <a:p>
            <a:pPr algn="ctr">
              <a:defRPr>
                <a:solidFill>
                  <a:srgbClr val="FFFFFF"/>
                </a:solidFill>
              </a:defRPr>
            </a:pPr>
          </a:p>
        </p:txBody>
      </p:sp>
      <p:grpSp>
        <p:nvGrpSpPr>
          <p:cNvPr id="409" name="Rectangle 15"/>
          <p:cNvGrpSpPr/>
          <p:nvPr/>
        </p:nvGrpSpPr>
        <p:grpSpPr>
          <a:xfrm>
            <a:off x="3644886" y="4377973"/>
            <a:ext cx="1213085" cy="342163"/>
            <a:chOff x="0" y="0"/>
            <a:chExt cx="1213083" cy="342162"/>
          </a:xfrm>
        </p:grpSpPr>
        <p:sp>
          <p:nvSpPr>
            <p:cNvPr id="407" name="Rectangle"/>
            <p:cNvSpPr/>
            <p:nvPr/>
          </p:nvSpPr>
          <p:spPr>
            <a:xfrm>
              <a:off x="0" y="-1"/>
              <a:ext cx="1213084" cy="342164"/>
            </a:xfrm>
            <a:prstGeom prst="rect">
              <a:avLst/>
            </a:prstGeom>
            <a:solidFill>
              <a:srgbClr val="A6A6A6"/>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8" name="FIN"/>
            <p:cNvSpPr txBox="1"/>
            <p:nvPr/>
          </p:nvSpPr>
          <p:spPr>
            <a:xfrm>
              <a:off x="0" y="4711"/>
              <a:ext cx="121308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latin typeface="Montserrat Light"/>
                  <a:ea typeface="Montserrat Light"/>
                  <a:cs typeface="Montserrat Light"/>
                  <a:sym typeface="Montserrat Light"/>
                </a:defRPr>
              </a:lvl1pPr>
            </a:lstStyle>
            <a:p>
              <a:pPr/>
              <a:r>
                <a:t>FIN</a:t>
              </a:r>
            </a:p>
          </p:txBody>
        </p:sp>
      </p:grpSp>
      <p:sp>
        <p:nvSpPr>
          <p:cNvPr id="410"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Straight Arrow Connector 81"/>
          <p:cNvSpPr/>
          <p:nvPr/>
        </p:nvSpPr>
        <p:spPr>
          <a:xfrm flipV="1">
            <a:off x="613581" y="1531188"/>
            <a:ext cx="1" cy="2521743"/>
          </a:xfrm>
          <a:prstGeom prst="line">
            <a:avLst/>
          </a:prstGeom>
          <a:ln w="28575">
            <a:solidFill>
              <a:srgbClr val="4A7EBB"/>
            </a:solidFill>
            <a:tailEnd type="triangle"/>
          </a:ln>
        </p:spPr>
        <p:txBody>
          <a:bodyPr lIns="45719" rIns="45719"/>
          <a:lstStyle/>
          <a:p>
            <a:pPr/>
          </a:p>
        </p:txBody>
      </p:sp>
      <p:sp>
        <p:nvSpPr>
          <p:cNvPr id="37" name="Straight Arrow Connector 83"/>
          <p:cNvSpPr/>
          <p:nvPr/>
        </p:nvSpPr>
        <p:spPr>
          <a:xfrm>
            <a:off x="400050" y="3858329"/>
            <a:ext cx="3038500" cy="16176"/>
          </a:xfrm>
          <a:prstGeom prst="line">
            <a:avLst/>
          </a:prstGeom>
          <a:ln w="28575">
            <a:solidFill>
              <a:srgbClr val="4A7EBB"/>
            </a:solidFill>
            <a:tailEnd type="triangle"/>
          </a:ln>
        </p:spPr>
        <p:txBody>
          <a:bodyPr lIns="45719" rIns="45719"/>
          <a:lstStyle/>
          <a:p>
            <a:pPr/>
          </a:p>
        </p:txBody>
      </p:sp>
      <p:sp>
        <p:nvSpPr>
          <p:cNvPr id="38" name="Multiply 84"/>
          <p:cNvSpPr/>
          <p:nvPr/>
        </p:nvSpPr>
        <p:spPr>
          <a:xfrm rot="18900000">
            <a:off x="847752" y="3147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9" name="Multiply 84"/>
          <p:cNvSpPr/>
          <p:nvPr/>
        </p:nvSpPr>
        <p:spPr>
          <a:xfrm rot="18900000">
            <a:off x="1079586" y="30393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0" name="Multiply 84"/>
          <p:cNvSpPr/>
          <p:nvPr/>
        </p:nvSpPr>
        <p:spPr>
          <a:xfrm rot="18900000">
            <a:off x="1373424" y="288879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1" name="Multiply 84"/>
          <p:cNvSpPr/>
          <p:nvPr/>
        </p:nvSpPr>
        <p:spPr>
          <a:xfrm rot="18900000">
            <a:off x="963668"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2" name="Multiply 84"/>
          <p:cNvSpPr/>
          <p:nvPr/>
        </p:nvSpPr>
        <p:spPr>
          <a:xfrm rot="18900000">
            <a:off x="1225157" y="26188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3" name="Multiply 84"/>
          <p:cNvSpPr/>
          <p:nvPr/>
        </p:nvSpPr>
        <p:spPr>
          <a:xfrm rot="18900000">
            <a:off x="1389598" y="315262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4" name="Multiply 84"/>
          <p:cNvSpPr/>
          <p:nvPr/>
        </p:nvSpPr>
        <p:spPr>
          <a:xfrm rot="18900000">
            <a:off x="1621433" y="26188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5" name="Multiply 84"/>
          <p:cNvSpPr/>
          <p:nvPr/>
        </p:nvSpPr>
        <p:spPr>
          <a:xfrm rot="18900000">
            <a:off x="1330290" y="343297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6" name="Multiply 84"/>
          <p:cNvSpPr/>
          <p:nvPr/>
        </p:nvSpPr>
        <p:spPr>
          <a:xfrm rot="18900000">
            <a:off x="1647670" y="322270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7" name="Multiply 84"/>
          <p:cNvSpPr/>
          <p:nvPr/>
        </p:nvSpPr>
        <p:spPr>
          <a:xfrm rot="18900000">
            <a:off x="998714" y="349228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8" name="Multiply 84"/>
          <p:cNvSpPr/>
          <p:nvPr/>
        </p:nvSpPr>
        <p:spPr>
          <a:xfrm rot="18900000">
            <a:off x="2144409" y="2564946"/>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49" name="Multiply 84"/>
          <p:cNvSpPr/>
          <p:nvPr/>
        </p:nvSpPr>
        <p:spPr>
          <a:xfrm rot="18900000">
            <a:off x="1912574" y="21713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0" name="Multiply 84"/>
          <p:cNvSpPr/>
          <p:nvPr/>
        </p:nvSpPr>
        <p:spPr>
          <a:xfrm rot="18900000">
            <a:off x="2532597" y="244094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1" name="Multiply 84"/>
          <p:cNvSpPr/>
          <p:nvPr/>
        </p:nvSpPr>
        <p:spPr>
          <a:xfrm rot="18900000">
            <a:off x="2068927" y="226841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2" name="Multiply 84"/>
          <p:cNvSpPr/>
          <p:nvPr/>
        </p:nvSpPr>
        <p:spPr>
          <a:xfrm rot="18900000">
            <a:off x="2416680" y="22390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3" name="Multiply 84"/>
          <p:cNvSpPr/>
          <p:nvPr/>
        </p:nvSpPr>
        <p:spPr>
          <a:xfrm rot="18900000">
            <a:off x="2300763" y="198805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4" name="Multiply 84"/>
          <p:cNvSpPr/>
          <p:nvPr/>
        </p:nvSpPr>
        <p:spPr>
          <a:xfrm rot="18900000">
            <a:off x="2602687" y="21713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5" name="Multiply 84"/>
          <p:cNvSpPr/>
          <p:nvPr/>
        </p:nvSpPr>
        <p:spPr>
          <a:xfrm rot="18900000">
            <a:off x="2532597" y="178856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6" name="Multiply 84"/>
          <p:cNvSpPr/>
          <p:nvPr/>
        </p:nvSpPr>
        <p:spPr>
          <a:xfrm rot="18900000">
            <a:off x="2802173" y="19826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7" name="Multiply 84"/>
          <p:cNvSpPr/>
          <p:nvPr/>
        </p:nvSpPr>
        <p:spPr>
          <a:xfrm rot="18900000">
            <a:off x="2785998" y="30340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8" name="Multiply 84"/>
          <p:cNvSpPr/>
          <p:nvPr/>
        </p:nvSpPr>
        <p:spPr>
          <a:xfrm rot="18900000">
            <a:off x="2942351" y="331436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59" name="Multiply 84"/>
          <p:cNvSpPr/>
          <p:nvPr/>
        </p:nvSpPr>
        <p:spPr>
          <a:xfrm rot="18900000">
            <a:off x="2643123"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60" name="Multiply 84"/>
          <p:cNvSpPr/>
          <p:nvPr/>
        </p:nvSpPr>
        <p:spPr>
          <a:xfrm rot="18900000">
            <a:off x="2179454" y="327123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61" name="Multiply 84"/>
          <p:cNvSpPr/>
          <p:nvPr/>
        </p:nvSpPr>
        <p:spPr>
          <a:xfrm rot="18900000">
            <a:off x="3034008" y="36574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62" name="Multiply 84"/>
          <p:cNvSpPr/>
          <p:nvPr/>
        </p:nvSpPr>
        <p:spPr>
          <a:xfrm rot="18900000">
            <a:off x="2532597" y="360550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63" name="Multiply 84"/>
          <p:cNvSpPr/>
          <p:nvPr/>
        </p:nvSpPr>
        <p:spPr>
          <a:xfrm rot="18900000">
            <a:off x="2486770" y="31580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64" name="Multiply 84"/>
          <p:cNvSpPr/>
          <p:nvPr/>
        </p:nvSpPr>
        <p:spPr>
          <a:xfrm rot="18900000">
            <a:off x="3330541" y="31152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grpSp>
        <p:nvGrpSpPr>
          <p:cNvPr id="67" name="Rectangle 80"/>
          <p:cNvGrpSpPr/>
          <p:nvPr/>
        </p:nvGrpSpPr>
        <p:grpSpPr>
          <a:xfrm>
            <a:off x="1167261" y="1002819"/>
            <a:ext cx="1828801" cy="457201"/>
            <a:chOff x="0" y="0"/>
            <a:chExt cx="1828800" cy="457200"/>
          </a:xfrm>
        </p:grpSpPr>
        <p:sp>
          <p:nvSpPr>
            <p:cNvPr id="65" name="Rectangle"/>
            <p:cNvSpPr/>
            <p:nvPr/>
          </p:nvSpPr>
          <p:spPr>
            <a:xfrm>
              <a:off x="0" y="0"/>
              <a:ext cx="1828800" cy="457200"/>
            </a:xfrm>
            <a:prstGeom prst="rect">
              <a:avLst/>
            </a:prstGeom>
            <a:solidFill>
              <a:schemeClr val="accent1"/>
            </a:solidFill>
            <a:ln w="25400" cap="flat">
              <a:solidFill>
                <a:srgbClr val="37609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6" name="Antes del CJ"/>
            <p:cNvSpPr txBox="1"/>
            <p:nvPr/>
          </p:nvSpPr>
          <p:spPr>
            <a:xfrm>
              <a:off x="0" y="62229"/>
              <a:ext cx="1828800"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latin typeface="Hurme Geometric Sans 2"/>
                  <a:ea typeface="Hurme Geometric Sans 2"/>
                  <a:cs typeface="Hurme Geometric Sans 2"/>
                  <a:sym typeface="Hurme Geometric Sans 2"/>
                </a:defRPr>
              </a:lvl1pPr>
            </a:lstStyle>
            <a:p>
              <a:pPr/>
              <a:r>
                <a:t>Antes del CJ</a:t>
              </a:r>
            </a:p>
          </p:txBody>
        </p:sp>
      </p:grpSp>
      <p:sp>
        <p:nvSpPr>
          <p:cNvPr id="68" name="Title 1"/>
          <p:cNvSpPr txBox="1"/>
          <p:nvPr>
            <p:ph type="title"/>
          </p:nvPr>
        </p:nvSpPr>
        <p:spPr>
          <a:prstGeom prst="rect">
            <a:avLst/>
          </a:prstGeom>
        </p:spPr>
        <p:txBody>
          <a:bodyPr/>
          <a:lstStyle>
            <a:lvl1pPr defTabSz="896111">
              <a:defRPr sz="3528">
                <a:effectLst>
                  <a:outerShdw sx="100000" sy="100000" kx="0" ky="0" algn="b" rotWithShape="0" blurRad="37338" dist="19913" dir="1800000">
                    <a:srgbClr val="000000">
                      <a:alpha val="40000"/>
                    </a:srgbClr>
                  </a:outerShdw>
                </a:effectLst>
              </a:defRPr>
            </a:lvl1pPr>
          </a:lstStyle>
          <a:p>
            <a:pPr/>
            <a:r>
              <a:t>Cómo funciona el Clustering Jerárquico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traight Arrow Connector 81"/>
          <p:cNvSpPr/>
          <p:nvPr/>
        </p:nvSpPr>
        <p:spPr>
          <a:xfrm flipV="1">
            <a:off x="613581" y="1531188"/>
            <a:ext cx="1" cy="2521743"/>
          </a:xfrm>
          <a:prstGeom prst="line">
            <a:avLst/>
          </a:prstGeom>
          <a:ln w="28575">
            <a:solidFill>
              <a:srgbClr val="4A7EBB"/>
            </a:solidFill>
            <a:tailEnd type="triangle"/>
          </a:ln>
        </p:spPr>
        <p:txBody>
          <a:bodyPr lIns="45719" rIns="45719"/>
          <a:lstStyle/>
          <a:p>
            <a:pPr/>
          </a:p>
        </p:txBody>
      </p:sp>
      <p:sp>
        <p:nvSpPr>
          <p:cNvPr id="73" name="Straight Arrow Connector 83"/>
          <p:cNvSpPr/>
          <p:nvPr/>
        </p:nvSpPr>
        <p:spPr>
          <a:xfrm>
            <a:off x="400050" y="3858329"/>
            <a:ext cx="3038500" cy="16176"/>
          </a:xfrm>
          <a:prstGeom prst="line">
            <a:avLst/>
          </a:prstGeom>
          <a:ln w="28575">
            <a:solidFill>
              <a:srgbClr val="4A7EBB"/>
            </a:solidFill>
            <a:tailEnd type="triangle"/>
          </a:ln>
        </p:spPr>
        <p:txBody>
          <a:bodyPr lIns="45719" rIns="45719"/>
          <a:lstStyle/>
          <a:p>
            <a:pPr/>
          </a:p>
        </p:txBody>
      </p:sp>
      <p:sp>
        <p:nvSpPr>
          <p:cNvPr id="74" name="Straight Arrow Connector 81"/>
          <p:cNvSpPr/>
          <p:nvPr/>
        </p:nvSpPr>
        <p:spPr>
          <a:xfrm flipV="1">
            <a:off x="5725781" y="1558504"/>
            <a:ext cx="1" cy="2521743"/>
          </a:xfrm>
          <a:prstGeom prst="line">
            <a:avLst/>
          </a:prstGeom>
          <a:ln w="28575">
            <a:solidFill>
              <a:srgbClr val="4A7EBB"/>
            </a:solidFill>
            <a:tailEnd type="triangle"/>
          </a:ln>
        </p:spPr>
        <p:txBody>
          <a:bodyPr lIns="45719" rIns="45719"/>
          <a:lstStyle/>
          <a:p>
            <a:pPr/>
          </a:p>
        </p:txBody>
      </p:sp>
      <p:sp>
        <p:nvSpPr>
          <p:cNvPr id="75" name="Straight Arrow Connector 83"/>
          <p:cNvSpPr/>
          <p:nvPr/>
        </p:nvSpPr>
        <p:spPr>
          <a:xfrm>
            <a:off x="5504730" y="3876493"/>
            <a:ext cx="3038500" cy="16176"/>
          </a:xfrm>
          <a:prstGeom prst="line">
            <a:avLst/>
          </a:prstGeom>
          <a:ln w="28575">
            <a:solidFill>
              <a:srgbClr val="4A7EBB"/>
            </a:solidFill>
            <a:tailEnd type="triangle"/>
          </a:ln>
        </p:spPr>
        <p:txBody>
          <a:bodyPr lIns="45719" rIns="45719"/>
          <a:lstStyle/>
          <a:p>
            <a:pPr/>
          </a:p>
        </p:txBody>
      </p:sp>
      <p:sp>
        <p:nvSpPr>
          <p:cNvPr id="76" name="Multiply 84"/>
          <p:cNvSpPr/>
          <p:nvPr/>
        </p:nvSpPr>
        <p:spPr>
          <a:xfrm rot="18900000">
            <a:off x="5950814" y="31634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77" name="Multiply 84"/>
          <p:cNvSpPr/>
          <p:nvPr/>
        </p:nvSpPr>
        <p:spPr>
          <a:xfrm rot="18900000">
            <a:off x="6182648" y="3055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78" name="Multiply 84"/>
          <p:cNvSpPr/>
          <p:nvPr/>
        </p:nvSpPr>
        <p:spPr>
          <a:xfrm rot="18900000">
            <a:off x="6479182" y="2910002"/>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79" name="Multiply 84"/>
          <p:cNvSpPr/>
          <p:nvPr/>
        </p:nvSpPr>
        <p:spPr>
          <a:xfrm rot="18900000">
            <a:off x="6064036" y="282373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0" name="Multiply 84"/>
          <p:cNvSpPr/>
          <p:nvPr/>
        </p:nvSpPr>
        <p:spPr>
          <a:xfrm rot="18900000">
            <a:off x="6328219" y="2635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1" name="Multiply 84"/>
          <p:cNvSpPr/>
          <p:nvPr/>
        </p:nvSpPr>
        <p:spPr>
          <a:xfrm rot="18900000">
            <a:off x="6489965" y="316879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2" name="Multiply 84"/>
          <p:cNvSpPr/>
          <p:nvPr/>
        </p:nvSpPr>
        <p:spPr>
          <a:xfrm rot="18900000">
            <a:off x="6721799" y="2635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3" name="Multiply 84"/>
          <p:cNvSpPr/>
          <p:nvPr/>
        </p:nvSpPr>
        <p:spPr>
          <a:xfrm rot="18900000">
            <a:off x="6430659" y="344915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4" name="Multiply 84"/>
          <p:cNvSpPr/>
          <p:nvPr/>
        </p:nvSpPr>
        <p:spPr>
          <a:xfrm rot="18900000">
            <a:off x="674875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5" name="Multiply 84"/>
          <p:cNvSpPr/>
          <p:nvPr/>
        </p:nvSpPr>
        <p:spPr>
          <a:xfrm rot="18900000">
            <a:off x="6101777" y="35084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86" name="Multiply 84"/>
          <p:cNvSpPr/>
          <p:nvPr/>
        </p:nvSpPr>
        <p:spPr>
          <a:xfrm rot="18900000">
            <a:off x="7250167" y="25865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87" name="Multiply 84"/>
          <p:cNvSpPr/>
          <p:nvPr/>
        </p:nvSpPr>
        <p:spPr>
          <a:xfrm rot="18900000">
            <a:off x="7018332" y="21875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88" name="Multiply 84"/>
          <p:cNvSpPr/>
          <p:nvPr/>
        </p:nvSpPr>
        <p:spPr>
          <a:xfrm rot="18900000">
            <a:off x="7632965" y="24625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89" name="Multiply 84"/>
          <p:cNvSpPr/>
          <p:nvPr/>
        </p:nvSpPr>
        <p:spPr>
          <a:xfrm rot="18900000">
            <a:off x="7169294" y="2284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90" name="Multiply 84"/>
          <p:cNvSpPr/>
          <p:nvPr/>
        </p:nvSpPr>
        <p:spPr>
          <a:xfrm rot="18900000">
            <a:off x="7519744" y="225762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91" name="Multiply 84"/>
          <p:cNvSpPr/>
          <p:nvPr/>
        </p:nvSpPr>
        <p:spPr>
          <a:xfrm rot="18900000">
            <a:off x="7406521" y="2004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92" name="Multiply 84"/>
          <p:cNvSpPr/>
          <p:nvPr/>
        </p:nvSpPr>
        <p:spPr>
          <a:xfrm rot="18900000">
            <a:off x="7708445" y="21875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93" name="Multiply 84"/>
          <p:cNvSpPr/>
          <p:nvPr/>
        </p:nvSpPr>
        <p:spPr>
          <a:xfrm rot="18900000">
            <a:off x="7632965" y="18047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94" name="Multiply 84"/>
          <p:cNvSpPr/>
          <p:nvPr/>
        </p:nvSpPr>
        <p:spPr>
          <a:xfrm rot="18900000">
            <a:off x="7907932" y="2004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95" name="Multiply 84"/>
          <p:cNvSpPr/>
          <p:nvPr/>
        </p:nvSpPr>
        <p:spPr>
          <a:xfrm rot="18900000">
            <a:off x="7886365" y="30501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96" name="Multiply 84"/>
          <p:cNvSpPr/>
          <p:nvPr/>
        </p:nvSpPr>
        <p:spPr>
          <a:xfrm rot="18900000">
            <a:off x="8042719" y="33305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97" name="Multiply 84"/>
          <p:cNvSpPr/>
          <p:nvPr/>
        </p:nvSpPr>
        <p:spPr>
          <a:xfrm rot="18900000">
            <a:off x="7746186" y="33952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98" name="Multiply 84"/>
          <p:cNvSpPr/>
          <p:nvPr/>
        </p:nvSpPr>
        <p:spPr>
          <a:xfrm rot="18900000">
            <a:off x="7282516" y="328740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99" name="Multiply 84"/>
          <p:cNvSpPr/>
          <p:nvPr/>
        </p:nvSpPr>
        <p:spPr>
          <a:xfrm rot="18900000">
            <a:off x="8139766" y="367559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00" name="Multiply 84"/>
          <p:cNvSpPr/>
          <p:nvPr/>
        </p:nvSpPr>
        <p:spPr>
          <a:xfrm rot="18900000">
            <a:off x="7632965" y="36270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01" name="Multiply 84"/>
          <p:cNvSpPr/>
          <p:nvPr/>
        </p:nvSpPr>
        <p:spPr>
          <a:xfrm rot="18900000">
            <a:off x="7589832" y="317418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02" name="Multiply 84"/>
          <p:cNvSpPr/>
          <p:nvPr/>
        </p:nvSpPr>
        <p:spPr>
          <a:xfrm rot="18900000">
            <a:off x="8430908" y="313644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grpSp>
        <p:nvGrpSpPr>
          <p:cNvPr id="105" name="Rectangle 80"/>
          <p:cNvGrpSpPr/>
          <p:nvPr/>
        </p:nvGrpSpPr>
        <p:grpSpPr>
          <a:xfrm>
            <a:off x="1167261" y="1002819"/>
            <a:ext cx="1828801" cy="457201"/>
            <a:chOff x="0" y="0"/>
            <a:chExt cx="1828800" cy="457200"/>
          </a:xfrm>
        </p:grpSpPr>
        <p:sp>
          <p:nvSpPr>
            <p:cNvPr id="103" name="Rectangle"/>
            <p:cNvSpPr/>
            <p:nvPr/>
          </p:nvSpPr>
          <p:spPr>
            <a:xfrm>
              <a:off x="0" y="0"/>
              <a:ext cx="1828800" cy="457200"/>
            </a:xfrm>
            <a:prstGeom prst="rect">
              <a:avLst/>
            </a:prstGeom>
            <a:solidFill>
              <a:schemeClr val="accent1"/>
            </a:solidFill>
            <a:ln w="25400" cap="flat">
              <a:solidFill>
                <a:srgbClr val="37609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4" name="Antes del CJ"/>
            <p:cNvSpPr txBox="1"/>
            <p:nvPr/>
          </p:nvSpPr>
          <p:spPr>
            <a:xfrm>
              <a:off x="0" y="62229"/>
              <a:ext cx="1828800"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latin typeface="Hurme Geometric Sans 2"/>
                  <a:ea typeface="Hurme Geometric Sans 2"/>
                  <a:cs typeface="Hurme Geometric Sans 2"/>
                  <a:sym typeface="Hurme Geometric Sans 2"/>
                </a:defRPr>
              </a:lvl1pPr>
            </a:lstStyle>
            <a:p>
              <a:pPr/>
              <a:r>
                <a:t>Antes del CJ</a:t>
              </a:r>
            </a:p>
          </p:txBody>
        </p:sp>
      </p:grpSp>
      <p:grpSp>
        <p:nvGrpSpPr>
          <p:cNvPr id="108" name="Rectangle 82"/>
          <p:cNvGrpSpPr/>
          <p:nvPr/>
        </p:nvGrpSpPr>
        <p:grpSpPr>
          <a:xfrm>
            <a:off x="6275716" y="1002819"/>
            <a:ext cx="1828801" cy="457201"/>
            <a:chOff x="0" y="0"/>
            <a:chExt cx="1828800" cy="457200"/>
          </a:xfrm>
        </p:grpSpPr>
        <p:sp>
          <p:nvSpPr>
            <p:cNvPr id="106" name="Rectangle"/>
            <p:cNvSpPr/>
            <p:nvPr/>
          </p:nvSpPr>
          <p:spPr>
            <a:xfrm>
              <a:off x="0" y="0"/>
              <a:ext cx="1828800" cy="457200"/>
            </a:xfrm>
            <a:prstGeom prst="rect">
              <a:avLst/>
            </a:prstGeom>
            <a:solidFill>
              <a:schemeClr val="accent1"/>
            </a:solidFill>
            <a:ln w="25400" cap="flat">
              <a:solidFill>
                <a:srgbClr val="37609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7" name="Después del CJ"/>
            <p:cNvSpPr txBox="1"/>
            <p:nvPr/>
          </p:nvSpPr>
          <p:spPr>
            <a:xfrm>
              <a:off x="0" y="62229"/>
              <a:ext cx="1828800"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latin typeface="Hurme Geometric Sans 2"/>
                  <a:ea typeface="Hurme Geometric Sans 2"/>
                  <a:cs typeface="Hurme Geometric Sans 2"/>
                  <a:sym typeface="Hurme Geometric Sans 2"/>
                </a:defRPr>
              </a:lvl1pPr>
            </a:lstStyle>
            <a:p>
              <a:pPr/>
              <a:r>
                <a:t>Después del CJ</a:t>
              </a:r>
            </a:p>
          </p:txBody>
        </p:sp>
      </p:grpSp>
      <p:grpSp>
        <p:nvGrpSpPr>
          <p:cNvPr id="111" name="Flèche : droite 1"/>
          <p:cNvGrpSpPr/>
          <p:nvPr/>
        </p:nvGrpSpPr>
        <p:grpSpPr>
          <a:xfrm>
            <a:off x="3910522" y="2280608"/>
            <a:ext cx="1252867" cy="793092"/>
            <a:chOff x="0" y="0"/>
            <a:chExt cx="1252865" cy="793090"/>
          </a:xfrm>
        </p:grpSpPr>
        <p:sp>
          <p:nvSpPr>
            <p:cNvPr id="109" name="Arrow"/>
            <p:cNvSpPr/>
            <p:nvPr/>
          </p:nvSpPr>
          <p:spPr>
            <a:xfrm>
              <a:off x="0" y="0"/>
              <a:ext cx="1252866" cy="793091"/>
            </a:xfrm>
            <a:prstGeom prst="rightArrow">
              <a:avLst>
                <a:gd name="adj1" fmla="val 50000"/>
                <a:gd name="adj2" fmla="val 50000"/>
              </a:avLst>
            </a:prstGeom>
            <a:solidFill>
              <a:srgbClr val="92D050"/>
            </a:solidFill>
            <a:ln w="25400" cap="flat">
              <a:solidFill>
                <a:srgbClr val="77933C"/>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0" name="CJ"/>
            <p:cNvSpPr txBox="1"/>
            <p:nvPr/>
          </p:nvSpPr>
          <p:spPr>
            <a:xfrm>
              <a:off x="0" y="217475"/>
              <a:ext cx="105459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CJ</a:t>
              </a:r>
            </a:p>
          </p:txBody>
        </p:sp>
      </p:grpSp>
      <p:sp>
        <p:nvSpPr>
          <p:cNvPr id="112" name="Title 2"/>
          <p:cNvSpPr txBox="1"/>
          <p:nvPr>
            <p:ph type="title"/>
          </p:nvPr>
        </p:nvSpPr>
        <p:spPr>
          <a:prstGeom prst="rect">
            <a:avLst/>
          </a:prstGeom>
        </p:spPr>
        <p:txBody>
          <a:bodyPr/>
          <a:lstStyle>
            <a:lvl1pPr defTabSz="896111">
              <a:defRPr sz="3528">
                <a:effectLst>
                  <a:outerShdw sx="100000" sy="100000" kx="0" ky="0" algn="b" rotWithShape="0" blurRad="37338" dist="19913" dir="1800000">
                    <a:srgbClr val="000000">
                      <a:alpha val="40000"/>
                    </a:srgbClr>
                  </a:outerShdw>
                </a:effectLst>
              </a:defRPr>
            </a:lvl1pPr>
          </a:lstStyle>
          <a:p>
            <a:pPr/>
            <a:r>
              <a:t>Cómo funciona el Clustering Jerárquico</a:t>
            </a:r>
          </a:p>
        </p:txBody>
      </p:sp>
      <p:sp>
        <p:nvSpPr>
          <p:cNvPr id="113" name="Straight Arrow Connector 79"/>
          <p:cNvSpPr/>
          <p:nvPr/>
        </p:nvSpPr>
        <p:spPr>
          <a:xfrm>
            <a:off x="400050" y="3858329"/>
            <a:ext cx="3038500" cy="16176"/>
          </a:xfrm>
          <a:prstGeom prst="line">
            <a:avLst/>
          </a:prstGeom>
          <a:ln w="28575">
            <a:solidFill>
              <a:srgbClr val="4A7EBB"/>
            </a:solidFill>
            <a:tailEnd type="triangle"/>
          </a:ln>
        </p:spPr>
        <p:txBody>
          <a:bodyPr lIns="45719" rIns="45719"/>
          <a:lstStyle/>
          <a:p>
            <a:pPr/>
          </a:p>
        </p:txBody>
      </p:sp>
      <p:sp>
        <p:nvSpPr>
          <p:cNvPr id="114" name="Multiply 84"/>
          <p:cNvSpPr/>
          <p:nvPr/>
        </p:nvSpPr>
        <p:spPr>
          <a:xfrm rot="18900000">
            <a:off x="847752" y="3147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15" name="Multiply 84"/>
          <p:cNvSpPr/>
          <p:nvPr/>
        </p:nvSpPr>
        <p:spPr>
          <a:xfrm rot="18900000">
            <a:off x="1079586" y="30393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16" name="Multiply 84"/>
          <p:cNvSpPr/>
          <p:nvPr/>
        </p:nvSpPr>
        <p:spPr>
          <a:xfrm rot="18900000">
            <a:off x="1373424" y="288879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17" name="Multiply 84"/>
          <p:cNvSpPr/>
          <p:nvPr/>
        </p:nvSpPr>
        <p:spPr>
          <a:xfrm rot="18900000">
            <a:off x="963668"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18" name="Multiply 84"/>
          <p:cNvSpPr/>
          <p:nvPr/>
        </p:nvSpPr>
        <p:spPr>
          <a:xfrm rot="18900000">
            <a:off x="1225157" y="26188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19" name="Multiply 84"/>
          <p:cNvSpPr/>
          <p:nvPr/>
        </p:nvSpPr>
        <p:spPr>
          <a:xfrm rot="18900000">
            <a:off x="1389598" y="315262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0" name="Multiply 84"/>
          <p:cNvSpPr/>
          <p:nvPr/>
        </p:nvSpPr>
        <p:spPr>
          <a:xfrm rot="18900000">
            <a:off x="1621433" y="26188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1" name="Multiply 84"/>
          <p:cNvSpPr/>
          <p:nvPr/>
        </p:nvSpPr>
        <p:spPr>
          <a:xfrm rot="18900000">
            <a:off x="1330290" y="343297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2" name="Multiply 84"/>
          <p:cNvSpPr/>
          <p:nvPr/>
        </p:nvSpPr>
        <p:spPr>
          <a:xfrm rot="18900000">
            <a:off x="1647670" y="322270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3" name="Multiply 84"/>
          <p:cNvSpPr/>
          <p:nvPr/>
        </p:nvSpPr>
        <p:spPr>
          <a:xfrm rot="18900000">
            <a:off x="998714" y="349228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4" name="Multiply 84"/>
          <p:cNvSpPr/>
          <p:nvPr/>
        </p:nvSpPr>
        <p:spPr>
          <a:xfrm rot="18900000">
            <a:off x="2144409" y="2564946"/>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5" name="Multiply 84"/>
          <p:cNvSpPr/>
          <p:nvPr/>
        </p:nvSpPr>
        <p:spPr>
          <a:xfrm rot="18900000">
            <a:off x="1912574" y="21713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6" name="Multiply 84"/>
          <p:cNvSpPr/>
          <p:nvPr/>
        </p:nvSpPr>
        <p:spPr>
          <a:xfrm rot="18900000">
            <a:off x="2532597" y="244094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7" name="Multiply 84"/>
          <p:cNvSpPr/>
          <p:nvPr/>
        </p:nvSpPr>
        <p:spPr>
          <a:xfrm rot="18900000">
            <a:off x="2068927" y="226841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8" name="Multiply 84"/>
          <p:cNvSpPr/>
          <p:nvPr/>
        </p:nvSpPr>
        <p:spPr>
          <a:xfrm rot="18900000">
            <a:off x="2416680" y="22390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29" name="Multiply 84"/>
          <p:cNvSpPr/>
          <p:nvPr/>
        </p:nvSpPr>
        <p:spPr>
          <a:xfrm rot="18900000">
            <a:off x="2300763" y="198805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0" name="Multiply 84"/>
          <p:cNvSpPr/>
          <p:nvPr/>
        </p:nvSpPr>
        <p:spPr>
          <a:xfrm rot="18900000">
            <a:off x="2602687" y="21713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1" name="Multiply 84"/>
          <p:cNvSpPr/>
          <p:nvPr/>
        </p:nvSpPr>
        <p:spPr>
          <a:xfrm rot="18900000">
            <a:off x="2532597" y="178856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2" name="Multiply 84"/>
          <p:cNvSpPr/>
          <p:nvPr/>
        </p:nvSpPr>
        <p:spPr>
          <a:xfrm rot="18900000">
            <a:off x="2802173" y="19826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3" name="Multiply 84"/>
          <p:cNvSpPr/>
          <p:nvPr/>
        </p:nvSpPr>
        <p:spPr>
          <a:xfrm rot="18900000">
            <a:off x="2785998" y="30340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4" name="Multiply 84"/>
          <p:cNvSpPr/>
          <p:nvPr/>
        </p:nvSpPr>
        <p:spPr>
          <a:xfrm rot="18900000">
            <a:off x="2942351" y="331436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5" name="Multiply 84"/>
          <p:cNvSpPr/>
          <p:nvPr/>
        </p:nvSpPr>
        <p:spPr>
          <a:xfrm rot="18900000">
            <a:off x="2643123"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6" name="Multiply 84"/>
          <p:cNvSpPr/>
          <p:nvPr/>
        </p:nvSpPr>
        <p:spPr>
          <a:xfrm rot="18900000">
            <a:off x="2179454" y="327123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7" name="Multiply 84"/>
          <p:cNvSpPr/>
          <p:nvPr/>
        </p:nvSpPr>
        <p:spPr>
          <a:xfrm rot="18900000">
            <a:off x="3034008" y="36574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8" name="Multiply 84"/>
          <p:cNvSpPr/>
          <p:nvPr/>
        </p:nvSpPr>
        <p:spPr>
          <a:xfrm rot="18900000">
            <a:off x="2532597" y="360550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39" name="Multiply 84"/>
          <p:cNvSpPr/>
          <p:nvPr/>
        </p:nvSpPr>
        <p:spPr>
          <a:xfrm rot="18900000">
            <a:off x="2486770" y="31580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40" name="Multiply 84"/>
          <p:cNvSpPr/>
          <p:nvPr/>
        </p:nvSpPr>
        <p:spPr>
          <a:xfrm rot="18900000">
            <a:off x="3330541" y="31152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traight Arrow Connector 81"/>
          <p:cNvSpPr/>
          <p:nvPr/>
        </p:nvSpPr>
        <p:spPr>
          <a:xfrm flipV="1">
            <a:off x="613581" y="1531188"/>
            <a:ext cx="1" cy="2521743"/>
          </a:xfrm>
          <a:prstGeom prst="line">
            <a:avLst/>
          </a:prstGeom>
          <a:ln w="28575">
            <a:solidFill>
              <a:srgbClr val="4A7EBB"/>
            </a:solidFill>
            <a:tailEnd type="triangle"/>
          </a:ln>
        </p:spPr>
        <p:txBody>
          <a:bodyPr lIns="45719" rIns="45719"/>
          <a:lstStyle/>
          <a:p>
            <a:pPr/>
          </a:p>
        </p:txBody>
      </p:sp>
      <p:sp>
        <p:nvSpPr>
          <p:cNvPr id="145" name="Straight Arrow Connector 83"/>
          <p:cNvSpPr/>
          <p:nvPr/>
        </p:nvSpPr>
        <p:spPr>
          <a:xfrm>
            <a:off x="400050" y="3858329"/>
            <a:ext cx="3038500" cy="16176"/>
          </a:xfrm>
          <a:prstGeom prst="line">
            <a:avLst/>
          </a:prstGeom>
          <a:ln w="28575">
            <a:solidFill>
              <a:srgbClr val="4A7EBB"/>
            </a:solidFill>
            <a:tailEnd type="triangle"/>
          </a:ln>
        </p:spPr>
        <p:txBody>
          <a:bodyPr lIns="45719" rIns="45719"/>
          <a:lstStyle/>
          <a:p>
            <a:pPr/>
          </a:p>
        </p:txBody>
      </p:sp>
      <p:sp>
        <p:nvSpPr>
          <p:cNvPr id="146" name="Straight Arrow Connector 81"/>
          <p:cNvSpPr/>
          <p:nvPr/>
        </p:nvSpPr>
        <p:spPr>
          <a:xfrm flipV="1">
            <a:off x="5725781" y="1558504"/>
            <a:ext cx="1" cy="2521743"/>
          </a:xfrm>
          <a:prstGeom prst="line">
            <a:avLst/>
          </a:prstGeom>
          <a:ln w="28575">
            <a:solidFill>
              <a:srgbClr val="4A7EBB"/>
            </a:solidFill>
            <a:tailEnd type="triangle"/>
          </a:ln>
        </p:spPr>
        <p:txBody>
          <a:bodyPr lIns="45719" rIns="45719"/>
          <a:lstStyle/>
          <a:p>
            <a:pPr/>
          </a:p>
        </p:txBody>
      </p:sp>
      <p:sp>
        <p:nvSpPr>
          <p:cNvPr id="147" name="Straight Arrow Connector 83"/>
          <p:cNvSpPr/>
          <p:nvPr/>
        </p:nvSpPr>
        <p:spPr>
          <a:xfrm>
            <a:off x="5504730" y="3876493"/>
            <a:ext cx="3038500" cy="16176"/>
          </a:xfrm>
          <a:prstGeom prst="line">
            <a:avLst/>
          </a:prstGeom>
          <a:ln w="28575">
            <a:solidFill>
              <a:srgbClr val="4A7EBB"/>
            </a:solidFill>
            <a:tailEnd type="triangle"/>
          </a:ln>
        </p:spPr>
        <p:txBody>
          <a:bodyPr lIns="45719" rIns="45719"/>
          <a:lstStyle/>
          <a:p>
            <a:pPr/>
          </a:p>
        </p:txBody>
      </p:sp>
      <p:grpSp>
        <p:nvGrpSpPr>
          <p:cNvPr id="150" name="Rectangle 80"/>
          <p:cNvGrpSpPr/>
          <p:nvPr/>
        </p:nvGrpSpPr>
        <p:grpSpPr>
          <a:xfrm>
            <a:off x="1167261" y="1002819"/>
            <a:ext cx="1828801" cy="457201"/>
            <a:chOff x="0" y="0"/>
            <a:chExt cx="1828800" cy="457200"/>
          </a:xfrm>
        </p:grpSpPr>
        <p:sp>
          <p:nvSpPr>
            <p:cNvPr id="148" name="Rectangle"/>
            <p:cNvSpPr/>
            <p:nvPr/>
          </p:nvSpPr>
          <p:spPr>
            <a:xfrm>
              <a:off x="0" y="0"/>
              <a:ext cx="1828800" cy="457200"/>
            </a:xfrm>
            <a:prstGeom prst="rect">
              <a:avLst/>
            </a:prstGeom>
            <a:solidFill>
              <a:schemeClr val="accent1"/>
            </a:solidFill>
            <a:ln w="25400" cap="flat">
              <a:solidFill>
                <a:srgbClr val="37609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9" name="Antes del CJ"/>
            <p:cNvSpPr txBox="1"/>
            <p:nvPr/>
          </p:nvSpPr>
          <p:spPr>
            <a:xfrm>
              <a:off x="0" y="62229"/>
              <a:ext cx="1828800"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latin typeface="Hurme Geometric Sans 2"/>
                  <a:ea typeface="Hurme Geometric Sans 2"/>
                  <a:cs typeface="Hurme Geometric Sans 2"/>
                  <a:sym typeface="Hurme Geometric Sans 2"/>
                </a:defRPr>
              </a:lvl1pPr>
            </a:lstStyle>
            <a:p>
              <a:pPr/>
              <a:r>
                <a:t>Antes del CJ</a:t>
              </a:r>
            </a:p>
          </p:txBody>
        </p:sp>
      </p:grpSp>
      <p:grpSp>
        <p:nvGrpSpPr>
          <p:cNvPr id="153" name="Rectangle 82"/>
          <p:cNvGrpSpPr/>
          <p:nvPr/>
        </p:nvGrpSpPr>
        <p:grpSpPr>
          <a:xfrm>
            <a:off x="6275716" y="1002819"/>
            <a:ext cx="1828801" cy="457201"/>
            <a:chOff x="0" y="0"/>
            <a:chExt cx="1828800" cy="457200"/>
          </a:xfrm>
        </p:grpSpPr>
        <p:sp>
          <p:nvSpPr>
            <p:cNvPr id="151" name="Rectangle"/>
            <p:cNvSpPr/>
            <p:nvPr/>
          </p:nvSpPr>
          <p:spPr>
            <a:xfrm>
              <a:off x="0" y="0"/>
              <a:ext cx="1828800" cy="457200"/>
            </a:xfrm>
            <a:prstGeom prst="rect">
              <a:avLst/>
            </a:prstGeom>
            <a:solidFill>
              <a:schemeClr val="accent1"/>
            </a:solidFill>
            <a:ln w="25400" cap="flat">
              <a:solidFill>
                <a:srgbClr val="376092"/>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2" name="Después del CJ"/>
            <p:cNvSpPr txBox="1"/>
            <p:nvPr/>
          </p:nvSpPr>
          <p:spPr>
            <a:xfrm>
              <a:off x="0" y="62229"/>
              <a:ext cx="1828800"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latin typeface="Hurme Geometric Sans 2"/>
                  <a:ea typeface="Hurme Geometric Sans 2"/>
                  <a:cs typeface="Hurme Geometric Sans 2"/>
                  <a:sym typeface="Hurme Geometric Sans 2"/>
                </a:defRPr>
              </a:lvl1pPr>
            </a:lstStyle>
            <a:p>
              <a:pPr/>
              <a:r>
                <a:t>Después del CJ</a:t>
              </a:r>
            </a:p>
          </p:txBody>
        </p:sp>
      </p:grpSp>
      <p:sp>
        <p:nvSpPr>
          <p:cNvPr id="154" name="Ellipse 1"/>
          <p:cNvSpPr/>
          <p:nvPr/>
        </p:nvSpPr>
        <p:spPr>
          <a:xfrm rot="19680000">
            <a:off x="6925392" y="1811906"/>
            <a:ext cx="1174981" cy="886425"/>
          </a:xfrm>
          <a:prstGeom prst="ellipse">
            <a:avLst/>
          </a:prstGeom>
          <a:ln w="25400">
            <a:solidFill>
              <a:srgbClr val="3A5E8A"/>
            </a:solidFill>
          </a:ln>
        </p:spPr>
        <p:txBody>
          <a:bodyPr lIns="45719" rIns="45719" anchor="ctr"/>
          <a:lstStyle/>
          <a:p>
            <a:pPr algn="ctr">
              <a:defRPr>
                <a:solidFill>
                  <a:srgbClr val="FFFFFF"/>
                </a:solidFill>
              </a:defRPr>
            </a:pPr>
          </a:p>
        </p:txBody>
      </p:sp>
      <p:sp>
        <p:nvSpPr>
          <p:cNvPr id="155" name="Ellipse 84"/>
          <p:cNvSpPr/>
          <p:nvPr/>
        </p:nvSpPr>
        <p:spPr>
          <a:xfrm rot="1680000">
            <a:off x="5938747" y="2466615"/>
            <a:ext cx="1005290" cy="1282701"/>
          </a:xfrm>
          <a:prstGeom prst="ellipse">
            <a:avLst/>
          </a:prstGeom>
          <a:ln w="25400">
            <a:solidFill>
              <a:srgbClr val="FF0000"/>
            </a:solidFill>
          </a:ln>
        </p:spPr>
        <p:txBody>
          <a:bodyPr lIns="45719" rIns="45719" anchor="ctr"/>
          <a:lstStyle/>
          <a:p>
            <a:pPr algn="ctr">
              <a:defRPr>
                <a:solidFill>
                  <a:srgbClr val="FFFFFF"/>
                </a:solidFill>
              </a:defRPr>
            </a:pPr>
          </a:p>
        </p:txBody>
      </p:sp>
      <p:sp>
        <p:nvSpPr>
          <p:cNvPr id="156" name="Ellipse 85"/>
          <p:cNvSpPr/>
          <p:nvPr/>
        </p:nvSpPr>
        <p:spPr>
          <a:xfrm rot="21120000">
            <a:off x="7187490" y="2976591"/>
            <a:ext cx="1484101" cy="900287"/>
          </a:xfrm>
          <a:prstGeom prst="ellipse">
            <a:avLst/>
          </a:prstGeom>
          <a:ln w="25400">
            <a:solidFill>
              <a:srgbClr val="00B050"/>
            </a:solidFill>
          </a:ln>
        </p:spPr>
        <p:txBody>
          <a:bodyPr lIns="45719" rIns="45719" anchor="ctr"/>
          <a:lstStyle/>
          <a:p>
            <a:pPr algn="ctr">
              <a:defRPr>
                <a:solidFill>
                  <a:srgbClr val="FFFFFF"/>
                </a:solidFill>
              </a:defRPr>
            </a:pPr>
          </a:p>
        </p:txBody>
      </p:sp>
      <p:grpSp>
        <p:nvGrpSpPr>
          <p:cNvPr id="159" name="Flèche : droite 86"/>
          <p:cNvGrpSpPr/>
          <p:nvPr/>
        </p:nvGrpSpPr>
        <p:grpSpPr>
          <a:xfrm>
            <a:off x="3908843" y="2280608"/>
            <a:ext cx="1252867" cy="793092"/>
            <a:chOff x="0" y="0"/>
            <a:chExt cx="1252865" cy="793090"/>
          </a:xfrm>
        </p:grpSpPr>
        <p:sp>
          <p:nvSpPr>
            <p:cNvPr id="157" name="Arrow"/>
            <p:cNvSpPr/>
            <p:nvPr/>
          </p:nvSpPr>
          <p:spPr>
            <a:xfrm>
              <a:off x="0" y="0"/>
              <a:ext cx="1252866" cy="793091"/>
            </a:xfrm>
            <a:prstGeom prst="rightArrow">
              <a:avLst>
                <a:gd name="adj1" fmla="val 50000"/>
                <a:gd name="adj2" fmla="val 50000"/>
              </a:avLst>
            </a:prstGeom>
            <a:solidFill>
              <a:srgbClr val="92D050"/>
            </a:solidFill>
            <a:ln w="25400" cap="flat">
              <a:solidFill>
                <a:srgbClr val="77933C"/>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8" name="CJ"/>
            <p:cNvSpPr txBox="1"/>
            <p:nvPr/>
          </p:nvSpPr>
          <p:spPr>
            <a:xfrm>
              <a:off x="0" y="217475"/>
              <a:ext cx="105459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CJ</a:t>
              </a:r>
            </a:p>
          </p:txBody>
        </p:sp>
      </p:grpSp>
      <p:sp>
        <p:nvSpPr>
          <p:cNvPr id="160" name="ZoneTexte 2"/>
          <p:cNvSpPr txBox="1"/>
          <p:nvPr/>
        </p:nvSpPr>
        <p:spPr>
          <a:xfrm>
            <a:off x="2083419" y="4278852"/>
            <a:ext cx="4975274"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ontserrat Light"/>
                <a:ea typeface="Montserrat Light"/>
                <a:cs typeface="Montserrat Light"/>
                <a:sym typeface="Montserrat Light"/>
              </a:defRPr>
            </a:lvl1pPr>
          </a:lstStyle>
          <a:p>
            <a:pPr/>
            <a:r>
              <a:t>Igual que K-Means pero con diferente proceso</a:t>
            </a:r>
          </a:p>
        </p:txBody>
      </p:sp>
      <p:sp>
        <p:nvSpPr>
          <p:cNvPr id="161" name="Title 3"/>
          <p:cNvSpPr txBox="1"/>
          <p:nvPr>
            <p:ph type="title"/>
          </p:nvPr>
        </p:nvSpPr>
        <p:spPr>
          <a:prstGeom prst="rect">
            <a:avLst/>
          </a:prstGeom>
        </p:spPr>
        <p:txBody>
          <a:bodyPr/>
          <a:lstStyle>
            <a:lvl1pPr defTabSz="896111">
              <a:defRPr sz="3528">
                <a:effectLst>
                  <a:outerShdw sx="100000" sy="100000" kx="0" ky="0" algn="b" rotWithShape="0" blurRad="37338" dist="19913" dir="1800000">
                    <a:srgbClr val="000000">
                      <a:alpha val="40000"/>
                    </a:srgbClr>
                  </a:outerShdw>
                </a:effectLst>
              </a:defRPr>
            </a:lvl1pPr>
          </a:lstStyle>
          <a:p>
            <a:pPr/>
            <a:r>
              <a:t>Cómo funciona el Clustering Jerárquico</a:t>
            </a:r>
          </a:p>
        </p:txBody>
      </p:sp>
      <p:sp>
        <p:nvSpPr>
          <p:cNvPr id="162" name="Multiply 84"/>
          <p:cNvSpPr/>
          <p:nvPr/>
        </p:nvSpPr>
        <p:spPr>
          <a:xfrm rot="18900000">
            <a:off x="5950814" y="31634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3" name="Multiply 84"/>
          <p:cNvSpPr/>
          <p:nvPr/>
        </p:nvSpPr>
        <p:spPr>
          <a:xfrm rot="18900000">
            <a:off x="6182648" y="30555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4" name="Multiply 84"/>
          <p:cNvSpPr/>
          <p:nvPr/>
        </p:nvSpPr>
        <p:spPr>
          <a:xfrm rot="18900000">
            <a:off x="6479182" y="2910002"/>
            <a:ext cx="111603" cy="111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5" name="Multiply 84"/>
          <p:cNvSpPr/>
          <p:nvPr/>
        </p:nvSpPr>
        <p:spPr>
          <a:xfrm rot="18900000">
            <a:off x="6064036" y="282373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6" name="Multiply 84"/>
          <p:cNvSpPr/>
          <p:nvPr/>
        </p:nvSpPr>
        <p:spPr>
          <a:xfrm rot="18900000">
            <a:off x="6328219" y="2635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7" name="Multiply 84"/>
          <p:cNvSpPr/>
          <p:nvPr/>
        </p:nvSpPr>
        <p:spPr>
          <a:xfrm rot="18900000">
            <a:off x="6489965" y="316879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8" name="Multiply 84"/>
          <p:cNvSpPr/>
          <p:nvPr/>
        </p:nvSpPr>
        <p:spPr>
          <a:xfrm rot="18900000">
            <a:off x="6721799" y="263503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69" name="Multiply 84"/>
          <p:cNvSpPr/>
          <p:nvPr/>
        </p:nvSpPr>
        <p:spPr>
          <a:xfrm rot="18900000">
            <a:off x="6430659" y="344915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70" name="Multiply 84"/>
          <p:cNvSpPr/>
          <p:nvPr/>
        </p:nvSpPr>
        <p:spPr>
          <a:xfrm rot="18900000">
            <a:off x="6748757" y="323888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71" name="Multiply 84"/>
          <p:cNvSpPr/>
          <p:nvPr/>
        </p:nvSpPr>
        <p:spPr>
          <a:xfrm rot="18900000">
            <a:off x="6101777" y="35084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172" name="Multiply 84"/>
          <p:cNvSpPr/>
          <p:nvPr/>
        </p:nvSpPr>
        <p:spPr>
          <a:xfrm rot="18900000">
            <a:off x="7250167" y="25865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3" name="Multiply 84"/>
          <p:cNvSpPr/>
          <p:nvPr/>
        </p:nvSpPr>
        <p:spPr>
          <a:xfrm rot="18900000">
            <a:off x="7018332" y="21875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4" name="Multiply 84"/>
          <p:cNvSpPr/>
          <p:nvPr/>
        </p:nvSpPr>
        <p:spPr>
          <a:xfrm rot="18900000">
            <a:off x="7632965" y="24625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5" name="Multiply 84"/>
          <p:cNvSpPr/>
          <p:nvPr/>
        </p:nvSpPr>
        <p:spPr>
          <a:xfrm rot="18900000">
            <a:off x="7169294" y="228458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6" name="Multiply 84"/>
          <p:cNvSpPr/>
          <p:nvPr/>
        </p:nvSpPr>
        <p:spPr>
          <a:xfrm rot="18900000">
            <a:off x="7519744" y="225762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7" name="Multiply 84"/>
          <p:cNvSpPr/>
          <p:nvPr/>
        </p:nvSpPr>
        <p:spPr>
          <a:xfrm rot="18900000">
            <a:off x="7406521" y="2004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8" name="Multiply 84"/>
          <p:cNvSpPr/>
          <p:nvPr/>
        </p:nvSpPr>
        <p:spPr>
          <a:xfrm rot="18900000">
            <a:off x="7708445" y="21875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79" name="Multiply 84"/>
          <p:cNvSpPr/>
          <p:nvPr/>
        </p:nvSpPr>
        <p:spPr>
          <a:xfrm rot="18900000">
            <a:off x="7632965" y="18047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80" name="Multiply 84"/>
          <p:cNvSpPr/>
          <p:nvPr/>
        </p:nvSpPr>
        <p:spPr>
          <a:xfrm rot="18900000">
            <a:off x="7907932" y="2004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181" name="Multiply 84"/>
          <p:cNvSpPr/>
          <p:nvPr/>
        </p:nvSpPr>
        <p:spPr>
          <a:xfrm rot="18900000">
            <a:off x="7886365" y="305018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2" name="Multiply 84"/>
          <p:cNvSpPr/>
          <p:nvPr/>
        </p:nvSpPr>
        <p:spPr>
          <a:xfrm rot="18900000">
            <a:off x="8042719" y="333054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3" name="Multiply 84"/>
          <p:cNvSpPr/>
          <p:nvPr/>
        </p:nvSpPr>
        <p:spPr>
          <a:xfrm rot="18900000">
            <a:off x="7746186" y="33952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4" name="Multiply 84"/>
          <p:cNvSpPr/>
          <p:nvPr/>
        </p:nvSpPr>
        <p:spPr>
          <a:xfrm rot="18900000">
            <a:off x="7282516" y="328740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5" name="Multiply 84"/>
          <p:cNvSpPr/>
          <p:nvPr/>
        </p:nvSpPr>
        <p:spPr>
          <a:xfrm rot="18900000">
            <a:off x="8139766" y="367559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6" name="Multiply 84"/>
          <p:cNvSpPr/>
          <p:nvPr/>
        </p:nvSpPr>
        <p:spPr>
          <a:xfrm rot="18900000">
            <a:off x="7632965" y="362707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7" name="Multiply 84"/>
          <p:cNvSpPr/>
          <p:nvPr/>
        </p:nvSpPr>
        <p:spPr>
          <a:xfrm rot="18900000">
            <a:off x="7589832" y="317418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8" name="Multiply 84"/>
          <p:cNvSpPr/>
          <p:nvPr/>
        </p:nvSpPr>
        <p:spPr>
          <a:xfrm rot="18900000">
            <a:off x="8430908" y="313644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50"/>
          </a:solidFill>
          <a:ln w="12700">
            <a:solidFill>
              <a:srgbClr val="007033"/>
            </a:solidFill>
          </a:ln>
        </p:spPr>
        <p:txBody>
          <a:bodyPr lIns="45719" rIns="45719" anchor="ctr"/>
          <a:lstStyle/>
          <a:p>
            <a:pPr algn="ctr">
              <a:defRPr>
                <a:solidFill>
                  <a:srgbClr val="FF0000"/>
                </a:solidFill>
              </a:defRPr>
            </a:pPr>
          </a:p>
        </p:txBody>
      </p:sp>
      <p:sp>
        <p:nvSpPr>
          <p:cNvPr id="189" name="Multiply 84"/>
          <p:cNvSpPr/>
          <p:nvPr/>
        </p:nvSpPr>
        <p:spPr>
          <a:xfrm rot="18900000">
            <a:off x="847752" y="314722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0" name="Multiply 84"/>
          <p:cNvSpPr/>
          <p:nvPr/>
        </p:nvSpPr>
        <p:spPr>
          <a:xfrm rot="18900000">
            <a:off x="1079586" y="303939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1" name="Multiply 84"/>
          <p:cNvSpPr/>
          <p:nvPr/>
        </p:nvSpPr>
        <p:spPr>
          <a:xfrm rot="18900000">
            <a:off x="1373424" y="288879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2" name="Multiply 84"/>
          <p:cNvSpPr/>
          <p:nvPr/>
        </p:nvSpPr>
        <p:spPr>
          <a:xfrm rot="18900000">
            <a:off x="963668"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3" name="Multiply 84"/>
          <p:cNvSpPr/>
          <p:nvPr/>
        </p:nvSpPr>
        <p:spPr>
          <a:xfrm rot="18900000">
            <a:off x="1225157" y="26188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4" name="Multiply 84"/>
          <p:cNvSpPr/>
          <p:nvPr/>
        </p:nvSpPr>
        <p:spPr>
          <a:xfrm rot="18900000">
            <a:off x="1389598" y="315262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5" name="Multiply 84"/>
          <p:cNvSpPr/>
          <p:nvPr/>
        </p:nvSpPr>
        <p:spPr>
          <a:xfrm rot="18900000">
            <a:off x="1621433" y="261886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6" name="Multiply 84"/>
          <p:cNvSpPr/>
          <p:nvPr/>
        </p:nvSpPr>
        <p:spPr>
          <a:xfrm rot="18900000">
            <a:off x="1330290" y="343297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7" name="Multiply 84"/>
          <p:cNvSpPr/>
          <p:nvPr/>
        </p:nvSpPr>
        <p:spPr>
          <a:xfrm rot="18900000">
            <a:off x="1647670" y="322270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8" name="Multiply 84"/>
          <p:cNvSpPr/>
          <p:nvPr/>
        </p:nvSpPr>
        <p:spPr>
          <a:xfrm rot="18900000">
            <a:off x="998714" y="349228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199" name="Multiply 84"/>
          <p:cNvSpPr/>
          <p:nvPr/>
        </p:nvSpPr>
        <p:spPr>
          <a:xfrm rot="18900000">
            <a:off x="2144409" y="2564946"/>
            <a:ext cx="111604"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0" name="Multiply 84"/>
          <p:cNvSpPr/>
          <p:nvPr/>
        </p:nvSpPr>
        <p:spPr>
          <a:xfrm rot="18900000">
            <a:off x="1912574" y="21713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1" name="Multiply 84"/>
          <p:cNvSpPr/>
          <p:nvPr/>
        </p:nvSpPr>
        <p:spPr>
          <a:xfrm rot="18900000">
            <a:off x="2532597" y="244094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2" name="Multiply 84"/>
          <p:cNvSpPr/>
          <p:nvPr/>
        </p:nvSpPr>
        <p:spPr>
          <a:xfrm rot="18900000">
            <a:off x="2068927" y="226841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3" name="Multiply 84"/>
          <p:cNvSpPr/>
          <p:nvPr/>
        </p:nvSpPr>
        <p:spPr>
          <a:xfrm rot="18900000">
            <a:off x="2416680" y="22390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4" name="Multiply 84"/>
          <p:cNvSpPr/>
          <p:nvPr/>
        </p:nvSpPr>
        <p:spPr>
          <a:xfrm rot="18900000">
            <a:off x="2300763" y="198805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5" name="Multiply 84"/>
          <p:cNvSpPr/>
          <p:nvPr/>
        </p:nvSpPr>
        <p:spPr>
          <a:xfrm rot="18900000">
            <a:off x="2602687" y="21713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6" name="Multiply 84"/>
          <p:cNvSpPr/>
          <p:nvPr/>
        </p:nvSpPr>
        <p:spPr>
          <a:xfrm rot="18900000">
            <a:off x="2532597" y="178856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7" name="Multiply 84"/>
          <p:cNvSpPr/>
          <p:nvPr/>
        </p:nvSpPr>
        <p:spPr>
          <a:xfrm rot="18900000">
            <a:off x="2802173" y="198266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8" name="Multiply 84"/>
          <p:cNvSpPr/>
          <p:nvPr/>
        </p:nvSpPr>
        <p:spPr>
          <a:xfrm rot="18900000">
            <a:off x="2785998" y="303400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09" name="Multiply 84"/>
          <p:cNvSpPr/>
          <p:nvPr/>
        </p:nvSpPr>
        <p:spPr>
          <a:xfrm rot="18900000">
            <a:off x="2942351" y="3314366"/>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10" name="Multiply 84"/>
          <p:cNvSpPr/>
          <p:nvPr/>
        </p:nvSpPr>
        <p:spPr>
          <a:xfrm rot="18900000">
            <a:off x="2643123" y="337906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11" name="Multiply 84"/>
          <p:cNvSpPr/>
          <p:nvPr/>
        </p:nvSpPr>
        <p:spPr>
          <a:xfrm rot="18900000">
            <a:off x="2179454" y="327123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12" name="Multiply 84"/>
          <p:cNvSpPr/>
          <p:nvPr/>
        </p:nvSpPr>
        <p:spPr>
          <a:xfrm rot="18900000">
            <a:off x="3034008" y="365743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13" name="Multiply 84"/>
          <p:cNvSpPr/>
          <p:nvPr/>
        </p:nvSpPr>
        <p:spPr>
          <a:xfrm rot="18900000">
            <a:off x="2532597" y="3605508"/>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14" name="Multiply 84"/>
          <p:cNvSpPr/>
          <p:nvPr/>
        </p:nvSpPr>
        <p:spPr>
          <a:xfrm rot="18900000">
            <a:off x="2486770" y="315801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15" name="Multiply 84"/>
          <p:cNvSpPr/>
          <p:nvPr/>
        </p:nvSpPr>
        <p:spPr>
          <a:xfrm rot="18900000">
            <a:off x="3330541" y="311523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prstGeom prst="rect">
            <a:avLst/>
          </a:prstGeom>
        </p:spPr>
        <p:txBody>
          <a:bodyPr/>
          <a:lstStyle/>
          <a:p>
            <a:pPr>
              <a:defRPr>
                <a:effectLst>
                  <a:outerShdw sx="100000" sy="100000" kx="0" ky="0" algn="b" rotWithShape="0" blurRad="38100" dist="38100" dir="2700000">
                    <a:srgbClr val="000000">
                      <a:alpha val="43137"/>
                    </a:srgbClr>
                  </a:outerShdw>
                </a:effectLst>
              </a:defRPr>
            </a:pPr>
            <a:r>
              <a:t>NOTA:</a:t>
            </a:r>
            <a:br/>
            <a:r>
              <a:t>Aglomerativo</a:t>
            </a:r>
            <a:br/>
            <a:r>
              <a:t>&amp;</a:t>
            </a:r>
            <a:br/>
            <a:r>
              <a:t>Divisitivo</a:t>
            </a:r>
          </a:p>
        </p:txBody>
      </p:sp>
      <p:sp>
        <p:nvSpPr>
          <p:cNvPr id="220" name="Flèche : bas 1"/>
          <p:cNvSpPr/>
          <p:nvPr/>
        </p:nvSpPr>
        <p:spPr>
          <a:xfrm rot="3679819">
            <a:off x="7040795" y="1246954"/>
            <a:ext cx="545542" cy="740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640"/>
                </a:moveTo>
                <a:lnTo>
                  <a:pt x="5400" y="13640"/>
                </a:lnTo>
                <a:lnTo>
                  <a:pt x="5400" y="0"/>
                </a:lnTo>
                <a:lnTo>
                  <a:pt x="16200" y="0"/>
                </a:lnTo>
                <a:lnTo>
                  <a:pt x="16200" y="13640"/>
                </a:lnTo>
                <a:lnTo>
                  <a:pt x="21600" y="13640"/>
                </a:lnTo>
                <a:lnTo>
                  <a:pt x="10800" y="21600"/>
                </a:lnTo>
                <a:close/>
              </a:path>
            </a:pathLst>
          </a:custGeom>
          <a:solidFill>
            <a:srgbClr val="27BE04"/>
          </a:solidFill>
          <a:ln w="25400">
            <a:solidFill>
              <a:srgbClr val="007033"/>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ZoneTexte 2"/>
          <p:cNvSpPr txBox="1"/>
          <p:nvPr/>
        </p:nvSpPr>
        <p:spPr>
          <a:xfrm>
            <a:off x="773113" y="923924"/>
            <a:ext cx="8351836" cy="379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latin typeface="Montserrat Light"/>
                <a:ea typeface="Montserrat Light"/>
                <a:cs typeface="Montserrat Light"/>
                <a:sym typeface="Montserrat Light"/>
              </a:defRPr>
            </a:pPr>
            <a:r>
              <a:t>PASO 1:</a:t>
            </a:r>
            <a:r>
              <a:rPr b="0"/>
              <a:t> Hacer que cada punto sea un propio cluster.               Así tendremos N clusters</a:t>
            </a:r>
          </a:p>
          <a:p>
            <a:pPr>
              <a:defRPr sz="1600">
                <a:latin typeface="Montserrat Light"/>
                <a:ea typeface="Montserrat Light"/>
                <a:cs typeface="Montserrat Light"/>
                <a:sym typeface="Montserrat Light"/>
              </a:defRPr>
            </a:pPr>
          </a:p>
          <a:p>
            <a:pPr>
              <a:defRPr sz="1600">
                <a:latin typeface="Montserrat Light"/>
                <a:ea typeface="Montserrat Light"/>
                <a:cs typeface="Montserrat Light"/>
                <a:sym typeface="Montserrat Light"/>
              </a:defRPr>
            </a:pPr>
          </a:p>
          <a:p>
            <a:pPr>
              <a:defRPr b="1" sz="1400">
                <a:latin typeface="Montserrat Light"/>
                <a:ea typeface="Montserrat Light"/>
                <a:cs typeface="Montserrat Light"/>
                <a:sym typeface="Montserrat Light"/>
              </a:defRPr>
            </a:pPr>
            <a:r>
              <a:t>PASO 2:</a:t>
            </a:r>
            <a:r>
              <a:rPr b="0"/>
              <a:t> Elegir los dos puntos más cercanos y juntarlos en un único cluster           N-1 clusters</a:t>
            </a:r>
            <a:endParaRPr b="0"/>
          </a:p>
          <a:p>
            <a:pPr>
              <a:defRPr sz="1600">
                <a:latin typeface="Montserrat Light"/>
                <a:ea typeface="Montserrat Light"/>
                <a:cs typeface="Montserrat Light"/>
                <a:sym typeface="Montserrat Light"/>
              </a:defRPr>
            </a:pPr>
          </a:p>
          <a:p>
            <a:pPr>
              <a:defRPr sz="1600">
                <a:latin typeface="Montserrat Light"/>
                <a:ea typeface="Montserrat Light"/>
                <a:cs typeface="Montserrat Light"/>
                <a:sym typeface="Montserrat Light"/>
              </a:defRPr>
            </a:pPr>
          </a:p>
          <a:p>
            <a:pPr>
              <a:defRPr sz="1600">
                <a:latin typeface="Montserrat Light"/>
                <a:ea typeface="Montserrat Light"/>
                <a:cs typeface="Montserrat Light"/>
                <a:sym typeface="Montserrat Light"/>
              </a:defRPr>
            </a:pPr>
          </a:p>
          <a:p>
            <a:pPr>
              <a:defRPr b="1" sz="1400">
                <a:latin typeface="Montserrat Light"/>
                <a:ea typeface="Montserrat Light"/>
                <a:cs typeface="Montserrat Light"/>
                <a:sym typeface="Montserrat Light"/>
              </a:defRPr>
            </a:pPr>
            <a:r>
              <a:t>PASO 3:</a:t>
            </a:r>
            <a:r>
              <a:rPr b="0"/>
              <a:t> Elegir los dos clusters más cercanos y juntarlos en un único cluster         N - 2 clusters</a:t>
            </a:r>
            <a:endParaRPr b="0"/>
          </a:p>
          <a:p>
            <a:pPr>
              <a:defRPr sz="1600">
                <a:latin typeface="Montserrat Light"/>
                <a:ea typeface="Montserrat Light"/>
                <a:cs typeface="Montserrat Light"/>
                <a:sym typeface="Montserrat Light"/>
              </a:defRPr>
            </a:pPr>
          </a:p>
          <a:p>
            <a:pPr>
              <a:defRPr sz="1600">
                <a:latin typeface="Montserrat Light"/>
                <a:ea typeface="Montserrat Light"/>
                <a:cs typeface="Montserrat Light"/>
                <a:sym typeface="Montserrat Light"/>
              </a:defRPr>
            </a:pPr>
          </a:p>
          <a:p>
            <a:pPr>
              <a:defRPr sz="1600">
                <a:latin typeface="Montserrat Light"/>
                <a:ea typeface="Montserrat Light"/>
                <a:cs typeface="Montserrat Light"/>
                <a:sym typeface="Montserrat Light"/>
              </a:defRPr>
            </a:pPr>
          </a:p>
          <a:p>
            <a:pPr>
              <a:defRPr b="1" sz="1400">
                <a:latin typeface="Montserrat Light"/>
                <a:ea typeface="Montserrat Light"/>
                <a:cs typeface="Montserrat Light"/>
                <a:sym typeface="Montserrat Light"/>
              </a:defRPr>
            </a:pPr>
            <a:r>
              <a:t>PASO 4:</a:t>
            </a:r>
            <a:r>
              <a:rPr b="0"/>
              <a:t> Repetir el </a:t>
            </a:r>
            <a:r>
              <a:t>PASO 3</a:t>
            </a:r>
            <a:r>
              <a:rPr b="0"/>
              <a:t> hasta solo tener un único cluster</a:t>
            </a:r>
            <a:endParaRPr b="0"/>
          </a:p>
          <a:p>
            <a:pPr>
              <a:defRPr sz="1600">
                <a:latin typeface="Montserrat Light"/>
                <a:ea typeface="Montserrat Light"/>
                <a:cs typeface="Montserrat Light"/>
                <a:sym typeface="Montserrat Light"/>
              </a:defRPr>
            </a:pPr>
          </a:p>
          <a:p>
            <a:pPr>
              <a:defRPr sz="1600">
                <a:latin typeface="Montserrat Light"/>
                <a:ea typeface="Montserrat Light"/>
                <a:cs typeface="Montserrat Light"/>
                <a:sym typeface="Montserrat Light"/>
              </a:defRPr>
            </a:pPr>
          </a:p>
          <a:p>
            <a:pPr>
              <a:defRPr sz="1400">
                <a:latin typeface="Montserrat Light"/>
                <a:ea typeface="Montserrat Light"/>
                <a:cs typeface="Montserrat Light"/>
                <a:sym typeface="Montserrat Light"/>
              </a:defRPr>
            </a:pPr>
          </a:p>
        </p:txBody>
      </p:sp>
      <p:sp>
        <p:nvSpPr>
          <p:cNvPr id="223" name="Flèche : bas 1"/>
          <p:cNvSpPr/>
          <p:nvPr/>
        </p:nvSpPr>
        <p:spPr>
          <a:xfrm>
            <a:off x="986346" y="1260983"/>
            <a:ext cx="249239" cy="3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93"/>
                </a:moveTo>
                <a:lnTo>
                  <a:pt x="5400" y="13193"/>
                </a:lnTo>
                <a:lnTo>
                  <a:pt x="5400" y="0"/>
                </a:lnTo>
                <a:lnTo>
                  <a:pt x="16200" y="0"/>
                </a:lnTo>
                <a:lnTo>
                  <a:pt x="16200" y="13193"/>
                </a:lnTo>
                <a:lnTo>
                  <a:pt x="21600" y="13193"/>
                </a:lnTo>
                <a:lnTo>
                  <a:pt x="10800" y="21600"/>
                </a:lnTo>
                <a:close/>
              </a:path>
            </a:pathLst>
          </a:custGeom>
          <a:solidFill>
            <a:srgbClr val="92D050"/>
          </a:solidFill>
          <a:ln w="25400">
            <a:solidFill>
              <a:srgbClr val="77933C"/>
            </a:solidFill>
          </a:ln>
        </p:spPr>
        <p:txBody>
          <a:bodyPr lIns="45719" rIns="45719" anchor="ctr"/>
          <a:lstStyle/>
          <a:p>
            <a:pPr algn="ctr">
              <a:defRPr>
                <a:solidFill>
                  <a:srgbClr val="FFFFFF"/>
                </a:solidFill>
              </a:defRPr>
            </a:pPr>
          </a:p>
        </p:txBody>
      </p:sp>
      <p:sp>
        <p:nvSpPr>
          <p:cNvPr id="224" name="Flèche : bas 4"/>
          <p:cNvSpPr/>
          <p:nvPr/>
        </p:nvSpPr>
        <p:spPr>
          <a:xfrm>
            <a:off x="986346" y="2145518"/>
            <a:ext cx="249239" cy="3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93"/>
                </a:moveTo>
                <a:lnTo>
                  <a:pt x="5400" y="13193"/>
                </a:lnTo>
                <a:lnTo>
                  <a:pt x="5400" y="0"/>
                </a:lnTo>
                <a:lnTo>
                  <a:pt x="16200" y="0"/>
                </a:lnTo>
                <a:lnTo>
                  <a:pt x="16200" y="13193"/>
                </a:lnTo>
                <a:lnTo>
                  <a:pt x="21600" y="13193"/>
                </a:lnTo>
                <a:lnTo>
                  <a:pt x="10800" y="21600"/>
                </a:lnTo>
                <a:close/>
              </a:path>
            </a:pathLst>
          </a:custGeom>
          <a:solidFill>
            <a:srgbClr val="92D050"/>
          </a:solidFill>
          <a:ln w="25400">
            <a:solidFill>
              <a:srgbClr val="77933C"/>
            </a:solidFill>
          </a:ln>
        </p:spPr>
        <p:txBody>
          <a:bodyPr lIns="45719" rIns="45719" anchor="ctr"/>
          <a:lstStyle/>
          <a:p>
            <a:pPr algn="ctr">
              <a:defRPr>
                <a:solidFill>
                  <a:srgbClr val="FFFFFF"/>
                </a:solidFill>
              </a:defRPr>
            </a:pPr>
          </a:p>
        </p:txBody>
      </p:sp>
      <p:sp>
        <p:nvSpPr>
          <p:cNvPr id="225" name="Flèche : bas 5"/>
          <p:cNvSpPr/>
          <p:nvPr/>
        </p:nvSpPr>
        <p:spPr>
          <a:xfrm>
            <a:off x="986346" y="3105150"/>
            <a:ext cx="249239" cy="320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93"/>
                </a:moveTo>
                <a:lnTo>
                  <a:pt x="5400" y="13193"/>
                </a:lnTo>
                <a:lnTo>
                  <a:pt x="5400" y="0"/>
                </a:lnTo>
                <a:lnTo>
                  <a:pt x="16200" y="0"/>
                </a:lnTo>
                <a:lnTo>
                  <a:pt x="16200" y="13193"/>
                </a:lnTo>
                <a:lnTo>
                  <a:pt x="21600" y="13193"/>
                </a:lnTo>
                <a:lnTo>
                  <a:pt x="10800" y="21600"/>
                </a:lnTo>
                <a:close/>
              </a:path>
            </a:pathLst>
          </a:custGeom>
          <a:solidFill>
            <a:srgbClr val="92D050"/>
          </a:solidFill>
          <a:ln w="25400">
            <a:solidFill>
              <a:srgbClr val="77933C"/>
            </a:solidFill>
          </a:ln>
        </p:spPr>
        <p:txBody>
          <a:bodyPr lIns="45719" rIns="45719" anchor="ctr"/>
          <a:lstStyle/>
          <a:p>
            <a:pPr algn="ctr">
              <a:defRPr>
                <a:solidFill>
                  <a:srgbClr val="FFFFFF"/>
                </a:solidFill>
              </a:defRPr>
            </a:pPr>
          </a:p>
        </p:txBody>
      </p:sp>
      <p:grpSp>
        <p:nvGrpSpPr>
          <p:cNvPr id="228" name="Rectangle 10"/>
          <p:cNvGrpSpPr/>
          <p:nvPr/>
        </p:nvGrpSpPr>
        <p:grpSpPr>
          <a:xfrm>
            <a:off x="788772" y="4171949"/>
            <a:ext cx="644389" cy="333021"/>
            <a:chOff x="0" y="0"/>
            <a:chExt cx="644387" cy="333019"/>
          </a:xfrm>
        </p:grpSpPr>
        <p:sp>
          <p:nvSpPr>
            <p:cNvPr id="226" name="Rectangle"/>
            <p:cNvSpPr/>
            <p:nvPr/>
          </p:nvSpPr>
          <p:spPr>
            <a:xfrm>
              <a:off x="0" y="-1"/>
              <a:ext cx="644388" cy="333021"/>
            </a:xfrm>
            <a:prstGeom prst="rect">
              <a:avLst/>
            </a:prstGeom>
            <a:solidFill>
              <a:srgbClr val="A6A6A6"/>
            </a:solidFill>
            <a:ln w="254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7" name="FIN"/>
            <p:cNvSpPr txBox="1"/>
            <p:nvPr/>
          </p:nvSpPr>
          <p:spPr>
            <a:xfrm>
              <a:off x="0" y="139"/>
              <a:ext cx="644388"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latin typeface="Montserrat Light"/>
                  <a:ea typeface="Montserrat Light"/>
                  <a:cs typeface="Montserrat Light"/>
                  <a:sym typeface="Montserrat Light"/>
                </a:defRPr>
              </a:lvl1pPr>
            </a:lstStyle>
            <a:p>
              <a:pPr/>
              <a:r>
                <a:t>FIN</a:t>
              </a:r>
            </a:p>
          </p:txBody>
        </p:sp>
      </p:grpSp>
      <p:sp>
        <p:nvSpPr>
          <p:cNvPr id="229" name="Flèche : droite 3"/>
          <p:cNvSpPr/>
          <p:nvPr/>
        </p:nvSpPr>
        <p:spPr>
          <a:xfrm>
            <a:off x="6933843" y="2670620"/>
            <a:ext cx="212487" cy="65149"/>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230" name="Flèche : droite 11"/>
          <p:cNvSpPr/>
          <p:nvPr/>
        </p:nvSpPr>
        <p:spPr>
          <a:xfrm>
            <a:off x="5486400" y="1047750"/>
            <a:ext cx="212486" cy="65148"/>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231" name="Flèche : droite 12"/>
          <p:cNvSpPr/>
          <p:nvPr/>
        </p:nvSpPr>
        <p:spPr>
          <a:xfrm>
            <a:off x="7010400" y="1733550"/>
            <a:ext cx="212486" cy="65148"/>
          </a:xfrm>
          <a:prstGeom prst="rightArrow">
            <a:avLst>
              <a:gd name="adj1" fmla="val 50000"/>
              <a:gd name="adj2" fmla="val 50000"/>
            </a:avLst>
          </a:prstGeom>
          <a:solidFill>
            <a:srgbClr val="000000"/>
          </a:solidFill>
          <a:ln w="25400">
            <a:solidFill>
              <a:srgbClr val="000000"/>
            </a:solidFill>
          </a:ln>
        </p:spPr>
        <p:txBody>
          <a:bodyPr lIns="45719" rIns="45719" anchor="ctr"/>
          <a:lstStyle/>
          <a:p>
            <a:pPr algn="ctr">
              <a:defRPr>
                <a:solidFill>
                  <a:srgbClr val="FFFFFF"/>
                </a:solidFill>
              </a:defRPr>
            </a:pPr>
          </a:p>
        </p:txBody>
      </p:sp>
      <p:sp>
        <p:nvSpPr>
          <p:cNvPr id="232" name="Flèche : bas 13"/>
          <p:cNvSpPr/>
          <p:nvPr/>
        </p:nvSpPr>
        <p:spPr>
          <a:xfrm>
            <a:off x="986346" y="3775583"/>
            <a:ext cx="249239" cy="3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93"/>
                </a:moveTo>
                <a:lnTo>
                  <a:pt x="5400" y="13193"/>
                </a:lnTo>
                <a:lnTo>
                  <a:pt x="5400" y="0"/>
                </a:lnTo>
                <a:lnTo>
                  <a:pt x="16200" y="0"/>
                </a:lnTo>
                <a:lnTo>
                  <a:pt x="16200" y="13193"/>
                </a:lnTo>
                <a:lnTo>
                  <a:pt x="21600" y="13193"/>
                </a:lnTo>
                <a:lnTo>
                  <a:pt x="10800" y="21600"/>
                </a:lnTo>
                <a:close/>
              </a:path>
            </a:pathLst>
          </a:custGeom>
          <a:solidFill>
            <a:srgbClr val="92D050"/>
          </a:solidFill>
          <a:ln w="25400">
            <a:solidFill>
              <a:srgbClr val="77933C"/>
            </a:solidFill>
          </a:ln>
        </p:spPr>
        <p:txBody>
          <a:bodyPr lIns="45719" rIns="45719" anchor="ctr"/>
          <a:lstStyle/>
          <a:p>
            <a:pPr algn="ctr">
              <a:defRPr>
                <a:solidFill>
                  <a:srgbClr val="FFFFFF"/>
                </a:solidFill>
              </a:defRPr>
            </a:pPr>
          </a:p>
        </p:txBody>
      </p:sp>
      <p:sp>
        <p:nvSpPr>
          <p:cNvPr id="233" name="Title 7"/>
          <p:cNvSpPr txBox="1"/>
          <p:nvPr>
            <p:ph type="title"/>
          </p:nvPr>
        </p:nvSpPr>
        <p:spPr>
          <a:prstGeom prst="rect">
            <a:avLst/>
          </a:prstGeom>
        </p:spPr>
        <p:txBody>
          <a:bodyPr/>
          <a:lstStyle/>
          <a:p>
            <a:pPr/>
            <a:r>
              <a:t>Clustering Jerárquico Aglomerativo</a:t>
            </a:r>
          </a:p>
        </p:txBody>
      </p:sp>
      <p:grpSp>
        <p:nvGrpSpPr>
          <p:cNvPr id="237" name="Flèche : courbe vers la droite 7"/>
          <p:cNvGrpSpPr/>
          <p:nvPr/>
        </p:nvGrpSpPr>
        <p:grpSpPr>
          <a:xfrm>
            <a:off x="385287" y="2676457"/>
            <a:ext cx="368334" cy="962092"/>
            <a:chOff x="0" y="0"/>
            <a:chExt cx="368332" cy="962091"/>
          </a:xfrm>
        </p:grpSpPr>
        <p:sp>
          <p:nvSpPr>
            <p:cNvPr id="234" name="Shape"/>
            <p:cNvSpPr/>
            <p:nvPr/>
          </p:nvSpPr>
          <p:spPr>
            <a:xfrm flipH="1" rot="10800000">
              <a:off x="0" y="-1"/>
              <a:ext cx="368333" cy="962092"/>
            </a:xfrm>
            <a:custGeom>
              <a:avLst/>
              <a:gdLst/>
              <a:ahLst/>
              <a:cxnLst>
                <a:cxn ang="0">
                  <a:pos x="wd2" y="hd2"/>
                </a:cxn>
                <a:cxn ang="5400000">
                  <a:pos x="wd2" y="hd2"/>
                </a:cxn>
                <a:cxn ang="10800000">
                  <a:pos x="wd2" y="hd2"/>
                </a:cxn>
                <a:cxn ang="16200000">
                  <a:pos x="wd2" y="hd2"/>
                </a:cxn>
              </a:cxnLst>
              <a:rect l="0" t="0" r="r" b="b"/>
              <a:pathLst>
                <a:path w="20482" h="21600" fill="norm" stroke="1" extrusionOk="0">
                  <a:moveTo>
                    <a:pt x="2" y="9399"/>
                  </a:moveTo>
                  <a:cubicBezTo>
                    <a:pt x="2" y="13685"/>
                    <a:pt x="6319" y="17428"/>
                    <a:pt x="15362" y="18499"/>
                  </a:cubicBezTo>
                  <a:lnTo>
                    <a:pt x="15362" y="17466"/>
                  </a:lnTo>
                  <a:lnTo>
                    <a:pt x="20482" y="19831"/>
                  </a:lnTo>
                  <a:lnTo>
                    <a:pt x="15362" y="21600"/>
                  </a:lnTo>
                  <a:lnTo>
                    <a:pt x="15362" y="20566"/>
                  </a:lnTo>
                  <a:cubicBezTo>
                    <a:pt x="6319" y="19495"/>
                    <a:pt x="2" y="15752"/>
                    <a:pt x="2" y="11466"/>
                  </a:cubicBezTo>
                  <a:close/>
                  <a:moveTo>
                    <a:pt x="20482" y="2067"/>
                  </a:moveTo>
                  <a:cubicBezTo>
                    <a:pt x="10043" y="2067"/>
                    <a:pt x="1274" y="5671"/>
                    <a:pt x="126" y="10432"/>
                  </a:cubicBezTo>
                  <a:lnTo>
                    <a:pt x="126" y="10432"/>
                  </a:lnTo>
                  <a:cubicBezTo>
                    <a:pt x="-1118" y="5273"/>
                    <a:pt x="6987" y="628"/>
                    <a:pt x="18230" y="57"/>
                  </a:cubicBezTo>
                  <a:cubicBezTo>
                    <a:pt x="18978" y="19"/>
                    <a:pt x="19730" y="0"/>
                    <a:pt x="20482" y="0"/>
                  </a:cubicBezTo>
                  <a:close/>
                </a:path>
              </a:pathLst>
            </a:custGeom>
            <a:solidFill>
              <a:srgbClr val="92D050"/>
            </a:solidFill>
            <a:ln w="12700" cap="flat">
              <a:noFill/>
              <a:miter lim="400000"/>
            </a:ln>
            <a:effectLst/>
          </p:spPr>
          <p:txBody>
            <a:bodyPr wrap="square" lIns="45719" tIns="45719" rIns="45719" bIns="45719" numCol="1" anchor="ctr">
              <a:noAutofit/>
            </a:bodyPr>
            <a:lstStyle/>
            <a:p>
              <a:pPr algn="ctr"/>
            </a:p>
          </p:txBody>
        </p:sp>
        <p:sp>
          <p:nvSpPr>
            <p:cNvPr id="235" name="Shape"/>
            <p:cNvSpPr/>
            <p:nvPr/>
          </p:nvSpPr>
          <p:spPr>
            <a:xfrm flipH="1" rot="10800000">
              <a:off x="0" y="497417"/>
              <a:ext cx="368333" cy="464674"/>
            </a:xfrm>
            <a:custGeom>
              <a:avLst/>
              <a:gdLst/>
              <a:ahLst/>
              <a:cxnLst>
                <a:cxn ang="0">
                  <a:pos x="wd2" y="hd2"/>
                </a:cxn>
                <a:cxn ang="5400000">
                  <a:pos x="wd2" y="hd2"/>
                </a:cxn>
                <a:cxn ang="10800000">
                  <a:pos x="wd2" y="hd2"/>
                </a:cxn>
                <a:cxn ang="16200000">
                  <a:pos x="wd2" y="hd2"/>
                </a:cxn>
              </a:cxnLst>
              <a:rect l="0" t="0" r="r" b="b"/>
              <a:pathLst>
                <a:path w="20482" h="21600" fill="norm" stroke="1" extrusionOk="0">
                  <a:moveTo>
                    <a:pt x="20482" y="4280"/>
                  </a:moveTo>
                  <a:cubicBezTo>
                    <a:pt x="10043" y="4280"/>
                    <a:pt x="1274" y="11741"/>
                    <a:pt x="126" y="21600"/>
                  </a:cubicBezTo>
                  <a:lnTo>
                    <a:pt x="126" y="21600"/>
                  </a:lnTo>
                  <a:cubicBezTo>
                    <a:pt x="-1118" y="10918"/>
                    <a:pt x="6987" y="1300"/>
                    <a:pt x="18230" y="118"/>
                  </a:cubicBezTo>
                  <a:cubicBezTo>
                    <a:pt x="18978" y="39"/>
                    <a:pt x="19730" y="0"/>
                    <a:pt x="20482"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236" name="Line"/>
            <p:cNvSpPr/>
            <p:nvPr/>
          </p:nvSpPr>
          <p:spPr>
            <a:xfrm flipH="1" rot="10800000">
              <a:off x="32" y="0"/>
              <a:ext cx="368301" cy="962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99"/>
                  </a:moveTo>
                  <a:cubicBezTo>
                    <a:pt x="0" y="13685"/>
                    <a:pt x="6663" y="17428"/>
                    <a:pt x="16200" y="18499"/>
                  </a:cubicBezTo>
                  <a:lnTo>
                    <a:pt x="16200" y="17466"/>
                  </a:lnTo>
                  <a:lnTo>
                    <a:pt x="21600" y="19831"/>
                  </a:lnTo>
                  <a:lnTo>
                    <a:pt x="16200" y="21600"/>
                  </a:lnTo>
                  <a:lnTo>
                    <a:pt x="16200" y="20566"/>
                  </a:lnTo>
                  <a:cubicBezTo>
                    <a:pt x="6663" y="19495"/>
                    <a:pt x="0" y="15752"/>
                    <a:pt x="0" y="11466"/>
                  </a:cubicBezTo>
                  <a:lnTo>
                    <a:pt x="0" y="9399"/>
                  </a:lnTo>
                  <a:cubicBezTo>
                    <a:pt x="0" y="4208"/>
                    <a:pt x="9671" y="0"/>
                    <a:pt x="21600" y="0"/>
                  </a:cubicBezTo>
                  <a:lnTo>
                    <a:pt x="21600" y="2067"/>
                  </a:lnTo>
                  <a:cubicBezTo>
                    <a:pt x="10590" y="2067"/>
                    <a:pt x="1342" y="5671"/>
                    <a:pt x="131" y="10432"/>
                  </a:cubicBezTo>
                </a:path>
              </a:pathLst>
            </a:custGeom>
            <a:noFill/>
            <a:ln w="25400" cap="flat">
              <a:solidFill>
                <a:srgbClr val="77933C"/>
              </a:solidFill>
              <a:prstDash val="solid"/>
              <a:round/>
            </a:ln>
            <a:effectLst/>
          </p:spPr>
          <p:txBody>
            <a:bodyPr wrap="square" lIns="45719" tIns="45719" rIns="45719" bIns="45719" numCol="1" anchor="ctr">
              <a:noAutofit/>
            </a:bodyPr>
            <a:lstStyle/>
            <a:p>
              <a:pPr algn="ctr"/>
            </a:p>
          </p:txBody>
        </p:sp>
      </p:grpSp>
      <p:sp>
        <p:nvSpPr>
          <p:cNvPr id="238" name="Flèche : bas 1"/>
          <p:cNvSpPr/>
          <p:nvPr/>
        </p:nvSpPr>
        <p:spPr>
          <a:xfrm rot="7869334">
            <a:off x="3576353" y="2882509"/>
            <a:ext cx="249239" cy="320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93"/>
                </a:moveTo>
                <a:lnTo>
                  <a:pt x="5400" y="13193"/>
                </a:lnTo>
                <a:lnTo>
                  <a:pt x="5400" y="0"/>
                </a:lnTo>
                <a:lnTo>
                  <a:pt x="16200" y="0"/>
                </a:lnTo>
                <a:lnTo>
                  <a:pt x="16200" y="13193"/>
                </a:lnTo>
                <a:lnTo>
                  <a:pt x="21600" y="13193"/>
                </a:lnTo>
                <a:lnTo>
                  <a:pt x="10800" y="21600"/>
                </a:lnTo>
                <a:close/>
              </a:path>
            </a:pathLst>
          </a:custGeom>
          <a:solidFill>
            <a:srgbClr val="FF0000"/>
          </a:solidFill>
          <a:ln w="25400">
            <a:solidFill>
              <a:srgbClr val="C00000"/>
            </a:solidFill>
          </a:ln>
        </p:spPr>
        <p:txBody>
          <a:bodyPr lIns="45719" rIns="45719" anchor="ctr"/>
          <a:lstStyle/>
          <a:p>
            <a:pPr algn="ctr">
              <a:defRPr>
                <a:solidFill>
                  <a:srgbClr val="FFFFFF"/>
                </a:solidFill>
              </a:defRPr>
            </a:pPr>
          </a:p>
        </p:txBody>
      </p:sp>
      <p:sp>
        <p:nvSpPr>
          <p:cNvPr id="239" name="Straight Connector 9"/>
          <p:cNvSpPr/>
          <p:nvPr/>
        </p:nvSpPr>
        <p:spPr>
          <a:xfrm>
            <a:off x="2322242" y="2816492"/>
            <a:ext cx="2089834" cy="1"/>
          </a:xfrm>
          <a:prstGeom prst="line">
            <a:avLst/>
          </a:prstGeom>
          <a:ln w="38100">
            <a:solidFill>
              <a:srgbClr val="FF0000"/>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2" fill="hold">
                                  <p:stCondLst>
                                    <p:cond delay="0"/>
                                  </p:stCondLst>
                                  <p:iterate type="el" backwards="0">
                                    <p:tmAbs val="0"/>
                                  </p:iterate>
                                  <p:childTnLst>
                                    <p:set>
                                      <p:cBhvr>
                                        <p:cTn id="11" fill="hold"/>
                                        <p:tgtEl>
                                          <p:spTgt spid="230"/>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22">
                                            <p:txEl>
                                              <p:pRg st="1" end="1"/>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222">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222">
                                            <p:txEl>
                                              <p:pRg st="3" end="3"/>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3" fill="hold">
                                  <p:stCondLst>
                                    <p:cond delay="0"/>
                                  </p:stCondLst>
                                  <p:iterate type="el" backwards="0">
                                    <p:tmAbs val="0"/>
                                  </p:iterate>
                                  <p:childTnLst>
                                    <p:set>
                                      <p:cBhvr>
                                        <p:cTn id="24" fill="hold"/>
                                        <p:tgtEl>
                                          <p:spTgt spid="231"/>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4" fill="hold">
                                  <p:stCondLst>
                                    <p:cond delay="0"/>
                                  </p:stCondLst>
                                  <p:iterate type="el" backwards="0">
                                    <p:tmAbs val="0"/>
                                  </p:iterate>
                                  <p:childTnLst>
                                    <p:set>
                                      <p:cBhvr>
                                        <p:cTn id="27" fill="hold"/>
                                        <p:tgtEl>
                                          <p:spTgt spid="223"/>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222">
                                            <p:txEl>
                                              <p:pRg st="4" end="4"/>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 fill="hold">
                                  <p:stCondLst>
                                    <p:cond delay="0"/>
                                  </p:stCondLst>
                                  <p:iterate type="el" backwards="0">
                                    <p:tmAbs val="0"/>
                                  </p:iterate>
                                  <p:childTnLst>
                                    <p:set>
                                      <p:cBhvr>
                                        <p:cTn id="33" fill="hold"/>
                                        <p:tgtEl>
                                          <p:spTgt spid="222">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 fill="hold">
                                  <p:stCondLst>
                                    <p:cond delay="0"/>
                                  </p:stCondLst>
                                  <p:iterate type="el" backwards="0">
                                    <p:tmAbs val="0"/>
                                  </p:iterate>
                                  <p:childTnLst>
                                    <p:set>
                                      <p:cBhvr>
                                        <p:cTn id="37" fill="hold"/>
                                        <p:tgtEl>
                                          <p:spTgt spid="222">
                                            <p:txEl>
                                              <p:pRg st="6" end="6"/>
                                            </p:txEl>
                                          </p:spTgt>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5" fill="hold">
                                  <p:stCondLst>
                                    <p:cond delay="0"/>
                                  </p:stCondLst>
                                  <p:iterate type="el" backwards="0">
                                    <p:tmAbs val="0"/>
                                  </p:iterate>
                                  <p:childTnLst>
                                    <p:set>
                                      <p:cBhvr>
                                        <p:cTn id="40" fill="hold"/>
                                        <p:tgtEl>
                                          <p:spTgt spid="229"/>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6" fill="hold">
                                  <p:stCondLst>
                                    <p:cond delay="0"/>
                                  </p:stCondLst>
                                  <p:iterate type="el" backwards="0">
                                    <p:tmAbs val="0"/>
                                  </p:iterate>
                                  <p:childTnLst>
                                    <p:set>
                                      <p:cBhvr>
                                        <p:cTn id="43" fill="hold"/>
                                        <p:tgtEl>
                                          <p:spTgt spid="224"/>
                                        </p:tgtEl>
                                        <p:attrNameLst>
                                          <p:attrName>style.visibility</p:attrName>
                                        </p:attrNameLst>
                                      </p:cBhvr>
                                      <p:to>
                                        <p:strVal val="visible"/>
                                      </p:to>
                                    </p:set>
                                  </p:childTnLst>
                                </p:cTn>
                              </p:par>
                            </p:childTnLst>
                          </p:cTn>
                        </p:par>
                        <p:par>
                          <p:cTn id="44" fill="hold">
                            <p:stCondLst>
                              <p:cond delay="0"/>
                            </p:stCondLst>
                            <p:childTnLst>
                              <p:par>
                                <p:cTn id="45" presetClass="entr" nodeType="afterEffect" presetSubtype="0" presetID="1" grpId="1" fill="hold">
                                  <p:stCondLst>
                                    <p:cond delay="0"/>
                                  </p:stCondLst>
                                  <p:iterate type="el" backwards="0">
                                    <p:tmAbs val="0"/>
                                  </p:iterate>
                                  <p:childTnLst>
                                    <p:set>
                                      <p:cBhvr>
                                        <p:cTn id="46" fill="hold"/>
                                        <p:tgtEl>
                                          <p:spTgt spid="222">
                                            <p:txEl>
                                              <p:pRg st="7" end="7"/>
                                            </p:txEl>
                                          </p:spTgt>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 fill="hold">
                                  <p:stCondLst>
                                    <p:cond delay="0"/>
                                  </p:stCondLst>
                                  <p:iterate type="el" backwards="0">
                                    <p:tmAbs val="0"/>
                                  </p:iterate>
                                  <p:childTnLst>
                                    <p:set>
                                      <p:cBhvr>
                                        <p:cTn id="49" fill="hold"/>
                                        <p:tgtEl>
                                          <p:spTgt spid="222">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 fill="hold">
                                  <p:stCondLst>
                                    <p:cond delay="0"/>
                                  </p:stCondLst>
                                  <p:iterate type="el" backwards="0">
                                    <p:tmAbs val="0"/>
                                  </p:iterate>
                                  <p:childTnLst>
                                    <p:set>
                                      <p:cBhvr>
                                        <p:cTn id="53" fill="hold"/>
                                        <p:tgtEl>
                                          <p:spTgt spid="222">
                                            <p:txEl>
                                              <p:pRg st="9" end="9"/>
                                            </p:txEl>
                                          </p:spTgt>
                                        </p:tgtEl>
                                        <p:attrNameLst>
                                          <p:attrName>style.visibility</p:attrName>
                                        </p:attrNameLst>
                                      </p:cBhvr>
                                      <p:to>
                                        <p:strVal val="visible"/>
                                      </p:to>
                                    </p:set>
                                  </p:childTnLst>
                                </p:cTn>
                              </p:par>
                            </p:childTnLst>
                          </p:cTn>
                        </p:par>
                        <p:par>
                          <p:cTn id="54" fill="hold">
                            <p:stCondLst>
                              <p:cond delay="0"/>
                            </p:stCondLst>
                            <p:childTnLst>
                              <p:par>
                                <p:cTn id="55" presetClass="entr" nodeType="afterEffect" presetSubtype="0" presetID="1" grpId="7" fill="hold">
                                  <p:stCondLst>
                                    <p:cond delay="0"/>
                                  </p:stCondLst>
                                  <p:iterate type="el" backwards="0">
                                    <p:tmAbs val="0"/>
                                  </p:iterate>
                                  <p:childTnLst>
                                    <p:set>
                                      <p:cBhvr>
                                        <p:cTn id="56" fill="hold"/>
                                        <p:tgtEl>
                                          <p:spTgt spid="2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8" fill="hold">
                                  <p:stCondLst>
                                    <p:cond delay="0"/>
                                  </p:stCondLst>
                                  <p:iterate type="el" backwards="0">
                                    <p:tmAbs val="0"/>
                                  </p:iterate>
                                  <p:childTnLst>
                                    <p:set>
                                      <p:cBhvr>
                                        <p:cTn id="60" fill="hold"/>
                                        <p:tgtEl>
                                          <p:spTgt spid="2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9" fill="hold">
                                  <p:stCondLst>
                                    <p:cond delay="0"/>
                                  </p:stCondLst>
                                  <p:iterate type="el" backwards="0">
                                    <p:tmAbs val="0"/>
                                  </p:iterate>
                                  <p:childTnLst>
                                    <p:set>
                                      <p:cBhvr>
                                        <p:cTn id="64" fill="hold"/>
                                        <p:tgtEl>
                                          <p:spTgt spid="228"/>
                                        </p:tgtEl>
                                        <p:attrNameLst>
                                          <p:attrName>style.visibility</p:attrName>
                                        </p:attrNameLst>
                                      </p:cBhvr>
                                      <p:to>
                                        <p:strVal val="visible"/>
                                      </p:to>
                                    </p:set>
                                  </p:childTnLst>
                                </p:cTn>
                              </p:par>
                            </p:childTnLst>
                          </p:cTn>
                        </p:par>
                        <p:par>
                          <p:cTn id="65" fill="hold">
                            <p:stCondLst>
                              <p:cond delay="0"/>
                            </p:stCondLst>
                            <p:childTnLst>
                              <p:par>
                                <p:cTn id="66" presetClass="entr" nodeType="afterEffect" presetSubtype="0" presetID="1" grpId="10" fill="hold">
                                  <p:stCondLst>
                                    <p:cond delay="0"/>
                                  </p:stCondLst>
                                  <p:iterate type="el" backwards="0">
                                    <p:tmAbs val="0"/>
                                  </p:iterate>
                                  <p:childTnLst>
                                    <p:set>
                                      <p:cBhvr>
                                        <p:cTn id="67" fill="hold"/>
                                        <p:tgtEl>
                                          <p:spTgt spid="23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0" presetID="1" grpId="11" fill="hold">
                                  <p:stCondLst>
                                    <p:cond delay="0"/>
                                  </p:stCondLst>
                                  <p:iterate type="el" backwards="0">
                                    <p:tmAbs val="0"/>
                                  </p:iterate>
                                  <p:childTnLst>
                                    <p:set>
                                      <p:cBhvr>
                                        <p:cTn id="71" fill="hold"/>
                                        <p:tgtEl>
                                          <p:spTgt spid="23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8" presetID="22" grpId="12" fill="hold">
                                  <p:stCondLst>
                                    <p:cond delay="0"/>
                                  </p:stCondLst>
                                  <p:iterate type="el" backwards="0">
                                    <p:tmAbs val="0"/>
                                  </p:iterate>
                                  <p:childTnLst>
                                    <p:set>
                                      <p:cBhvr>
                                        <p:cTn id="75" fill="hold"/>
                                        <p:tgtEl>
                                          <p:spTgt spid="239"/>
                                        </p:tgtEl>
                                        <p:attrNameLst>
                                          <p:attrName>style.visibility</p:attrName>
                                        </p:attrNameLst>
                                      </p:cBhvr>
                                      <p:to>
                                        <p:strVal val="visible"/>
                                      </p:to>
                                    </p:set>
                                    <p:animEffect filter="wipe(left)" transition="in">
                                      <p:cBhvr>
                                        <p:cTn id="76" dur="500"/>
                                        <p:tgtEl>
                                          <p:spTgt spid="239"/>
                                        </p:tgtEl>
                                      </p:cBhvr>
                                    </p:animEffec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0" presetID="1" grpId="1" fill="hold">
                                  <p:stCondLst>
                                    <p:cond delay="0"/>
                                  </p:stCondLst>
                                  <p:iterate type="el" backwards="0">
                                    <p:tmAbs val="0"/>
                                  </p:iterate>
                                  <p:childTnLst>
                                    <p:set>
                                      <p:cBhvr>
                                        <p:cTn id="80" fill="hold"/>
                                        <p:tgtEl>
                                          <p:spTgt spid="222">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0" presetID="1" grpId="1" fill="hold">
                                  <p:stCondLst>
                                    <p:cond delay="0"/>
                                  </p:stCondLst>
                                  <p:iterate type="el" backwards="0">
                                    <p:tmAbs val="0"/>
                                  </p:iterate>
                                  <p:childTnLst>
                                    <p:set>
                                      <p:cBhvr>
                                        <p:cTn id="84" fill="hold"/>
                                        <p:tgtEl>
                                          <p:spTgt spid="222">
                                            <p:txEl>
                                              <p:pRg st="11" end="1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0" presetID="1" grpId="1" fill="hold">
                                  <p:stCondLst>
                                    <p:cond delay="0"/>
                                  </p:stCondLst>
                                  <p:iterate type="el" backwards="0">
                                    <p:tmAbs val="0"/>
                                  </p:iterate>
                                  <p:childTnLst>
                                    <p:set>
                                      <p:cBhvr>
                                        <p:cTn id="88" fill="hold"/>
                                        <p:tgtEl>
                                          <p:spTgt spid="222">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0" presetID="1" grpId="1" fill="hold">
                                  <p:stCondLst>
                                    <p:cond delay="0"/>
                                  </p:stCondLst>
                                  <p:iterate type="el" backwards="0">
                                    <p:tmAbs val="0"/>
                                  </p:iterate>
                                  <p:childTnLst>
                                    <p:set>
                                      <p:cBhvr>
                                        <p:cTn id="92" fill="hold"/>
                                        <p:tgtEl>
                                          <p:spTgt spid="222">
                                            <p:txEl>
                                              <p:pRg st="13" end="1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0" presetID="1" grpId="1" fill="hold">
                                  <p:stCondLst>
                                    <p:cond delay="0"/>
                                  </p:stCondLst>
                                  <p:iterate type="el" backwards="0">
                                    <p:tmAbs val="0"/>
                                  </p:iterate>
                                  <p:childTnLst>
                                    <p:set>
                                      <p:cBhvr>
                                        <p:cTn id="96" fill="hold"/>
                                        <p:tgtEl>
                                          <p:spTgt spid="222">
                                            <p:txEl>
                                              <p:pRg st="14" end="1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Class="entr" nodeType="clickEffect" presetSubtype="0" presetID="1" grpId="1" fill="hold">
                                  <p:stCondLst>
                                    <p:cond delay="0"/>
                                  </p:stCondLst>
                                  <p:iterate type="el" backwards="0">
                                    <p:tmAbs val="0"/>
                                  </p:iterate>
                                  <p:childTnLst>
                                    <p:set>
                                      <p:cBhvr>
                                        <p:cTn id="100" fill="hold"/>
                                        <p:tgtEl>
                                          <p:spTgt spid="222">
                                            <p:txEl>
                                              <p:pRg st="15" end="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3"/>
      <p:bldP build="p" bldLvl="5" animBg="1" rev="0" advAuto="0" spid="222" grpId="1"/>
      <p:bldP build="whole" bldLvl="1" animBg="1" rev="0" advAuto="0" spid="224" grpId="6"/>
      <p:bldP build="whole" bldLvl="1" animBg="1" rev="0" advAuto="0" spid="238" grpId="11"/>
      <p:bldP build="whole" bldLvl="1" animBg="1" rev="0" advAuto="0" spid="228" grpId="9"/>
      <p:bldP build="whole" bldLvl="1" animBg="1" rev="0" advAuto="0" spid="225" grpId="7"/>
      <p:bldP build="whole" bldLvl="1" animBg="1" rev="0" advAuto="0" spid="239" grpId="12"/>
      <p:bldP build="whole" bldLvl="1" animBg="1" rev="0" advAuto="0" spid="223" grpId="4"/>
      <p:bldP build="whole" bldLvl="1" animBg="1" rev="0" advAuto="0" spid="232" grpId="10"/>
      <p:bldP build="whole" bldLvl="1" animBg="1" rev="0" advAuto="0" spid="230" grpId="2"/>
      <p:bldP build="whole" bldLvl="1" animBg="1" rev="0" advAuto="0" spid="229" grpId="5"/>
      <p:bldP build="whole" bldLvl="1" animBg="1" rev="0" advAuto="0" spid="237" grpId="8"/>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Connecteur droit avec flèche 1"/>
          <p:cNvSpPr/>
          <p:nvPr/>
        </p:nvSpPr>
        <p:spPr>
          <a:xfrm flipV="1">
            <a:off x="3457035" y="2057762"/>
            <a:ext cx="2181405" cy="735400"/>
          </a:xfrm>
          <a:prstGeom prst="line">
            <a:avLst/>
          </a:prstGeom>
          <a:ln w="25400">
            <a:solidFill>
              <a:srgbClr val="3A5E8A"/>
            </a:solidFill>
          </a:ln>
        </p:spPr>
        <p:txBody>
          <a:bodyPr lIns="45719" rIns="45719"/>
          <a:lstStyle/>
          <a:p>
            <a:pPr/>
          </a:p>
        </p:txBody>
      </p:sp>
      <p:sp>
        <p:nvSpPr>
          <p:cNvPr id="244" name="Straight Arrow Connector 81"/>
          <p:cNvSpPr/>
          <p:nvPr/>
        </p:nvSpPr>
        <p:spPr>
          <a:xfrm flipV="1">
            <a:off x="2630004" y="1352549"/>
            <a:ext cx="1" cy="2521743"/>
          </a:xfrm>
          <a:prstGeom prst="line">
            <a:avLst/>
          </a:prstGeom>
          <a:ln w="28575">
            <a:solidFill>
              <a:srgbClr val="4A7EBB"/>
            </a:solidFill>
            <a:tailEnd type="triangle"/>
          </a:ln>
        </p:spPr>
        <p:txBody>
          <a:bodyPr lIns="45719" rIns="45719"/>
          <a:lstStyle/>
          <a:p>
            <a:pPr/>
          </a:p>
        </p:txBody>
      </p:sp>
      <p:sp>
        <p:nvSpPr>
          <p:cNvPr id="245" name="Straight Arrow Connector 83"/>
          <p:cNvSpPr/>
          <p:nvPr/>
        </p:nvSpPr>
        <p:spPr>
          <a:xfrm>
            <a:off x="2456527" y="3674300"/>
            <a:ext cx="4230023" cy="1"/>
          </a:xfrm>
          <a:prstGeom prst="line">
            <a:avLst/>
          </a:prstGeom>
          <a:ln w="28575">
            <a:solidFill>
              <a:srgbClr val="4A7EBB"/>
            </a:solidFill>
            <a:tailEnd type="triangle"/>
          </a:ln>
        </p:spPr>
        <p:txBody>
          <a:bodyPr lIns="45719" rIns="45719"/>
          <a:lstStyle/>
          <a:p>
            <a:pPr/>
          </a:p>
        </p:txBody>
      </p:sp>
      <p:sp>
        <p:nvSpPr>
          <p:cNvPr id="246" name="Multiply 84"/>
          <p:cNvSpPr/>
          <p:nvPr/>
        </p:nvSpPr>
        <p:spPr>
          <a:xfrm rot="18900000">
            <a:off x="3415255" y="276104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FFFF"/>
                </a:solidFill>
                <a:latin typeface="Montserrat Light"/>
                <a:ea typeface="Montserrat Light"/>
                <a:cs typeface="Montserrat Light"/>
                <a:sym typeface="Montserrat Light"/>
              </a:defRPr>
            </a:pPr>
          </a:p>
        </p:txBody>
      </p:sp>
      <p:sp>
        <p:nvSpPr>
          <p:cNvPr id="247" name="Multiply 85"/>
          <p:cNvSpPr/>
          <p:nvPr/>
        </p:nvSpPr>
        <p:spPr>
          <a:xfrm rot="18900000">
            <a:off x="5595090" y="199570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FFFF"/>
                </a:solidFill>
                <a:latin typeface="Montserrat Light"/>
                <a:ea typeface="Montserrat Light"/>
                <a:cs typeface="Montserrat Light"/>
                <a:sym typeface="Montserrat Light"/>
              </a:defRPr>
            </a:pPr>
          </a:p>
        </p:txBody>
      </p:sp>
      <p:grpSp>
        <p:nvGrpSpPr>
          <p:cNvPr id="250" name="Rectangle 7"/>
          <p:cNvGrpSpPr/>
          <p:nvPr/>
        </p:nvGrpSpPr>
        <p:grpSpPr>
          <a:xfrm>
            <a:off x="6781800" y="3701258"/>
            <a:ext cx="381000" cy="381001"/>
            <a:chOff x="0" y="0"/>
            <a:chExt cx="381000" cy="381000"/>
          </a:xfrm>
        </p:grpSpPr>
        <p:sp>
          <p:nvSpPr>
            <p:cNvPr id="248" name="Square"/>
            <p:cNvSpPr/>
            <p:nvPr/>
          </p:nvSpPr>
          <p:spPr>
            <a:xfrm>
              <a:off x="0" y="0"/>
              <a:ext cx="381000" cy="3810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a:solidFill>
                    <a:srgbClr val="FFFFFF"/>
                  </a:solidFill>
                  <a:latin typeface="Montserrat Light"/>
                  <a:ea typeface="Montserrat Light"/>
                  <a:cs typeface="Montserrat Light"/>
                  <a:sym typeface="Montserrat Light"/>
                </a:defRPr>
              </a:pPr>
            </a:p>
          </p:txBody>
        </p:sp>
        <p:sp>
          <p:nvSpPr>
            <p:cNvPr id="249" name="x"/>
            <p:cNvSpPr txBox="1"/>
            <p:nvPr/>
          </p:nvSpPr>
          <p:spPr>
            <a:xfrm>
              <a:off x="0" y="5080"/>
              <a:ext cx="381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Light"/>
                  <a:ea typeface="Montserrat Light"/>
                  <a:cs typeface="Montserrat Light"/>
                  <a:sym typeface="Montserrat Light"/>
                </a:defRPr>
              </a:lvl1pPr>
            </a:lstStyle>
            <a:p>
              <a:pPr/>
              <a:r>
                <a:t>x</a:t>
              </a:r>
            </a:p>
          </p:txBody>
        </p:sp>
      </p:grpSp>
      <p:grpSp>
        <p:nvGrpSpPr>
          <p:cNvPr id="253" name="Rectangle 8"/>
          <p:cNvGrpSpPr/>
          <p:nvPr/>
        </p:nvGrpSpPr>
        <p:grpSpPr>
          <a:xfrm>
            <a:off x="2220249" y="835683"/>
            <a:ext cx="381001" cy="381001"/>
            <a:chOff x="0" y="0"/>
            <a:chExt cx="381000" cy="381000"/>
          </a:xfrm>
        </p:grpSpPr>
        <p:sp>
          <p:nvSpPr>
            <p:cNvPr id="251" name="Square"/>
            <p:cNvSpPr/>
            <p:nvPr/>
          </p:nvSpPr>
          <p:spPr>
            <a:xfrm>
              <a:off x="0" y="0"/>
              <a:ext cx="381000" cy="3810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2" name="y"/>
            <p:cNvSpPr txBox="1"/>
            <p:nvPr/>
          </p:nvSpPr>
          <p:spPr>
            <a:xfrm>
              <a:off x="0" y="5080"/>
              <a:ext cx="381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ontserrat Light"/>
                  <a:ea typeface="Montserrat Light"/>
                  <a:cs typeface="Montserrat Light"/>
                  <a:sym typeface="Montserrat Light"/>
                </a:defRPr>
              </a:lvl1pPr>
            </a:lstStyle>
            <a:p>
              <a:pPr/>
              <a:r>
                <a:t>y</a:t>
              </a:r>
            </a:p>
          </p:txBody>
        </p:sp>
      </p:grpSp>
      <p:sp>
        <p:nvSpPr>
          <p:cNvPr id="254" name="Straight Arrow Connector 39"/>
          <p:cNvSpPr/>
          <p:nvPr/>
        </p:nvSpPr>
        <p:spPr>
          <a:xfrm flipH="1">
            <a:off x="3460687" y="2854276"/>
            <a:ext cx="2314" cy="857252"/>
          </a:xfrm>
          <a:prstGeom prst="line">
            <a:avLst/>
          </a:prstGeom>
          <a:ln w="12700">
            <a:solidFill>
              <a:srgbClr val="404040"/>
            </a:solidFill>
            <a:prstDash val="sysDash"/>
          </a:ln>
        </p:spPr>
        <p:txBody>
          <a:bodyPr lIns="45719" rIns="45719"/>
          <a:lstStyle/>
          <a:p>
            <a:pPr/>
          </a:p>
        </p:txBody>
      </p:sp>
      <p:sp>
        <p:nvSpPr>
          <p:cNvPr id="255" name="Straight Arrow Connector 39"/>
          <p:cNvSpPr/>
          <p:nvPr/>
        </p:nvSpPr>
        <p:spPr>
          <a:xfrm flipV="1">
            <a:off x="5636938" y="2088284"/>
            <a:ext cx="8472" cy="1628234"/>
          </a:xfrm>
          <a:prstGeom prst="line">
            <a:avLst/>
          </a:prstGeom>
          <a:ln w="12700">
            <a:solidFill>
              <a:srgbClr val="404040"/>
            </a:solidFill>
            <a:prstDash val="sysDash"/>
          </a:ln>
        </p:spPr>
        <p:txBody>
          <a:bodyPr lIns="45719" rIns="45719"/>
          <a:lstStyle/>
          <a:p>
            <a:pPr/>
          </a:p>
        </p:txBody>
      </p:sp>
      <p:sp>
        <p:nvSpPr>
          <p:cNvPr id="256" name="ZoneTexte 3"/>
          <p:cNvSpPr txBox="1"/>
          <p:nvPr/>
        </p:nvSpPr>
        <p:spPr>
          <a:xfrm>
            <a:off x="3387006" y="2773812"/>
            <a:ext cx="110879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Montserrat Light"/>
                <a:ea typeface="Montserrat Light"/>
                <a:cs typeface="Montserrat Light"/>
                <a:sym typeface="Montserrat Light"/>
              </a:defRPr>
            </a:pPr>
            <a:r>
              <a:t>P</a:t>
            </a:r>
            <a:r>
              <a:rPr sz="800"/>
              <a:t>1</a:t>
            </a:r>
            <a:r>
              <a:t>(x</a:t>
            </a:r>
            <a:r>
              <a:rPr sz="800"/>
              <a:t>1</a:t>
            </a:r>
            <a:r>
              <a:t>,y</a:t>
            </a:r>
            <a:r>
              <a:rPr sz="800"/>
              <a:t>1</a:t>
            </a:r>
            <a:r>
              <a:t>)</a:t>
            </a:r>
          </a:p>
        </p:txBody>
      </p:sp>
      <p:sp>
        <p:nvSpPr>
          <p:cNvPr id="257" name="ZoneTexte 13"/>
          <p:cNvSpPr txBox="1"/>
          <p:nvPr/>
        </p:nvSpPr>
        <p:spPr>
          <a:xfrm>
            <a:off x="5526654" y="1751797"/>
            <a:ext cx="132562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Montserrat Light"/>
                <a:ea typeface="Montserrat Light"/>
                <a:cs typeface="Montserrat Light"/>
                <a:sym typeface="Montserrat Light"/>
              </a:defRPr>
            </a:pPr>
            <a:r>
              <a:t>P</a:t>
            </a:r>
            <a:r>
              <a:rPr sz="800"/>
              <a:t>2</a:t>
            </a:r>
            <a:r>
              <a:t>(x</a:t>
            </a:r>
            <a:r>
              <a:rPr sz="800"/>
              <a:t>2</a:t>
            </a:r>
            <a:r>
              <a:t>,y</a:t>
            </a:r>
            <a:r>
              <a:rPr sz="800"/>
              <a:t>2</a:t>
            </a:r>
            <a:r>
              <a:t>)</a:t>
            </a:r>
          </a:p>
        </p:txBody>
      </p:sp>
      <p:sp>
        <p:nvSpPr>
          <p:cNvPr id="258" name="ZoneTexte 14"/>
          <p:cNvSpPr txBox="1"/>
          <p:nvPr/>
        </p:nvSpPr>
        <p:spPr>
          <a:xfrm>
            <a:off x="5339860" y="3615785"/>
            <a:ext cx="60374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Montserrat Light"/>
                <a:ea typeface="Montserrat Light"/>
                <a:cs typeface="Montserrat Light"/>
                <a:sym typeface="Montserrat Light"/>
              </a:defRPr>
            </a:pPr>
            <a:r>
              <a:t>x</a:t>
            </a:r>
            <a:r>
              <a:rPr sz="800"/>
              <a:t>2</a:t>
            </a:r>
          </a:p>
        </p:txBody>
      </p:sp>
      <p:sp>
        <p:nvSpPr>
          <p:cNvPr id="259" name="ZoneTexte 17"/>
          <p:cNvSpPr txBox="1"/>
          <p:nvPr/>
        </p:nvSpPr>
        <p:spPr>
          <a:xfrm>
            <a:off x="3174212" y="3615785"/>
            <a:ext cx="59693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Montserrat Light"/>
                <a:ea typeface="Montserrat Light"/>
                <a:cs typeface="Montserrat Light"/>
                <a:sym typeface="Montserrat Light"/>
              </a:defRPr>
            </a:pPr>
            <a:r>
              <a:t>x</a:t>
            </a:r>
            <a:r>
              <a:rPr sz="800"/>
              <a:t>1</a:t>
            </a:r>
          </a:p>
        </p:txBody>
      </p:sp>
      <p:sp>
        <p:nvSpPr>
          <p:cNvPr id="260" name="Straight Arrow Connector 39"/>
          <p:cNvSpPr/>
          <p:nvPr/>
        </p:nvSpPr>
        <p:spPr>
          <a:xfrm flipV="1">
            <a:off x="2578791" y="2816799"/>
            <a:ext cx="844155" cy="5391"/>
          </a:xfrm>
          <a:prstGeom prst="line">
            <a:avLst/>
          </a:prstGeom>
          <a:ln w="12700">
            <a:solidFill>
              <a:srgbClr val="404040"/>
            </a:solidFill>
            <a:prstDash val="sysDash"/>
          </a:ln>
        </p:spPr>
        <p:txBody>
          <a:bodyPr lIns="45719" rIns="45719"/>
          <a:lstStyle/>
          <a:p>
            <a:pPr/>
          </a:p>
        </p:txBody>
      </p:sp>
      <p:sp>
        <p:nvSpPr>
          <p:cNvPr id="261" name="Straight Arrow Connector 39"/>
          <p:cNvSpPr/>
          <p:nvPr/>
        </p:nvSpPr>
        <p:spPr>
          <a:xfrm flipH="1">
            <a:off x="2578762" y="2049585"/>
            <a:ext cx="2999991" cy="16175"/>
          </a:xfrm>
          <a:prstGeom prst="line">
            <a:avLst/>
          </a:prstGeom>
          <a:ln w="12700">
            <a:solidFill>
              <a:srgbClr val="404040"/>
            </a:solidFill>
            <a:prstDash val="sysDash"/>
          </a:ln>
        </p:spPr>
        <p:txBody>
          <a:bodyPr lIns="45719" rIns="45719"/>
          <a:lstStyle/>
          <a:p>
            <a:pPr/>
          </a:p>
        </p:txBody>
      </p:sp>
      <p:sp>
        <p:nvSpPr>
          <p:cNvPr id="262" name="ZoneTexte 20"/>
          <p:cNvSpPr txBox="1"/>
          <p:nvPr/>
        </p:nvSpPr>
        <p:spPr>
          <a:xfrm>
            <a:off x="2286000" y="1836621"/>
            <a:ext cx="39777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Montserrat Light"/>
                <a:ea typeface="Montserrat Light"/>
                <a:cs typeface="Montserrat Light"/>
                <a:sym typeface="Montserrat Light"/>
              </a:defRPr>
            </a:pPr>
            <a:r>
              <a:t>y</a:t>
            </a:r>
            <a:r>
              <a:rPr sz="800"/>
              <a:t>2</a:t>
            </a:r>
          </a:p>
        </p:txBody>
      </p:sp>
      <p:sp>
        <p:nvSpPr>
          <p:cNvPr id="263" name="ZoneTexte 21"/>
          <p:cNvSpPr txBox="1"/>
          <p:nvPr/>
        </p:nvSpPr>
        <p:spPr>
          <a:xfrm>
            <a:off x="2245867" y="2590500"/>
            <a:ext cx="437906"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Montserrat Light"/>
                <a:ea typeface="Montserrat Light"/>
                <a:cs typeface="Montserrat Light"/>
                <a:sym typeface="Montserrat Light"/>
              </a:defRPr>
            </a:pPr>
            <a:r>
              <a:t>y</a:t>
            </a:r>
            <a:r>
              <a:rPr sz="800"/>
              <a:t>1</a:t>
            </a:r>
          </a:p>
        </p:txBody>
      </p:sp>
      <p:pic>
        <p:nvPicPr>
          <p:cNvPr id="264" name="Image 4" descr="Image 4"/>
          <p:cNvPicPr>
            <a:picLocks noChangeAspect="1"/>
          </p:cNvPicPr>
          <p:nvPr/>
        </p:nvPicPr>
        <p:blipFill>
          <a:blip r:embed="rId3">
            <a:extLst/>
          </a:blip>
          <a:stretch>
            <a:fillRect/>
          </a:stretch>
        </p:blipFill>
        <p:spPr>
          <a:xfrm>
            <a:off x="1524180" y="4317881"/>
            <a:ext cx="6045976" cy="403615"/>
          </a:xfrm>
          <a:prstGeom prst="rect">
            <a:avLst/>
          </a:prstGeom>
          <a:ln w="12700">
            <a:miter lim="400000"/>
          </a:ln>
        </p:spPr>
      </p:pic>
      <p:sp>
        <p:nvSpPr>
          <p:cNvPr id="265" name="Title 2"/>
          <p:cNvSpPr txBox="1"/>
          <p:nvPr>
            <p:ph type="title"/>
          </p:nvPr>
        </p:nvSpPr>
        <p:spPr>
          <a:prstGeom prst="rect">
            <a:avLst/>
          </a:prstGeom>
        </p:spPr>
        <p:txBody>
          <a:bodyPr/>
          <a:lstStyle/>
          <a:p>
            <a:pPr/>
            <a:r>
              <a:t>Distancia Euclídea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Diamond 73"/>
          <p:cNvSpPr/>
          <p:nvPr/>
        </p:nvSpPr>
        <p:spPr>
          <a:xfrm rot="18900000">
            <a:off x="1582172" y="3015339"/>
            <a:ext cx="228601" cy="228601"/>
          </a:xfrm>
          <a:prstGeom prst="diamond">
            <a:avLst/>
          </a:pr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70" name="Diamond 74"/>
          <p:cNvSpPr/>
          <p:nvPr/>
        </p:nvSpPr>
        <p:spPr>
          <a:xfrm rot="18900000">
            <a:off x="3224644" y="1960424"/>
            <a:ext cx="228601" cy="228601"/>
          </a:xfrm>
          <a:prstGeom prst="diamond">
            <a:avLst/>
          </a:prstGeom>
          <a:solidFill>
            <a:srgbClr val="00B0F0"/>
          </a:solidFill>
          <a:ln w="12700">
            <a:solidFill>
              <a:srgbClr val="0070C0"/>
            </a:solidFill>
          </a:ln>
        </p:spPr>
        <p:txBody>
          <a:bodyPr lIns="45719" rIns="45719" anchor="ctr"/>
          <a:lstStyle/>
          <a:p>
            <a:pPr algn="ctr">
              <a:defRPr>
                <a:solidFill>
                  <a:srgbClr val="FF0000"/>
                </a:solidFill>
              </a:defRPr>
            </a:pPr>
          </a:p>
        </p:txBody>
      </p:sp>
      <p:sp>
        <p:nvSpPr>
          <p:cNvPr id="271" name="Straight Arrow Connector 81"/>
          <p:cNvSpPr/>
          <p:nvPr/>
        </p:nvSpPr>
        <p:spPr>
          <a:xfrm flipV="1">
            <a:off x="983051" y="1558504"/>
            <a:ext cx="1" cy="2521743"/>
          </a:xfrm>
          <a:prstGeom prst="line">
            <a:avLst/>
          </a:prstGeom>
          <a:ln w="28575">
            <a:solidFill>
              <a:srgbClr val="4A7EBB"/>
            </a:solidFill>
            <a:tailEnd type="triangle"/>
          </a:ln>
        </p:spPr>
        <p:txBody>
          <a:bodyPr lIns="45719" rIns="45719"/>
          <a:lstStyle/>
          <a:p>
            <a:pPr/>
          </a:p>
        </p:txBody>
      </p:sp>
      <p:sp>
        <p:nvSpPr>
          <p:cNvPr id="272" name="Straight Arrow Connector 83"/>
          <p:cNvSpPr/>
          <p:nvPr/>
        </p:nvSpPr>
        <p:spPr>
          <a:xfrm>
            <a:off x="761999" y="3876493"/>
            <a:ext cx="3038500" cy="16176"/>
          </a:xfrm>
          <a:prstGeom prst="line">
            <a:avLst/>
          </a:prstGeom>
          <a:ln w="28575">
            <a:solidFill>
              <a:srgbClr val="4A7EBB"/>
            </a:solidFill>
            <a:tailEnd type="triangle"/>
          </a:ln>
        </p:spPr>
        <p:txBody>
          <a:bodyPr lIns="45719" rIns="45719"/>
          <a:lstStyle/>
          <a:p>
            <a:pPr/>
          </a:p>
        </p:txBody>
      </p:sp>
      <p:sp>
        <p:nvSpPr>
          <p:cNvPr id="273" name="Ellipse 1"/>
          <p:cNvSpPr/>
          <p:nvPr/>
        </p:nvSpPr>
        <p:spPr>
          <a:xfrm rot="19680000">
            <a:off x="2752656" y="1634096"/>
            <a:ext cx="1174981" cy="886425"/>
          </a:xfrm>
          <a:prstGeom prst="ellipse">
            <a:avLst/>
          </a:prstGeom>
          <a:ln w="25400">
            <a:solidFill>
              <a:srgbClr val="3A5E8A"/>
            </a:solidFill>
          </a:ln>
        </p:spPr>
        <p:txBody>
          <a:bodyPr lIns="45719" rIns="45719" anchor="ctr"/>
          <a:lstStyle/>
          <a:p>
            <a:pPr algn="ctr">
              <a:defRPr>
                <a:solidFill>
                  <a:srgbClr val="FFFFFF"/>
                </a:solidFill>
              </a:defRPr>
            </a:pPr>
          </a:p>
        </p:txBody>
      </p:sp>
      <p:sp>
        <p:nvSpPr>
          <p:cNvPr id="274" name="Ellipse 84"/>
          <p:cNvSpPr/>
          <p:nvPr/>
        </p:nvSpPr>
        <p:spPr>
          <a:xfrm rot="1680000">
            <a:off x="1225310" y="2504055"/>
            <a:ext cx="1005289" cy="1282701"/>
          </a:xfrm>
          <a:prstGeom prst="ellipse">
            <a:avLst/>
          </a:prstGeom>
          <a:ln w="25400">
            <a:solidFill>
              <a:srgbClr val="FF0000"/>
            </a:solidFill>
          </a:ln>
        </p:spPr>
        <p:txBody>
          <a:bodyPr lIns="45719" rIns="45719" anchor="ctr"/>
          <a:lstStyle/>
          <a:p>
            <a:pPr algn="ctr">
              <a:defRPr>
                <a:solidFill>
                  <a:srgbClr val="FFFFFF"/>
                </a:solidFill>
              </a:defRPr>
            </a:pPr>
          </a:p>
        </p:txBody>
      </p:sp>
      <p:sp>
        <p:nvSpPr>
          <p:cNvPr id="275" name="Title 3"/>
          <p:cNvSpPr txBox="1"/>
          <p:nvPr>
            <p:ph type="title"/>
          </p:nvPr>
        </p:nvSpPr>
        <p:spPr>
          <a:prstGeom prst="rect">
            <a:avLst/>
          </a:prstGeom>
        </p:spPr>
        <p:txBody>
          <a:bodyPr/>
          <a:lstStyle/>
          <a:p>
            <a:pPr/>
            <a:r>
              <a:t>Distancia entre Clusters</a:t>
            </a:r>
          </a:p>
        </p:txBody>
      </p:sp>
      <p:sp>
        <p:nvSpPr>
          <p:cNvPr id="276" name="Multiply 84"/>
          <p:cNvSpPr/>
          <p:nvPr/>
        </p:nvSpPr>
        <p:spPr>
          <a:xfrm rot="18900000">
            <a:off x="1237376" y="320084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77" name="Multiply 84"/>
          <p:cNvSpPr/>
          <p:nvPr/>
        </p:nvSpPr>
        <p:spPr>
          <a:xfrm rot="18900000">
            <a:off x="1614783" y="26724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78" name="Multiply 84"/>
          <p:cNvSpPr/>
          <p:nvPr/>
        </p:nvSpPr>
        <p:spPr>
          <a:xfrm rot="18900000">
            <a:off x="2008362" y="267247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79" name="Multiply 84"/>
          <p:cNvSpPr/>
          <p:nvPr/>
        </p:nvSpPr>
        <p:spPr>
          <a:xfrm rot="18900000">
            <a:off x="1850180" y="346860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80" name="Multiply 84"/>
          <p:cNvSpPr/>
          <p:nvPr/>
        </p:nvSpPr>
        <p:spPr>
          <a:xfrm rot="18900000">
            <a:off x="2035320" y="327632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81" name="Multiply 84"/>
          <p:cNvSpPr/>
          <p:nvPr/>
        </p:nvSpPr>
        <p:spPr>
          <a:xfrm rot="18900000">
            <a:off x="1388340" y="3545900"/>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defRPr>
            </a:pPr>
          </a:p>
        </p:txBody>
      </p:sp>
      <p:sp>
        <p:nvSpPr>
          <p:cNvPr id="282" name="Multiply 84"/>
          <p:cNvSpPr/>
          <p:nvPr/>
        </p:nvSpPr>
        <p:spPr>
          <a:xfrm rot="18900000">
            <a:off x="2919384" y="2231189"/>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283" name="Multiply 84"/>
          <p:cNvSpPr/>
          <p:nvPr/>
        </p:nvSpPr>
        <p:spPr>
          <a:xfrm rot="18900000">
            <a:off x="3308089" y="2286343"/>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284" name="Multiply 84"/>
          <p:cNvSpPr/>
          <p:nvPr/>
        </p:nvSpPr>
        <p:spPr>
          <a:xfrm rot="18900000">
            <a:off x="3483203" y="2039221"/>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285" name="Multiply 84"/>
          <p:cNvSpPr/>
          <p:nvPr/>
        </p:nvSpPr>
        <p:spPr>
          <a:xfrm rot="18900000">
            <a:off x="3046715" y="1801804"/>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286" name="Multiply 84"/>
          <p:cNvSpPr/>
          <p:nvPr/>
        </p:nvSpPr>
        <p:spPr>
          <a:xfrm rot="18900000">
            <a:off x="3670443" y="172655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00B0F0"/>
          </a:solidFill>
          <a:ln w="12700">
            <a:solidFill>
              <a:srgbClr val="1F497D"/>
            </a:solidFill>
          </a:ln>
        </p:spPr>
        <p:txBody>
          <a:bodyPr lIns="45719" rIns="45719" anchor="ctr"/>
          <a:lstStyle/>
          <a:p>
            <a:pPr algn="ctr">
              <a:defRPr>
                <a:solidFill>
                  <a:srgbClr val="FF0000"/>
                </a:solidFill>
              </a:defRPr>
            </a:pPr>
          </a:p>
        </p:txBody>
      </p:sp>
      <p:sp>
        <p:nvSpPr>
          <p:cNvPr id="287" name="Straight Connector 67"/>
          <p:cNvSpPr/>
          <p:nvPr/>
        </p:nvSpPr>
        <p:spPr>
          <a:xfrm flipV="1">
            <a:off x="2062714" y="2289543"/>
            <a:ext cx="871872" cy="426279"/>
          </a:xfrm>
          <a:prstGeom prst="line">
            <a:avLst/>
          </a:prstGeom>
          <a:ln w="38100">
            <a:solidFill>
              <a:srgbClr val="595959"/>
            </a:solidFill>
            <a:headEnd type="triangle"/>
            <a:tailEnd type="triangle"/>
          </a:ln>
        </p:spPr>
        <p:txBody>
          <a:bodyPr lIns="45719" rIns="45719"/>
          <a:lstStyle/>
          <a:p>
            <a:pPr/>
          </a:p>
        </p:txBody>
      </p:sp>
      <p:sp>
        <p:nvSpPr>
          <p:cNvPr id="288" name="ZoneTexte 2"/>
          <p:cNvSpPr txBox="1"/>
          <p:nvPr/>
        </p:nvSpPr>
        <p:spPr>
          <a:xfrm>
            <a:off x="4387494" y="1149134"/>
            <a:ext cx="4395929" cy="233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200000"/>
              </a:lnSpc>
              <a:defRPr b="1">
                <a:latin typeface="Montserrat Light"/>
                <a:ea typeface="Montserrat Light"/>
                <a:cs typeface="Montserrat Light"/>
                <a:sym typeface="Montserrat Light"/>
              </a:defRPr>
            </a:pPr>
            <a:r>
              <a:t>Distancia entre dos Clusters:</a:t>
            </a:r>
          </a:p>
          <a:p>
            <a:pPr marL="285750" indent="-285750">
              <a:lnSpc>
                <a:spcPct val="200000"/>
              </a:lnSpc>
              <a:buSzPct val="100000"/>
              <a:buFont typeface="Arial"/>
              <a:buChar char="•"/>
              <a:defRPr sz="1600">
                <a:latin typeface="Montserrat Light"/>
                <a:ea typeface="Montserrat Light"/>
                <a:cs typeface="Montserrat Light"/>
                <a:sym typeface="Montserrat Light"/>
              </a:defRPr>
            </a:pPr>
            <a:r>
              <a:t>Opción 1: Puntos más cercanos</a:t>
            </a:r>
          </a:p>
          <a:p>
            <a:pPr marL="285750" indent="-285750">
              <a:lnSpc>
                <a:spcPct val="200000"/>
              </a:lnSpc>
              <a:buSzPct val="100000"/>
              <a:buFont typeface="Arial"/>
              <a:buChar char="•"/>
              <a:defRPr sz="1600">
                <a:latin typeface="Montserrat Light"/>
                <a:ea typeface="Montserrat Light"/>
                <a:cs typeface="Montserrat Light"/>
                <a:sym typeface="Montserrat Light"/>
              </a:defRPr>
            </a:pPr>
            <a:r>
              <a:t>Opción 2: Puntos más alejados</a:t>
            </a:r>
          </a:p>
          <a:p>
            <a:pPr marL="285750" indent="-285750">
              <a:lnSpc>
                <a:spcPct val="200000"/>
              </a:lnSpc>
              <a:buSzPct val="100000"/>
              <a:buFont typeface="Arial"/>
              <a:buChar char="•"/>
              <a:defRPr sz="1600">
                <a:latin typeface="Montserrat Light"/>
                <a:ea typeface="Montserrat Light"/>
                <a:cs typeface="Montserrat Light"/>
                <a:sym typeface="Montserrat Light"/>
              </a:defRPr>
            </a:pPr>
            <a:r>
              <a:t>Opción 3: Distancia media</a:t>
            </a:r>
          </a:p>
          <a:p>
            <a:pPr marL="285750" indent="-285750">
              <a:lnSpc>
                <a:spcPct val="200000"/>
              </a:lnSpc>
              <a:buSzPct val="100000"/>
              <a:buFont typeface="Arial"/>
              <a:buChar char="•"/>
              <a:defRPr sz="1600">
                <a:latin typeface="Montserrat Light"/>
                <a:ea typeface="Montserrat Light"/>
                <a:cs typeface="Montserrat Light"/>
                <a:sym typeface="Montserrat Light"/>
              </a:defRPr>
            </a:pPr>
            <a:r>
              <a:t>Opción 4: Distancia entre sus baricentros</a:t>
            </a:r>
          </a:p>
        </p:txBody>
      </p:sp>
      <p:sp>
        <p:nvSpPr>
          <p:cNvPr id="289" name="Straight Connector 70"/>
          <p:cNvSpPr/>
          <p:nvPr/>
        </p:nvSpPr>
        <p:spPr>
          <a:xfrm flipV="1">
            <a:off x="1469294" y="1756329"/>
            <a:ext cx="2210295" cy="1846646"/>
          </a:xfrm>
          <a:prstGeom prst="line">
            <a:avLst/>
          </a:prstGeom>
          <a:ln w="38100">
            <a:solidFill>
              <a:srgbClr val="595959"/>
            </a:solidFill>
            <a:headEnd type="triangle"/>
            <a:tailEnd type="triangle"/>
          </a:ln>
        </p:spPr>
        <p:txBody>
          <a:bodyPr lIns="45719" rIns="45719"/>
          <a:lstStyle/>
          <a:p>
            <a:pPr/>
          </a:p>
        </p:txBody>
      </p:sp>
      <p:sp>
        <p:nvSpPr>
          <p:cNvPr id="290" name="Straight Connector 75"/>
          <p:cNvSpPr/>
          <p:nvPr/>
        </p:nvSpPr>
        <p:spPr>
          <a:xfrm flipV="1">
            <a:off x="1687033" y="2069805"/>
            <a:ext cx="1644502" cy="1070344"/>
          </a:xfrm>
          <a:prstGeom prst="line">
            <a:avLst/>
          </a:prstGeom>
          <a:ln w="38100">
            <a:solidFill>
              <a:srgbClr val="595959"/>
            </a:solidFill>
            <a:headEnd type="triangle"/>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8">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8" presetID="22" grpId="2" fill="hold">
                                  <p:stCondLst>
                                    <p:cond delay="0"/>
                                  </p:stCondLst>
                                  <p:iterate type="el" backwards="0">
                                    <p:tmAbs val="0"/>
                                  </p:iterate>
                                  <p:childTnLst>
                                    <p:set>
                                      <p:cBhvr>
                                        <p:cTn id="9" fill="hold"/>
                                        <p:tgtEl>
                                          <p:spTgt spid="287"/>
                                        </p:tgtEl>
                                        <p:attrNameLst>
                                          <p:attrName>style.visibility</p:attrName>
                                        </p:attrNameLst>
                                      </p:cBhvr>
                                      <p:to>
                                        <p:strVal val="visible"/>
                                      </p:to>
                                    </p:set>
                                    <p:animEffect filter="wipe(left)" transition="in">
                                      <p:cBhvr>
                                        <p:cTn id="10" dur="500"/>
                                        <p:tgtEl>
                                          <p:spTgt spid="287"/>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288">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8" presetID="22" grpId="3" fill="hold">
                                  <p:stCondLst>
                                    <p:cond delay="0"/>
                                  </p:stCondLst>
                                  <p:iterate type="el" backwards="0">
                                    <p:tmAbs val="0"/>
                                  </p:iterate>
                                  <p:childTnLst>
                                    <p:set>
                                      <p:cBhvr>
                                        <p:cTn id="17" fill="hold"/>
                                        <p:tgtEl>
                                          <p:spTgt spid="289"/>
                                        </p:tgtEl>
                                        <p:attrNameLst>
                                          <p:attrName>style.visibility</p:attrName>
                                        </p:attrNameLst>
                                      </p:cBhvr>
                                      <p:to>
                                        <p:strVal val="visible"/>
                                      </p:to>
                                    </p:set>
                                    <p:animEffect filter="wipe(left)" transition="in">
                                      <p:cBhvr>
                                        <p:cTn id="18" dur="500"/>
                                        <p:tgtEl>
                                          <p:spTgt spid="289"/>
                                        </p:tgtEl>
                                      </p:cBhvr>
                                    </p:animEffect>
                                  </p:childTnLst>
                                </p:cTn>
                              </p:par>
                            </p:childTnLst>
                          </p:cTn>
                        </p:par>
                        <p:par>
                          <p:cTn id="19" fill="hold">
                            <p:stCondLst>
                              <p:cond delay="500"/>
                            </p:stCondLst>
                            <p:childTnLst>
                              <p:par>
                                <p:cTn id="20" presetClass="exit" nodeType="afterEffect" presetID="10" grpId="4" fill="hold">
                                  <p:stCondLst>
                                    <p:cond delay="0"/>
                                  </p:stCondLst>
                                  <p:iterate type="el" backwards="0">
                                    <p:tmAbs val="0"/>
                                  </p:iterate>
                                  <p:childTnLst>
                                    <p:animEffect filter="fade" transition="out">
                                      <p:cBhvr>
                                        <p:cTn id="21" dur="500" fill="hold"/>
                                        <p:tgtEl>
                                          <p:spTgt spid="287"/>
                                        </p:tgtEl>
                                      </p:cBhvr>
                                    </p:animEffect>
                                    <p:set>
                                      <p:cBhvr>
                                        <p:cTn id="22" fill="hold">
                                          <p:stCondLst>
                                            <p:cond delay="499"/>
                                          </p:stCondLst>
                                        </p:cTn>
                                        <p:tgtEl>
                                          <p:spTgt spid="28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288">
                                            <p:txEl>
                                              <p:pRg st="3" end="3"/>
                                            </p:txEl>
                                          </p:spTgt>
                                        </p:tgtEl>
                                        <p:attrNameLst>
                                          <p:attrName>style.visibility</p:attrName>
                                        </p:attrNameLst>
                                      </p:cBhvr>
                                      <p:to>
                                        <p:strVal val="visible"/>
                                      </p:to>
                                    </p:set>
                                  </p:childTnLst>
                                </p:cTn>
                              </p:par>
                            </p:childTnLst>
                          </p:cTn>
                        </p:par>
                        <p:par>
                          <p:cTn id="27" fill="hold">
                            <p:stCondLst>
                              <p:cond delay="0"/>
                            </p:stCondLst>
                            <p:childTnLst>
                              <p:par>
                                <p:cTn id="28" presetClass="exit" nodeType="afterEffect" presetID="10" grpId="5" fill="hold">
                                  <p:stCondLst>
                                    <p:cond delay="0"/>
                                  </p:stCondLst>
                                  <p:iterate type="el" backwards="0">
                                    <p:tmAbs val="0"/>
                                  </p:iterate>
                                  <p:childTnLst>
                                    <p:animEffect filter="fade" transition="out">
                                      <p:cBhvr>
                                        <p:cTn id="29" dur="500" fill="hold"/>
                                        <p:tgtEl>
                                          <p:spTgt spid="289"/>
                                        </p:tgtEl>
                                      </p:cBhvr>
                                    </p:animEffect>
                                    <p:set>
                                      <p:cBhvr>
                                        <p:cTn id="30" fill="hold">
                                          <p:stCondLst>
                                            <p:cond delay="499"/>
                                          </p:stCondLst>
                                        </p:cTn>
                                        <p:tgtEl>
                                          <p:spTgt spid="28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288">
                                            <p:txEl>
                                              <p:pRg st="4" end="4"/>
                                            </p:txEl>
                                          </p:spTgt>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8" presetID="22" grpId="6" fill="hold">
                                  <p:stCondLst>
                                    <p:cond delay="0"/>
                                  </p:stCondLst>
                                  <p:iterate type="el" backwards="0">
                                    <p:tmAbs val="0"/>
                                  </p:iterate>
                                  <p:childTnLst>
                                    <p:set>
                                      <p:cBhvr>
                                        <p:cTn id="37" fill="hold"/>
                                        <p:tgtEl>
                                          <p:spTgt spid="290"/>
                                        </p:tgtEl>
                                        <p:attrNameLst>
                                          <p:attrName>style.visibility</p:attrName>
                                        </p:attrNameLst>
                                      </p:cBhvr>
                                      <p:to>
                                        <p:strVal val="visible"/>
                                      </p:to>
                                    </p:set>
                                    <p:animEffect filter="wipe(left)" transition="in">
                                      <p:cBhvr>
                                        <p:cTn id="38" dur="500"/>
                                        <p:tgtEl>
                                          <p:spTgt spid="290"/>
                                        </p:tgtEl>
                                      </p:cBhvr>
                                    </p:animEffect>
                                  </p:childTnLst>
                                </p:cTn>
                              </p:par>
                            </p:childTnLst>
                          </p:cTn>
                        </p:par>
                        <p:par>
                          <p:cTn id="39" fill="hold">
                            <p:stCondLst>
                              <p:cond delay="500"/>
                            </p:stCondLst>
                            <p:childTnLst>
                              <p:par>
                                <p:cTn id="40" presetClass="entr" nodeType="afterEffect" presetID="10" grpId="7" fill="hold">
                                  <p:stCondLst>
                                    <p:cond delay="0"/>
                                  </p:stCondLst>
                                  <p:iterate type="el" backwards="0">
                                    <p:tmAbs val="0"/>
                                  </p:iterate>
                                  <p:childTnLst>
                                    <p:set>
                                      <p:cBhvr>
                                        <p:cTn id="41" fill="hold"/>
                                        <p:tgtEl>
                                          <p:spTgt spid="269"/>
                                        </p:tgtEl>
                                        <p:attrNameLst>
                                          <p:attrName>style.visibility</p:attrName>
                                        </p:attrNameLst>
                                      </p:cBhvr>
                                      <p:to>
                                        <p:strVal val="visible"/>
                                      </p:to>
                                    </p:set>
                                    <p:animEffect filter="fade" transition="in">
                                      <p:cBhvr>
                                        <p:cTn id="42" dur="500"/>
                                        <p:tgtEl>
                                          <p:spTgt spid="269"/>
                                        </p:tgtEl>
                                      </p:cBhvr>
                                    </p:animEffect>
                                  </p:childTnLst>
                                </p:cTn>
                              </p:par>
                            </p:childTnLst>
                          </p:cTn>
                        </p:par>
                        <p:par>
                          <p:cTn id="43" fill="hold">
                            <p:stCondLst>
                              <p:cond delay="1000"/>
                            </p:stCondLst>
                            <p:childTnLst>
                              <p:par>
                                <p:cTn id="44" presetClass="entr" nodeType="afterEffect" presetID="10" grpId="8" fill="hold">
                                  <p:stCondLst>
                                    <p:cond delay="0"/>
                                  </p:stCondLst>
                                  <p:iterate type="el" backwards="0">
                                    <p:tmAbs val="0"/>
                                  </p:iterate>
                                  <p:childTnLst>
                                    <p:set>
                                      <p:cBhvr>
                                        <p:cTn id="45" fill="hold"/>
                                        <p:tgtEl>
                                          <p:spTgt spid="270"/>
                                        </p:tgtEl>
                                        <p:attrNameLst>
                                          <p:attrName>style.visibility</p:attrName>
                                        </p:attrNameLst>
                                      </p:cBhvr>
                                      <p:to>
                                        <p:strVal val="visible"/>
                                      </p:to>
                                    </p:set>
                                    <p:animEffect filter="fade" transition="in">
                                      <p:cBhvr>
                                        <p:cTn id="46"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9" grpId="3"/>
      <p:bldP build="whole" bldLvl="1" animBg="1" rev="0" advAuto="0" spid="289" grpId="5"/>
      <p:bldP build="p" bldLvl="5" animBg="1" rev="0" advAuto="0" spid="288" grpId="1"/>
      <p:bldP build="whole" bldLvl="1" animBg="1" rev="0" advAuto="0" spid="287" grpId="2"/>
      <p:bldP build="whole" bldLvl="1" animBg="1" rev="0" advAuto="0" spid="287" grpId="4"/>
      <p:bldP build="whole" bldLvl="1" animBg="1" rev="0" advAuto="0" spid="290" grpId="6"/>
      <p:bldP build="whole" bldLvl="1" animBg="1" rev="0" advAuto="0" spid="269" grpId="7"/>
      <p:bldP build="whole" bldLvl="1" animBg="1" rev="0" advAuto="0" spid="270" grpId="8"/>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ZoneTexte 2"/>
          <p:cNvSpPr txBox="1"/>
          <p:nvPr/>
        </p:nvSpPr>
        <p:spPr>
          <a:xfrm>
            <a:off x="570960" y="1143929"/>
            <a:ext cx="8001001"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Montserrat Light"/>
                <a:ea typeface="Montserrat Light"/>
                <a:cs typeface="Montserrat Light"/>
                <a:sym typeface="Montserrat Light"/>
              </a:defRPr>
            </a:lvl1pPr>
          </a:lstStyle>
          <a:p>
            <a:pPr/>
            <a:r>
              <a:t>Consideremos el siguiente data set de  N = 6 puntos</a:t>
            </a:r>
          </a:p>
        </p:txBody>
      </p:sp>
      <p:sp>
        <p:nvSpPr>
          <p:cNvPr id="295"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pPr/>
          </a:p>
        </p:txBody>
      </p:sp>
      <p:sp>
        <p:nvSpPr>
          <p:cNvPr id="296"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pPr/>
          </a:p>
        </p:txBody>
      </p:sp>
      <p:sp>
        <p:nvSpPr>
          <p:cNvPr id="297" name="Multiply 84"/>
          <p:cNvSpPr/>
          <p:nvPr/>
        </p:nvSpPr>
        <p:spPr>
          <a:xfrm rot="18900000">
            <a:off x="5282267" y="280217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98" name="Multiply 84"/>
          <p:cNvSpPr/>
          <p:nvPr/>
        </p:nvSpPr>
        <p:spPr>
          <a:xfrm rot="18900000">
            <a:off x="3131055" y="326584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299" name="Multiply 84"/>
          <p:cNvSpPr/>
          <p:nvPr/>
        </p:nvSpPr>
        <p:spPr>
          <a:xfrm rot="18900000">
            <a:off x="3524635" y="3632465"/>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00" name="Multiply 84"/>
          <p:cNvSpPr/>
          <p:nvPr/>
        </p:nvSpPr>
        <p:spPr>
          <a:xfrm rot="18900000">
            <a:off x="3756469" y="303400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01" name="Multiply 84"/>
          <p:cNvSpPr/>
          <p:nvPr/>
        </p:nvSpPr>
        <p:spPr>
          <a:xfrm rot="18900000">
            <a:off x="4667635" y="2408592"/>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02" name="Multiply 84"/>
          <p:cNvSpPr/>
          <p:nvPr/>
        </p:nvSpPr>
        <p:spPr>
          <a:xfrm rot="18900000">
            <a:off x="5050432" y="2176757"/>
            <a:ext cx="111603" cy="11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BFBFBF"/>
          </a:solidFill>
          <a:ln w="12700">
            <a:solidFill>
              <a:srgbClr val="404040"/>
            </a:solidFill>
          </a:ln>
        </p:spPr>
        <p:txBody>
          <a:bodyPr lIns="45719" rIns="45719" anchor="ctr"/>
          <a:lstStyle/>
          <a:p>
            <a:pPr algn="ctr">
              <a:defRPr>
                <a:solidFill>
                  <a:srgbClr val="FF0000"/>
                </a:solidFill>
              </a:defRPr>
            </a:pPr>
          </a:p>
        </p:txBody>
      </p:sp>
      <p:sp>
        <p:nvSpPr>
          <p:cNvPr id="303" name="Title 1"/>
          <p:cNvSpPr txBox="1"/>
          <p:nvPr>
            <p:ph type="title"/>
          </p:nvPr>
        </p:nvSpPr>
        <p:spPr>
          <a:prstGeom prst="rect">
            <a:avLst/>
          </a:prstGeom>
        </p:spPr>
        <p:txBody>
          <a:bodyPr/>
          <a:lstStyle/>
          <a:p>
            <a:pPr/>
            <a:r>
              <a:t>Clustering Jerárquico Aglomerativo</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