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" name="Shape 3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1" name="Shape 6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b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0" name="Shape 9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b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2" name="Shape 12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b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7" name="Shape 15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b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4" name="Shape 19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b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2" name="Shape 21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br/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"/>
          <p:cNvSpPr/>
          <p:nvPr/>
        </p:nvSpPr>
        <p:spPr>
          <a:xfrm>
            <a:off x="-35719" y="708661"/>
            <a:ext cx="9215236" cy="45720"/>
          </a:xfrm>
          <a:prstGeom prst="rect">
            <a:avLst/>
          </a:prstGeom>
          <a:solidFill>
            <a:srgbClr val="558ED5"/>
          </a:solidFill>
          <a:ln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" name="Title Text"/>
          <p:cNvSpPr txBox="1"/>
          <p:nvPr>
            <p:ph type="title"/>
          </p:nvPr>
        </p:nvSpPr>
        <p:spPr>
          <a:xfrm>
            <a:off x="228600" y="0"/>
            <a:ext cx="8686800" cy="742950"/>
          </a:xfrm>
          <a:prstGeom prst="rect">
            <a:avLst/>
          </a:prstGeom>
        </p:spPr>
        <p:txBody>
          <a:bodyPr/>
          <a:lstStyle>
            <a:lvl1pPr algn="l">
              <a:defRPr sz="3600">
                <a:ln w="9524">
                  <a:solidFill>
                    <a:srgbClr val="054697"/>
                  </a:solidFill>
                </a:ln>
                <a:effectLst>
                  <a:outerShdw sx="100000" sy="100000" kx="0" ky="0" algn="b" rotWithShape="0" blurRad="38100" dist="20320" dir="18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4" name="Body Level One…"/>
          <p:cNvSpPr txBox="1"/>
          <p:nvPr>
            <p:ph type="body" idx="1"/>
          </p:nvPr>
        </p:nvSpPr>
        <p:spPr>
          <a:xfrm>
            <a:off x="228600" y="895350"/>
            <a:ext cx="8686800" cy="36576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9"/>
          <p:cNvSpPr/>
          <p:nvPr/>
        </p:nvSpPr>
        <p:spPr>
          <a:xfrm>
            <a:off x="0" y="4861809"/>
            <a:ext cx="9144000" cy="1"/>
          </a:xfrm>
          <a:prstGeom prst="line">
            <a:avLst/>
          </a:prstGeom>
          <a:ln w="19050">
            <a:solidFill>
              <a:srgbClr val="1F497D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" name="Slide Number Placeholder 5"/>
          <p:cNvSpPr txBox="1"/>
          <p:nvPr/>
        </p:nvSpPr>
        <p:spPr>
          <a:xfrm>
            <a:off x="6477000" y="4873842"/>
            <a:ext cx="266700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© SuperDataScience</a:t>
            </a:r>
          </a:p>
        </p:txBody>
      </p:sp>
      <p:sp>
        <p:nvSpPr>
          <p:cNvPr id="4" name="Slide Number Placeholder 5"/>
          <p:cNvSpPr txBox="1"/>
          <p:nvPr/>
        </p:nvSpPr>
        <p:spPr>
          <a:xfrm>
            <a:off x="0" y="4873842"/>
            <a:ext cx="297180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Machine Learning A-Z</a:t>
            </a:r>
          </a:p>
        </p:txBody>
      </p:sp>
      <p:sp>
        <p:nvSpPr>
          <p:cNvPr id="5" name="Title Text"/>
          <p:cNvSpPr txBox="1"/>
          <p:nvPr>
            <p:ph type="title"/>
          </p:nvPr>
        </p:nvSpPr>
        <p:spPr>
          <a:xfrm>
            <a:off x="0" y="0"/>
            <a:ext cx="9144000" cy="4857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ln w="9525">
            <a:solidFill>
              <a:srgbClr val="073297"/>
            </a:solidFill>
          </a:ln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ln w="9525">
            <a:solidFill>
              <a:srgbClr val="073297"/>
            </a:solidFill>
          </a:ln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ln w="9525">
            <a:solidFill>
              <a:srgbClr val="073297"/>
            </a:solidFill>
          </a:ln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ln w="9525">
            <a:solidFill>
              <a:srgbClr val="073297"/>
            </a:solidFill>
          </a:ln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ln w="9525">
            <a:solidFill>
              <a:srgbClr val="073297"/>
            </a:solidFill>
          </a:ln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ln w="9525">
            <a:solidFill>
              <a:srgbClr val="073297"/>
            </a:solidFill>
          </a:ln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ln w="9525">
            <a:solidFill>
              <a:srgbClr val="073297"/>
            </a:solidFill>
          </a:ln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ln w="9525">
            <a:solidFill>
              <a:srgbClr val="073297"/>
            </a:solidFill>
          </a:ln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ln w="9525">
            <a:solidFill>
              <a:srgbClr val="073297"/>
            </a:solidFill>
          </a:ln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pPr>
            <a:r>
              <a:t>Idea del Clustering Jerárquico:</a:t>
            </a:r>
            <a:br/>
            <a:r>
              <a:t>¿Cómo funcionan los dendrogramas?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Image 2" descr="Imag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11171" y="1253526"/>
            <a:ext cx="4335134" cy="330704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9" name="Rectangle 25"/>
          <p:cNvGrpSpPr/>
          <p:nvPr/>
        </p:nvGrpSpPr>
        <p:grpSpPr>
          <a:xfrm>
            <a:off x="5162034" y="1313371"/>
            <a:ext cx="3977641" cy="3007169"/>
            <a:chOff x="0" y="0"/>
            <a:chExt cx="3977640" cy="3007168"/>
          </a:xfrm>
        </p:grpSpPr>
        <p:sp>
          <p:nvSpPr>
            <p:cNvPr id="37" name="Rectangle"/>
            <p:cNvSpPr/>
            <p:nvPr/>
          </p:nvSpPr>
          <p:spPr>
            <a:xfrm>
              <a:off x="-1" y="0"/>
              <a:ext cx="3977642" cy="300716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8" name="z"/>
            <p:cNvSpPr txBox="1"/>
            <p:nvPr/>
          </p:nvSpPr>
          <p:spPr>
            <a:xfrm>
              <a:off x="-1" y="1324514"/>
              <a:ext cx="3977642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z</a:t>
              </a:r>
            </a:p>
          </p:txBody>
        </p:sp>
      </p:grpSp>
      <p:pic>
        <p:nvPicPr>
          <p:cNvPr id="40" name="Image 1" descr="Image 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38" y="1223962"/>
            <a:ext cx="4285321" cy="3228603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ZoneTexte 3"/>
          <p:cNvSpPr txBox="1"/>
          <p:nvPr/>
        </p:nvSpPr>
        <p:spPr>
          <a:xfrm>
            <a:off x="3421720" y="1313370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3</a:t>
            </a:r>
          </a:p>
        </p:txBody>
      </p:sp>
      <p:sp>
        <p:nvSpPr>
          <p:cNvPr id="42" name="ZoneTexte 37"/>
          <p:cNvSpPr txBox="1"/>
          <p:nvPr/>
        </p:nvSpPr>
        <p:spPr>
          <a:xfrm>
            <a:off x="2954546" y="1671366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2</a:t>
            </a:r>
          </a:p>
        </p:txBody>
      </p:sp>
      <p:sp>
        <p:nvSpPr>
          <p:cNvPr id="43" name="ZoneTexte 38"/>
          <p:cNvSpPr txBox="1"/>
          <p:nvPr/>
        </p:nvSpPr>
        <p:spPr>
          <a:xfrm>
            <a:off x="3650050" y="2275215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1</a:t>
            </a:r>
          </a:p>
        </p:txBody>
      </p:sp>
      <p:sp>
        <p:nvSpPr>
          <p:cNvPr id="44" name="ZoneTexte 42"/>
          <p:cNvSpPr txBox="1"/>
          <p:nvPr/>
        </p:nvSpPr>
        <p:spPr>
          <a:xfrm>
            <a:off x="1461098" y="2534009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4</a:t>
            </a:r>
          </a:p>
        </p:txBody>
      </p:sp>
      <p:sp>
        <p:nvSpPr>
          <p:cNvPr id="45" name="ZoneTexte 43"/>
          <p:cNvSpPr txBox="1"/>
          <p:nvPr/>
        </p:nvSpPr>
        <p:spPr>
          <a:xfrm>
            <a:off x="657764" y="2889848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5</a:t>
            </a:r>
          </a:p>
        </p:txBody>
      </p:sp>
      <p:sp>
        <p:nvSpPr>
          <p:cNvPr id="46" name="ZoneTexte 44"/>
          <p:cNvSpPr txBox="1"/>
          <p:nvPr/>
        </p:nvSpPr>
        <p:spPr>
          <a:xfrm>
            <a:off x="1223872" y="3490821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6</a:t>
            </a:r>
          </a:p>
        </p:txBody>
      </p:sp>
      <p:sp>
        <p:nvSpPr>
          <p:cNvPr id="47" name="Title 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/>
            <a:r>
              <a:t>¿Cómo funcionan los dendrogramas?</a:t>
            </a:r>
          </a:p>
        </p:txBody>
      </p:sp>
      <p:sp>
        <p:nvSpPr>
          <p:cNvPr id="48" name="Ellipse 13"/>
          <p:cNvSpPr/>
          <p:nvPr/>
        </p:nvSpPr>
        <p:spPr>
          <a:xfrm rot="18931796">
            <a:off x="2894790" y="1470549"/>
            <a:ext cx="905277" cy="395565"/>
          </a:xfrm>
          <a:prstGeom prst="ellipse">
            <a:avLst/>
          </a:prstGeom>
          <a:ln w="25400">
            <a:solidFill>
              <a:srgbClr val="27BE04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9" name="Straight Connector 7"/>
          <p:cNvSpPr/>
          <p:nvPr/>
        </p:nvSpPr>
        <p:spPr>
          <a:xfrm flipV="1">
            <a:off x="6088911" y="3776663"/>
            <a:ext cx="1" cy="547689"/>
          </a:xfrm>
          <a:prstGeom prst="line">
            <a:avLst/>
          </a:prstGeom>
          <a:ln w="38100">
            <a:solidFill>
              <a:srgbClr val="27BE04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0" name="Straight Connector 15"/>
          <p:cNvSpPr/>
          <p:nvPr/>
        </p:nvSpPr>
        <p:spPr>
          <a:xfrm flipV="1">
            <a:off x="6758762" y="3771365"/>
            <a:ext cx="1" cy="556530"/>
          </a:xfrm>
          <a:prstGeom prst="line">
            <a:avLst/>
          </a:prstGeom>
          <a:ln w="38100">
            <a:solidFill>
              <a:srgbClr val="27BE04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1" name="Straight Connector 19"/>
          <p:cNvSpPr/>
          <p:nvPr/>
        </p:nvSpPr>
        <p:spPr>
          <a:xfrm flipH="1">
            <a:off x="6102350" y="3790948"/>
            <a:ext cx="654050" cy="2"/>
          </a:xfrm>
          <a:prstGeom prst="line">
            <a:avLst/>
          </a:prstGeom>
          <a:ln w="38100">
            <a:solidFill>
              <a:srgbClr val="27BE04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2" name="Arrow: Down 23"/>
          <p:cNvSpPr/>
          <p:nvPr/>
        </p:nvSpPr>
        <p:spPr>
          <a:xfrm rot="19224712">
            <a:off x="5720355" y="3855584"/>
            <a:ext cx="228601" cy="38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120"/>
                </a:moveTo>
                <a:lnTo>
                  <a:pt x="5400" y="15120"/>
                </a:lnTo>
                <a:lnTo>
                  <a:pt x="5400" y="0"/>
                </a:lnTo>
                <a:lnTo>
                  <a:pt x="16200" y="0"/>
                </a:lnTo>
                <a:lnTo>
                  <a:pt x="16200" y="15120"/>
                </a:lnTo>
                <a:lnTo>
                  <a:pt x="21600" y="1512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27BE04"/>
          </a:solidFill>
          <a:ln w="25400">
            <a:solidFill>
              <a:srgbClr val="1A7B03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3" name="Arrow: Down 29"/>
          <p:cNvSpPr/>
          <p:nvPr/>
        </p:nvSpPr>
        <p:spPr>
          <a:xfrm flipH="1" rot="2375288">
            <a:off x="6889838" y="3855584"/>
            <a:ext cx="228601" cy="38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120"/>
                </a:moveTo>
                <a:lnTo>
                  <a:pt x="5400" y="15120"/>
                </a:lnTo>
                <a:lnTo>
                  <a:pt x="5400" y="0"/>
                </a:lnTo>
                <a:lnTo>
                  <a:pt x="16200" y="0"/>
                </a:lnTo>
                <a:lnTo>
                  <a:pt x="16200" y="15120"/>
                </a:lnTo>
                <a:lnTo>
                  <a:pt x="21600" y="1512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27BE04"/>
          </a:solidFill>
          <a:ln w="25400">
            <a:solidFill>
              <a:srgbClr val="1A7B03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4" name="ZoneTexte 38"/>
          <p:cNvSpPr txBox="1"/>
          <p:nvPr/>
        </p:nvSpPr>
        <p:spPr>
          <a:xfrm>
            <a:off x="5162034" y="4400550"/>
            <a:ext cx="485997" cy="383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P</a:t>
            </a:r>
            <a:r>
              <a:rPr sz="1000"/>
              <a:t>1</a:t>
            </a:r>
          </a:p>
        </p:txBody>
      </p:sp>
      <p:sp>
        <p:nvSpPr>
          <p:cNvPr id="55" name="ZoneTexte 38"/>
          <p:cNvSpPr txBox="1"/>
          <p:nvPr/>
        </p:nvSpPr>
        <p:spPr>
          <a:xfrm>
            <a:off x="5845912" y="4400550"/>
            <a:ext cx="485997" cy="383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P</a:t>
            </a:r>
            <a:r>
              <a:rPr sz="1000"/>
              <a:t>2</a:t>
            </a:r>
          </a:p>
        </p:txBody>
      </p:sp>
      <p:sp>
        <p:nvSpPr>
          <p:cNvPr id="56" name="ZoneTexte 38"/>
          <p:cNvSpPr txBox="1"/>
          <p:nvPr/>
        </p:nvSpPr>
        <p:spPr>
          <a:xfrm>
            <a:off x="6524403" y="4400550"/>
            <a:ext cx="485997" cy="383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P</a:t>
            </a:r>
            <a:r>
              <a:rPr sz="1000"/>
              <a:t>3</a:t>
            </a:r>
          </a:p>
        </p:txBody>
      </p:sp>
      <p:sp>
        <p:nvSpPr>
          <p:cNvPr id="57" name="ZoneTexte 38"/>
          <p:cNvSpPr txBox="1"/>
          <p:nvPr/>
        </p:nvSpPr>
        <p:spPr>
          <a:xfrm>
            <a:off x="7202892" y="4400550"/>
            <a:ext cx="485997" cy="383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P</a:t>
            </a:r>
            <a:r>
              <a:rPr sz="1000"/>
              <a:t>4</a:t>
            </a:r>
          </a:p>
        </p:txBody>
      </p:sp>
      <p:sp>
        <p:nvSpPr>
          <p:cNvPr id="58" name="ZoneTexte 38"/>
          <p:cNvSpPr txBox="1"/>
          <p:nvPr/>
        </p:nvSpPr>
        <p:spPr>
          <a:xfrm>
            <a:off x="7886771" y="4400550"/>
            <a:ext cx="485997" cy="383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P</a:t>
            </a:r>
            <a:r>
              <a:rPr sz="1000"/>
              <a:t>5</a:t>
            </a:r>
          </a:p>
        </p:txBody>
      </p:sp>
      <p:sp>
        <p:nvSpPr>
          <p:cNvPr id="59" name="ZoneTexte 38"/>
          <p:cNvSpPr txBox="1"/>
          <p:nvPr/>
        </p:nvSpPr>
        <p:spPr>
          <a:xfrm>
            <a:off x="8565260" y="4400550"/>
            <a:ext cx="485997" cy="383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P</a:t>
            </a:r>
            <a:r>
              <a:rPr sz="1000"/>
              <a:t>6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Class="entr" nodeType="after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Class="entr" nodeType="afterEffect" presetSubtype="4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clickEffect" presetSubtype="8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16" presetID="2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Class="entr" nodeType="afterEffect" presetSubtype="16" presetID="23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ntr" nodeType="clickEffect" presetSubtype="8" presetID="2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4" presetID="2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Class="entr" nodeType="afterEffect" presetSubtype="4" presetID="2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Class="exit" nodeType="clickEffect" presetID="9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67" dur="500" fill="hold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Class="exit" nodeType="afterEffect" presetID="9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71" dur="500" fill="hold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9" grpId="6"/>
      <p:bldP build="whole" bldLvl="1" animBg="1" rev="0" advAuto="0" spid="56" grpId="3"/>
      <p:bldP build="whole" bldLvl="1" animBg="1" rev="0" advAuto="0" spid="52" grpId="9"/>
      <p:bldP build="whole" bldLvl="1" animBg="1" rev="0" advAuto="0" spid="57" grpId="4"/>
      <p:bldP build="whole" bldLvl="1" animBg="1" rev="0" advAuto="0" spid="51" grpId="10"/>
      <p:bldP build="whole" bldLvl="1" animBg="1" rev="0" advAuto="0" spid="53" grpId="8"/>
      <p:bldP build="whole" bldLvl="1" animBg="1" rev="0" advAuto="0" spid="48" grpId="7"/>
      <p:bldP build="whole" bldLvl="1" animBg="1" rev="0" advAuto="0" spid="50" grpId="12"/>
      <p:bldP build="whole" bldLvl="1" animBg="1" rev="0" advAuto="0" spid="54" grpId="1"/>
      <p:bldP build="whole" bldLvl="1" animBg="1" rev="0" advAuto="0" spid="58" grpId="5"/>
      <p:bldP build="whole" bldLvl="1" animBg="1" rev="0" advAuto="0" spid="49" grpId="11"/>
      <p:bldP build="whole" bldLvl="1" animBg="1" rev="0" advAuto="0" spid="53" grpId="13"/>
      <p:bldP build="whole" bldLvl="1" animBg="1" rev="0" advAuto="0" spid="52" grpId="14"/>
      <p:bldP build="whole" bldLvl="1" animBg="1" rev="0" advAuto="0" spid="55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Image 2" descr="Imag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11171" y="1253526"/>
            <a:ext cx="4335134" cy="330704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6" name="Rectangle 40"/>
          <p:cNvGrpSpPr/>
          <p:nvPr/>
        </p:nvGrpSpPr>
        <p:grpSpPr>
          <a:xfrm>
            <a:off x="5162034" y="1313371"/>
            <a:ext cx="3977641" cy="3007169"/>
            <a:chOff x="0" y="0"/>
            <a:chExt cx="3977640" cy="3007168"/>
          </a:xfrm>
        </p:grpSpPr>
        <p:sp>
          <p:nvSpPr>
            <p:cNvPr id="64" name="Rectangle"/>
            <p:cNvSpPr/>
            <p:nvPr/>
          </p:nvSpPr>
          <p:spPr>
            <a:xfrm>
              <a:off x="-1" y="0"/>
              <a:ext cx="3977642" cy="300716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5" name="z"/>
            <p:cNvSpPr txBox="1"/>
            <p:nvPr/>
          </p:nvSpPr>
          <p:spPr>
            <a:xfrm>
              <a:off x="-1" y="1324514"/>
              <a:ext cx="3977642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z</a:t>
              </a:r>
            </a:p>
          </p:txBody>
        </p:sp>
      </p:grpSp>
      <p:pic>
        <p:nvPicPr>
          <p:cNvPr id="67" name="Image 1" descr="Image 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38" y="1223962"/>
            <a:ext cx="4285321" cy="3228603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ZoneTexte 3"/>
          <p:cNvSpPr txBox="1"/>
          <p:nvPr/>
        </p:nvSpPr>
        <p:spPr>
          <a:xfrm>
            <a:off x="3421720" y="1313370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3</a:t>
            </a:r>
          </a:p>
        </p:txBody>
      </p:sp>
      <p:sp>
        <p:nvSpPr>
          <p:cNvPr id="69" name="ZoneTexte 37"/>
          <p:cNvSpPr txBox="1"/>
          <p:nvPr/>
        </p:nvSpPr>
        <p:spPr>
          <a:xfrm>
            <a:off x="2954546" y="1671366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2</a:t>
            </a:r>
          </a:p>
        </p:txBody>
      </p:sp>
      <p:sp>
        <p:nvSpPr>
          <p:cNvPr id="70" name="ZoneTexte 38"/>
          <p:cNvSpPr txBox="1"/>
          <p:nvPr/>
        </p:nvSpPr>
        <p:spPr>
          <a:xfrm>
            <a:off x="3650050" y="2275215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1</a:t>
            </a:r>
          </a:p>
        </p:txBody>
      </p:sp>
      <p:sp>
        <p:nvSpPr>
          <p:cNvPr id="71" name="ZoneTexte 42"/>
          <p:cNvSpPr txBox="1"/>
          <p:nvPr/>
        </p:nvSpPr>
        <p:spPr>
          <a:xfrm>
            <a:off x="1461098" y="2534009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4</a:t>
            </a:r>
          </a:p>
        </p:txBody>
      </p:sp>
      <p:sp>
        <p:nvSpPr>
          <p:cNvPr id="72" name="ZoneTexte 43"/>
          <p:cNvSpPr txBox="1"/>
          <p:nvPr/>
        </p:nvSpPr>
        <p:spPr>
          <a:xfrm>
            <a:off x="657764" y="2889848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5</a:t>
            </a:r>
          </a:p>
        </p:txBody>
      </p:sp>
      <p:sp>
        <p:nvSpPr>
          <p:cNvPr id="73" name="ZoneTexte 44"/>
          <p:cNvSpPr txBox="1"/>
          <p:nvPr/>
        </p:nvSpPr>
        <p:spPr>
          <a:xfrm>
            <a:off x="1223872" y="3490821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6</a:t>
            </a:r>
          </a:p>
        </p:txBody>
      </p:sp>
      <p:sp>
        <p:nvSpPr>
          <p:cNvPr id="74" name="Title 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/>
            <a:r>
              <a:t>¿Cómo funcionan los dendrogramas?</a:t>
            </a:r>
          </a:p>
        </p:txBody>
      </p:sp>
      <p:sp>
        <p:nvSpPr>
          <p:cNvPr id="75" name="Ellipse 13"/>
          <p:cNvSpPr/>
          <p:nvPr/>
        </p:nvSpPr>
        <p:spPr>
          <a:xfrm rot="18931796">
            <a:off x="2894790" y="1470549"/>
            <a:ext cx="905277" cy="395565"/>
          </a:xfrm>
          <a:prstGeom prst="ellipse">
            <a:avLst/>
          </a:prstGeom>
          <a:ln w="25400">
            <a:solidFill>
              <a:srgbClr val="27BE04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6" name="Straight Connector 7"/>
          <p:cNvSpPr/>
          <p:nvPr/>
        </p:nvSpPr>
        <p:spPr>
          <a:xfrm flipV="1">
            <a:off x="6088911" y="3776663"/>
            <a:ext cx="1" cy="547689"/>
          </a:xfrm>
          <a:prstGeom prst="line">
            <a:avLst/>
          </a:prstGeom>
          <a:ln w="38100">
            <a:solidFill>
              <a:srgbClr val="27BE04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7" name="Straight Connector 15"/>
          <p:cNvSpPr/>
          <p:nvPr/>
        </p:nvSpPr>
        <p:spPr>
          <a:xfrm flipV="1">
            <a:off x="6758762" y="3771365"/>
            <a:ext cx="1" cy="556530"/>
          </a:xfrm>
          <a:prstGeom prst="line">
            <a:avLst/>
          </a:prstGeom>
          <a:ln w="38100">
            <a:solidFill>
              <a:srgbClr val="27BE04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8" name="Straight Connector 19"/>
          <p:cNvSpPr/>
          <p:nvPr/>
        </p:nvSpPr>
        <p:spPr>
          <a:xfrm flipH="1">
            <a:off x="6102350" y="3790948"/>
            <a:ext cx="654050" cy="2"/>
          </a:xfrm>
          <a:prstGeom prst="line">
            <a:avLst/>
          </a:prstGeom>
          <a:ln w="38100">
            <a:solidFill>
              <a:srgbClr val="27BE04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9" name="ZoneTexte 38"/>
          <p:cNvSpPr txBox="1"/>
          <p:nvPr/>
        </p:nvSpPr>
        <p:spPr>
          <a:xfrm>
            <a:off x="5162034" y="4400550"/>
            <a:ext cx="485997" cy="383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P</a:t>
            </a:r>
            <a:r>
              <a:rPr sz="1000"/>
              <a:t>1</a:t>
            </a:r>
          </a:p>
        </p:txBody>
      </p:sp>
      <p:sp>
        <p:nvSpPr>
          <p:cNvPr id="80" name="ZoneTexte 38"/>
          <p:cNvSpPr txBox="1"/>
          <p:nvPr/>
        </p:nvSpPr>
        <p:spPr>
          <a:xfrm>
            <a:off x="5845912" y="4400550"/>
            <a:ext cx="485997" cy="383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P</a:t>
            </a:r>
            <a:r>
              <a:rPr sz="1000"/>
              <a:t>2</a:t>
            </a:r>
          </a:p>
        </p:txBody>
      </p:sp>
      <p:sp>
        <p:nvSpPr>
          <p:cNvPr id="81" name="ZoneTexte 38"/>
          <p:cNvSpPr txBox="1"/>
          <p:nvPr/>
        </p:nvSpPr>
        <p:spPr>
          <a:xfrm>
            <a:off x="6524403" y="4400550"/>
            <a:ext cx="485997" cy="383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P</a:t>
            </a:r>
            <a:r>
              <a:rPr sz="1000"/>
              <a:t>3</a:t>
            </a:r>
          </a:p>
        </p:txBody>
      </p:sp>
      <p:sp>
        <p:nvSpPr>
          <p:cNvPr id="82" name="ZoneTexte 38"/>
          <p:cNvSpPr txBox="1"/>
          <p:nvPr/>
        </p:nvSpPr>
        <p:spPr>
          <a:xfrm>
            <a:off x="7202892" y="4400550"/>
            <a:ext cx="485997" cy="383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P</a:t>
            </a:r>
            <a:r>
              <a:rPr sz="1000"/>
              <a:t>4</a:t>
            </a:r>
          </a:p>
        </p:txBody>
      </p:sp>
      <p:sp>
        <p:nvSpPr>
          <p:cNvPr id="83" name="ZoneTexte 38"/>
          <p:cNvSpPr txBox="1"/>
          <p:nvPr/>
        </p:nvSpPr>
        <p:spPr>
          <a:xfrm>
            <a:off x="7886771" y="4400550"/>
            <a:ext cx="485997" cy="383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P</a:t>
            </a:r>
            <a:r>
              <a:rPr sz="1000"/>
              <a:t>5</a:t>
            </a:r>
          </a:p>
        </p:txBody>
      </p:sp>
      <p:sp>
        <p:nvSpPr>
          <p:cNvPr id="84" name="ZoneTexte 38"/>
          <p:cNvSpPr txBox="1"/>
          <p:nvPr/>
        </p:nvSpPr>
        <p:spPr>
          <a:xfrm>
            <a:off x="8565260" y="4400550"/>
            <a:ext cx="485997" cy="383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P</a:t>
            </a:r>
            <a:r>
              <a:rPr sz="1000"/>
              <a:t>6</a:t>
            </a:r>
          </a:p>
        </p:txBody>
      </p:sp>
      <p:sp>
        <p:nvSpPr>
          <p:cNvPr id="85" name="Ellipse 13"/>
          <p:cNvSpPr/>
          <p:nvPr/>
        </p:nvSpPr>
        <p:spPr>
          <a:xfrm rot="2658999">
            <a:off x="351256" y="3132446"/>
            <a:ext cx="1392202" cy="521645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6" name="Straight Connector 24"/>
          <p:cNvSpPr/>
          <p:nvPr/>
        </p:nvSpPr>
        <p:spPr>
          <a:xfrm flipV="1">
            <a:off x="8092972" y="3550920"/>
            <a:ext cx="1" cy="765812"/>
          </a:xfrm>
          <a:prstGeom prst="line">
            <a:avLst/>
          </a:prstGeom>
          <a:ln w="38100">
            <a:solidFill>
              <a:srgbClr val="FF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7" name="Straight Connector 25"/>
          <p:cNvSpPr/>
          <p:nvPr/>
        </p:nvSpPr>
        <p:spPr>
          <a:xfrm flipV="1">
            <a:off x="8762823" y="3558539"/>
            <a:ext cx="1" cy="761737"/>
          </a:xfrm>
          <a:prstGeom prst="line">
            <a:avLst/>
          </a:prstGeom>
          <a:ln w="38100">
            <a:solidFill>
              <a:srgbClr val="FF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8" name="Straight Connector 26"/>
          <p:cNvSpPr/>
          <p:nvPr/>
        </p:nvSpPr>
        <p:spPr>
          <a:xfrm flipH="1">
            <a:off x="8106409" y="3562348"/>
            <a:ext cx="654051" cy="2"/>
          </a:xfrm>
          <a:prstGeom prst="line">
            <a:avLst/>
          </a:prstGeom>
          <a:ln w="38100">
            <a:solidFill>
              <a:srgbClr val="FF0000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4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1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Class="entr" nodeType="afterEffect" presetSubtype="4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2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5" grpId="1"/>
      <p:bldP build="whole" bldLvl="1" animBg="1" rev="0" advAuto="0" spid="86" grpId="3"/>
      <p:bldP build="whole" bldLvl="1" animBg="1" rev="0" advAuto="0" spid="87" grpId="4"/>
      <p:bldP build="whole" bldLvl="1" animBg="1" rev="0" advAuto="0" spid="88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Image 2" descr="Imag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11171" y="1253526"/>
            <a:ext cx="4335134" cy="330704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5" name="Rectangle 32"/>
          <p:cNvGrpSpPr/>
          <p:nvPr/>
        </p:nvGrpSpPr>
        <p:grpSpPr>
          <a:xfrm>
            <a:off x="5162034" y="1313371"/>
            <a:ext cx="3977641" cy="3007169"/>
            <a:chOff x="0" y="0"/>
            <a:chExt cx="3977640" cy="3007168"/>
          </a:xfrm>
        </p:grpSpPr>
        <p:sp>
          <p:nvSpPr>
            <p:cNvPr id="93" name="Rectangle"/>
            <p:cNvSpPr/>
            <p:nvPr/>
          </p:nvSpPr>
          <p:spPr>
            <a:xfrm>
              <a:off x="-1" y="0"/>
              <a:ext cx="3977642" cy="300716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4" name="z"/>
            <p:cNvSpPr txBox="1"/>
            <p:nvPr/>
          </p:nvSpPr>
          <p:spPr>
            <a:xfrm>
              <a:off x="-1" y="1324514"/>
              <a:ext cx="3977642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z</a:t>
              </a:r>
            </a:p>
          </p:txBody>
        </p:sp>
      </p:grpSp>
      <p:pic>
        <p:nvPicPr>
          <p:cNvPr id="96" name="Image 1" descr="Image 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38" y="1223962"/>
            <a:ext cx="4285321" cy="3228603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ZoneTexte 3"/>
          <p:cNvSpPr txBox="1"/>
          <p:nvPr/>
        </p:nvSpPr>
        <p:spPr>
          <a:xfrm>
            <a:off x="3421720" y="1313370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3</a:t>
            </a:r>
          </a:p>
        </p:txBody>
      </p:sp>
      <p:sp>
        <p:nvSpPr>
          <p:cNvPr id="98" name="ZoneTexte 37"/>
          <p:cNvSpPr txBox="1"/>
          <p:nvPr/>
        </p:nvSpPr>
        <p:spPr>
          <a:xfrm>
            <a:off x="2954546" y="1671366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2</a:t>
            </a:r>
          </a:p>
        </p:txBody>
      </p:sp>
      <p:sp>
        <p:nvSpPr>
          <p:cNvPr id="99" name="ZoneTexte 38"/>
          <p:cNvSpPr txBox="1"/>
          <p:nvPr/>
        </p:nvSpPr>
        <p:spPr>
          <a:xfrm>
            <a:off x="3650050" y="2275215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1</a:t>
            </a:r>
          </a:p>
        </p:txBody>
      </p:sp>
      <p:sp>
        <p:nvSpPr>
          <p:cNvPr id="100" name="ZoneTexte 42"/>
          <p:cNvSpPr txBox="1"/>
          <p:nvPr/>
        </p:nvSpPr>
        <p:spPr>
          <a:xfrm>
            <a:off x="1461098" y="2534009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4</a:t>
            </a:r>
          </a:p>
        </p:txBody>
      </p:sp>
      <p:sp>
        <p:nvSpPr>
          <p:cNvPr id="101" name="ZoneTexte 43"/>
          <p:cNvSpPr txBox="1"/>
          <p:nvPr/>
        </p:nvSpPr>
        <p:spPr>
          <a:xfrm>
            <a:off x="657764" y="2889848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5</a:t>
            </a:r>
          </a:p>
        </p:txBody>
      </p:sp>
      <p:sp>
        <p:nvSpPr>
          <p:cNvPr id="102" name="ZoneTexte 44"/>
          <p:cNvSpPr txBox="1"/>
          <p:nvPr/>
        </p:nvSpPr>
        <p:spPr>
          <a:xfrm>
            <a:off x="1223872" y="3490821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6</a:t>
            </a:r>
          </a:p>
        </p:txBody>
      </p:sp>
      <p:sp>
        <p:nvSpPr>
          <p:cNvPr id="103" name="Title 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/>
            <a:r>
              <a:t>¿Cómo funcionan los dendrogramas?</a:t>
            </a:r>
          </a:p>
        </p:txBody>
      </p:sp>
      <p:sp>
        <p:nvSpPr>
          <p:cNvPr id="104" name="Ellipse 13"/>
          <p:cNvSpPr/>
          <p:nvPr/>
        </p:nvSpPr>
        <p:spPr>
          <a:xfrm rot="18931796">
            <a:off x="3043255" y="1139343"/>
            <a:ext cx="1064707" cy="1633870"/>
          </a:xfrm>
          <a:prstGeom prst="ellipse">
            <a:avLst/>
          </a:prstGeom>
          <a:ln w="25400">
            <a:solidFill>
              <a:srgbClr val="27BE04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5" name="Straight Connector 7"/>
          <p:cNvSpPr/>
          <p:nvPr/>
        </p:nvSpPr>
        <p:spPr>
          <a:xfrm flipV="1">
            <a:off x="6088911" y="3776663"/>
            <a:ext cx="1" cy="547689"/>
          </a:xfrm>
          <a:prstGeom prst="line">
            <a:avLst/>
          </a:prstGeom>
          <a:ln w="38100">
            <a:solidFill>
              <a:srgbClr val="27BE04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6" name="Straight Connector 15"/>
          <p:cNvSpPr/>
          <p:nvPr/>
        </p:nvSpPr>
        <p:spPr>
          <a:xfrm flipV="1">
            <a:off x="6758762" y="3771365"/>
            <a:ext cx="1" cy="556530"/>
          </a:xfrm>
          <a:prstGeom prst="line">
            <a:avLst/>
          </a:prstGeom>
          <a:ln w="38100">
            <a:solidFill>
              <a:srgbClr val="27BE04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7" name="Straight Connector 19"/>
          <p:cNvSpPr/>
          <p:nvPr/>
        </p:nvSpPr>
        <p:spPr>
          <a:xfrm flipH="1">
            <a:off x="6102350" y="3790948"/>
            <a:ext cx="654050" cy="2"/>
          </a:xfrm>
          <a:prstGeom prst="line">
            <a:avLst/>
          </a:prstGeom>
          <a:ln w="38100">
            <a:solidFill>
              <a:srgbClr val="27BE04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8" name="ZoneTexte 38"/>
          <p:cNvSpPr txBox="1"/>
          <p:nvPr/>
        </p:nvSpPr>
        <p:spPr>
          <a:xfrm>
            <a:off x="5162034" y="4400550"/>
            <a:ext cx="485997" cy="383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P</a:t>
            </a:r>
            <a:r>
              <a:rPr sz="1000"/>
              <a:t>1</a:t>
            </a:r>
          </a:p>
        </p:txBody>
      </p:sp>
      <p:sp>
        <p:nvSpPr>
          <p:cNvPr id="109" name="ZoneTexte 38"/>
          <p:cNvSpPr txBox="1"/>
          <p:nvPr/>
        </p:nvSpPr>
        <p:spPr>
          <a:xfrm>
            <a:off x="5845912" y="4400550"/>
            <a:ext cx="485997" cy="383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P</a:t>
            </a:r>
            <a:r>
              <a:rPr sz="1000"/>
              <a:t>2</a:t>
            </a:r>
          </a:p>
        </p:txBody>
      </p:sp>
      <p:sp>
        <p:nvSpPr>
          <p:cNvPr id="110" name="ZoneTexte 38"/>
          <p:cNvSpPr txBox="1"/>
          <p:nvPr/>
        </p:nvSpPr>
        <p:spPr>
          <a:xfrm>
            <a:off x="6524403" y="4400550"/>
            <a:ext cx="485997" cy="383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P</a:t>
            </a:r>
            <a:r>
              <a:rPr sz="1000"/>
              <a:t>3</a:t>
            </a:r>
          </a:p>
        </p:txBody>
      </p:sp>
      <p:sp>
        <p:nvSpPr>
          <p:cNvPr id="111" name="ZoneTexte 38"/>
          <p:cNvSpPr txBox="1"/>
          <p:nvPr/>
        </p:nvSpPr>
        <p:spPr>
          <a:xfrm>
            <a:off x="7202892" y="4400550"/>
            <a:ext cx="485997" cy="383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P</a:t>
            </a:r>
            <a:r>
              <a:rPr sz="1000"/>
              <a:t>4</a:t>
            </a:r>
          </a:p>
        </p:txBody>
      </p:sp>
      <p:sp>
        <p:nvSpPr>
          <p:cNvPr id="112" name="ZoneTexte 38"/>
          <p:cNvSpPr txBox="1"/>
          <p:nvPr/>
        </p:nvSpPr>
        <p:spPr>
          <a:xfrm>
            <a:off x="7886771" y="4400550"/>
            <a:ext cx="485997" cy="383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P</a:t>
            </a:r>
            <a:r>
              <a:rPr sz="1000"/>
              <a:t>5</a:t>
            </a:r>
          </a:p>
        </p:txBody>
      </p:sp>
      <p:sp>
        <p:nvSpPr>
          <p:cNvPr id="113" name="ZoneTexte 38"/>
          <p:cNvSpPr txBox="1"/>
          <p:nvPr/>
        </p:nvSpPr>
        <p:spPr>
          <a:xfrm>
            <a:off x="8565260" y="4400550"/>
            <a:ext cx="485997" cy="383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P</a:t>
            </a:r>
            <a:r>
              <a:rPr sz="1000"/>
              <a:t>6</a:t>
            </a:r>
          </a:p>
        </p:txBody>
      </p:sp>
      <p:sp>
        <p:nvSpPr>
          <p:cNvPr id="114" name="Ellipse 13"/>
          <p:cNvSpPr/>
          <p:nvPr/>
        </p:nvSpPr>
        <p:spPr>
          <a:xfrm rot="2658999">
            <a:off x="351256" y="3132446"/>
            <a:ext cx="1392202" cy="521645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5" name="Straight Connector 24"/>
          <p:cNvSpPr/>
          <p:nvPr/>
        </p:nvSpPr>
        <p:spPr>
          <a:xfrm flipV="1">
            <a:off x="8092972" y="3550920"/>
            <a:ext cx="1" cy="765812"/>
          </a:xfrm>
          <a:prstGeom prst="line">
            <a:avLst/>
          </a:prstGeom>
          <a:ln w="38100">
            <a:solidFill>
              <a:srgbClr val="FF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16" name="Straight Connector 25"/>
          <p:cNvSpPr/>
          <p:nvPr/>
        </p:nvSpPr>
        <p:spPr>
          <a:xfrm flipV="1">
            <a:off x="8762823" y="3558539"/>
            <a:ext cx="1" cy="761737"/>
          </a:xfrm>
          <a:prstGeom prst="line">
            <a:avLst/>
          </a:prstGeom>
          <a:ln w="38100">
            <a:solidFill>
              <a:srgbClr val="FF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17" name="Straight Connector 26"/>
          <p:cNvSpPr/>
          <p:nvPr/>
        </p:nvSpPr>
        <p:spPr>
          <a:xfrm flipH="1">
            <a:off x="8106409" y="3562348"/>
            <a:ext cx="654051" cy="2"/>
          </a:xfrm>
          <a:prstGeom prst="line">
            <a:avLst/>
          </a:prstGeom>
          <a:ln w="38100">
            <a:solidFill>
              <a:srgbClr val="FF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18" name="Straight Connector 27"/>
          <p:cNvSpPr/>
          <p:nvPr/>
        </p:nvSpPr>
        <p:spPr>
          <a:xfrm flipV="1">
            <a:off x="5410732" y="3441383"/>
            <a:ext cx="1" cy="879158"/>
          </a:xfrm>
          <a:prstGeom prst="line">
            <a:avLst/>
          </a:prstGeom>
          <a:ln w="38100">
            <a:solidFill>
              <a:srgbClr val="27BE04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19" name="Straight Connector 28"/>
          <p:cNvSpPr/>
          <p:nvPr/>
        </p:nvSpPr>
        <p:spPr>
          <a:xfrm flipV="1">
            <a:off x="6405879" y="3444240"/>
            <a:ext cx="1" cy="332694"/>
          </a:xfrm>
          <a:prstGeom prst="line">
            <a:avLst/>
          </a:prstGeom>
          <a:ln w="38100">
            <a:solidFill>
              <a:srgbClr val="27BE04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0" name="Straight Connector 29"/>
          <p:cNvSpPr/>
          <p:nvPr/>
        </p:nvSpPr>
        <p:spPr>
          <a:xfrm flipH="1">
            <a:off x="5424170" y="3455670"/>
            <a:ext cx="1007111" cy="1"/>
          </a:xfrm>
          <a:prstGeom prst="line">
            <a:avLst/>
          </a:prstGeom>
          <a:ln w="38100">
            <a:solidFill>
              <a:srgbClr val="27BE04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4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1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Class="entr" nodeType="afterEffect" presetSubtype="4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1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8" grpId="2"/>
      <p:bldP build="whole" bldLvl="1" animBg="1" rev="0" advAuto="0" spid="120" grpId="1"/>
      <p:bldP build="whole" bldLvl="1" animBg="1" rev="0" advAuto="0" spid="119" grpId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Image 2" descr="Imag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11171" y="1253526"/>
            <a:ext cx="4335134" cy="330704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7" name="Rectangle 47"/>
          <p:cNvGrpSpPr/>
          <p:nvPr/>
        </p:nvGrpSpPr>
        <p:grpSpPr>
          <a:xfrm>
            <a:off x="5162034" y="1313371"/>
            <a:ext cx="3977641" cy="3007169"/>
            <a:chOff x="0" y="0"/>
            <a:chExt cx="3977640" cy="3007168"/>
          </a:xfrm>
        </p:grpSpPr>
        <p:sp>
          <p:nvSpPr>
            <p:cNvPr id="125" name="Rectangle"/>
            <p:cNvSpPr/>
            <p:nvPr/>
          </p:nvSpPr>
          <p:spPr>
            <a:xfrm>
              <a:off x="-1" y="0"/>
              <a:ext cx="3977642" cy="300716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6" name="z"/>
            <p:cNvSpPr txBox="1"/>
            <p:nvPr/>
          </p:nvSpPr>
          <p:spPr>
            <a:xfrm>
              <a:off x="-1" y="1324514"/>
              <a:ext cx="3977642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z</a:t>
              </a:r>
            </a:p>
          </p:txBody>
        </p:sp>
      </p:grpSp>
      <p:pic>
        <p:nvPicPr>
          <p:cNvPr id="128" name="Image 1" descr="Image 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38" y="1223962"/>
            <a:ext cx="4285321" cy="3228603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ZoneTexte 3"/>
          <p:cNvSpPr txBox="1"/>
          <p:nvPr/>
        </p:nvSpPr>
        <p:spPr>
          <a:xfrm>
            <a:off x="3421720" y="1313370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3</a:t>
            </a:r>
          </a:p>
        </p:txBody>
      </p:sp>
      <p:sp>
        <p:nvSpPr>
          <p:cNvPr id="130" name="ZoneTexte 37"/>
          <p:cNvSpPr txBox="1"/>
          <p:nvPr/>
        </p:nvSpPr>
        <p:spPr>
          <a:xfrm>
            <a:off x="2954546" y="1671366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2</a:t>
            </a:r>
          </a:p>
        </p:txBody>
      </p:sp>
      <p:sp>
        <p:nvSpPr>
          <p:cNvPr id="131" name="ZoneTexte 38"/>
          <p:cNvSpPr txBox="1"/>
          <p:nvPr/>
        </p:nvSpPr>
        <p:spPr>
          <a:xfrm>
            <a:off x="3650050" y="2275215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1</a:t>
            </a:r>
          </a:p>
        </p:txBody>
      </p:sp>
      <p:sp>
        <p:nvSpPr>
          <p:cNvPr id="132" name="ZoneTexte 42"/>
          <p:cNvSpPr txBox="1"/>
          <p:nvPr/>
        </p:nvSpPr>
        <p:spPr>
          <a:xfrm>
            <a:off x="1461098" y="2534009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4</a:t>
            </a:r>
          </a:p>
        </p:txBody>
      </p:sp>
      <p:sp>
        <p:nvSpPr>
          <p:cNvPr id="133" name="ZoneTexte 43"/>
          <p:cNvSpPr txBox="1"/>
          <p:nvPr/>
        </p:nvSpPr>
        <p:spPr>
          <a:xfrm>
            <a:off x="657764" y="2889848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5</a:t>
            </a:r>
          </a:p>
        </p:txBody>
      </p:sp>
      <p:sp>
        <p:nvSpPr>
          <p:cNvPr id="134" name="ZoneTexte 44"/>
          <p:cNvSpPr txBox="1"/>
          <p:nvPr/>
        </p:nvSpPr>
        <p:spPr>
          <a:xfrm>
            <a:off x="1223872" y="3490821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6</a:t>
            </a:r>
          </a:p>
        </p:txBody>
      </p:sp>
      <p:sp>
        <p:nvSpPr>
          <p:cNvPr id="135" name="Title 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/>
            <a:r>
              <a:t>¿Cómo funcionan los dendrogramas?</a:t>
            </a:r>
          </a:p>
        </p:txBody>
      </p:sp>
      <p:sp>
        <p:nvSpPr>
          <p:cNvPr id="136" name="Ellipse 13"/>
          <p:cNvSpPr/>
          <p:nvPr/>
        </p:nvSpPr>
        <p:spPr>
          <a:xfrm rot="18931796">
            <a:off x="3043255" y="1139343"/>
            <a:ext cx="1064707" cy="1633870"/>
          </a:xfrm>
          <a:prstGeom prst="ellipse">
            <a:avLst/>
          </a:prstGeom>
          <a:ln w="25400">
            <a:solidFill>
              <a:srgbClr val="27BE04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7" name="Straight Connector 7"/>
          <p:cNvSpPr/>
          <p:nvPr/>
        </p:nvSpPr>
        <p:spPr>
          <a:xfrm flipV="1">
            <a:off x="6088911" y="3776663"/>
            <a:ext cx="1" cy="547689"/>
          </a:xfrm>
          <a:prstGeom prst="line">
            <a:avLst/>
          </a:prstGeom>
          <a:ln w="38100">
            <a:solidFill>
              <a:srgbClr val="27BE04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8" name="Straight Connector 15"/>
          <p:cNvSpPr/>
          <p:nvPr/>
        </p:nvSpPr>
        <p:spPr>
          <a:xfrm flipV="1">
            <a:off x="6758762" y="3771365"/>
            <a:ext cx="1" cy="556530"/>
          </a:xfrm>
          <a:prstGeom prst="line">
            <a:avLst/>
          </a:prstGeom>
          <a:ln w="38100">
            <a:solidFill>
              <a:srgbClr val="27BE04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9" name="Straight Connector 19"/>
          <p:cNvSpPr/>
          <p:nvPr/>
        </p:nvSpPr>
        <p:spPr>
          <a:xfrm flipH="1">
            <a:off x="6102350" y="3790948"/>
            <a:ext cx="654050" cy="2"/>
          </a:xfrm>
          <a:prstGeom prst="line">
            <a:avLst/>
          </a:prstGeom>
          <a:ln w="38100">
            <a:solidFill>
              <a:srgbClr val="27BE04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0" name="ZoneTexte 38"/>
          <p:cNvSpPr txBox="1"/>
          <p:nvPr/>
        </p:nvSpPr>
        <p:spPr>
          <a:xfrm>
            <a:off x="5162034" y="4400550"/>
            <a:ext cx="485997" cy="383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P</a:t>
            </a:r>
            <a:r>
              <a:rPr sz="1000"/>
              <a:t>1</a:t>
            </a:r>
          </a:p>
        </p:txBody>
      </p:sp>
      <p:sp>
        <p:nvSpPr>
          <p:cNvPr id="141" name="ZoneTexte 38"/>
          <p:cNvSpPr txBox="1"/>
          <p:nvPr/>
        </p:nvSpPr>
        <p:spPr>
          <a:xfrm>
            <a:off x="5845912" y="4400550"/>
            <a:ext cx="485997" cy="383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P</a:t>
            </a:r>
            <a:r>
              <a:rPr sz="1000"/>
              <a:t>2</a:t>
            </a:r>
          </a:p>
        </p:txBody>
      </p:sp>
      <p:sp>
        <p:nvSpPr>
          <p:cNvPr id="142" name="ZoneTexte 38"/>
          <p:cNvSpPr txBox="1"/>
          <p:nvPr/>
        </p:nvSpPr>
        <p:spPr>
          <a:xfrm>
            <a:off x="6524403" y="4400550"/>
            <a:ext cx="485997" cy="383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P</a:t>
            </a:r>
            <a:r>
              <a:rPr sz="1000"/>
              <a:t>3</a:t>
            </a:r>
          </a:p>
        </p:txBody>
      </p:sp>
      <p:sp>
        <p:nvSpPr>
          <p:cNvPr id="143" name="ZoneTexte 38"/>
          <p:cNvSpPr txBox="1"/>
          <p:nvPr/>
        </p:nvSpPr>
        <p:spPr>
          <a:xfrm>
            <a:off x="7202892" y="4400550"/>
            <a:ext cx="485997" cy="383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P</a:t>
            </a:r>
            <a:r>
              <a:rPr sz="1000"/>
              <a:t>4</a:t>
            </a:r>
          </a:p>
        </p:txBody>
      </p:sp>
      <p:sp>
        <p:nvSpPr>
          <p:cNvPr id="144" name="ZoneTexte 38"/>
          <p:cNvSpPr txBox="1"/>
          <p:nvPr/>
        </p:nvSpPr>
        <p:spPr>
          <a:xfrm>
            <a:off x="7886771" y="4400550"/>
            <a:ext cx="485997" cy="383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P</a:t>
            </a:r>
            <a:r>
              <a:rPr sz="1000"/>
              <a:t>5</a:t>
            </a:r>
          </a:p>
        </p:txBody>
      </p:sp>
      <p:sp>
        <p:nvSpPr>
          <p:cNvPr id="145" name="ZoneTexte 38"/>
          <p:cNvSpPr txBox="1"/>
          <p:nvPr/>
        </p:nvSpPr>
        <p:spPr>
          <a:xfrm>
            <a:off x="8565260" y="4400550"/>
            <a:ext cx="485997" cy="383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P</a:t>
            </a:r>
            <a:r>
              <a:rPr sz="1000"/>
              <a:t>6</a:t>
            </a:r>
          </a:p>
        </p:txBody>
      </p:sp>
      <p:sp>
        <p:nvSpPr>
          <p:cNvPr id="146" name="Ellipse 13"/>
          <p:cNvSpPr/>
          <p:nvPr/>
        </p:nvSpPr>
        <p:spPr>
          <a:xfrm rot="2658999">
            <a:off x="636676" y="2431588"/>
            <a:ext cx="1392201" cy="1338738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7" name="Straight Connector 24"/>
          <p:cNvSpPr/>
          <p:nvPr/>
        </p:nvSpPr>
        <p:spPr>
          <a:xfrm flipV="1">
            <a:off x="8092972" y="3550920"/>
            <a:ext cx="1" cy="765812"/>
          </a:xfrm>
          <a:prstGeom prst="line">
            <a:avLst/>
          </a:prstGeom>
          <a:ln w="38100">
            <a:solidFill>
              <a:srgbClr val="FF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8" name="Straight Connector 25"/>
          <p:cNvSpPr/>
          <p:nvPr/>
        </p:nvSpPr>
        <p:spPr>
          <a:xfrm flipV="1">
            <a:off x="8762823" y="3558539"/>
            <a:ext cx="1" cy="761737"/>
          </a:xfrm>
          <a:prstGeom prst="line">
            <a:avLst/>
          </a:prstGeom>
          <a:ln w="38100">
            <a:solidFill>
              <a:srgbClr val="FF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9" name="Straight Connector 26"/>
          <p:cNvSpPr/>
          <p:nvPr/>
        </p:nvSpPr>
        <p:spPr>
          <a:xfrm flipH="1">
            <a:off x="8106409" y="3562348"/>
            <a:ext cx="654051" cy="2"/>
          </a:xfrm>
          <a:prstGeom prst="line">
            <a:avLst/>
          </a:prstGeom>
          <a:ln w="38100">
            <a:solidFill>
              <a:srgbClr val="FF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0" name="Straight Connector 27"/>
          <p:cNvSpPr/>
          <p:nvPr/>
        </p:nvSpPr>
        <p:spPr>
          <a:xfrm flipV="1">
            <a:off x="5410732" y="3441383"/>
            <a:ext cx="1" cy="879158"/>
          </a:xfrm>
          <a:prstGeom prst="line">
            <a:avLst/>
          </a:prstGeom>
          <a:ln w="38100">
            <a:solidFill>
              <a:srgbClr val="27BE04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1" name="Straight Connector 28"/>
          <p:cNvSpPr/>
          <p:nvPr/>
        </p:nvSpPr>
        <p:spPr>
          <a:xfrm flipV="1">
            <a:off x="6405879" y="3444240"/>
            <a:ext cx="1" cy="332694"/>
          </a:xfrm>
          <a:prstGeom prst="line">
            <a:avLst/>
          </a:prstGeom>
          <a:ln w="38100">
            <a:solidFill>
              <a:srgbClr val="27BE04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2" name="Straight Connector 29"/>
          <p:cNvSpPr/>
          <p:nvPr/>
        </p:nvSpPr>
        <p:spPr>
          <a:xfrm flipH="1">
            <a:off x="5424170" y="3455670"/>
            <a:ext cx="1007111" cy="1"/>
          </a:xfrm>
          <a:prstGeom prst="line">
            <a:avLst/>
          </a:prstGeom>
          <a:ln w="38100">
            <a:solidFill>
              <a:srgbClr val="27BE04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3" name="Straight Connector 32"/>
          <p:cNvSpPr/>
          <p:nvPr/>
        </p:nvSpPr>
        <p:spPr>
          <a:xfrm flipV="1">
            <a:off x="7438921" y="3429953"/>
            <a:ext cx="1" cy="890587"/>
          </a:xfrm>
          <a:prstGeom prst="line">
            <a:avLst/>
          </a:prstGeom>
          <a:ln w="38100">
            <a:solidFill>
              <a:srgbClr val="FF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4" name="Straight Connector 39"/>
          <p:cNvSpPr/>
          <p:nvPr/>
        </p:nvSpPr>
        <p:spPr>
          <a:xfrm flipV="1">
            <a:off x="8433434" y="3451859"/>
            <a:ext cx="1" cy="95857"/>
          </a:xfrm>
          <a:prstGeom prst="line">
            <a:avLst/>
          </a:prstGeom>
          <a:ln w="38100">
            <a:solidFill>
              <a:srgbClr val="FF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5" name="Straight Connector 40"/>
          <p:cNvSpPr/>
          <p:nvPr/>
        </p:nvSpPr>
        <p:spPr>
          <a:xfrm flipH="1">
            <a:off x="7452359" y="3441382"/>
            <a:ext cx="1013461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4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1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Class="entr" nodeType="afterEffect" presetSubtype="4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1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5" grpId="1"/>
      <p:bldP build="whole" bldLvl="1" animBg="1" rev="0" advAuto="0" spid="154" grpId="3"/>
      <p:bldP build="whole" bldLvl="1" animBg="1" rev="0" advAuto="0" spid="153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Image 2" descr="Imag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11171" y="1253526"/>
            <a:ext cx="4335134" cy="330704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62" name="Rectangle 49"/>
          <p:cNvGrpSpPr/>
          <p:nvPr/>
        </p:nvGrpSpPr>
        <p:grpSpPr>
          <a:xfrm>
            <a:off x="5162034" y="1313371"/>
            <a:ext cx="3977641" cy="3007169"/>
            <a:chOff x="0" y="0"/>
            <a:chExt cx="3977640" cy="3007168"/>
          </a:xfrm>
        </p:grpSpPr>
        <p:sp>
          <p:nvSpPr>
            <p:cNvPr id="160" name="Rectangle"/>
            <p:cNvSpPr/>
            <p:nvPr/>
          </p:nvSpPr>
          <p:spPr>
            <a:xfrm>
              <a:off x="-1" y="0"/>
              <a:ext cx="3977642" cy="300716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1" name="z"/>
            <p:cNvSpPr txBox="1"/>
            <p:nvPr/>
          </p:nvSpPr>
          <p:spPr>
            <a:xfrm>
              <a:off x="-1" y="1324514"/>
              <a:ext cx="3977642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z</a:t>
              </a:r>
            </a:p>
          </p:txBody>
        </p:sp>
      </p:grpSp>
      <p:pic>
        <p:nvPicPr>
          <p:cNvPr id="163" name="Image 1" descr="Image 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38" y="1223962"/>
            <a:ext cx="4285321" cy="3228603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ZoneTexte 3"/>
          <p:cNvSpPr txBox="1"/>
          <p:nvPr/>
        </p:nvSpPr>
        <p:spPr>
          <a:xfrm>
            <a:off x="3421720" y="1313370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3</a:t>
            </a:r>
          </a:p>
        </p:txBody>
      </p:sp>
      <p:sp>
        <p:nvSpPr>
          <p:cNvPr id="165" name="ZoneTexte 37"/>
          <p:cNvSpPr txBox="1"/>
          <p:nvPr/>
        </p:nvSpPr>
        <p:spPr>
          <a:xfrm>
            <a:off x="2954546" y="1671366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2</a:t>
            </a:r>
          </a:p>
        </p:txBody>
      </p:sp>
      <p:sp>
        <p:nvSpPr>
          <p:cNvPr id="166" name="ZoneTexte 38"/>
          <p:cNvSpPr txBox="1"/>
          <p:nvPr/>
        </p:nvSpPr>
        <p:spPr>
          <a:xfrm>
            <a:off x="3650050" y="2275215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1</a:t>
            </a:r>
          </a:p>
        </p:txBody>
      </p:sp>
      <p:sp>
        <p:nvSpPr>
          <p:cNvPr id="167" name="ZoneTexte 42"/>
          <p:cNvSpPr txBox="1"/>
          <p:nvPr/>
        </p:nvSpPr>
        <p:spPr>
          <a:xfrm>
            <a:off x="1461098" y="2534009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4</a:t>
            </a:r>
          </a:p>
        </p:txBody>
      </p:sp>
      <p:sp>
        <p:nvSpPr>
          <p:cNvPr id="168" name="ZoneTexte 43"/>
          <p:cNvSpPr txBox="1"/>
          <p:nvPr/>
        </p:nvSpPr>
        <p:spPr>
          <a:xfrm>
            <a:off x="657764" y="2889848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5</a:t>
            </a:r>
          </a:p>
        </p:txBody>
      </p:sp>
      <p:sp>
        <p:nvSpPr>
          <p:cNvPr id="169" name="ZoneTexte 44"/>
          <p:cNvSpPr txBox="1"/>
          <p:nvPr/>
        </p:nvSpPr>
        <p:spPr>
          <a:xfrm>
            <a:off x="1223872" y="3490821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6</a:t>
            </a:r>
          </a:p>
        </p:txBody>
      </p:sp>
      <p:sp>
        <p:nvSpPr>
          <p:cNvPr id="170" name="Title 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/>
            <a:r>
              <a:t>¿Cómo funcionan los dendrogramas?</a:t>
            </a:r>
          </a:p>
        </p:txBody>
      </p:sp>
      <p:sp>
        <p:nvSpPr>
          <p:cNvPr id="171" name="Straight Connector 7"/>
          <p:cNvSpPr/>
          <p:nvPr/>
        </p:nvSpPr>
        <p:spPr>
          <a:xfrm flipV="1">
            <a:off x="6088911" y="3776663"/>
            <a:ext cx="1" cy="547689"/>
          </a:xfrm>
          <a:prstGeom prst="line">
            <a:avLst/>
          </a:prstGeom>
          <a:ln w="38100">
            <a:solidFill>
              <a:srgbClr val="27BE04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72" name="Straight Connector 15"/>
          <p:cNvSpPr/>
          <p:nvPr/>
        </p:nvSpPr>
        <p:spPr>
          <a:xfrm flipV="1">
            <a:off x="6758762" y="3771365"/>
            <a:ext cx="1" cy="556530"/>
          </a:xfrm>
          <a:prstGeom prst="line">
            <a:avLst/>
          </a:prstGeom>
          <a:ln w="38100">
            <a:solidFill>
              <a:srgbClr val="27BE04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73" name="Straight Connector 19"/>
          <p:cNvSpPr/>
          <p:nvPr/>
        </p:nvSpPr>
        <p:spPr>
          <a:xfrm flipH="1">
            <a:off x="6102350" y="3790948"/>
            <a:ext cx="654050" cy="2"/>
          </a:xfrm>
          <a:prstGeom prst="line">
            <a:avLst/>
          </a:prstGeom>
          <a:ln w="38100">
            <a:solidFill>
              <a:srgbClr val="27BE04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74" name="ZoneTexte 38"/>
          <p:cNvSpPr txBox="1"/>
          <p:nvPr/>
        </p:nvSpPr>
        <p:spPr>
          <a:xfrm>
            <a:off x="5162034" y="4400550"/>
            <a:ext cx="485997" cy="383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P</a:t>
            </a:r>
            <a:r>
              <a:rPr sz="1000"/>
              <a:t>1</a:t>
            </a:r>
          </a:p>
        </p:txBody>
      </p:sp>
      <p:sp>
        <p:nvSpPr>
          <p:cNvPr id="175" name="ZoneTexte 38"/>
          <p:cNvSpPr txBox="1"/>
          <p:nvPr/>
        </p:nvSpPr>
        <p:spPr>
          <a:xfrm>
            <a:off x="5845912" y="4400550"/>
            <a:ext cx="485997" cy="383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P</a:t>
            </a:r>
            <a:r>
              <a:rPr sz="1000"/>
              <a:t>2</a:t>
            </a:r>
          </a:p>
        </p:txBody>
      </p:sp>
      <p:sp>
        <p:nvSpPr>
          <p:cNvPr id="176" name="ZoneTexte 38"/>
          <p:cNvSpPr txBox="1"/>
          <p:nvPr/>
        </p:nvSpPr>
        <p:spPr>
          <a:xfrm>
            <a:off x="6524403" y="4400550"/>
            <a:ext cx="485997" cy="383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P</a:t>
            </a:r>
            <a:r>
              <a:rPr sz="1000"/>
              <a:t>3</a:t>
            </a:r>
          </a:p>
        </p:txBody>
      </p:sp>
      <p:sp>
        <p:nvSpPr>
          <p:cNvPr id="177" name="ZoneTexte 38"/>
          <p:cNvSpPr txBox="1"/>
          <p:nvPr/>
        </p:nvSpPr>
        <p:spPr>
          <a:xfrm>
            <a:off x="7202892" y="4400550"/>
            <a:ext cx="485997" cy="383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P</a:t>
            </a:r>
            <a:r>
              <a:rPr sz="1000"/>
              <a:t>4</a:t>
            </a:r>
          </a:p>
        </p:txBody>
      </p:sp>
      <p:sp>
        <p:nvSpPr>
          <p:cNvPr id="178" name="ZoneTexte 38"/>
          <p:cNvSpPr txBox="1"/>
          <p:nvPr/>
        </p:nvSpPr>
        <p:spPr>
          <a:xfrm>
            <a:off x="7886771" y="4400550"/>
            <a:ext cx="485997" cy="383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P</a:t>
            </a:r>
            <a:r>
              <a:rPr sz="1000"/>
              <a:t>5</a:t>
            </a:r>
          </a:p>
        </p:txBody>
      </p:sp>
      <p:sp>
        <p:nvSpPr>
          <p:cNvPr id="179" name="ZoneTexte 38"/>
          <p:cNvSpPr txBox="1"/>
          <p:nvPr/>
        </p:nvSpPr>
        <p:spPr>
          <a:xfrm>
            <a:off x="8565260" y="4400550"/>
            <a:ext cx="485997" cy="383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P</a:t>
            </a:r>
            <a:r>
              <a:rPr sz="1000"/>
              <a:t>6</a:t>
            </a:r>
          </a:p>
        </p:txBody>
      </p:sp>
      <p:sp>
        <p:nvSpPr>
          <p:cNvPr id="180" name="Straight Connector 24"/>
          <p:cNvSpPr/>
          <p:nvPr/>
        </p:nvSpPr>
        <p:spPr>
          <a:xfrm flipV="1">
            <a:off x="8092972" y="3550920"/>
            <a:ext cx="1" cy="765812"/>
          </a:xfrm>
          <a:prstGeom prst="line">
            <a:avLst/>
          </a:prstGeom>
          <a:ln w="38100">
            <a:solidFill>
              <a:srgbClr val="FF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81" name="Straight Connector 25"/>
          <p:cNvSpPr/>
          <p:nvPr/>
        </p:nvSpPr>
        <p:spPr>
          <a:xfrm flipV="1">
            <a:off x="8762823" y="3558539"/>
            <a:ext cx="1" cy="761737"/>
          </a:xfrm>
          <a:prstGeom prst="line">
            <a:avLst/>
          </a:prstGeom>
          <a:ln w="38100">
            <a:solidFill>
              <a:srgbClr val="FF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82" name="Straight Connector 26"/>
          <p:cNvSpPr/>
          <p:nvPr/>
        </p:nvSpPr>
        <p:spPr>
          <a:xfrm flipH="1">
            <a:off x="8106409" y="3562348"/>
            <a:ext cx="654051" cy="2"/>
          </a:xfrm>
          <a:prstGeom prst="line">
            <a:avLst/>
          </a:prstGeom>
          <a:ln w="38100">
            <a:solidFill>
              <a:srgbClr val="FF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83" name="Straight Connector 27"/>
          <p:cNvSpPr/>
          <p:nvPr/>
        </p:nvSpPr>
        <p:spPr>
          <a:xfrm flipV="1">
            <a:off x="5410732" y="3441383"/>
            <a:ext cx="1" cy="879158"/>
          </a:xfrm>
          <a:prstGeom prst="line">
            <a:avLst/>
          </a:prstGeom>
          <a:ln w="38100">
            <a:solidFill>
              <a:srgbClr val="27BE04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84" name="Straight Connector 28"/>
          <p:cNvSpPr/>
          <p:nvPr/>
        </p:nvSpPr>
        <p:spPr>
          <a:xfrm flipV="1">
            <a:off x="6405879" y="3444240"/>
            <a:ext cx="1" cy="332694"/>
          </a:xfrm>
          <a:prstGeom prst="line">
            <a:avLst/>
          </a:prstGeom>
          <a:ln w="38100">
            <a:solidFill>
              <a:srgbClr val="27BE04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85" name="Straight Connector 29"/>
          <p:cNvSpPr/>
          <p:nvPr/>
        </p:nvSpPr>
        <p:spPr>
          <a:xfrm flipH="1">
            <a:off x="5424170" y="3455670"/>
            <a:ext cx="1007111" cy="1"/>
          </a:xfrm>
          <a:prstGeom prst="line">
            <a:avLst/>
          </a:prstGeom>
          <a:ln w="38100">
            <a:solidFill>
              <a:srgbClr val="27BE04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86" name="Straight Connector 32"/>
          <p:cNvSpPr/>
          <p:nvPr/>
        </p:nvSpPr>
        <p:spPr>
          <a:xfrm flipV="1">
            <a:off x="7438921" y="3429953"/>
            <a:ext cx="1" cy="890587"/>
          </a:xfrm>
          <a:prstGeom prst="line">
            <a:avLst/>
          </a:prstGeom>
          <a:ln w="38100">
            <a:solidFill>
              <a:srgbClr val="FF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87" name="Straight Connector 39"/>
          <p:cNvSpPr/>
          <p:nvPr/>
        </p:nvSpPr>
        <p:spPr>
          <a:xfrm flipV="1">
            <a:off x="8433434" y="3451859"/>
            <a:ext cx="1" cy="95857"/>
          </a:xfrm>
          <a:prstGeom prst="line">
            <a:avLst/>
          </a:prstGeom>
          <a:ln w="38100">
            <a:solidFill>
              <a:srgbClr val="FF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88" name="Straight Connector 40"/>
          <p:cNvSpPr/>
          <p:nvPr/>
        </p:nvSpPr>
        <p:spPr>
          <a:xfrm flipH="1">
            <a:off x="7452359" y="3441382"/>
            <a:ext cx="1013461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89" name="Straight Connector 41"/>
          <p:cNvSpPr/>
          <p:nvPr/>
        </p:nvSpPr>
        <p:spPr>
          <a:xfrm flipV="1">
            <a:off x="5911111" y="1417321"/>
            <a:ext cx="1" cy="2034540"/>
          </a:xfrm>
          <a:prstGeom prst="line">
            <a:avLst/>
          </a:prstGeom>
          <a:ln w="38100">
            <a:solidFill>
              <a:srgbClr val="27BE04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90" name="Straight Connector 45"/>
          <p:cNvSpPr/>
          <p:nvPr/>
        </p:nvSpPr>
        <p:spPr>
          <a:xfrm flipV="1">
            <a:off x="7924799" y="1451870"/>
            <a:ext cx="1" cy="1969511"/>
          </a:xfrm>
          <a:prstGeom prst="line">
            <a:avLst/>
          </a:prstGeom>
          <a:ln w="38100">
            <a:solidFill>
              <a:srgbClr val="27BE04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91" name="Straight Connector 46"/>
          <p:cNvSpPr/>
          <p:nvPr/>
        </p:nvSpPr>
        <p:spPr>
          <a:xfrm flipH="1" flipV="1">
            <a:off x="5924550" y="1428750"/>
            <a:ext cx="2015490" cy="1"/>
          </a:xfrm>
          <a:prstGeom prst="line">
            <a:avLst/>
          </a:prstGeom>
          <a:ln w="38100">
            <a:solidFill>
              <a:srgbClr val="27BE04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92" name="Ellipse 13"/>
          <p:cNvSpPr/>
          <p:nvPr/>
        </p:nvSpPr>
        <p:spPr>
          <a:xfrm rot="19558519">
            <a:off x="449211" y="1539562"/>
            <a:ext cx="3858699" cy="2241524"/>
          </a:xfrm>
          <a:prstGeom prst="ellipse">
            <a:avLst/>
          </a:prstGeom>
          <a:ln w="25400">
            <a:solidFill>
              <a:srgbClr val="27BE04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4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12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Class="entr" nodeType="afterEffect" presetSubtype="4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16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0" grpId="3"/>
      <p:bldP build="whole" bldLvl="1" animBg="1" rev="0" advAuto="0" spid="189" grpId="2"/>
      <p:bldP build="whole" bldLvl="1" animBg="1" rev="0" advAuto="0" spid="191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Image 2" descr="Imag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11171" y="1253526"/>
            <a:ext cx="4335134" cy="330704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Image 1" descr="Image 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38" y="1223962"/>
            <a:ext cx="4285321" cy="3228603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ZoneTexte 3"/>
          <p:cNvSpPr txBox="1"/>
          <p:nvPr/>
        </p:nvSpPr>
        <p:spPr>
          <a:xfrm>
            <a:off x="3421720" y="1313370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3</a:t>
            </a:r>
          </a:p>
        </p:txBody>
      </p:sp>
      <p:sp>
        <p:nvSpPr>
          <p:cNvPr id="199" name="ZoneTexte 37"/>
          <p:cNvSpPr txBox="1"/>
          <p:nvPr/>
        </p:nvSpPr>
        <p:spPr>
          <a:xfrm>
            <a:off x="2954546" y="1671366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2</a:t>
            </a:r>
          </a:p>
        </p:txBody>
      </p:sp>
      <p:sp>
        <p:nvSpPr>
          <p:cNvPr id="200" name="ZoneTexte 38"/>
          <p:cNvSpPr txBox="1"/>
          <p:nvPr/>
        </p:nvSpPr>
        <p:spPr>
          <a:xfrm>
            <a:off x="3650050" y="2275215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1</a:t>
            </a:r>
          </a:p>
        </p:txBody>
      </p:sp>
      <p:sp>
        <p:nvSpPr>
          <p:cNvPr id="201" name="ZoneTexte 42"/>
          <p:cNvSpPr txBox="1"/>
          <p:nvPr/>
        </p:nvSpPr>
        <p:spPr>
          <a:xfrm>
            <a:off x="1461098" y="2534009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4</a:t>
            </a:r>
          </a:p>
        </p:txBody>
      </p:sp>
      <p:sp>
        <p:nvSpPr>
          <p:cNvPr id="202" name="ZoneTexte 43"/>
          <p:cNvSpPr txBox="1"/>
          <p:nvPr/>
        </p:nvSpPr>
        <p:spPr>
          <a:xfrm>
            <a:off x="657764" y="2889848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5</a:t>
            </a:r>
          </a:p>
        </p:txBody>
      </p:sp>
      <p:sp>
        <p:nvSpPr>
          <p:cNvPr id="203" name="ZoneTexte 44"/>
          <p:cNvSpPr txBox="1"/>
          <p:nvPr/>
        </p:nvSpPr>
        <p:spPr>
          <a:xfrm>
            <a:off x="1223872" y="3490821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6</a:t>
            </a:r>
          </a:p>
        </p:txBody>
      </p:sp>
      <p:sp>
        <p:nvSpPr>
          <p:cNvPr id="204" name="Title 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/>
            <a:r>
              <a:t>¿Cómo funcionan los dendrogramas?</a:t>
            </a:r>
          </a:p>
        </p:txBody>
      </p:sp>
      <p:sp>
        <p:nvSpPr>
          <p:cNvPr id="205" name="ZoneTexte 38"/>
          <p:cNvSpPr txBox="1"/>
          <p:nvPr/>
        </p:nvSpPr>
        <p:spPr>
          <a:xfrm>
            <a:off x="5162034" y="4400550"/>
            <a:ext cx="485997" cy="383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P</a:t>
            </a:r>
            <a:r>
              <a:rPr sz="1000"/>
              <a:t>1</a:t>
            </a:r>
          </a:p>
        </p:txBody>
      </p:sp>
      <p:sp>
        <p:nvSpPr>
          <p:cNvPr id="206" name="ZoneTexte 38"/>
          <p:cNvSpPr txBox="1"/>
          <p:nvPr/>
        </p:nvSpPr>
        <p:spPr>
          <a:xfrm>
            <a:off x="5845912" y="4400550"/>
            <a:ext cx="485997" cy="383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P</a:t>
            </a:r>
            <a:r>
              <a:rPr sz="1000"/>
              <a:t>2</a:t>
            </a:r>
          </a:p>
        </p:txBody>
      </p:sp>
      <p:sp>
        <p:nvSpPr>
          <p:cNvPr id="207" name="ZoneTexte 38"/>
          <p:cNvSpPr txBox="1"/>
          <p:nvPr/>
        </p:nvSpPr>
        <p:spPr>
          <a:xfrm>
            <a:off x="6524403" y="4400550"/>
            <a:ext cx="485997" cy="383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P</a:t>
            </a:r>
            <a:r>
              <a:rPr sz="1000"/>
              <a:t>3</a:t>
            </a:r>
          </a:p>
        </p:txBody>
      </p:sp>
      <p:sp>
        <p:nvSpPr>
          <p:cNvPr id="208" name="ZoneTexte 38"/>
          <p:cNvSpPr txBox="1"/>
          <p:nvPr/>
        </p:nvSpPr>
        <p:spPr>
          <a:xfrm>
            <a:off x="7202892" y="4400550"/>
            <a:ext cx="485997" cy="383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P</a:t>
            </a:r>
            <a:r>
              <a:rPr sz="1000"/>
              <a:t>4</a:t>
            </a:r>
          </a:p>
        </p:txBody>
      </p:sp>
      <p:sp>
        <p:nvSpPr>
          <p:cNvPr id="209" name="ZoneTexte 38"/>
          <p:cNvSpPr txBox="1"/>
          <p:nvPr/>
        </p:nvSpPr>
        <p:spPr>
          <a:xfrm>
            <a:off x="7886771" y="4400550"/>
            <a:ext cx="485997" cy="383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P</a:t>
            </a:r>
            <a:r>
              <a:rPr sz="1000"/>
              <a:t>5</a:t>
            </a:r>
          </a:p>
        </p:txBody>
      </p:sp>
      <p:sp>
        <p:nvSpPr>
          <p:cNvPr id="210" name="ZoneTexte 38"/>
          <p:cNvSpPr txBox="1"/>
          <p:nvPr/>
        </p:nvSpPr>
        <p:spPr>
          <a:xfrm>
            <a:off x="8565260" y="4400550"/>
            <a:ext cx="485997" cy="383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P</a:t>
            </a:r>
            <a:r>
              <a:rPr sz="1000"/>
              <a:t>6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1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1_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1_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1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1_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1_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