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17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</p:spPr>
        <p:txBody>
          <a:bodyPr/>
          <a:lstStyle>
            <a:lvl1pPr algn="ctr">
              <a:defRPr sz="4800">
                <a:ln w="9525">
                  <a:solidFill>
                    <a:srgbClr val="073297"/>
                  </a:solidFill>
                </a:ln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Shape 22"/>
          <p:cNvSpPr/>
          <p:nvPr/>
        </p:nvSpPr>
        <p:spPr>
          <a:xfrm>
            <a:off x="-35719" y="708661"/>
            <a:ext cx="9215236" cy="45721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6289220" y="463264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Aprendizaje con Reglas de Asociación</a:t>
            </a:r>
          </a:p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 </a:t>
            </a:r>
            <a:r>
              <a:t>Eclat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6"/>
          <p:cNvSpPr txBox="1"/>
          <p:nvPr>
            <p:ph type="title"/>
          </p:nvPr>
        </p:nvSpPr>
        <p:spPr>
          <a:xfrm>
            <a:off x="249381" y="0"/>
            <a:ext cx="8666020" cy="742950"/>
          </a:xfrm>
          <a:prstGeom prst="rect">
            <a:avLst/>
          </a:prstGeom>
        </p:spPr>
        <p:txBody>
          <a:bodyPr/>
          <a:lstStyle/>
          <a:p>
            <a:pPr/>
            <a:r>
              <a:t> ARA - ¿Cómo funciona?</a:t>
            </a:r>
          </a:p>
        </p:txBody>
      </p:sp>
      <p:grpSp>
        <p:nvGrpSpPr>
          <p:cNvPr id="42" name="Shape 37"/>
          <p:cNvGrpSpPr/>
          <p:nvPr/>
        </p:nvGrpSpPr>
        <p:grpSpPr>
          <a:xfrm>
            <a:off x="1162948" y="2172084"/>
            <a:ext cx="6818104" cy="660668"/>
            <a:chOff x="0" y="0"/>
            <a:chExt cx="6818103" cy="660666"/>
          </a:xfrm>
        </p:grpSpPr>
        <p:sp>
          <p:nvSpPr>
            <p:cNvPr id="40" name="Rectangle"/>
            <p:cNvSpPr/>
            <p:nvPr/>
          </p:nvSpPr>
          <p:spPr>
            <a:xfrm>
              <a:off x="0" y="0"/>
              <a:ext cx="6818104" cy="66066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1" name="La gente que compro esto, también compro …"/>
            <p:cNvSpPr txBox="1"/>
            <p:nvPr/>
          </p:nvSpPr>
          <p:spPr>
            <a:xfrm>
              <a:off x="0" y="144914"/>
              <a:ext cx="681810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La gente que compro esto, también compro 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1"/>
          <p:cNvSpPr txBox="1"/>
          <p:nvPr>
            <p:ph type="title"/>
          </p:nvPr>
        </p:nvSpPr>
        <p:spPr>
          <a:xfrm>
            <a:off x="249381" y="0"/>
            <a:ext cx="8666020" cy="742950"/>
          </a:xfrm>
          <a:prstGeom prst="rect">
            <a:avLst/>
          </a:prstGeom>
        </p:spPr>
        <p:txBody>
          <a:bodyPr/>
          <a:lstStyle/>
          <a:p>
            <a:pPr/>
            <a:r>
              <a:t>ARA - Recomendación de Películas</a:t>
            </a:r>
          </a:p>
        </p:txBody>
      </p:sp>
      <p:graphicFrame>
        <p:nvGraphicFramePr>
          <p:cNvPr id="47" name="Table 42"/>
          <p:cNvGraphicFramePr/>
          <p:nvPr/>
        </p:nvGraphicFramePr>
        <p:xfrm>
          <a:off x="712968" y="1101219"/>
          <a:ext cx="7718061" cy="20193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859030"/>
                <a:gridCol w="3859030"/>
              </a:tblGrid>
              <a:tr h="33020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User ID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Películas que le han gustado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46578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Película1, Película2, Película3, Película4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98989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Película1, Película2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71527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Película1, Película2, Película4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78981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Película1, Película2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89192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Película2, Película4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61557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Película1, Película3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pSp>
        <p:nvGrpSpPr>
          <p:cNvPr id="50" name="Shape 43"/>
          <p:cNvGrpSpPr/>
          <p:nvPr/>
        </p:nvGrpSpPr>
        <p:grpSpPr>
          <a:xfrm>
            <a:off x="724524" y="3211314"/>
            <a:ext cx="7715733" cy="1270003"/>
            <a:chOff x="0" y="0"/>
            <a:chExt cx="7715731" cy="1270001"/>
          </a:xfrm>
        </p:grpSpPr>
        <p:sp>
          <p:nvSpPr>
            <p:cNvPr id="48" name="Rectangle"/>
            <p:cNvSpPr/>
            <p:nvPr/>
          </p:nvSpPr>
          <p:spPr>
            <a:xfrm>
              <a:off x="-1" y="-1"/>
              <a:ext cx="7715733" cy="127000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9" name="Reglas Significativas:"/>
            <p:cNvSpPr txBox="1"/>
            <p:nvPr/>
          </p:nvSpPr>
          <p:spPr>
            <a:xfrm>
              <a:off x="-1" y="468631"/>
              <a:ext cx="7715733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Reglas Significativas:</a:t>
              </a:r>
            </a:p>
          </p:txBody>
        </p:sp>
      </p:grpSp>
      <p:sp>
        <p:nvSpPr>
          <p:cNvPr id="51" name="Shape 44"/>
          <p:cNvSpPr txBox="1"/>
          <p:nvPr/>
        </p:nvSpPr>
        <p:spPr>
          <a:xfrm>
            <a:off x="3244477" y="3246926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Película1</a:t>
            </a:r>
          </a:p>
        </p:txBody>
      </p:sp>
      <p:sp>
        <p:nvSpPr>
          <p:cNvPr id="52" name="Shape 45"/>
          <p:cNvSpPr txBox="1"/>
          <p:nvPr/>
        </p:nvSpPr>
        <p:spPr>
          <a:xfrm>
            <a:off x="5106589" y="3246926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Película2</a:t>
            </a:r>
          </a:p>
        </p:txBody>
      </p:sp>
      <p:sp>
        <p:nvSpPr>
          <p:cNvPr id="53" name="Shape 46"/>
          <p:cNvSpPr/>
          <p:nvPr/>
        </p:nvSpPr>
        <p:spPr>
          <a:xfrm>
            <a:off x="4223087" y="3259644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" name="Shape 47"/>
          <p:cNvSpPr/>
          <p:nvPr/>
        </p:nvSpPr>
        <p:spPr>
          <a:xfrm>
            <a:off x="4212697" y="3699257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" name="Shape 48"/>
          <p:cNvSpPr/>
          <p:nvPr/>
        </p:nvSpPr>
        <p:spPr>
          <a:xfrm>
            <a:off x="4223087" y="4138869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6" name="Shape 49"/>
          <p:cNvSpPr txBox="1"/>
          <p:nvPr/>
        </p:nvSpPr>
        <p:spPr>
          <a:xfrm>
            <a:off x="3223696" y="3667245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Película2</a:t>
            </a:r>
          </a:p>
        </p:txBody>
      </p:sp>
      <p:sp>
        <p:nvSpPr>
          <p:cNvPr id="57" name="Shape 50"/>
          <p:cNvSpPr txBox="1"/>
          <p:nvPr/>
        </p:nvSpPr>
        <p:spPr>
          <a:xfrm>
            <a:off x="3223696" y="4085413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Película1</a:t>
            </a:r>
          </a:p>
        </p:txBody>
      </p:sp>
      <p:sp>
        <p:nvSpPr>
          <p:cNvPr id="58" name="Shape 51"/>
          <p:cNvSpPr txBox="1"/>
          <p:nvPr/>
        </p:nvSpPr>
        <p:spPr>
          <a:xfrm>
            <a:off x="5106589" y="3647952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Película4</a:t>
            </a:r>
          </a:p>
        </p:txBody>
      </p:sp>
      <p:sp>
        <p:nvSpPr>
          <p:cNvPr id="59" name="Shape 52"/>
          <p:cNvSpPr txBox="1"/>
          <p:nvPr/>
        </p:nvSpPr>
        <p:spPr>
          <a:xfrm>
            <a:off x="5106589" y="4085413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56"/>
          <p:cNvSpPr txBox="1"/>
          <p:nvPr>
            <p:ph type="title"/>
          </p:nvPr>
        </p:nvSpPr>
        <p:spPr>
          <a:xfrm>
            <a:off x="249381" y="0"/>
            <a:ext cx="8666020" cy="742950"/>
          </a:xfrm>
          <a:prstGeom prst="rect">
            <a:avLst/>
          </a:prstGeom>
        </p:spPr>
        <p:txBody>
          <a:bodyPr/>
          <a:lstStyle>
            <a:lvl1pPr defTabSz="795527">
              <a:defRPr sz="3132">
                <a:ln w="7208">
                  <a:solidFill>
                    <a:srgbClr val="054697"/>
                  </a:solidFill>
                </a:ln>
                <a:effectLst>
                  <a:outerShdw sx="100000" sy="100000" kx="0" ky="0" algn="b" rotWithShape="0" blurRad="33147" dist="17678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ARA - Optimización de la Cesta de la Compra</a:t>
            </a:r>
          </a:p>
        </p:txBody>
      </p:sp>
      <p:graphicFrame>
        <p:nvGraphicFramePr>
          <p:cNvPr id="64" name="Table 57"/>
          <p:cNvGraphicFramePr/>
          <p:nvPr/>
        </p:nvGraphicFramePr>
        <p:xfrm>
          <a:off x="712968" y="952340"/>
          <a:ext cx="7718061" cy="2298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859030"/>
                <a:gridCol w="3859030"/>
              </a:tblGrid>
              <a:tr h="33020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Transaction ID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Productos comprados</a:t>
                      </a:r>
                    </a:p>
                  </a:txBody>
                  <a:tcPr marL="0" marR="0" marT="0" marB="0" anchor="ctr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46578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Hamburguesas, Patatas, Verduras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98989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Hamburguesas, Patatas, Ketchup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71527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Verduras, Fruta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78981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Pasta, Fruta, Mantequilla, Verduras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89192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Hamburguesas, Pasta, Patatas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61557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Fruta, Zumo de Naranja, Verduras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87923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Hamburguesas, Patatas, Ketchup, Mayo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pSp>
        <p:nvGrpSpPr>
          <p:cNvPr id="67" name="Shape 58"/>
          <p:cNvGrpSpPr/>
          <p:nvPr/>
        </p:nvGrpSpPr>
        <p:grpSpPr>
          <a:xfrm>
            <a:off x="724524" y="3360194"/>
            <a:ext cx="7715733" cy="1270002"/>
            <a:chOff x="0" y="0"/>
            <a:chExt cx="7715731" cy="1270001"/>
          </a:xfrm>
        </p:grpSpPr>
        <p:sp>
          <p:nvSpPr>
            <p:cNvPr id="65" name="Rectangle"/>
            <p:cNvSpPr/>
            <p:nvPr/>
          </p:nvSpPr>
          <p:spPr>
            <a:xfrm>
              <a:off x="-1" y="-1"/>
              <a:ext cx="7715733" cy="127000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6" name="Reglas Significativas:"/>
            <p:cNvSpPr txBox="1"/>
            <p:nvPr/>
          </p:nvSpPr>
          <p:spPr>
            <a:xfrm>
              <a:off x="-1" y="468631"/>
              <a:ext cx="7715733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Reglas Significativas:</a:t>
              </a:r>
            </a:p>
          </p:txBody>
        </p:sp>
      </p:grpSp>
      <p:sp>
        <p:nvSpPr>
          <p:cNvPr id="68" name="Shape 59"/>
          <p:cNvSpPr txBox="1"/>
          <p:nvPr/>
        </p:nvSpPr>
        <p:spPr>
          <a:xfrm>
            <a:off x="3100303" y="3444236"/>
            <a:ext cx="148208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Hamburguesas</a:t>
            </a:r>
          </a:p>
        </p:txBody>
      </p:sp>
      <p:sp>
        <p:nvSpPr>
          <p:cNvPr id="69" name="Shape 60"/>
          <p:cNvSpPr txBox="1"/>
          <p:nvPr/>
        </p:nvSpPr>
        <p:spPr>
          <a:xfrm>
            <a:off x="5524417" y="3397405"/>
            <a:ext cx="793213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Patatas</a:t>
            </a:r>
          </a:p>
        </p:txBody>
      </p:sp>
      <p:sp>
        <p:nvSpPr>
          <p:cNvPr id="70" name="Shape 61"/>
          <p:cNvSpPr/>
          <p:nvPr/>
        </p:nvSpPr>
        <p:spPr>
          <a:xfrm>
            <a:off x="4694632" y="3412273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" name="Shape 62"/>
          <p:cNvSpPr/>
          <p:nvPr/>
        </p:nvSpPr>
        <p:spPr>
          <a:xfrm>
            <a:off x="4694632" y="3848136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" name="Shape 63"/>
          <p:cNvSpPr/>
          <p:nvPr/>
        </p:nvSpPr>
        <p:spPr>
          <a:xfrm>
            <a:off x="4694632" y="4289347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" name="Shape 64"/>
          <p:cNvSpPr txBox="1"/>
          <p:nvPr/>
        </p:nvSpPr>
        <p:spPr>
          <a:xfrm>
            <a:off x="3664857" y="3828825"/>
            <a:ext cx="91753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Verduras</a:t>
            </a:r>
          </a:p>
        </p:txBody>
      </p:sp>
      <p:sp>
        <p:nvSpPr>
          <p:cNvPr id="74" name="Shape 65"/>
          <p:cNvSpPr txBox="1"/>
          <p:nvPr/>
        </p:nvSpPr>
        <p:spPr>
          <a:xfrm>
            <a:off x="2260867" y="4235891"/>
            <a:ext cx="232152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Hamburguesas, Patatas</a:t>
            </a:r>
          </a:p>
        </p:txBody>
      </p:sp>
      <p:sp>
        <p:nvSpPr>
          <p:cNvPr id="75" name="Shape 66"/>
          <p:cNvSpPr txBox="1"/>
          <p:nvPr/>
        </p:nvSpPr>
        <p:spPr>
          <a:xfrm>
            <a:off x="5518100" y="3798430"/>
            <a:ext cx="57840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Fruta</a:t>
            </a:r>
          </a:p>
        </p:txBody>
      </p:sp>
      <p:sp>
        <p:nvSpPr>
          <p:cNvPr id="76" name="Shape 67"/>
          <p:cNvSpPr txBox="1"/>
          <p:nvPr/>
        </p:nvSpPr>
        <p:spPr>
          <a:xfrm>
            <a:off x="5518100" y="4235891"/>
            <a:ext cx="84976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Ketchup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7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Apriori - Soporte</a:t>
            </a:r>
          </a:p>
        </p:txBody>
      </p:sp>
      <p:grpSp>
        <p:nvGrpSpPr>
          <p:cNvPr id="83" name="Shape 71"/>
          <p:cNvGrpSpPr/>
          <p:nvPr/>
        </p:nvGrpSpPr>
        <p:grpSpPr>
          <a:xfrm>
            <a:off x="301526" y="3093854"/>
            <a:ext cx="8680648" cy="1215861"/>
            <a:chOff x="0" y="0"/>
            <a:chExt cx="8680647" cy="1215860"/>
          </a:xfrm>
        </p:grpSpPr>
        <p:sp>
          <p:nvSpPr>
            <p:cNvPr id="81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82" name="Optimización de la…"/>
            <p:cNvSpPr txBox="1"/>
            <p:nvPr/>
          </p:nvSpPr>
          <p:spPr>
            <a:xfrm>
              <a:off x="139700" y="320911"/>
              <a:ext cx="8540948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Cesta de la Compra:</a:t>
              </a:r>
            </a:p>
          </p:txBody>
        </p:sp>
      </p:grpSp>
      <p:grpSp>
        <p:nvGrpSpPr>
          <p:cNvPr id="86" name="Shape 72"/>
          <p:cNvGrpSpPr/>
          <p:nvPr/>
        </p:nvGrpSpPr>
        <p:grpSpPr>
          <a:xfrm>
            <a:off x="301526" y="1285520"/>
            <a:ext cx="8642548" cy="1215861"/>
            <a:chOff x="0" y="0"/>
            <a:chExt cx="8642547" cy="1215860"/>
          </a:xfrm>
        </p:grpSpPr>
        <p:sp>
          <p:nvSpPr>
            <p:cNvPr id="84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85" name="Recomendación de…"/>
            <p:cNvSpPr txBox="1"/>
            <p:nvPr/>
          </p:nvSpPr>
          <p:spPr>
            <a:xfrm>
              <a:off x="101600" y="320911"/>
              <a:ext cx="8540948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Recomendación de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Películas:</a:t>
              </a:r>
            </a:p>
          </p:txBody>
        </p:sp>
      </p:grpSp>
      <p:pic>
        <p:nvPicPr>
          <p:cNvPr id="87" name="sop(_textbf_M_)_.png" descr="sop(_textbf_M_)_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2402" y="1534150"/>
            <a:ext cx="4915633" cy="784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sop(_textbf_I_)_.png" descr="sop(_textbf_I_)_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9073" y="3309435"/>
            <a:ext cx="5682291" cy="784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7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Eclat - Algoritmo</a:t>
            </a:r>
          </a:p>
        </p:txBody>
      </p:sp>
      <p:grpSp>
        <p:nvGrpSpPr>
          <p:cNvPr id="93" name="Shape 78"/>
          <p:cNvGrpSpPr/>
          <p:nvPr/>
        </p:nvGrpSpPr>
        <p:grpSpPr>
          <a:xfrm>
            <a:off x="48240" y="1138278"/>
            <a:ext cx="9047520" cy="411238"/>
            <a:chOff x="0" y="0"/>
            <a:chExt cx="9047519" cy="411237"/>
          </a:xfrm>
        </p:grpSpPr>
        <p:sp>
          <p:nvSpPr>
            <p:cNvPr id="91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92" name="Paso 1: Configurar un soporte mínimo a utilizar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Paso 1: Configurar un soporte mínimo a utilizar</a:t>
              </a:r>
            </a:p>
          </p:txBody>
        </p:sp>
      </p:grpSp>
      <p:sp>
        <p:nvSpPr>
          <p:cNvPr id="94" name="Shape 79"/>
          <p:cNvSpPr/>
          <p:nvPr/>
        </p:nvSpPr>
        <p:spPr>
          <a:xfrm flipH="1" rot="16201558">
            <a:off x="4339340" y="1908453"/>
            <a:ext cx="465336" cy="300312"/>
          </a:xfrm>
          <a:prstGeom prst="rightArrow">
            <a:avLst>
              <a:gd name="adj1" fmla="val 41541"/>
              <a:gd name="adj2" fmla="val 7104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099725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97" name="Shape 80"/>
          <p:cNvGrpSpPr/>
          <p:nvPr/>
        </p:nvGrpSpPr>
        <p:grpSpPr>
          <a:xfrm>
            <a:off x="48240" y="2567670"/>
            <a:ext cx="9047520" cy="459894"/>
            <a:chOff x="0" y="0"/>
            <a:chExt cx="9047519" cy="459893"/>
          </a:xfrm>
        </p:grpSpPr>
        <p:sp>
          <p:nvSpPr>
            <p:cNvPr id="95" name="Rectangle"/>
            <p:cNvSpPr/>
            <p:nvPr/>
          </p:nvSpPr>
          <p:spPr>
            <a:xfrm>
              <a:off x="0" y="-1"/>
              <a:ext cx="9047520" cy="45989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96" name="Paso 2: Tomar todos los subconjuntos de las transacciones con soporte superior al mínimo establecido."/>
            <p:cNvSpPr txBox="1"/>
            <p:nvPr/>
          </p:nvSpPr>
          <p:spPr>
            <a:xfrm>
              <a:off x="0" y="69927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Paso 2: Tomar todos los subconjuntos de las transacciones con soporte superior al mínimo establecido.</a:t>
              </a:r>
            </a:p>
          </p:txBody>
        </p:sp>
      </p:grpSp>
      <p:sp>
        <p:nvSpPr>
          <p:cNvPr id="98" name="Shape 81"/>
          <p:cNvSpPr/>
          <p:nvPr/>
        </p:nvSpPr>
        <p:spPr>
          <a:xfrm flipH="1" rot="16201558">
            <a:off x="4339340" y="3386499"/>
            <a:ext cx="465336" cy="300312"/>
          </a:xfrm>
          <a:prstGeom prst="rightArrow">
            <a:avLst>
              <a:gd name="adj1" fmla="val 41541"/>
              <a:gd name="adj2" fmla="val 7104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099725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01" name="Shape 82"/>
          <p:cNvGrpSpPr/>
          <p:nvPr/>
        </p:nvGrpSpPr>
        <p:grpSpPr>
          <a:xfrm>
            <a:off x="48240" y="4045718"/>
            <a:ext cx="9047520" cy="411238"/>
            <a:chOff x="0" y="0"/>
            <a:chExt cx="9047519" cy="411237"/>
          </a:xfrm>
        </p:grpSpPr>
        <p:sp>
          <p:nvSpPr>
            <p:cNvPr id="99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0" name="Paso 3: Ordenar esos subconjuntos por support descendente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Paso 3: Ordenar esos subconjuntos por support descendente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