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Thompson Sampling is fully Bayesian: it </a:t>
            </a:r>
            <a:r>
              <a:rPr i="1"/>
              <a:t>generates</a:t>
            </a:r>
            <a:r>
              <a:t> a bandit configuration (i.e. a vector of expected rewards) from a posterior distribution, and then acts as if this was the true configuration (i.e. it pulls the lever with the highest expected reward).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Idea del Algoritmo del Muestreo Thompson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167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8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9" name="Freeform: Shape 6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72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170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Multiplication Sign 12"/>
          <p:cNvSpPr/>
          <p:nvPr/>
        </p:nvSpPr>
        <p:spPr>
          <a:xfrm>
            <a:off x="46105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178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2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3" name="Freeform: Shape 6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86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184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Multiplication Sign 15"/>
          <p:cNvSpPr/>
          <p:nvPr/>
        </p:nvSpPr>
        <p:spPr>
          <a:xfrm>
            <a:off x="3715694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8" name="Multiplication Sign 16"/>
          <p:cNvSpPr/>
          <p:nvPr/>
        </p:nvSpPr>
        <p:spPr>
          <a:xfrm>
            <a:off x="4738353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9" name="Multiplication Sign 17"/>
          <p:cNvSpPr/>
          <p:nvPr/>
        </p:nvSpPr>
        <p:spPr>
          <a:xfrm>
            <a:off x="6793587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0" name="Arrow: Down 18"/>
          <p:cNvSpPr/>
          <p:nvPr/>
        </p:nvSpPr>
        <p:spPr>
          <a:xfrm>
            <a:off x="6625983" y="2669377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1" name="Straight Connector 19"/>
          <p:cNvSpPr/>
          <p:nvPr/>
        </p:nvSpPr>
        <p:spPr>
          <a:xfrm>
            <a:off x="6886444" y="3626348"/>
            <a:ext cx="1" cy="510678"/>
          </a:xfrm>
          <a:prstGeom prst="line">
            <a:avLst/>
          </a:prstGeom>
          <a:ln w="25400">
            <a:solidFill>
              <a:srgbClr val="54545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traight Connector 20"/>
          <p:cNvSpPr/>
          <p:nvPr/>
        </p:nvSpPr>
        <p:spPr>
          <a:xfrm flipH="1">
            <a:off x="6527614" y="4136230"/>
            <a:ext cx="358831" cy="1"/>
          </a:xfrm>
          <a:prstGeom prst="line">
            <a:avLst/>
          </a:prstGeom>
          <a:ln w="25400">
            <a:solidFill>
              <a:srgbClr val="54545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traight Connector 21"/>
          <p:cNvSpPr/>
          <p:nvPr/>
        </p:nvSpPr>
        <p:spPr>
          <a:xfrm>
            <a:off x="6527614" y="3626348"/>
            <a:ext cx="1" cy="510678"/>
          </a:xfrm>
          <a:prstGeom prst="line">
            <a:avLst/>
          </a:prstGeom>
          <a:ln w="25400">
            <a:solidFill>
              <a:srgbClr val="545454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Multiplication Sign 23"/>
          <p:cNvSpPr/>
          <p:nvPr/>
        </p:nvSpPr>
        <p:spPr>
          <a:xfrm>
            <a:off x="6432467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5" name="Right Brace 31"/>
          <p:cNvSpPr/>
          <p:nvPr/>
        </p:nvSpPr>
        <p:spPr>
          <a:xfrm rot="5400000">
            <a:off x="5226579" y="1951059"/>
            <a:ext cx="266631" cy="3617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59"/>
                  <a:pt x="10800" y="133"/>
                </a:cubicBezTo>
                <a:lnTo>
                  <a:pt x="10800" y="10667"/>
                </a:lnTo>
                <a:cubicBezTo>
                  <a:pt x="10800" y="10741"/>
                  <a:pt x="15635" y="10800"/>
                  <a:pt x="21600" y="10800"/>
                </a:cubicBezTo>
                <a:cubicBezTo>
                  <a:pt x="15635" y="10800"/>
                  <a:pt x="10800" y="10859"/>
                  <a:pt x="10800" y="10933"/>
                </a:cubicBezTo>
                <a:lnTo>
                  <a:pt x="10800" y="21467"/>
                </a:lnTo>
                <a:cubicBezTo>
                  <a:pt x="10800" y="21541"/>
                  <a:pt x="5965" y="21600"/>
                  <a:pt x="0" y="21600"/>
                </a:cubicBezTo>
              </a:path>
            </a:pathLst>
          </a:custGeom>
          <a:ln w="25400">
            <a:solidFill>
              <a:srgbClr val="535353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6" name="Rectangle 32"/>
          <p:cNvSpPr/>
          <p:nvPr/>
        </p:nvSpPr>
        <p:spPr>
          <a:xfrm>
            <a:off x="3481987" y="3947917"/>
            <a:ext cx="3755815" cy="27876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Generamos nuestra propia distribución del bandido</a:t>
            </a:r>
          </a:p>
        </p:txBody>
      </p:sp>
      <p:grpSp>
        <p:nvGrpSpPr>
          <p:cNvPr id="199" name="Rectangle 33"/>
          <p:cNvGrpSpPr/>
          <p:nvPr/>
        </p:nvGrpSpPr>
        <p:grpSpPr>
          <a:xfrm>
            <a:off x="2745681" y="1939665"/>
            <a:ext cx="3755816" cy="1015895"/>
            <a:chOff x="0" y="0"/>
            <a:chExt cx="3755814" cy="1015893"/>
          </a:xfrm>
        </p:grpSpPr>
        <p:sp>
          <p:nvSpPr>
            <p:cNvPr id="197" name="Rectangle"/>
            <p:cNvSpPr/>
            <p:nvPr/>
          </p:nvSpPr>
          <p:spPr>
            <a:xfrm>
              <a:off x="-1" y="0"/>
              <a:ext cx="3755816" cy="1015894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98" name="Nueva Ronda"/>
            <p:cNvSpPr txBox="1"/>
            <p:nvPr/>
          </p:nvSpPr>
          <p:spPr>
            <a:xfrm>
              <a:off x="-1" y="278077"/>
              <a:ext cx="3755816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Nueva Ronda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6" dur="5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0" dur="5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500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Class="exit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8" dur="500" fill="hold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clickEffect" presetSubtype="0" presetID="32" grpId="13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3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4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65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6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7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Class="entr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199" grpId="2"/>
      <p:bldP build="whole" bldLvl="1" animBg="1" rev="0" advAuto="0" spid="195" grpId="6"/>
      <p:bldP build="whole" bldLvl="1" animBg="1" rev="0" advAuto="0" spid="190" grpId="8"/>
      <p:bldP build="whole" bldLvl="1" animBg="1" rev="0" advAuto="0" spid="195" grpId="9"/>
      <p:bldP build="whole" bldLvl="1" animBg="1" rev="0" advAuto="0" spid="187" grpId="3"/>
      <p:bldP build="whole" bldLvl="1" animBg="1" rev="0" advAuto="0" spid="188" grpId="4"/>
      <p:bldP build="whole" bldLvl="1" animBg="1" rev="0" advAuto="0" spid="189" grpId="5"/>
      <p:bldP build="whole" bldLvl="1" animBg="1" rev="0" advAuto="0" spid="196" grpId="7"/>
      <p:bldP build="whole" bldLvl="1" animBg="1" rev="0" advAuto="0" spid="178" grpId="13"/>
      <p:bldP build="whole" bldLvl="1" animBg="1" rev="0" advAuto="0" spid="187" grpId="11"/>
      <p:bldP build="whole" bldLvl="1" animBg="1" rev="0" advAuto="0" spid="196" grpId="10"/>
      <p:bldP build="whole" bldLvl="1" animBg="1" rev="0" advAuto="0" spid="188" grpId="12"/>
      <p:bldP build="whole" bldLvl="1" animBg="1" rev="0" advAuto="0" spid="191" grpId="14"/>
      <p:bldP build="whole" bldLvl="1" animBg="1" rev="0" advAuto="0" spid="192" grpId="15"/>
      <p:bldP build="whole" bldLvl="1" animBg="1" rev="0" advAuto="0" spid="193" grpId="16"/>
      <p:bldP build="whole" bldLvl="1" animBg="1" rev="0" advAuto="0" spid="194" grpId="1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207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8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9" name="Freeform: Shape 6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12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210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3" name="Multiplication Sign 23"/>
          <p:cNvSpPr/>
          <p:nvPr/>
        </p:nvSpPr>
        <p:spPr>
          <a:xfrm>
            <a:off x="6432467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221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2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3" name="Freeform: Shape 68"/>
          <p:cNvSpPr/>
          <p:nvPr/>
        </p:nvSpPr>
        <p:spPr>
          <a:xfrm>
            <a:off x="3785223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26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224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27" name="Multiplication Sign 23"/>
          <p:cNvSpPr/>
          <p:nvPr/>
        </p:nvSpPr>
        <p:spPr>
          <a:xfrm>
            <a:off x="6432467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235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6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7" name="Freeform: Shape 68"/>
          <p:cNvSpPr/>
          <p:nvPr/>
        </p:nvSpPr>
        <p:spPr>
          <a:xfrm>
            <a:off x="4132279" y="2075755"/>
            <a:ext cx="4304229" cy="1419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40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238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9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41" name="Multiplication Sign 23"/>
          <p:cNvSpPr/>
          <p:nvPr/>
        </p:nvSpPr>
        <p:spPr>
          <a:xfrm>
            <a:off x="6432467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9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0" name="Freeform: Shape 22"/>
          <p:cNvSpPr/>
          <p:nvPr/>
        </p:nvSpPr>
        <p:spPr>
          <a:xfrm>
            <a:off x="4132279" y="2075755"/>
            <a:ext cx="4304229" cy="1419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grpSp>
        <p:nvGrpSpPr>
          <p:cNvPr id="254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252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3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55" name="Multiplication Sign 15"/>
          <p:cNvSpPr/>
          <p:nvPr/>
        </p:nvSpPr>
        <p:spPr>
          <a:xfrm>
            <a:off x="2935853" y="3389955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6" name="Multiplication Sign 16"/>
          <p:cNvSpPr/>
          <p:nvPr/>
        </p:nvSpPr>
        <p:spPr>
          <a:xfrm>
            <a:off x="514089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7" name="Multiplication Sign 17"/>
          <p:cNvSpPr/>
          <p:nvPr/>
        </p:nvSpPr>
        <p:spPr>
          <a:xfrm>
            <a:off x="5760163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8" name="Arrow: Down 18"/>
          <p:cNvSpPr/>
          <p:nvPr/>
        </p:nvSpPr>
        <p:spPr>
          <a:xfrm>
            <a:off x="5590961" y="2669377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9" name="Straight Connector 19"/>
          <p:cNvSpPr/>
          <p:nvPr/>
        </p:nvSpPr>
        <p:spPr>
          <a:xfrm>
            <a:off x="5848135" y="3626348"/>
            <a:ext cx="1" cy="510678"/>
          </a:xfrm>
          <a:prstGeom prst="line">
            <a:avLst/>
          </a:prstGeom>
          <a:ln w="25400">
            <a:solidFill>
              <a:srgbClr val="54545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Straight Connector 20"/>
          <p:cNvSpPr/>
          <p:nvPr/>
        </p:nvSpPr>
        <p:spPr>
          <a:xfrm flipH="1">
            <a:off x="5848137" y="4136230"/>
            <a:ext cx="296105" cy="1"/>
          </a:xfrm>
          <a:prstGeom prst="line">
            <a:avLst/>
          </a:prstGeom>
          <a:ln w="25400">
            <a:solidFill>
              <a:srgbClr val="54545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Straight Connector 21"/>
          <p:cNvSpPr/>
          <p:nvPr/>
        </p:nvSpPr>
        <p:spPr>
          <a:xfrm>
            <a:off x="6146614" y="3626348"/>
            <a:ext cx="1" cy="510678"/>
          </a:xfrm>
          <a:prstGeom prst="line">
            <a:avLst/>
          </a:prstGeom>
          <a:ln w="25400">
            <a:solidFill>
              <a:srgbClr val="545454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Multiplication Sign 23"/>
          <p:cNvSpPr/>
          <p:nvPr/>
        </p:nvSpPr>
        <p:spPr>
          <a:xfrm>
            <a:off x="60591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3" name="Right Brace 31"/>
          <p:cNvSpPr/>
          <p:nvPr/>
        </p:nvSpPr>
        <p:spPr>
          <a:xfrm rot="5400000">
            <a:off x="4338480" y="1951059"/>
            <a:ext cx="266631" cy="3617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59"/>
                  <a:pt x="10800" y="133"/>
                </a:cubicBezTo>
                <a:lnTo>
                  <a:pt x="10800" y="10667"/>
                </a:lnTo>
                <a:cubicBezTo>
                  <a:pt x="10800" y="10741"/>
                  <a:pt x="15635" y="10800"/>
                  <a:pt x="21600" y="10800"/>
                </a:cubicBezTo>
                <a:cubicBezTo>
                  <a:pt x="15635" y="10800"/>
                  <a:pt x="10800" y="10859"/>
                  <a:pt x="10800" y="10933"/>
                </a:cubicBezTo>
                <a:lnTo>
                  <a:pt x="10800" y="21467"/>
                </a:lnTo>
                <a:cubicBezTo>
                  <a:pt x="10800" y="21541"/>
                  <a:pt x="5965" y="21600"/>
                  <a:pt x="0" y="21600"/>
                </a:cubicBezTo>
              </a:path>
            </a:pathLst>
          </a:custGeom>
          <a:ln w="25400">
            <a:solidFill>
              <a:srgbClr val="535353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4" name="Rectangle 32"/>
          <p:cNvSpPr/>
          <p:nvPr/>
        </p:nvSpPr>
        <p:spPr>
          <a:xfrm>
            <a:off x="2593888" y="3947917"/>
            <a:ext cx="3755816" cy="27876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Generamos nuestra propia distribución del bandido</a:t>
            </a:r>
          </a:p>
        </p:txBody>
      </p:sp>
      <p:grpSp>
        <p:nvGrpSpPr>
          <p:cNvPr id="267" name="Rectangle 33"/>
          <p:cNvGrpSpPr/>
          <p:nvPr/>
        </p:nvGrpSpPr>
        <p:grpSpPr>
          <a:xfrm>
            <a:off x="2745681" y="1939665"/>
            <a:ext cx="3755816" cy="1015895"/>
            <a:chOff x="0" y="0"/>
            <a:chExt cx="3755814" cy="1015893"/>
          </a:xfrm>
        </p:grpSpPr>
        <p:sp>
          <p:nvSpPr>
            <p:cNvPr id="265" name="Rectangle"/>
            <p:cNvSpPr/>
            <p:nvPr/>
          </p:nvSpPr>
          <p:spPr>
            <a:xfrm>
              <a:off x="-1" y="0"/>
              <a:ext cx="3755816" cy="1015894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66" name="Nueva Ronda"/>
            <p:cNvSpPr txBox="1"/>
            <p:nvPr/>
          </p:nvSpPr>
          <p:spPr>
            <a:xfrm>
              <a:off x="-1" y="278077"/>
              <a:ext cx="3755816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Nueva Ronda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6" dur="500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0" dur="500" fill="hold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500" fill="hold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Class="exit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8" dur="500" fill="hold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clickEffect" presetSubtype="0" presetID="32" grpId="13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3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4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65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6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7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Class="entr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2"/>
      <p:bldP build="whole" bldLvl="1" animBg="1" rev="0" advAuto="0" spid="267" grpId="1"/>
      <p:bldP build="whole" bldLvl="1" animBg="1" rev="0" advAuto="0" spid="267" grpId="2"/>
      <p:bldP build="whole" bldLvl="1" animBg="1" rev="0" advAuto="0" spid="264" grpId="7"/>
      <p:bldP build="whole" bldLvl="1" animBg="1" rev="0" advAuto="0" spid="260" grpId="15"/>
      <p:bldP build="whole" bldLvl="1" animBg="1" rev="0" advAuto="0" spid="258" grpId="8"/>
      <p:bldP build="whole" bldLvl="1" animBg="1" rev="0" advAuto="0" spid="264" grpId="10"/>
      <p:bldP build="whole" bldLvl="1" animBg="1" rev="0" advAuto="0" spid="261" grpId="16"/>
      <p:bldP build="whole" bldLvl="1" animBg="1" rev="0" advAuto="0" spid="262" grpId="17"/>
      <p:bldP build="whole" bldLvl="1" animBg="1" rev="0" advAuto="0" spid="257" grpId="5"/>
      <p:bldP build="whole" bldLvl="1" animBg="1" rev="0" advAuto="0" spid="255" grpId="3"/>
      <p:bldP build="whole" bldLvl="1" animBg="1" rev="0" advAuto="0" spid="256" grpId="4"/>
      <p:bldP build="whole" bldLvl="1" animBg="1" rev="0" advAuto="0" spid="245" grpId="13"/>
      <p:bldP build="whole" bldLvl="1" animBg="1" rev="0" advAuto="0" spid="263" grpId="6"/>
      <p:bldP build="whole" bldLvl="1" animBg="1" rev="0" advAuto="0" spid="259" grpId="14"/>
      <p:bldP build="whole" bldLvl="1" animBg="1" rev="0" advAuto="0" spid="255" grpId="11"/>
      <p:bldP build="whole" bldLvl="1" animBg="1" rev="0" advAuto="0" spid="263" grpId="9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5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6" name="Freeform: Shape 22"/>
          <p:cNvSpPr/>
          <p:nvPr/>
        </p:nvSpPr>
        <p:spPr>
          <a:xfrm>
            <a:off x="4132279" y="2075755"/>
            <a:ext cx="4304229" cy="1419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7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grpSp>
        <p:nvGrpSpPr>
          <p:cNvPr id="280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278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81" name="Multiplication Sign 25"/>
          <p:cNvSpPr/>
          <p:nvPr/>
        </p:nvSpPr>
        <p:spPr>
          <a:xfrm>
            <a:off x="60591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89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0" name="Freeform: Shape 22"/>
          <p:cNvSpPr/>
          <p:nvPr/>
        </p:nvSpPr>
        <p:spPr>
          <a:xfrm>
            <a:off x="3997073" y="2075755"/>
            <a:ext cx="4304229" cy="1419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grpSp>
        <p:nvGrpSpPr>
          <p:cNvPr id="294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292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3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95" name="Multiplication Sign 25"/>
          <p:cNvSpPr/>
          <p:nvPr/>
        </p:nvSpPr>
        <p:spPr>
          <a:xfrm>
            <a:off x="60591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3" name="Freeform: Shape 64"/>
          <p:cNvSpPr/>
          <p:nvPr/>
        </p:nvSpPr>
        <p:spPr>
          <a:xfrm>
            <a:off x="2735240" y="1995488"/>
            <a:ext cx="4089423" cy="149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4" name="Freeform: Shape 22"/>
          <p:cNvSpPr/>
          <p:nvPr/>
        </p:nvSpPr>
        <p:spPr>
          <a:xfrm>
            <a:off x="4377959" y="1888007"/>
            <a:ext cx="3542455" cy="1607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grpSp>
        <p:nvGrpSpPr>
          <p:cNvPr id="308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306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7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Multiplication Sign 25"/>
          <p:cNvSpPr/>
          <p:nvPr/>
        </p:nvSpPr>
        <p:spPr>
          <a:xfrm>
            <a:off x="60591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314" name="Shape 36"/>
          <p:cNvSpPr txBox="1"/>
          <p:nvPr/>
        </p:nvSpPr>
        <p:spPr>
          <a:xfrm>
            <a:off x="228600" y="2222593"/>
            <a:ext cx="8686800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defRPr b="1" sz="3600">
                <a:ln w="9523">
                  <a:solidFill>
                    <a:srgbClr val="054697"/>
                  </a:solidFill>
                </a:ln>
                <a:solidFill>
                  <a:schemeClr val="accent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Y así sucesivamente…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Multibrazo</a:t>
            </a:r>
          </a:p>
        </p:txBody>
      </p:sp>
      <p:pic>
        <p:nvPicPr>
          <p:cNvPr id="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3715820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003461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5428179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7140537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91101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46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47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48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4"/>
      <p:bldP build="whole" bldLvl="1" animBg="1" rev="0" advAuto="0" spid="49" grpId="5"/>
      <p:bldP build="whole" bldLvl="1" animBg="1" rev="0" advAuto="0" spid="47" grpId="3"/>
      <p:bldP build="whole" bldLvl="1" animBg="1" rev="0" advAuto="0" spid="45" grpId="1"/>
      <p:bldP build="whole" bldLvl="1" animBg="1" rev="0" advAuto="0" spid="46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322" name="Freeform: Shape 57"/>
          <p:cNvSpPr/>
          <p:nvPr/>
        </p:nvSpPr>
        <p:spPr>
          <a:xfrm>
            <a:off x="520076" y="2029034"/>
            <a:ext cx="4036111" cy="146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3" name="Freeform: Shape 64"/>
          <p:cNvSpPr/>
          <p:nvPr/>
        </p:nvSpPr>
        <p:spPr>
          <a:xfrm>
            <a:off x="3442320" y="1841956"/>
            <a:ext cx="2225609" cy="1653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4" name="Freeform: Shape 68"/>
          <p:cNvSpPr/>
          <p:nvPr/>
        </p:nvSpPr>
        <p:spPr>
          <a:xfrm>
            <a:off x="5479832" y="1439565"/>
            <a:ext cx="1076119" cy="2055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27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325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UCB vs</a:t>
            </a:r>
            <a:br/>
            <a:r>
              <a:t>Muestreo Thompson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grpSp>
        <p:nvGrpSpPr>
          <p:cNvPr id="351" name="Group 3"/>
          <p:cNvGrpSpPr/>
          <p:nvPr/>
        </p:nvGrpSpPr>
        <p:grpSpPr>
          <a:xfrm>
            <a:off x="4838699" y="1953321"/>
            <a:ext cx="3710941" cy="1300292"/>
            <a:chOff x="0" y="0"/>
            <a:chExt cx="3710939" cy="1300290"/>
          </a:xfrm>
        </p:grpSpPr>
        <p:sp>
          <p:nvSpPr>
            <p:cNvPr id="334" name="Straight Connector 4"/>
            <p:cNvSpPr/>
            <p:nvPr/>
          </p:nvSpPr>
          <p:spPr>
            <a:xfrm>
              <a:off x="2533325" y="128185"/>
              <a:ext cx="1" cy="862689"/>
            </a:xfrm>
            <a:prstGeom prst="line">
              <a:avLst/>
            </a:prstGeom>
            <a:noFill/>
            <a:ln w="76200" cap="flat">
              <a:solidFill>
                <a:srgbClr val="FFC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5" name="Straight Connector 5"/>
            <p:cNvSpPr/>
            <p:nvPr/>
          </p:nvSpPr>
          <p:spPr>
            <a:xfrm>
              <a:off x="1908576" y="128185"/>
              <a:ext cx="1" cy="862689"/>
            </a:xfrm>
            <a:prstGeom prst="line">
              <a:avLst/>
            </a:prstGeom>
            <a:noFill/>
            <a:ln w="76200" cap="flat">
              <a:solidFill>
                <a:srgbClr val="00B05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6" name="Straight Connector 6"/>
            <p:cNvSpPr/>
            <p:nvPr/>
          </p:nvSpPr>
          <p:spPr>
            <a:xfrm flipH="1">
              <a:off x="1134747" y="128185"/>
              <a:ext cx="1" cy="862689"/>
            </a:xfrm>
            <a:prstGeom prst="line">
              <a:avLst/>
            </a:prstGeom>
            <a:noFill/>
            <a:ln w="76200" cap="flat">
              <a:solidFill>
                <a:srgbClr val="0070C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: Shape 7"/>
            <p:cNvSpPr/>
            <p:nvPr/>
          </p:nvSpPr>
          <p:spPr>
            <a:xfrm>
              <a:off x="-1" y="374519"/>
              <a:ext cx="2136346" cy="61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087"/>
                  </a:moveTo>
                  <a:cubicBezTo>
                    <a:pt x="2636" y="21600"/>
                    <a:pt x="5444" y="20220"/>
                    <a:pt x="7248" y="16705"/>
                  </a:cubicBezTo>
                  <a:cubicBezTo>
                    <a:pt x="9053" y="13191"/>
                    <a:pt x="9634" y="0"/>
                    <a:pt x="10827" y="0"/>
                  </a:cubicBezTo>
                  <a:cubicBezTo>
                    <a:pt x="12021" y="1"/>
                    <a:pt x="12615" y="13188"/>
                    <a:pt x="14410" y="16707"/>
                  </a:cubicBezTo>
                  <a:cubicBezTo>
                    <a:pt x="16206" y="20227"/>
                    <a:pt x="20098" y="21074"/>
                    <a:pt x="21600" y="21116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38" name="Freeform: Shape 8"/>
            <p:cNvSpPr/>
            <p:nvPr/>
          </p:nvSpPr>
          <p:spPr>
            <a:xfrm>
              <a:off x="1130284" y="267978"/>
              <a:ext cx="1747864" cy="72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087"/>
                  </a:moveTo>
                  <a:cubicBezTo>
                    <a:pt x="2636" y="21600"/>
                    <a:pt x="5444" y="20220"/>
                    <a:pt x="7248" y="16705"/>
                  </a:cubicBezTo>
                  <a:cubicBezTo>
                    <a:pt x="9053" y="13191"/>
                    <a:pt x="9634" y="0"/>
                    <a:pt x="10827" y="0"/>
                  </a:cubicBezTo>
                  <a:cubicBezTo>
                    <a:pt x="12021" y="1"/>
                    <a:pt x="12615" y="13188"/>
                    <a:pt x="14410" y="16707"/>
                  </a:cubicBezTo>
                  <a:cubicBezTo>
                    <a:pt x="16206" y="20227"/>
                    <a:pt x="20098" y="21074"/>
                    <a:pt x="21600" y="21116"/>
                  </a:cubicBezTo>
                </a:path>
              </a:pathLst>
            </a:custGeom>
            <a:solidFill>
              <a:srgbClr val="00B050">
                <a:alpha val="80000"/>
              </a:srgbClr>
            </a:solidFill>
            <a:ln w="25400" cap="flat">
              <a:solidFill>
                <a:srgbClr val="00B05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39" name="Freeform: Shape 9"/>
            <p:cNvSpPr/>
            <p:nvPr/>
          </p:nvSpPr>
          <p:spPr>
            <a:xfrm>
              <a:off x="1524593" y="374519"/>
              <a:ext cx="2136345" cy="61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087"/>
                  </a:moveTo>
                  <a:cubicBezTo>
                    <a:pt x="2636" y="21600"/>
                    <a:pt x="5444" y="20220"/>
                    <a:pt x="7248" y="16705"/>
                  </a:cubicBezTo>
                  <a:cubicBezTo>
                    <a:pt x="9053" y="13191"/>
                    <a:pt x="9634" y="0"/>
                    <a:pt x="10827" y="0"/>
                  </a:cubicBezTo>
                  <a:cubicBezTo>
                    <a:pt x="12021" y="1"/>
                    <a:pt x="12615" y="13188"/>
                    <a:pt x="14410" y="16707"/>
                  </a:cubicBezTo>
                  <a:cubicBezTo>
                    <a:pt x="16206" y="20227"/>
                    <a:pt x="20098" y="21074"/>
                    <a:pt x="21600" y="21116"/>
                  </a:cubicBezTo>
                </a:path>
              </a:pathLst>
            </a:custGeom>
            <a:solidFill>
              <a:srgbClr val="FFC000">
                <a:alpha val="80000"/>
              </a:srgbClr>
            </a:solidFill>
            <a:ln w="25400" cap="flat">
              <a:solidFill>
                <a:srgbClr val="FFC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342" name="Group 10"/>
            <p:cNvGrpSpPr/>
            <p:nvPr/>
          </p:nvGrpSpPr>
          <p:grpSpPr>
            <a:xfrm>
              <a:off x="81269" y="0"/>
              <a:ext cx="3629671" cy="990874"/>
              <a:chOff x="0" y="0"/>
              <a:chExt cx="3629669" cy="990873"/>
            </a:xfrm>
          </p:grpSpPr>
          <p:sp>
            <p:nvSpPr>
              <p:cNvPr id="340" name="Straight Arrow Connector 20"/>
              <p:cNvSpPr/>
              <p:nvPr/>
            </p:nvSpPr>
            <p:spPr>
              <a:xfrm flipV="1">
                <a:off x="-1" y="0"/>
                <a:ext cx="2" cy="990874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1" name="Straight Arrow Connector 21"/>
              <p:cNvSpPr/>
              <p:nvPr/>
            </p:nvSpPr>
            <p:spPr>
              <a:xfrm>
                <a:off x="0" y="990873"/>
                <a:ext cx="3629670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43" name="Multiplication Sign 11"/>
            <p:cNvSpPr/>
            <p:nvPr/>
          </p:nvSpPr>
          <p:spPr>
            <a:xfrm>
              <a:off x="1548798" y="949255"/>
              <a:ext cx="78026" cy="8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542"/>
                  </a:moveTo>
                  <a:lnTo>
                    <a:pt x="5464" y="0"/>
                  </a:lnTo>
                  <a:lnTo>
                    <a:pt x="10800" y="5641"/>
                  </a:lnTo>
                  <a:lnTo>
                    <a:pt x="16136" y="0"/>
                  </a:lnTo>
                  <a:lnTo>
                    <a:pt x="21600" y="4542"/>
                  </a:lnTo>
                  <a:lnTo>
                    <a:pt x="15680" y="10800"/>
                  </a:lnTo>
                  <a:lnTo>
                    <a:pt x="21600" y="17058"/>
                  </a:lnTo>
                  <a:lnTo>
                    <a:pt x="16136" y="21600"/>
                  </a:lnTo>
                  <a:lnTo>
                    <a:pt x="10800" y="15959"/>
                  </a:lnTo>
                  <a:lnTo>
                    <a:pt x="5464" y="21600"/>
                  </a:lnTo>
                  <a:lnTo>
                    <a:pt x="0" y="17058"/>
                  </a:lnTo>
                  <a:lnTo>
                    <a:pt x="5920" y="108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4" name="Multiplication Sign 13"/>
            <p:cNvSpPr/>
            <p:nvPr/>
          </p:nvSpPr>
          <p:spPr>
            <a:xfrm>
              <a:off x="1924559" y="949255"/>
              <a:ext cx="78026" cy="8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542"/>
                  </a:moveTo>
                  <a:lnTo>
                    <a:pt x="5464" y="0"/>
                  </a:lnTo>
                  <a:lnTo>
                    <a:pt x="10800" y="5641"/>
                  </a:lnTo>
                  <a:lnTo>
                    <a:pt x="16136" y="0"/>
                  </a:lnTo>
                  <a:lnTo>
                    <a:pt x="21600" y="4542"/>
                  </a:lnTo>
                  <a:lnTo>
                    <a:pt x="15680" y="10800"/>
                  </a:lnTo>
                  <a:lnTo>
                    <a:pt x="21600" y="17058"/>
                  </a:lnTo>
                  <a:lnTo>
                    <a:pt x="16136" y="21600"/>
                  </a:lnTo>
                  <a:lnTo>
                    <a:pt x="10800" y="15959"/>
                  </a:lnTo>
                  <a:lnTo>
                    <a:pt x="5464" y="21600"/>
                  </a:lnTo>
                  <a:lnTo>
                    <a:pt x="0" y="17058"/>
                  </a:lnTo>
                  <a:lnTo>
                    <a:pt x="5920" y="10800"/>
                  </a:lnTo>
                  <a:close/>
                </a:path>
              </a:pathLst>
            </a:custGeom>
            <a:solidFill>
              <a:srgbClr val="00B050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5" name="Multiplication Sign 14"/>
            <p:cNvSpPr/>
            <p:nvPr/>
          </p:nvSpPr>
          <p:spPr>
            <a:xfrm>
              <a:off x="2864322" y="949255"/>
              <a:ext cx="78026" cy="8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542"/>
                  </a:moveTo>
                  <a:lnTo>
                    <a:pt x="5464" y="0"/>
                  </a:lnTo>
                  <a:lnTo>
                    <a:pt x="10800" y="5641"/>
                  </a:lnTo>
                  <a:lnTo>
                    <a:pt x="16136" y="0"/>
                  </a:lnTo>
                  <a:lnTo>
                    <a:pt x="21600" y="4542"/>
                  </a:lnTo>
                  <a:lnTo>
                    <a:pt x="15680" y="10800"/>
                  </a:lnTo>
                  <a:lnTo>
                    <a:pt x="21600" y="17058"/>
                  </a:lnTo>
                  <a:lnTo>
                    <a:pt x="16136" y="21600"/>
                  </a:lnTo>
                  <a:lnTo>
                    <a:pt x="10800" y="15959"/>
                  </a:lnTo>
                  <a:lnTo>
                    <a:pt x="5464" y="21600"/>
                  </a:lnTo>
                  <a:lnTo>
                    <a:pt x="0" y="17058"/>
                  </a:lnTo>
                  <a:lnTo>
                    <a:pt x="5920" y="10800"/>
                  </a:lnTo>
                  <a:close/>
                </a:path>
              </a:pathLst>
            </a:custGeom>
            <a:solidFill>
              <a:srgbClr val="FFC000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6" name="Arrow: Down 15"/>
            <p:cNvSpPr/>
            <p:nvPr/>
          </p:nvSpPr>
          <p:spPr>
            <a:xfrm>
              <a:off x="2793230" y="592822"/>
              <a:ext cx="219839" cy="27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857"/>
                  </a:moveTo>
                  <a:lnTo>
                    <a:pt x="5400" y="1285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2857"/>
                  </a:lnTo>
                  <a:lnTo>
                    <a:pt x="21600" y="1285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B050"/>
            </a:solidFill>
            <a:ln w="25400" cap="flat">
              <a:solidFill>
                <a:srgbClr val="4F622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7" name="Straight Connector 16"/>
            <p:cNvSpPr/>
            <p:nvPr/>
          </p:nvSpPr>
          <p:spPr>
            <a:xfrm>
              <a:off x="2904553" y="1054123"/>
              <a:ext cx="1" cy="246169"/>
            </a:xfrm>
            <a:prstGeom prst="line">
              <a:avLst/>
            </a:prstGeom>
            <a:noFill/>
            <a:ln w="25400" cap="flat">
              <a:solidFill>
                <a:srgbClr val="545454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8" name="Straight Connector 17"/>
            <p:cNvSpPr/>
            <p:nvPr/>
          </p:nvSpPr>
          <p:spPr>
            <a:xfrm flipH="1">
              <a:off x="2751186" y="1299909"/>
              <a:ext cx="153368" cy="1"/>
            </a:xfrm>
            <a:prstGeom prst="line">
              <a:avLst/>
            </a:prstGeom>
            <a:noFill/>
            <a:ln w="25400" cap="flat">
              <a:solidFill>
                <a:srgbClr val="545454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9" name="Straight Connector 18"/>
            <p:cNvSpPr/>
            <p:nvPr/>
          </p:nvSpPr>
          <p:spPr>
            <a:xfrm>
              <a:off x="2751186" y="1054123"/>
              <a:ext cx="1" cy="246169"/>
            </a:xfrm>
            <a:prstGeom prst="line">
              <a:avLst/>
            </a:prstGeom>
            <a:noFill/>
            <a:ln w="25400" cap="flat">
              <a:solidFill>
                <a:srgbClr val="545454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0" name="Multiplication Sign 19"/>
            <p:cNvSpPr/>
            <p:nvPr/>
          </p:nvSpPr>
          <p:spPr>
            <a:xfrm>
              <a:off x="2709976" y="949255"/>
              <a:ext cx="78026" cy="8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542"/>
                  </a:moveTo>
                  <a:lnTo>
                    <a:pt x="5464" y="0"/>
                  </a:lnTo>
                  <a:lnTo>
                    <a:pt x="10800" y="5641"/>
                  </a:lnTo>
                  <a:lnTo>
                    <a:pt x="16136" y="0"/>
                  </a:lnTo>
                  <a:lnTo>
                    <a:pt x="21600" y="4542"/>
                  </a:lnTo>
                  <a:lnTo>
                    <a:pt x="15680" y="10800"/>
                  </a:lnTo>
                  <a:lnTo>
                    <a:pt x="21600" y="17058"/>
                  </a:lnTo>
                  <a:lnTo>
                    <a:pt x="16136" y="21600"/>
                  </a:lnTo>
                  <a:lnTo>
                    <a:pt x="10800" y="15959"/>
                  </a:lnTo>
                  <a:lnTo>
                    <a:pt x="5464" y="21600"/>
                  </a:lnTo>
                  <a:lnTo>
                    <a:pt x="0" y="17058"/>
                  </a:lnTo>
                  <a:lnTo>
                    <a:pt x="5920" y="10800"/>
                  </a:lnTo>
                  <a:close/>
                </a:path>
              </a:pathLst>
            </a:custGeom>
            <a:solidFill>
              <a:srgbClr val="FFC000"/>
            </a:solidFill>
            <a:ln w="254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374" name="Group 22"/>
          <p:cNvGrpSpPr/>
          <p:nvPr/>
        </p:nvGrpSpPr>
        <p:grpSpPr>
          <a:xfrm>
            <a:off x="874232" y="1757878"/>
            <a:ext cx="2742133" cy="1165760"/>
            <a:chOff x="0" y="0"/>
            <a:chExt cx="2742132" cy="1165759"/>
          </a:xfrm>
        </p:grpSpPr>
        <p:grpSp>
          <p:nvGrpSpPr>
            <p:cNvPr id="354" name="Group 23"/>
            <p:cNvGrpSpPr/>
            <p:nvPr/>
          </p:nvGrpSpPr>
          <p:grpSpPr>
            <a:xfrm>
              <a:off x="702902" y="454469"/>
              <a:ext cx="293149" cy="610194"/>
              <a:chOff x="0" y="0"/>
              <a:chExt cx="293147" cy="610192"/>
            </a:xfrm>
          </p:grpSpPr>
          <p:sp>
            <p:nvSpPr>
              <p:cNvPr id="352" name="Rectangle 49"/>
              <p:cNvSpPr/>
              <p:nvPr/>
            </p:nvSpPr>
            <p:spPr>
              <a:xfrm>
                <a:off x="0" y="0"/>
                <a:ext cx="293148" cy="610193"/>
              </a:xfrm>
              <a:prstGeom prst="rect">
                <a:avLst/>
              </a:prstGeom>
              <a:solidFill>
                <a:srgbClr val="D9D9D9"/>
              </a:solidFill>
              <a:ln w="2857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53" name="Straight Connector 50"/>
              <p:cNvSpPr/>
              <p:nvPr/>
            </p:nvSpPr>
            <p:spPr>
              <a:xfrm>
                <a:off x="0" y="305273"/>
                <a:ext cx="293148" cy="1"/>
              </a:xfrm>
              <a:prstGeom prst="line">
                <a:avLst/>
              </a:prstGeom>
              <a:solidFill>
                <a:srgbClr val="D9D9D9"/>
              </a:solidFill>
              <a:ln w="57150" cap="flat">
                <a:solidFill>
                  <a:srgbClr val="FF0000"/>
                </a:solidFill>
                <a:prstDash val="sysDot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57" name="Group 24"/>
            <p:cNvGrpSpPr/>
            <p:nvPr/>
          </p:nvGrpSpPr>
          <p:grpSpPr>
            <a:xfrm>
              <a:off x="1261599" y="390906"/>
              <a:ext cx="293149" cy="673756"/>
              <a:chOff x="0" y="0"/>
              <a:chExt cx="293147" cy="673754"/>
            </a:xfrm>
          </p:grpSpPr>
          <p:sp>
            <p:nvSpPr>
              <p:cNvPr id="355" name="Rectangle 47"/>
              <p:cNvSpPr/>
              <p:nvPr/>
            </p:nvSpPr>
            <p:spPr>
              <a:xfrm>
                <a:off x="0" y="0"/>
                <a:ext cx="293148" cy="673755"/>
              </a:xfrm>
              <a:prstGeom prst="rect">
                <a:avLst/>
              </a:prstGeom>
              <a:solidFill>
                <a:srgbClr val="D9D9D9"/>
              </a:solidFill>
              <a:ln w="2857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56" name="Straight Connector 48"/>
              <p:cNvSpPr/>
              <p:nvPr/>
            </p:nvSpPr>
            <p:spPr>
              <a:xfrm>
                <a:off x="0" y="337073"/>
                <a:ext cx="293148" cy="1"/>
              </a:xfrm>
              <a:prstGeom prst="line">
                <a:avLst/>
              </a:prstGeom>
              <a:solidFill>
                <a:srgbClr val="D9D9D9"/>
              </a:solidFill>
              <a:ln w="57150" cap="flat">
                <a:solidFill>
                  <a:srgbClr val="FF0000"/>
                </a:solidFill>
                <a:prstDash val="sysDot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0" name="Group 25"/>
            <p:cNvGrpSpPr/>
            <p:nvPr/>
          </p:nvGrpSpPr>
          <p:grpSpPr>
            <a:xfrm>
              <a:off x="1838483" y="323628"/>
              <a:ext cx="293150" cy="395162"/>
              <a:chOff x="0" y="0"/>
              <a:chExt cx="293149" cy="395161"/>
            </a:xfrm>
          </p:grpSpPr>
          <p:sp>
            <p:nvSpPr>
              <p:cNvPr id="358" name="Rectangle 45"/>
              <p:cNvSpPr/>
              <p:nvPr/>
            </p:nvSpPr>
            <p:spPr>
              <a:xfrm>
                <a:off x="-1" y="-1"/>
                <a:ext cx="293151" cy="395163"/>
              </a:xfrm>
              <a:prstGeom prst="rect">
                <a:avLst/>
              </a:prstGeom>
              <a:solidFill>
                <a:srgbClr val="D9D9D9"/>
              </a:solidFill>
              <a:ln w="2857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59" name="Straight Connector 46"/>
              <p:cNvSpPr/>
              <p:nvPr/>
            </p:nvSpPr>
            <p:spPr>
              <a:xfrm>
                <a:off x="0" y="197648"/>
                <a:ext cx="293149" cy="1"/>
              </a:xfrm>
              <a:prstGeom prst="line">
                <a:avLst/>
              </a:prstGeom>
              <a:solidFill>
                <a:srgbClr val="D9D9D9"/>
              </a:solidFill>
              <a:ln w="57150" cap="flat">
                <a:solidFill>
                  <a:srgbClr val="FF0000"/>
                </a:solidFill>
                <a:prstDash val="sysDot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3" name="Group 26"/>
            <p:cNvGrpSpPr/>
            <p:nvPr/>
          </p:nvGrpSpPr>
          <p:grpSpPr>
            <a:xfrm>
              <a:off x="2397885" y="330522"/>
              <a:ext cx="293149" cy="271577"/>
              <a:chOff x="0" y="0"/>
              <a:chExt cx="293147" cy="271576"/>
            </a:xfrm>
          </p:grpSpPr>
          <p:sp>
            <p:nvSpPr>
              <p:cNvPr id="361" name="Rectangle 43"/>
              <p:cNvSpPr/>
              <p:nvPr/>
            </p:nvSpPr>
            <p:spPr>
              <a:xfrm>
                <a:off x="0" y="0"/>
                <a:ext cx="293148" cy="271577"/>
              </a:xfrm>
              <a:prstGeom prst="rect">
                <a:avLst/>
              </a:prstGeom>
              <a:solidFill>
                <a:srgbClr val="D9D9D9"/>
              </a:solidFill>
              <a:ln w="2857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62" name="Straight Connector 44"/>
              <p:cNvSpPr/>
              <p:nvPr/>
            </p:nvSpPr>
            <p:spPr>
              <a:xfrm>
                <a:off x="0" y="135867"/>
                <a:ext cx="293148" cy="1"/>
              </a:xfrm>
              <a:prstGeom prst="line">
                <a:avLst/>
              </a:prstGeom>
              <a:solidFill>
                <a:srgbClr val="D9D9D9"/>
              </a:solidFill>
              <a:ln w="57150" cap="flat">
                <a:solidFill>
                  <a:srgbClr val="FF0000"/>
                </a:solidFill>
                <a:prstDash val="sysDot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6" name="Group 27"/>
            <p:cNvGrpSpPr/>
            <p:nvPr/>
          </p:nvGrpSpPr>
          <p:grpSpPr>
            <a:xfrm>
              <a:off x="141450" y="454469"/>
              <a:ext cx="293149" cy="451717"/>
              <a:chOff x="0" y="0"/>
              <a:chExt cx="293147" cy="451715"/>
            </a:xfrm>
          </p:grpSpPr>
          <p:sp>
            <p:nvSpPr>
              <p:cNvPr id="364" name="Rectangle 41"/>
              <p:cNvSpPr/>
              <p:nvPr/>
            </p:nvSpPr>
            <p:spPr>
              <a:xfrm>
                <a:off x="0" y="0"/>
                <a:ext cx="293148" cy="451716"/>
              </a:xfrm>
              <a:prstGeom prst="rect">
                <a:avLst/>
              </a:prstGeom>
              <a:solidFill>
                <a:srgbClr val="D9D9D9"/>
              </a:solidFill>
              <a:ln w="2857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65" name="Straight Connector 42"/>
              <p:cNvSpPr/>
              <p:nvPr/>
            </p:nvSpPr>
            <p:spPr>
              <a:xfrm>
                <a:off x="0" y="225989"/>
                <a:ext cx="293148" cy="1"/>
              </a:xfrm>
              <a:prstGeom prst="line">
                <a:avLst/>
              </a:prstGeom>
              <a:solidFill>
                <a:srgbClr val="D9D9D9"/>
              </a:solidFill>
              <a:ln w="57150" cap="flat">
                <a:solidFill>
                  <a:srgbClr val="FF0000"/>
                </a:solidFill>
                <a:prstDash val="sysDot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67" name="Straight Connector 33"/>
            <p:cNvSpPr/>
            <p:nvPr/>
          </p:nvSpPr>
          <p:spPr>
            <a:xfrm>
              <a:off x="90351" y="702573"/>
              <a:ext cx="395347" cy="1"/>
            </a:xfrm>
            <a:prstGeom prst="line">
              <a:avLst/>
            </a:prstGeom>
            <a:noFill/>
            <a:ln w="76200" cap="flat">
              <a:solidFill>
                <a:srgbClr val="0070C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8" name="Straight Arrow Connector 34"/>
            <p:cNvSpPr/>
            <p:nvPr/>
          </p:nvSpPr>
          <p:spPr>
            <a:xfrm flipV="1">
              <a:off x="-1" y="120767"/>
              <a:ext cx="2" cy="1044993"/>
            </a:xfrm>
            <a:prstGeom prst="line">
              <a:avLst/>
            </a:prstGeom>
            <a:noFill/>
            <a:ln w="381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9" name="Straight Connector 36"/>
            <p:cNvSpPr/>
            <p:nvPr/>
          </p:nvSpPr>
          <p:spPr>
            <a:xfrm>
              <a:off x="652443" y="845588"/>
              <a:ext cx="395347" cy="1"/>
            </a:xfrm>
            <a:prstGeom prst="line">
              <a:avLst/>
            </a:prstGeom>
            <a:noFill/>
            <a:ln w="76200" cap="flat">
              <a:solidFill>
                <a:srgbClr val="7030A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0" name="Straight Connector 37"/>
            <p:cNvSpPr/>
            <p:nvPr/>
          </p:nvSpPr>
          <p:spPr>
            <a:xfrm>
              <a:off x="1211845" y="912328"/>
              <a:ext cx="395347" cy="1"/>
            </a:xfrm>
            <a:prstGeom prst="line">
              <a:avLst/>
            </a:prstGeom>
            <a:noFill/>
            <a:ln w="76200" cap="flat">
              <a:solidFill>
                <a:srgbClr val="FF66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1" name="Straight Connector 38"/>
            <p:cNvSpPr/>
            <p:nvPr/>
          </p:nvSpPr>
          <p:spPr>
            <a:xfrm>
              <a:off x="1787383" y="559559"/>
              <a:ext cx="395347" cy="1"/>
            </a:xfrm>
            <a:prstGeom prst="line">
              <a:avLst/>
            </a:prstGeom>
            <a:noFill/>
            <a:ln w="76200" cap="flat">
              <a:solidFill>
                <a:srgbClr val="00B05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2" name="Straight Connector 39"/>
            <p:cNvSpPr/>
            <p:nvPr/>
          </p:nvSpPr>
          <p:spPr>
            <a:xfrm>
              <a:off x="2346786" y="403832"/>
              <a:ext cx="395347" cy="1"/>
            </a:xfrm>
            <a:prstGeom prst="line">
              <a:avLst/>
            </a:prstGeom>
            <a:noFill/>
            <a:ln w="76200" cap="flat">
              <a:solidFill>
                <a:srgbClr val="FFC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3" name="Arrow: Down 40"/>
            <p:cNvSpPr/>
            <p:nvPr/>
          </p:nvSpPr>
          <p:spPr>
            <a:xfrm>
              <a:off x="1900340" y="0"/>
              <a:ext cx="169434" cy="21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255"/>
                  </a:moveTo>
                  <a:lnTo>
                    <a:pt x="5400" y="13255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3255"/>
                  </a:lnTo>
                  <a:lnTo>
                    <a:pt x="21600" y="13255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B050"/>
            </a:solidFill>
            <a:ln w="25400" cap="flat">
              <a:solidFill>
                <a:srgbClr val="4F622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375" name="Shape 36"/>
          <p:cNvSpPr txBox="1"/>
          <p:nvPr/>
        </p:nvSpPr>
        <p:spPr>
          <a:xfrm>
            <a:off x="826539" y="977422"/>
            <a:ext cx="2911733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defRPr b="1" sz="3600">
                <a:ln w="9523">
                  <a:solidFill>
                    <a:srgbClr val="054697"/>
                  </a:solidFill>
                </a:ln>
                <a:solidFill>
                  <a:schemeClr val="accent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UCB</a:t>
            </a:r>
          </a:p>
        </p:txBody>
      </p:sp>
      <p:sp>
        <p:nvSpPr>
          <p:cNvPr id="376" name="Shape 36"/>
          <p:cNvSpPr txBox="1"/>
          <p:nvPr/>
        </p:nvSpPr>
        <p:spPr>
          <a:xfrm>
            <a:off x="5387049" y="977422"/>
            <a:ext cx="2911733" cy="780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68680">
              <a:lnSpc>
                <a:spcPct val="80000"/>
              </a:lnSpc>
              <a:defRPr b="1" sz="2375">
                <a:ln w="8595">
                  <a:solidFill>
                    <a:srgbClr val="054697"/>
                  </a:solidFill>
                </a:ln>
                <a:solidFill>
                  <a:schemeClr val="accent1"/>
                </a:solidFill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Muestreo Thompson</a:t>
            </a:r>
          </a:p>
        </p:txBody>
      </p:sp>
      <p:sp>
        <p:nvSpPr>
          <p:cNvPr id="377" name="TextBox 53"/>
          <p:cNvSpPr txBox="1"/>
          <p:nvPr/>
        </p:nvSpPr>
        <p:spPr>
          <a:xfrm>
            <a:off x="672301" y="3404144"/>
            <a:ext cx="233356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Determinista</a:t>
            </a:r>
          </a:p>
        </p:txBody>
      </p:sp>
      <p:sp>
        <p:nvSpPr>
          <p:cNvPr id="378" name="TextBox 54"/>
          <p:cNvSpPr txBox="1"/>
          <p:nvPr/>
        </p:nvSpPr>
        <p:spPr>
          <a:xfrm>
            <a:off x="4732020" y="3404144"/>
            <a:ext cx="244159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Probabilístico</a:t>
            </a:r>
          </a:p>
        </p:txBody>
      </p:sp>
      <p:sp>
        <p:nvSpPr>
          <p:cNvPr id="379" name="TextBox 55"/>
          <p:cNvSpPr txBox="1"/>
          <p:nvPr/>
        </p:nvSpPr>
        <p:spPr>
          <a:xfrm>
            <a:off x="672301" y="3778263"/>
            <a:ext cx="405972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Requiere actualizar a cada ronda</a:t>
            </a:r>
          </a:p>
        </p:txBody>
      </p:sp>
      <p:sp>
        <p:nvSpPr>
          <p:cNvPr id="380" name="TextBox 56"/>
          <p:cNvSpPr txBox="1"/>
          <p:nvPr/>
        </p:nvSpPr>
        <p:spPr>
          <a:xfrm>
            <a:off x="4732020" y="3778263"/>
            <a:ext cx="424766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Se amolda gracias al feedback a posteriori</a:t>
            </a:r>
          </a:p>
        </p:txBody>
      </p:sp>
      <p:sp>
        <p:nvSpPr>
          <p:cNvPr id="381" name="TextBox 57"/>
          <p:cNvSpPr txBox="1"/>
          <p:nvPr/>
        </p:nvSpPr>
        <p:spPr>
          <a:xfrm>
            <a:off x="4732020" y="4174933"/>
            <a:ext cx="405971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Más evidencias empíricas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3"/>
      <p:bldP build="whole" bldLvl="1" animBg="1" rev="0" advAuto="0" spid="378" grpId="2"/>
      <p:bldP build="whole" bldLvl="1" animBg="1" rev="0" advAuto="0" spid="380" grpId="4"/>
      <p:bldP build="whole" bldLvl="1" animBg="1" rev="0" advAuto="0" spid="381" grpId="5"/>
      <p:bldP build="whole" bldLvl="1" animBg="1" rev="0" advAuto="0" spid="3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Multibrazo</a:t>
            </a:r>
          </a:p>
        </p:txBody>
      </p:sp>
      <p:sp>
        <p:nvSpPr>
          <p:cNvPr id="54" name="Tenemos d brazos. Por ejemplo, los brazos son anuncios que mostramos a los usuarios cuando se conectan a una página web.…"/>
          <p:cNvSpPr txBox="1"/>
          <p:nvPr/>
        </p:nvSpPr>
        <p:spPr>
          <a:xfrm>
            <a:off x="444299" y="792183"/>
            <a:ext cx="8522484" cy="375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Tenemos </a:t>
            </a:r>
            <a:r>
              <a:rPr b="1"/>
              <a:t>d</a:t>
            </a:r>
            <a:r>
              <a:t> brazos. Por ejemplo, los brazos son anuncios que mostramos a los usuarios cuando se conectan a una página web.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Cada vez que un usuario se conecta a la página web, se desencadena una ronda.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En cada ronda, </a:t>
            </a:r>
            <a:r>
              <a:rPr b="1"/>
              <a:t>n</a:t>
            </a:r>
            <a:r>
              <a:t>, se elige uno de los anuncios a ser mostrado al usuario.</a:t>
            </a:r>
          </a:p>
          <a:p>
            <a:pPr lvl="1"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A cada ronda </a:t>
            </a:r>
            <a:r>
              <a:rPr b="1"/>
              <a:t>n</a:t>
            </a:r>
            <a:r>
              <a:t>, el anuncio </a:t>
            </a:r>
            <a:r>
              <a:rPr b="1"/>
              <a:t>i</a:t>
            </a:r>
            <a:r>
              <a:t> da una recompensa: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8" indent="18288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Si el usuario hace click en el anuncio i en la ronda n</a:t>
            </a:r>
          </a:p>
          <a:p>
            <a:pPr lvl="8" indent="18288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Si el usuario no hace click en el anuncio i en la ronda n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Nuestra meta es maximizar la recompensa a través de las rondas que se lleven a cabo.</a:t>
            </a:r>
          </a:p>
        </p:txBody>
      </p:sp>
      <p:pic>
        <p:nvPicPr>
          <p:cNvPr id="55" name="r_i(n)_in_0,1.png" descr="r_i(n)_in_0,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972" y="2420370"/>
            <a:ext cx="1187371" cy="213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r_i(n)_=_0.png" descr="r_i(n)_=_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765" y="3320347"/>
            <a:ext cx="1041319" cy="271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r_i(n)_=_1.png" descr="r_i(n)_=_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2765" y="3011331"/>
            <a:ext cx="1041319" cy="275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 anuncio i da una recompensa y que sigue una distribución de Bernoulli…"/>
          <p:cNvSpPr txBox="1"/>
          <p:nvPr/>
        </p:nvSpPr>
        <p:spPr>
          <a:xfrm>
            <a:off x="310758" y="787229"/>
            <a:ext cx="8522484" cy="405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El anuncio </a:t>
            </a:r>
            <a:r>
              <a:rPr b="1"/>
              <a:t>i</a:t>
            </a:r>
            <a:r>
              <a:t> da una recompensa </a:t>
            </a:r>
            <a:r>
              <a:rPr b="1"/>
              <a:t>y</a:t>
            </a:r>
            <a:r>
              <a:t> que sigue una distribución de Bernoulli</a:t>
            </a:r>
            <a:br/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   es desconocido pero se supone que tiene una distribución uniforme</a:t>
            </a:r>
            <a:br/>
            <a:r>
              <a:t>                         , llamada distribución a priori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Regla de Bayes: aproximamos         por la distribución a posteriori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Obtenemos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A cada ronda, </a:t>
            </a:r>
            <a:r>
              <a:rPr b="1"/>
              <a:t>n</a:t>
            </a:r>
            <a:r>
              <a:t>, obtenemos un valor aleatorio         de la distribución a posteriori            , para cada </a:t>
            </a:r>
            <a:r>
              <a:rPr b="1"/>
              <a:t>i</a:t>
            </a:r>
            <a:r>
              <a:t>.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A cada ronda </a:t>
            </a:r>
            <a:r>
              <a:rPr b="1"/>
              <a:t>n</a:t>
            </a:r>
            <a:r>
              <a:t>, seleccionamos el anuncio </a:t>
            </a:r>
            <a:r>
              <a:rPr b="1"/>
              <a:t>i</a:t>
            </a:r>
            <a:r>
              <a:t> con el mayor valor</a:t>
            </a:r>
          </a:p>
        </p:txBody>
      </p:sp>
      <p:sp>
        <p:nvSpPr>
          <p:cNvPr id="62" name="Shape 4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Inferencia Bayesiana</a:t>
            </a:r>
          </a:p>
        </p:txBody>
      </p:sp>
      <p:pic>
        <p:nvPicPr>
          <p:cNvPr id="6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36977" r="0" b="36977"/>
          <a:stretch>
            <a:fillRect/>
          </a:stretch>
        </p:blipFill>
        <p:spPr>
          <a:xfrm>
            <a:off x="821928" y="2530600"/>
            <a:ext cx="7500158" cy="994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70287" t="0" r="8380" b="91508"/>
          <a:stretch>
            <a:fillRect/>
          </a:stretch>
        </p:blipFill>
        <p:spPr>
          <a:xfrm>
            <a:off x="3772098" y="1197029"/>
            <a:ext cx="1599972" cy="324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22736" t="16613" r="54294" b="73871"/>
          <a:stretch>
            <a:fillRect/>
          </a:stretch>
        </p:blipFill>
        <p:spPr>
          <a:xfrm>
            <a:off x="624482" y="1736232"/>
            <a:ext cx="1722747" cy="363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6351" t="7885" r="89281" b="82599"/>
          <a:stretch>
            <a:fillRect/>
          </a:stretch>
        </p:blipFill>
        <p:spPr>
          <a:xfrm>
            <a:off x="487655" y="1411948"/>
            <a:ext cx="327508" cy="363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7389" t="65160" r="0" b="25324"/>
          <a:stretch>
            <a:fillRect/>
          </a:stretch>
        </p:blipFill>
        <p:spPr>
          <a:xfrm>
            <a:off x="1945649" y="3543398"/>
            <a:ext cx="6195917" cy="363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61415" t="74433" r="30795" b="16051"/>
          <a:stretch>
            <a:fillRect/>
          </a:stretch>
        </p:blipFill>
        <p:spPr>
          <a:xfrm>
            <a:off x="5659354" y="3864585"/>
            <a:ext cx="584149" cy="363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23301" t="82434" r="67082" b="8051"/>
          <a:stretch>
            <a:fillRect/>
          </a:stretch>
        </p:blipFill>
        <p:spPr>
          <a:xfrm>
            <a:off x="1761012" y="4197841"/>
            <a:ext cx="721188" cy="363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1157" t="91850" r="9226" b="0"/>
          <a:stretch>
            <a:fillRect/>
          </a:stretch>
        </p:blipFill>
        <p:spPr>
          <a:xfrm>
            <a:off x="7424538" y="4520301"/>
            <a:ext cx="721189" cy="311189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número de éxitos + 1 , número de fracasos + 1"/>
          <p:cNvSpPr txBox="1"/>
          <p:nvPr/>
        </p:nvSpPr>
        <p:spPr>
          <a:xfrm>
            <a:off x="3205514" y="3526849"/>
            <a:ext cx="4843906" cy="370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número de éxitos + 1 , número de fracasos + 1</a:t>
            </a:r>
          </a:p>
        </p:txBody>
      </p:sp>
      <p:pic>
        <p:nvPicPr>
          <p:cNvPr id="7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61415" t="74433" r="30795" b="16051"/>
          <a:stretch>
            <a:fillRect/>
          </a:stretch>
        </p:blipFill>
        <p:spPr>
          <a:xfrm>
            <a:off x="3766251" y="2050002"/>
            <a:ext cx="584149" cy="363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46"/>
          <p:cNvSpPr/>
          <p:nvPr/>
        </p:nvSpPr>
        <p:spPr>
          <a:xfrm>
            <a:off x="806222" y="1047852"/>
            <a:ext cx="7531556" cy="349953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" name="Shape 4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76" name="PASO 1: A cada ronda n, se consideran dos números para cada anuncio i:…"/>
          <p:cNvSpPr txBox="1"/>
          <p:nvPr/>
        </p:nvSpPr>
        <p:spPr>
          <a:xfrm>
            <a:off x="1053720" y="1318191"/>
            <a:ext cx="7264982" cy="250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PASO 1: A cada ronda </a:t>
            </a:r>
            <a:r>
              <a:rPr b="1"/>
              <a:t>n</a:t>
            </a:r>
            <a:r>
              <a:t>, se consideran dos números para cada anuncio</a:t>
            </a:r>
            <a:r>
              <a:rPr b="1"/>
              <a:t> i</a:t>
            </a:r>
            <a:r>
              <a:t>:</a:t>
            </a:r>
          </a:p>
          <a:p>
            <a:pPr marL="228600" indent="-228600">
              <a:buClr>
                <a:srgbClr val="000000"/>
              </a:buClr>
              <a:buSzPct val="100000"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       El número de veces que el anuncio</a:t>
            </a:r>
            <a:r>
              <a:rPr b="1"/>
              <a:t> i</a:t>
            </a:r>
            <a:r>
              <a:t> recibe una recompensa 1 hasta la ronda </a:t>
            </a:r>
            <a:r>
              <a:rPr b="1"/>
              <a:t>n</a:t>
            </a:r>
          </a:p>
          <a:p>
            <a:pPr marL="228600" indent="-228600">
              <a:buClr>
                <a:srgbClr val="000000"/>
              </a:buClr>
              <a:buSzPct val="100000"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       El número de veces que el anuncio</a:t>
            </a:r>
            <a:r>
              <a:rPr b="1"/>
              <a:t> i</a:t>
            </a:r>
            <a:r>
              <a:t> recibe una recompensa 0 hasta la ronda </a:t>
            </a:r>
            <a:r>
              <a:rPr b="1"/>
              <a:t>n</a:t>
            </a:r>
          </a:p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PASO 2:  Para cada anuncio i, se elige un valor aleatorio generado a partir de la distribución:</a:t>
            </a:r>
          </a:p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PASO 3: Elegimos el anuncio con mayor valor </a:t>
            </a:r>
          </a:p>
        </p:txBody>
      </p:sp>
      <p:pic>
        <p:nvPicPr>
          <p:cNvPr id="77" name="N_i^1(n).png" descr="N_i^1(n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183" y="1655126"/>
            <a:ext cx="391434" cy="170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N_i^0(n).png" descr="N_i^0(n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183" y="1895998"/>
            <a:ext cx="391434" cy="170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theta_i(n)_=_bet.png" descr="theta_i(n)_=_be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1297" y="2931553"/>
            <a:ext cx="4321406" cy="348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traight Connector 29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Straight Connector 28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Straight Connector 22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85" name="Freeform: Shape 38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6" name="Freeform: Shape 43"/>
          <p:cNvSpPr/>
          <p:nvPr/>
        </p:nvSpPr>
        <p:spPr>
          <a:xfrm>
            <a:off x="2416642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7" name="Freeform: Shape 4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90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88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1" name="Multiplication Sign 30"/>
          <p:cNvSpPr/>
          <p:nvPr/>
        </p:nvSpPr>
        <p:spPr>
          <a:xfrm>
            <a:off x="2231563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2" name="Multiplication Sign 34"/>
          <p:cNvSpPr/>
          <p:nvPr/>
        </p:nvSpPr>
        <p:spPr>
          <a:xfrm>
            <a:off x="2873262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3" name="Multiplication Sign 36"/>
          <p:cNvSpPr/>
          <p:nvPr/>
        </p:nvSpPr>
        <p:spPr>
          <a:xfrm>
            <a:off x="3298502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Multiplication Sign 37"/>
          <p:cNvSpPr/>
          <p:nvPr/>
        </p:nvSpPr>
        <p:spPr>
          <a:xfrm>
            <a:off x="1423279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5" name="Multiplication Sign 41"/>
          <p:cNvSpPr/>
          <p:nvPr/>
        </p:nvSpPr>
        <p:spPr>
          <a:xfrm>
            <a:off x="5516312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6" name="Multiplication Sign 42"/>
          <p:cNvSpPr/>
          <p:nvPr/>
        </p:nvSpPr>
        <p:spPr>
          <a:xfrm>
            <a:off x="4165536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7" name="Multiplication Sign 39"/>
          <p:cNvSpPr/>
          <p:nvPr/>
        </p:nvSpPr>
        <p:spPr>
          <a:xfrm>
            <a:off x="4954241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8" name="Multiplication Sign 40"/>
          <p:cNvSpPr/>
          <p:nvPr/>
        </p:nvSpPr>
        <p:spPr>
          <a:xfrm>
            <a:off x="5158814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9" name="Multiplication Sign 44"/>
          <p:cNvSpPr/>
          <p:nvPr/>
        </p:nvSpPr>
        <p:spPr>
          <a:xfrm>
            <a:off x="5608956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0" name="Multiplication Sign 45"/>
          <p:cNvSpPr/>
          <p:nvPr/>
        </p:nvSpPr>
        <p:spPr>
          <a:xfrm>
            <a:off x="6115601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1" name="Multiplication Sign 46"/>
          <p:cNvSpPr/>
          <p:nvPr/>
        </p:nvSpPr>
        <p:spPr>
          <a:xfrm>
            <a:off x="667837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2" name="Multiplication Sign 47"/>
          <p:cNvSpPr/>
          <p:nvPr/>
        </p:nvSpPr>
        <p:spPr>
          <a:xfrm>
            <a:off x="5327594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3" name="Straight Arrow Connector 16"/>
          <p:cNvSpPr/>
          <p:nvPr/>
        </p:nvSpPr>
        <p:spPr>
          <a:xfrm flipH="1">
            <a:off x="2583013" y="1301518"/>
            <a:ext cx="854331" cy="8543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Straight Arrow Connector 52"/>
          <p:cNvSpPr/>
          <p:nvPr/>
        </p:nvSpPr>
        <p:spPr>
          <a:xfrm>
            <a:off x="3864507" y="1301518"/>
            <a:ext cx="837099" cy="94029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Straight Arrow Connector 56"/>
          <p:cNvSpPr/>
          <p:nvPr/>
        </p:nvSpPr>
        <p:spPr>
          <a:xfrm>
            <a:off x="4686297" y="1301517"/>
            <a:ext cx="1469667" cy="854332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Rectangle 54"/>
          <p:cNvSpPr/>
          <p:nvPr/>
        </p:nvSpPr>
        <p:spPr>
          <a:xfrm>
            <a:off x="2832056" y="816148"/>
            <a:ext cx="3249895" cy="27876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Donde pensamos que estarán los valores </a:t>
            </a:r>
            <a:r>
              <a:t>μ</a:t>
            </a:r>
            <a:r>
              <a:t>*</a:t>
            </a:r>
          </a:p>
        </p:txBody>
      </p:sp>
      <p:sp>
        <p:nvSpPr>
          <p:cNvPr id="107" name="TextBox 55"/>
          <p:cNvSpPr txBox="1"/>
          <p:nvPr/>
        </p:nvSpPr>
        <p:spPr>
          <a:xfrm>
            <a:off x="8017685" y="3555793"/>
            <a:ext cx="112631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Return</a:t>
            </a:r>
          </a:p>
        </p:txBody>
      </p:sp>
      <p:sp>
        <p:nvSpPr>
          <p:cNvPr id="108" name="Rectangle 63"/>
          <p:cNvSpPr/>
          <p:nvPr/>
        </p:nvSpPr>
        <p:spPr>
          <a:xfrm>
            <a:off x="1469538" y="1156679"/>
            <a:ext cx="5572009" cy="27876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i.e. NO queremos averiguar las distribuciones de las máquinas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0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1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Class="entr" nodeType="afterEffect" presetSubtype="1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Class="entr" nodeType="afterEffect" presetSubtype="1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3"/>
      <p:bldP build="whole" bldLvl="1" animBg="1" rev="0" advAuto="0" spid="101" grpId="13"/>
      <p:bldP build="whole" bldLvl="1" animBg="1" rev="0" advAuto="0" spid="105" grpId="16"/>
      <p:bldP build="whole" bldLvl="1" animBg="1" rev="0" advAuto="0" spid="106" grpId="19"/>
      <p:bldP build="whole" bldLvl="1" animBg="1" rev="0" advAuto="0" spid="108" grpId="20"/>
      <p:bldP build="whole" bldLvl="1" animBg="1" rev="0" advAuto="0" spid="95" grpId="8"/>
      <p:bldP build="whole" bldLvl="1" animBg="1" rev="0" advAuto="0" spid="102" grpId="14"/>
      <p:bldP build="whole" bldLvl="1" animBg="1" rev="0" advAuto="0" spid="104" grpId="17"/>
      <p:bldP build="whole" bldLvl="1" animBg="1" rev="0" advAuto="0" spid="96" grpId="9"/>
      <p:bldP build="whole" bldLvl="1" animBg="1" rev="0" advAuto="0" spid="97" grpId="6"/>
      <p:bldP build="whole" bldLvl="1" animBg="1" rev="0" advAuto="0" spid="103" grpId="18"/>
      <p:bldP build="whole" bldLvl="1" animBg="1" rev="0" advAuto="0" spid="92" grpId="2"/>
      <p:bldP build="whole" bldLvl="1" animBg="1" rev="0" advAuto="0" spid="98" grpId="7"/>
      <p:bldP build="whole" bldLvl="1" animBg="1" rev="0" advAuto="0" spid="91" grpId="1"/>
      <p:bldP build="whole" bldLvl="1" animBg="1" rev="0" advAuto="0" spid="87" grpId="15"/>
      <p:bldP build="whole" bldLvl="1" animBg="1" rev="0" advAuto="0" spid="100" grpId="12"/>
      <p:bldP build="whole" bldLvl="1" animBg="1" rev="0" advAuto="0" spid="99" grpId="11"/>
      <p:bldP build="whole" bldLvl="1" animBg="1" rev="0" advAuto="0" spid="85" grpId="5"/>
      <p:bldP build="whole" bldLvl="1" animBg="1" rev="0" advAuto="0" spid="94" grpId="4"/>
      <p:bldP build="whole" bldLvl="1" animBg="1" rev="0" advAuto="0" spid="86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116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7" name="Freeform: Shape 64"/>
          <p:cNvSpPr/>
          <p:nvPr/>
        </p:nvSpPr>
        <p:spPr>
          <a:xfrm>
            <a:off x="2416642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8" name="Freeform: Shape 6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21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119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2" name="Multiplication Sign 14"/>
          <p:cNvSpPr/>
          <p:nvPr/>
        </p:nvSpPr>
        <p:spPr>
          <a:xfrm>
            <a:off x="2231563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3" name="Multiplication Sign 74"/>
          <p:cNvSpPr/>
          <p:nvPr/>
        </p:nvSpPr>
        <p:spPr>
          <a:xfrm>
            <a:off x="548157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Multiplication Sign 75"/>
          <p:cNvSpPr/>
          <p:nvPr/>
        </p:nvSpPr>
        <p:spPr>
          <a:xfrm>
            <a:off x="5124072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Arrow: Down 76"/>
          <p:cNvSpPr/>
          <p:nvPr/>
        </p:nvSpPr>
        <p:spPr>
          <a:xfrm>
            <a:off x="5314403" y="2669377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6" name="Straight Connector 32"/>
          <p:cNvSpPr/>
          <p:nvPr/>
        </p:nvSpPr>
        <p:spPr>
          <a:xfrm>
            <a:off x="5571577" y="3626348"/>
            <a:ext cx="1" cy="510678"/>
          </a:xfrm>
          <a:prstGeom prst="line">
            <a:avLst/>
          </a:prstGeom>
          <a:ln w="25400">
            <a:solidFill>
              <a:srgbClr val="54545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traight Connector 86"/>
          <p:cNvSpPr/>
          <p:nvPr/>
        </p:nvSpPr>
        <p:spPr>
          <a:xfrm flipH="1">
            <a:off x="4700588" y="4136230"/>
            <a:ext cx="870990" cy="1"/>
          </a:xfrm>
          <a:prstGeom prst="line">
            <a:avLst/>
          </a:prstGeom>
          <a:ln w="25400">
            <a:solidFill>
              <a:srgbClr val="54545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traight Connector 94"/>
          <p:cNvSpPr/>
          <p:nvPr/>
        </p:nvSpPr>
        <p:spPr>
          <a:xfrm>
            <a:off x="4700587" y="3626348"/>
            <a:ext cx="1" cy="510678"/>
          </a:xfrm>
          <a:prstGeom prst="line">
            <a:avLst/>
          </a:prstGeom>
          <a:ln w="25400">
            <a:solidFill>
              <a:srgbClr val="545454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Multiplication Sign 96"/>
          <p:cNvSpPr/>
          <p:nvPr/>
        </p:nvSpPr>
        <p:spPr>
          <a:xfrm>
            <a:off x="46105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0" name="Right Brace 1"/>
          <p:cNvSpPr/>
          <p:nvPr/>
        </p:nvSpPr>
        <p:spPr>
          <a:xfrm rot="5400000">
            <a:off x="3817530" y="1950266"/>
            <a:ext cx="266631" cy="3617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59"/>
                  <a:pt x="10800" y="133"/>
                </a:cubicBezTo>
                <a:lnTo>
                  <a:pt x="10800" y="10667"/>
                </a:lnTo>
                <a:cubicBezTo>
                  <a:pt x="10800" y="10741"/>
                  <a:pt x="15635" y="10800"/>
                  <a:pt x="21600" y="10800"/>
                </a:cubicBezTo>
                <a:cubicBezTo>
                  <a:pt x="15635" y="10800"/>
                  <a:pt x="10800" y="10859"/>
                  <a:pt x="10800" y="10933"/>
                </a:cubicBezTo>
                <a:lnTo>
                  <a:pt x="10800" y="21467"/>
                </a:lnTo>
                <a:cubicBezTo>
                  <a:pt x="10800" y="21541"/>
                  <a:pt x="5965" y="21600"/>
                  <a:pt x="0" y="21600"/>
                </a:cubicBezTo>
              </a:path>
            </a:pathLst>
          </a:custGeom>
          <a:ln w="25400">
            <a:solidFill>
              <a:srgbClr val="535353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1" name="Rectangle 20"/>
          <p:cNvSpPr/>
          <p:nvPr/>
        </p:nvSpPr>
        <p:spPr>
          <a:xfrm>
            <a:off x="2072938" y="3947124"/>
            <a:ext cx="3755816" cy="27876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Generamos nuestra propia distribución del bandido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6" dur="500" fill="hold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8" dur="5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2" grpId="1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53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4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55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6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57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Class="entr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9"/>
      <p:bldP build="whole" bldLvl="1" animBg="1" rev="0" advAuto="0" spid="130" grpId="7"/>
      <p:bldP build="whole" bldLvl="1" animBg="1" rev="0" advAuto="0" spid="127" grpId="13"/>
      <p:bldP build="whole" bldLvl="1" animBg="1" rev="0" advAuto="0" spid="123" grpId="2"/>
      <p:bldP build="whole" bldLvl="1" animBg="1" rev="0" advAuto="0" spid="113" grpId="11"/>
      <p:bldP build="whole" bldLvl="1" animBg="1" rev="0" advAuto="0" spid="128" grpId="14"/>
      <p:bldP build="whole" bldLvl="1" animBg="1" rev="0" advAuto="0" spid="129" grpId="15"/>
      <p:bldP build="whole" bldLvl="1" animBg="1" rev="0" advAuto="0" spid="125" grpId="6"/>
      <p:bldP build="whole" bldLvl="1" animBg="1" rev="0" advAuto="0" spid="131" grpId="5"/>
      <p:bldP build="whole" bldLvl="1" animBg="1" rev="0" advAuto="0" spid="131" grpId="8"/>
      <p:bldP build="whole" bldLvl="1" animBg="1" rev="0" advAuto="0" spid="122" grpId="1"/>
      <p:bldP build="whole" bldLvl="1" animBg="1" rev="0" advAuto="0" spid="124" grpId="3"/>
      <p:bldP build="whole" bldLvl="1" animBg="1" rev="0" advAuto="0" spid="130" grpId="4"/>
      <p:bldP build="whole" bldLvl="1" animBg="1" rev="0" advAuto="0" spid="124" grpId="10"/>
      <p:bldP build="whole" bldLvl="1" animBg="1" rev="0" advAuto="0" spid="126" grpId="1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139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Freeform: Shape 64"/>
          <p:cNvSpPr/>
          <p:nvPr/>
        </p:nvSpPr>
        <p:spPr>
          <a:xfrm>
            <a:off x="2416642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1" name="Freeform: Shape 6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44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142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45" name="Multiplication Sign 19"/>
          <p:cNvSpPr/>
          <p:nvPr/>
        </p:nvSpPr>
        <p:spPr>
          <a:xfrm>
            <a:off x="46105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82"/>
          <p:cNvSpPr/>
          <p:nvPr/>
        </p:nvSpPr>
        <p:spPr>
          <a:xfrm>
            <a:off x="6017892" y="1705486"/>
            <a:ext cx="1" cy="178965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traight Connector 83"/>
          <p:cNvSpPr/>
          <p:nvPr/>
        </p:nvSpPr>
        <p:spPr>
          <a:xfrm>
            <a:off x="4556187" y="1705486"/>
            <a:ext cx="1" cy="1789650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traight Connector 85"/>
          <p:cNvSpPr/>
          <p:nvPr/>
        </p:nvSpPr>
        <p:spPr>
          <a:xfrm flipH="1">
            <a:off x="2745682" y="1705486"/>
            <a:ext cx="1" cy="1789650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del Muestreo Thompson</a:t>
            </a:r>
          </a:p>
        </p:txBody>
      </p:sp>
      <p:sp>
        <p:nvSpPr>
          <p:cNvPr id="153" name="Freeform: Shape 57"/>
          <p:cNvSpPr/>
          <p:nvPr/>
        </p:nvSpPr>
        <p:spPr>
          <a:xfrm>
            <a:off x="90746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" name="Freeform: Shape 64"/>
          <p:cNvSpPr/>
          <p:nvPr/>
        </p:nvSpPr>
        <p:spPr>
          <a:xfrm>
            <a:off x="2280781" y="2216505"/>
            <a:ext cx="4998341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00B050">
              <a:alpha val="80000"/>
            </a:srgbClr>
          </a:solidFill>
          <a:ln w="25400">
            <a:solidFill>
              <a:srgbClr val="00B05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5" name="Freeform: Shape 68"/>
          <p:cNvSpPr/>
          <p:nvPr/>
        </p:nvSpPr>
        <p:spPr>
          <a:xfrm>
            <a:off x="3657791" y="2216505"/>
            <a:ext cx="4998342" cy="1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0" fill="norm" stroke="1" extrusionOk="0">
                <a:moveTo>
                  <a:pt x="0" y="21087"/>
                </a:moveTo>
                <a:cubicBezTo>
                  <a:pt x="2636" y="21600"/>
                  <a:pt x="5444" y="20220"/>
                  <a:pt x="7248" y="16705"/>
                </a:cubicBezTo>
                <a:cubicBezTo>
                  <a:pt x="9053" y="13191"/>
                  <a:pt x="9634" y="0"/>
                  <a:pt x="10827" y="0"/>
                </a:cubicBezTo>
                <a:cubicBezTo>
                  <a:pt x="12021" y="1"/>
                  <a:pt x="12615" y="13188"/>
                  <a:pt x="14410" y="16707"/>
                </a:cubicBezTo>
                <a:cubicBezTo>
                  <a:pt x="16206" y="20227"/>
                  <a:pt x="20098" y="21074"/>
                  <a:pt x="21600" y="21116"/>
                </a:cubicBezTo>
              </a:path>
            </a:pathLst>
          </a:custGeom>
          <a:solidFill>
            <a:srgbClr val="FFC000">
              <a:alpha val="80000"/>
            </a:srgbClr>
          </a:solidFill>
          <a:ln w="25400">
            <a:solidFill>
              <a:srgbClr val="FFC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58" name="Group 11"/>
          <p:cNvGrpSpPr/>
          <p:nvPr/>
        </p:nvGrpSpPr>
        <p:grpSpPr>
          <a:xfrm>
            <a:off x="280891" y="1439565"/>
            <a:ext cx="8492233" cy="2055572"/>
            <a:chOff x="0" y="0"/>
            <a:chExt cx="8492231" cy="2055571"/>
          </a:xfrm>
        </p:grpSpPr>
        <p:sp>
          <p:nvSpPr>
            <p:cNvPr id="156" name="Straight Arrow Connector 26"/>
            <p:cNvSpPr/>
            <p:nvPr/>
          </p:nvSpPr>
          <p:spPr>
            <a:xfrm flipV="1">
              <a:off x="0" y="0"/>
              <a:ext cx="1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Straight Arrow Connector 27"/>
            <p:cNvSpPr/>
            <p:nvPr/>
          </p:nvSpPr>
          <p:spPr>
            <a:xfrm>
              <a:off x="-1" y="2055571"/>
              <a:ext cx="8492233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59" name="Multiplication Sign 12"/>
          <p:cNvSpPr/>
          <p:nvPr/>
        </p:nvSpPr>
        <p:spPr>
          <a:xfrm>
            <a:off x="4610580" y="3405130"/>
            <a:ext cx="180015" cy="18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