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Lst>
  <p:sldSz cx="9144000" cy="51435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b="def" i="def"/>
      <a:tcStyle>
        <a:tcBdr/>
        <a:fill>
          <a:solidFill>
            <a:srgbClr val="E8ECF4"/>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b="def" i="def"/>
      <a:tcStyle>
        <a:tcBdr/>
        <a:fill>
          <a:solidFill>
            <a:srgbClr val="EFF3E9"/>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b="def" i="def"/>
      <a:tcStyle>
        <a:tcBdr/>
        <a:fill>
          <a:solidFill>
            <a:srgbClr val="FDEE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34" name="Shape 34"/>
          <p:cNvSpPr/>
          <p:nvPr>
            <p:ph type="sldImg"/>
          </p:nvPr>
        </p:nvSpPr>
        <p:spPr>
          <a:xfrm>
            <a:off x="1143000" y="685800"/>
            <a:ext cx="4572000" cy="3429000"/>
          </a:xfrm>
          <a:prstGeom prst="rect">
            <a:avLst/>
          </a:prstGeom>
        </p:spPr>
        <p:txBody>
          <a:bodyPr/>
          <a:lstStyle/>
          <a:p>
            <a:pPr/>
          </a:p>
        </p:txBody>
      </p:sp>
      <p:sp>
        <p:nvSpPr>
          <p:cNvPr id="35" name="Shape 35"/>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5.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6.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7.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8.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9.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1" name="Shape 41"/>
          <p:cNvSpPr/>
          <p:nvPr>
            <p:ph type="sldImg"/>
          </p:nvPr>
        </p:nvSpPr>
        <p:spPr>
          <a:prstGeom prst="rect">
            <a:avLst/>
          </a:prstGeom>
        </p:spPr>
        <p:txBody>
          <a:bodyPr/>
          <a:lstStyle/>
          <a:p>
            <a:pPr/>
          </a:p>
        </p:txBody>
      </p:sp>
      <p:sp>
        <p:nvSpPr>
          <p:cNvPr id="42" name="Shape 42"/>
          <p:cNvSpPr/>
          <p:nvPr>
            <p:ph type="body" sz="quarter" idx="1"/>
          </p:nvPr>
        </p:nvSpPr>
        <p:spPr>
          <a:prstGeom prst="rect">
            <a:avLst/>
          </a:prstGeom>
        </p:spPr>
        <p:txBody>
          <a:bodyPr/>
          <a:lstStyle/>
          <a:p>
            <a:pPr/>
            <a:b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7" name="Shape 47"/>
          <p:cNvSpPr/>
          <p:nvPr>
            <p:ph type="sldImg"/>
          </p:nvPr>
        </p:nvSpPr>
        <p:spPr>
          <a:prstGeom prst="rect">
            <a:avLst/>
          </a:prstGeom>
        </p:spPr>
        <p:txBody>
          <a:bodyPr/>
          <a:lstStyle/>
          <a:p>
            <a:pPr/>
          </a:p>
        </p:txBody>
      </p:sp>
      <p:sp>
        <p:nvSpPr>
          <p:cNvPr id="48" name="Shape 48"/>
          <p:cNvSpPr/>
          <p:nvPr>
            <p:ph type="body" sz="quarter" idx="1"/>
          </p:nvPr>
        </p:nvSpPr>
        <p:spPr>
          <a:prstGeom prst="rect">
            <a:avLst/>
          </a:prstGeom>
        </p:spPr>
        <p:txBody>
          <a:bodyPr/>
          <a:lstStyle/>
          <a:p>
            <a:pPr/>
            <a:b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2" name="Shape 52"/>
          <p:cNvSpPr/>
          <p:nvPr>
            <p:ph type="sldImg"/>
          </p:nvPr>
        </p:nvSpPr>
        <p:spPr>
          <a:prstGeom prst="rect">
            <a:avLst/>
          </a:prstGeom>
        </p:spPr>
        <p:txBody>
          <a:bodyPr/>
          <a:lstStyle/>
          <a:p>
            <a:pPr/>
          </a:p>
        </p:txBody>
      </p:sp>
      <p:sp>
        <p:nvSpPr>
          <p:cNvPr id="53" name="Shape 53"/>
          <p:cNvSpPr/>
          <p:nvPr>
            <p:ph type="body" sz="quarter" idx="1"/>
          </p:nvPr>
        </p:nvSpPr>
        <p:spPr>
          <a:prstGeom prst="rect">
            <a:avLst/>
          </a:prstGeom>
        </p:spPr>
        <p:txBody>
          <a:bodyPr/>
          <a:lstStyle/>
          <a:p>
            <a:pPr/>
            <a:b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7" name="Shape 57"/>
          <p:cNvSpPr/>
          <p:nvPr>
            <p:ph type="sldImg"/>
          </p:nvPr>
        </p:nvSpPr>
        <p:spPr>
          <a:prstGeom prst="rect">
            <a:avLst/>
          </a:prstGeom>
        </p:spPr>
        <p:txBody>
          <a:bodyPr/>
          <a:lstStyle/>
          <a:p>
            <a:pPr/>
          </a:p>
        </p:txBody>
      </p:sp>
      <p:sp>
        <p:nvSpPr>
          <p:cNvPr id="58" name="Shape 58"/>
          <p:cNvSpPr/>
          <p:nvPr>
            <p:ph type="body" sz="quarter" idx="1"/>
          </p:nvPr>
        </p:nvSpPr>
        <p:spPr>
          <a:prstGeom prst="rect">
            <a:avLst/>
          </a:prstGeom>
        </p:spPr>
        <p:txBody>
          <a:bodyPr/>
          <a:lstStyle/>
          <a:p>
            <a:pPr/>
            <a:b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3" name="Shape 63"/>
          <p:cNvSpPr/>
          <p:nvPr>
            <p:ph type="sldImg"/>
          </p:nvPr>
        </p:nvSpPr>
        <p:spPr>
          <a:prstGeom prst="rect">
            <a:avLst/>
          </a:prstGeom>
        </p:spPr>
        <p:txBody>
          <a:bodyPr/>
          <a:lstStyle/>
          <a:p>
            <a:pPr/>
          </a:p>
        </p:txBody>
      </p:sp>
      <p:sp>
        <p:nvSpPr>
          <p:cNvPr id="64" name="Shape 64"/>
          <p:cNvSpPr/>
          <p:nvPr>
            <p:ph type="body" sz="quarter" idx="1"/>
          </p:nvPr>
        </p:nvSpPr>
        <p:spPr>
          <a:prstGeom prst="rect">
            <a:avLst/>
          </a:prstGeom>
        </p:spPr>
        <p:txBody>
          <a:bodyPr/>
          <a:lstStyle/>
          <a:p>
            <a:pPr/>
            <a:b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9" name="Shape 69"/>
          <p:cNvSpPr/>
          <p:nvPr>
            <p:ph type="sldImg"/>
          </p:nvPr>
        </p:nvSpPr>
        <p:spPr>
          <a:prstGeom prst="rect">
            <a:avLst/>
          </a:prstGeom>
        </p:spPr>
        <p:txBody>
          <a:bodyPr/>
          <a:lstStyle/>
          <a:p>
            <a:pPr/>
          </a:p>
        </p:txBody>
      </p:sp>
      <p:sp>
        <p:nvSpPr>
          <p:cNvPr id="70" name="Shape 70"/>
          <p:cNvSpPr/>
          <p:nvPr>
            <p:ph type="body" sz="quarter" idx="1"/>
          </p:nvPr>
        </p:nvSpPr>
        <p:spPr>
          <a:prstGeom prst="rect">
            <a:avLst/>
          </a:prstGeom>
        </p:spPr>
        <p:txBody>
          <a:bodyPr/>
          <a:lstStyle/>
          <a:p>
            <a:pPr/>
            <a:b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4" name="Shape 74"/>
          <p:cNvSpPr/>
          <p:nvPr>
            <p:ph type="sldImg"/>
          </p:nvPr>
        </p:nvSpPr>
        <p:spPr>
          <a:prstGeom prst="rect">
            <a:avLst/>
          </a:prstGeom>
        </p:spPr>
        <p:txBody>
          <a:bodyPr/>
          <a:lstStyle/>
          <a:p>
            <a:pPr/>
          </a:p>
        </p:txBody>
      </p:sp>
      <p:sp>
        <p:nvSpPr>
          <p:cNvPr id="75" name="Shape 75"/>
          <p:cNvSpPr/>
          <p:nvPr>
            <p:ph type="body" sz="quarter" idx="1"/>
          </p:nvPr>
        </p:nvSpPr>
        <p:spPr>
          <a:prstGeom prst="rect">
            <a:avLst/>
          </a:prstGeom>
        </p:spPr>
        <p:txBody>
          <a:bodyPr/>
          <a:lstStyle/>
          <a:p>
            <a:pPr/>
            <a:b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9" name="Shape 79"/>
          <p:cNvSpPr/>
          <p:nvPr>
            <p:ph type="sldImg"/>
          </p:nvPr>
        </p:nvSpPr>
        <p:spPr>
          <a:prstGeom prst="rect">
            <a:avLst/>
          </a:prstGeom>
        </p:spPr>
        <p:txBody>
          <a:bodyPr/>
          <a:lstStyle/>
          <a:p>
            <a:pPr/>
          </a:p>
        </p:txBody>
      </p:sp>
      <p:sp>
        <p:nvSpPr>
          <p:cNvPr id="80" name="Shape 80"/>
          <p:cNvSpPr/>
          <p:nvPr>
            <p:ph type="body" sz="quarter" idx="1"/>
          </p:nvPr>
        </p:nvSpPr>
        <p:spPr>
          <a:prstGeom prst="rect">
            <a:avLst/>
          </a:prstGeom>
        </p:spPr>
        <p:txBody>
          <a:bodyPr/>
          <a:lstStyle/>
          <a:p>
            <a:pPr/>
            <a:b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4" name="Shape 84"/>
          <p:cNvSpPr/>
          <p:nvPr>
            <p:ph type="sldImg"/>
          </p:nvPr>
        </p:nvSpPr>
        <p:spPr>
          <a:prstGeom prst="rect">
            <a:avLst/>
          </a:prstGeom>
        </p:spPr>
        <p:txBody>
          <a:bodyPr/>
          <a:lstStyle/>
          <a:p>
            <a:pPr/>
          </a:p>
        </p:txBody>
      </p:sp>
      <p:sp>
        <p:nvSpPr>
          <p:cNvPr id="85" name="Shape 85"/>
          <p:cNvSpPr/>
          <p:nvPr>
            <p:ph type="body" sz="quarter" idx="1"/>
          </p:nvPr>
        </p:nvSpPr>
        <p:spPr>
          <a:prstGeom prst="rect">
            <a:avLst/>
          </a:prstGeom>
        </p:spPr>
        <p:txBody>
          <a:bodyPr/>
          <a:lstStyle/>
          <a:p>
            <a:pPr/>
            <a:b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ustom Layout">
    <p:spTree>
      <p:nvGrpSpPr>
        <p:cNvPr id="1" name=""/>
        <p:cNvGrpSpPr/>
        <p:nvPr/>
      </p:nvGrpSpPr>
      <p:grpSpPr>
        <a:xfrm>
          <a:off x="0" y="0"/>
          <a:ext cx="0" cy="0"/>
          <a:chOff x="0" y="0"/>
          <a:chExt cx="0" cy="0"/>
        </a:xfrm>
      </p:grpSpPr>
      <p:sp>
        <p:nvSpPr>
          <p:cNvPr id="15" name="Shape 2"/>
          <p:cNvSpPr/>
          <p:nvPr/>
        </p:nvSpPr>
        <p:spPr>
          <a:xfrm>
            <a:off x="-1" y="4861809"/>
            <a:ext cx="9144001" cy="1"/>
          </a:xfrm>
          <a:prstGeom prst="line">
            <a:avLst/>
          </a:prstGeom>
          <a:ln w="19050">
            <a:solidFill>
              <a:srgbClr val="1F497D"/>
            </a:solidFill>
          </a:ln>
        </p:spPr>
        <p:txBody>
          <a:bodyPr lIns="45718" tIns="45718" rIns="45718" bIns="45718"/>
          <a:lstStyle/>
          <a:p>
            <a:pPr/>
          </a:p>
        </p:txBody>
      </p:sp>
      <p:sp>
        <p:nvSpPr>
          <p:cNvPr id="16" name="Shape 3"/>
          <p:cNvSpPr txBox="1"/>
          <p:nvPr/>
        </p:nvSpPr>
        <p:spPr>
          <a:xfrm>
            <a:off x="6477000" y="4873842"/>
            <a:ext cx="2667000" cy="3073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r">
              <a:defRPr sz="1400">
                <a:latin typeface="Montserrat Light"/>
                <a:ea typeface="Montserrat Light"/>
                <a:cs typeface="Montserrat Light"/>
                <a:sym typeface="Montserrat Light"/>
              </a:defRPr>
            </a:lvl1pPr>
          </a:lstStyle>
          <a:p>
            <a:pPr/>
            <a:r>
              <a:t>© SuperDataScience</a:t>
            </a:r>
          </a:p>
        </p:txBody>
      </p:sp>
      <p:sp>
        <p:nvSpPr>
          <p:cNvPr id="17" name="Shape 4"/>
          <p:cNvSpPr txBox="1"/>
          <p:nvPr/>
        </p:nvSpPr>
        <p:spPr>
          <a:xfrm>
            <a:off x="0" y="4873842"/>
            <a:ext cx="2971800" cy="3073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1400">
                <a:latin typeface="Montserrat Light"/>
                <a:ea typeface="Montserrat Light"/>
                <a:cs typeface="Montserrat Light"/>
                <a:sym typeface="Montserrat Light"/>
              </a:defRPr>
            </a:lvl1pPr>
          </a:lstStyle>
          <a:p>
            <a:pPr/>
            <a:r>
              <a:t>Machine Learning A-Z</a:t>
            </a:r>
          </a:p>
        </p:txBody>
      </p:sp>
      <p:sp>
        <p:nvSpPr>
          <p:cNvPr id="18" name="Title Text"/>
          <p:cNvSpPr txBox="1"/>
          <p:nvPr>
            <p:ph type="title"/>
          </p:nvPr>
        </p:nvSpPr>
        <p:spPr>
          <a:xfrm>
            <a:off x="0" y="0"/>
            <a:ext cx="9144000" cy="4857750"/>
          </a:xfrm>
          <a:prstGeom prst="rect">
            <a:avLst/>
          </a:prstGeom>
        </p:spPr>
        <p:txBody>
          <a:bodyPr/>
          <a:lstStyle>
            <a:lvl1pPr algn="ctr">
              <a:defRPr sz="4800">
                <a:ln w="9525">
                  <a:solidFill>
                    <a:srgbClr val="073297"/>
                  </a:solidFill>
                </a:ln>
              </a:defRPr>
            </a:lvl1pPr>
          </a:lstStyle>
          <a:p>
            <a:pPr>
              <a:defRPr>
                <a:effectLst/>
              </a:defRPr>
            </a:pPr>
            <a:r>
              <a:t>Title Text</a:t>
            </a:r>
          </a:p>
        </p:txBody>
      </p:sp>
      <p:sp>
        <p:nvSpPr>
          <p:cNvPr id="1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Slide">
    <p:spTree>
      <p:nvGrpSpPr>
        <p:cNvPr id="1" name=""/>
        <p:cNvGrpSpPr/>
        <p:nvPr/>
      </p:nvGrpSpPr>
      <p:grpSpPr>
        <a:xfrm>
          <a:off x="0" y="0"/>
          <a:ext cx="0" cy="0"/>
          <a:chOff x="0" y="0"/>
          <a:chExt cx="0" cy="0"/>
        </a:xfrm>
      </p:grpSpPr>
      <p:sp>
        <p:nvSpPr>
          <p:cNvPr id="26" name="Title Text"/>
          <p:cNvSpPr txBox="1"/>
          <p:nvPr>
            <p:ph type="title"/>
          </p:nvPr>
        </p:nvSpPr>
        <p:spPr>
          <a:prstGeom prst="rect">
            <a:avLst/>
          </a:prstGeom>
        </p:spPr>
        <p:txBody>
          <a:bodyPr/>
          <a:lstStyle/>
          <a:p>
            <a:pPr/>
            <a:r>
              <a:t>Title Text</a:t>
            </a:r>
          </a:p>
        </p:txBody>
      </p:sp>
      <p:sp>
        <p:nvSpPr>
          <p:cNvPr id="27"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Shape 2"/>
          <p:cNvSpPr/>
          <p:nvPr/>
        </p:nvSpPr>
        <p:spPr>
          <a:xfrm>
            <a:off x="-1" y="4861809"/>
            <a:ext cx="9144001" cy="1"/>
          </a:xfrm>
          <a:prstGeom prst="line">
            <a:avLst/>
          </a:prstGeom>
          <a:ln w="19050">
            <a:solidFill>
              <a:srgbClr val="1F497D"/>
            </a:solidFill>
          </a:ln>
        </p:spPr>
        <p:txBody>
          <a:bodyPr lIns="45718" tIns="45718" rIns="45718" bIns="45718"/>
          <a:lstStyle/>
          <a:p>
            <a:pPr/>
          </a:p>
        </p:txBody>
      </p:sp>
      <p:sp>
        <p:nvSpPr>
          <p:cNvPr id="3" name="Shape 3"/>
          <p:cNvSpPr txBox="1"/>
          <p:nvPr/>
        </p:nvSpPr>
        <p:spPr>
          <a:xfrm>
            <a:off x="6477000" y="4873842"/>
            <a:ext cx="2667000" cy="3073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r">
              <a:defRPr sz="1400">
                <a:latin typeface="Montserrat Light"/>
                <a:ea typeface="Montserrat Light"/>
                <a:cs typeface="Montserrat Light"/>
                <a:sym typeface="Montserrat Light"/>
              </a:defRPr>
            </a:lvl1pPr>
          </a:lstStyle>
          <a:p>
            <a:pPr/>
            <a:r>
              <a:t>© SuperDataScience</a:t>
            </a:r>
          </a:p>
        </p:txBody>
      </p:sp>
      <p:sp>
        <p:nvSpPr>
          <p:cNvPr id="4" name="Shape 4"/>
          <p:cNvSpPr txBox="1"/>
          <p:nvPr/>
        </p:nvSpPr>
        <p:spPr>
          <a:xfrm>
            <a:off x="0" y="4873842"/>
            <a:ext cx="2971800" cy="3073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1400">
                <a:latin typeface="Montserrat Light"/>
                <a:ea typeface="Montserrat Light"/>
                <a:cs typeface="Montserrat Light"/>
                <a:sym typeface="Montserrat Light"/>
              </a:defRPr>
            </a:lvl1pPr>
          </a:lstStyle>
          <a:p>
            <a:pPr/>
            <a:r>
              <a:t>Machine Learning A-Z</a:t>
            </a:r>
          </a:p>
        </p:txBody>
      </p:sp>
      <p:sp>
        <p:nvSpPr>
          <p:cNvPr id="5" name="Shape 22"/>
          <p:cNvSpPr/>
          <p:nvPr/>
        </p:nvSpPr>
        <p:spPr>
          <a:xfrm>
            <a:off x="-35719" y="708661"/>
            <a:ext cx="9215236" cy="45721"/>
          </a:xfrm>
          <a:prstGeom prst="rect">
            <a:avLst/>
          </a:prstGeom>
          <a:solidFill>
            <a:srgbClr val="558ED5"/>
          </a:solidFill>
          <a:ln>
            <a:solidFill>
              <a:srgbClr val="1F497D"/>
            </a:solidFill>
          </a:ln>
        </p:spPr>
        <p:txBody>
          <a:bodyPr lIns="45718" tIns="45718" rIns="45718" bIns="45718" anchor="ctr"/>
          <a:lstStyle/>
          <a:p>
            <a:pPr algn="ctr">
              <a:defRPr>
                <a:solidFill>
                  <a:srgbClr val="FFFFFF"/>
                </a:solidFill>
                <a:latin typeface="+mn-lt"/>
                <a:ea typeface="+mn-ea"/>
                <a:cs typeface="+mn-cs"/>
                <a:sym typeface="Calibri"/>
              </a:defRPr>
            </a:pPr>
          </a:p>
        </p:txBody>
      </p:sp>
      <p:sp>
        <p:nvSpPr>
          <p:cNvPr id="6" name="Title Text"/>
          <p:cNvSpPr txBox="1"/>
          <p:nvPr>
            <p:ph type="title"/>
          </p:nvPr>
        </p:nvSpPr>
        <p:spPr>
          <a:xfrm>
            <a:off x="228600" y="0"/>
            <a:ext cx="8686800" cy="742950"/>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normAutofit fontScale="100000" lnSpcReduction="0"/>
          </a:bodyPr>
          <a:lstStyle/>
          <a:p>
            <a:pPr/>
            <a:r>
              <a:t>Title Text</a:t>
            </a:r>
          </a:p>
        </p:txBody>
      </p:sp>
      <p:sp>
        <p:nvSpPr>
          <p:cNvPr id="7" name="Body Level One…"/>
          <p:cNvSpPr txBox="1"/>
          <p:nvPr>
            <p:ph type="body" idx="1"/>
          </p:nvPr>
        </p:nvSpPr>
        <p:spPr>
          <a:xfrm>
            <a:off x="228600" y="895350"/>
            <a:ext cx="8686800" cy="3657600"/>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8" name="Slide Number"/>
          <p:cNvSpPr txBox="1"/>
          <p:nvPr>
            <p:ph type="sldNum" sz="quarter" idx="2"/>
          </p:nvPr>
        </p:nvSpPr>
        <p:spPr>
          <a:xfrm>
            <a:off x="6289220" y="4632643"/>
            <a:ext cx="263980" cy="269239"/>
          </a:xfrm>
          <a:prstGeom prst="rect">
            <a:avLst/>
          </a:prstGeom>
          <a:ln w="12700">
            <a:miter lim="400000"/>
          </a:ln>
        </p:spPr>
        <p:txBody>
          <a:bodyPr wrap="none" lIns="45718" tIns="45718" rIns="45718" bIns="45718" anchor="ctr">
            <a:spAutoFit/>
          </a:bodyPr>
          <a:lstStyle>
            <a:lvl1pPr algn="r">
              <a:defRPr sz="1200">
                <a:latin typeface="+mn-lt"/>
                <a:ea typeface="+mn-ea"/>
                <a:cs typeface="+mn-cs"/>
                <a:sym typeface="Calibri"/>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Lst>
  <p:transition xmlns:p14="http://schemas.microsoft.com/office/powerpoint/2010/main" spd="med" advClick="1"/>
  <p:txStyles>
    <p:titleStyle>
      <a:lvl1pPr marL="0" marR="0" indent="0" algn="l" defTabSz="914400" rtl="0" latinLnBrk="0">
        <a:lnSpc>
          <a:spcPct val="100000"/>
        </a:lnSpc>
        <a:spcBef>
          <a:spcPts val="0"/>
        </a:spcBef>
        <a:spcAft>
          <a:spcPts val="0"/>
        </a:spcAft>
        <a:buClrTx/>
        <a:buSzTx/>
        <a:buFontTx/>
        <a:buNone/>
        <a:tabLst/>
        <a:defRPr b="1" baseline="0" cap="none" i="0" spc="0" strike="noStrike" sz="3600" u="none">
          <a:ln w="9523">
            <a:solidFill>
              <a:srgbClr val="054697"/>
            </a:solidFill>
          </a:ln>
          <a:solidFill>
            <a:schemeClr val="accent1"/>
          </a:solidFill>
          <a:effectLst>
            <a:outerShdw sx="100000" sy="100000" kx="0" ky="0" algn="b" rotWithShape="0" blurRad="38100" dist="20320" dir="1800000">
              <a:srgbClr val="000000">
                <a:alpha val="40000"/>
              </a:srgbClr>
            </a:outerShdw>
          </a:effectLst>
          <a:uFillTx/>
          <a:latin typeface="Montserrat SemiBold"/>
          <a:ea typeface="Montserrat SemiBold"/>
          <a:cs typeface="Montserrat SemiBold"/>
          <a:sym typeface="Montserrat SemiBold"/>
        </a:defRPr>
      </a:lvl1pPr>
      <a:lvl2pPr marL="0" marR="0" indent="0" algn="l" defTabSz="914400" rtl="0" latinLnBrk="0">
        <a:lnSpc>
          <a:spcPct val="100000"/>
        </a:lnSpc>
        <a:spcBef>
          <a:spcPts val="0"/>
        </a:spcBef>
        <a:spcAft>
          <a:spcPts val="0"/>
        </a:spcAft>
        <a:buClrTx/>
        <a:buSzTx/>
        <a:buFontTx/>
        <a:buNone/>
        <a:tabLst/>
        <a:defRPr b="1" baseline="0" cap="none" i="0" spc="0" strike="noStrike" sz="3600" u="none">
          <a:ln w="9523">
            <a:solidFill>
              <a:srgbClr val="054697"/>
            </a:solidFill>
          </a:ln>
          <a:solidFill>
            <a:schemeClr val="accent1"/>
          </a:solidFill>
          <a:effectLst>
            <a:outerShdw sx="100000" sy="100000" kx="0" ky="0" algn="b" rotWithShape="0" blurRad="38100" dist="20320" dir="1800000">
              <a:srgbClr val="000000">
                <a:alpha val="40000"/>
              </a:srgbClr>
            </a:outerShdw>
          </a:effectLst>
          <a:uFillTx/>
          <a:latin typeface="Montserrat SemiBold"/>
          <a:ea typeface="Montserrat SemiBold"/>
          <a:cs typeface="Montserrat SemiBold"/>
          <a:sym typeface="Montserrat SemiBold"/>
        </a:defRPr>
      </a:lvl2pPr>
      <a:lvl3pPr marL="0" marR="0" indent="0" algn="l" defTabSz="914400" rtl="0" latinLnBrk="0">
        <a:lnSpc>
          <a:spcPct val="100000"/>
        </a:lnSpc>
        <a:spcBef>
          <a:spcPts val="0"/>
        </a:spcBef>
        <a:spcAft>
          <a:spcPts val="0"/>
        </a:spcAft>
        <a:buClrTx/>
        <a:buSzTx/>
        <a:buFontTx/>
        <a:buNone/>
        <a:tabLst/>
        <a:defRPr b="1" baseline="0" cap="none" i="0" spc="0" strike="noStrike" sz="3600" u="none">
          <a:ln w="9523">
            <a:solidFill>
              <a:srgbClr val="054697"/>
            </a:solidFill>
          </a:ln>
          <a:solidFill>
            <a:schemeClr val="accent1"/>
          </a:solidFill>
          <a:effectLst>
            <a:outerShdw sx="100000" sy="100000" kx="0" ky="0" algn="b" rotWithShape="0" blurRad="38100" dist="20320" dir="1800000">
              <a:srgbClr val="000000">
                <a:alpha val="40000"/>
              </a:srgbClr>
            </a:outerShdw>
          </a:effectLst>
          <a:uFillTx/>
          <a:latin typeface="Montserrat SemiBold"/>
          <a:ea typeface="Montserrat SemiBold"/>
          <a:cs typeface="Montserrat SemiBold"/>
          <a:sym typeface="Montserrat SemiBold"/>
        </a:defRPr>
      </a:lvl3pPr>
      <a:lvl4pPr marL="0" marR="0" indent="0" algn="l" defTabSz="914400" rtl="0" latinLnBrk="0">
        <a:lnSpc>
          <a:spcPct val="100000"/>
        </a:lnSpc>
        <a:spcBef>
          <a:spcPts val="0"/>
        </a:spcBef>
        <a:spcAft>
          <a:spcPts val="0"/>
        </a:spcAft>
        <a:buClrTx/>
        <a:buSzTx/>
        <a:buFontTx/>
        <a:buNone/>
        <a:tabLst/>
        <a:defRPr b="1" baseline="0" cap="none" i="0" spc="0" strike="noStrike" sz="3600" u="none">
          <a:ln w="9523">
            <a:solidFill>
              <a:srgbClr val="054697"/>
            </a:solidFill>
          </a:ln>
          <a:solidFill>
            <a:schemeClr val="accent1"/>
          </a:solidFill>
          <a:effectLst>
            <a:outerShdw sx="100000" sy="100000" kx="0" ky="0" algn="b" rotWithShape="0" blurRad="38100" dist="20320" dir="1800000">
              <a:srgbClr val="000000">
                <a:alpha val="40000"/>
              </a:srgbClr>
            </a:outerShdw>
          </a:effectLst>
          <a:uFillTx/>
          <a:latin typeface="Montserrat SemiBold"/>
          <a:ea typeface="Montserrat SemiBold"/>
          <a:cs typeface="Montserrat SemiBold"/>
          <a:sym typeface="Montserrat SemiBold"/>
        </a:defRPr>
      </a:lvl4pPr>
      <a:lvl5pPr marL="0" marR="0" indent="0" algn="l" defTabSz="914400" rtl="0" latinLnBrk="0">
        <a:lnSpc>
          <a:spcPct val="100000"/>
        </a:lnSpc>
        <a:spcBef>
          <a:spcPts val="0"/>
        </a:spcBef>
        <a:spcAft>
          <a:spcPts val="0"/>
        </a:spcAft>
        <a:buClrTx/>
        <a:buSzTx/>
        <a:buFontTx/>
        <a:buNone/>
        <a:tabLst/>
        <a:defRPr b="1" baseline="0" cap="none" i="0" spc="0" strike="noStrike" sz="3600" u="none">
          <a:ln w="9523">
            <a:solidFill>
              <a:srgbClr val="054697"/>
            </a:solidFill>
          </a:ln>
          <a:solidFill>
            <a:schemeClr val="accent1"/>
          </a:solidFill>
          <a:effectLst>
            <a:outerShdw sx="100000" sy="100000" kx="0" ky="0" algn="b" rotWithShape="0" blurRad="38100" dist="20320" dir="1800000">
              <a:srgbClr val="000000">
                <a:alpha val="40000"/>
              </a:srgbClr>
            </a:outerShdw>
          </a:effectLst>
          <a:uFillTx/>
          <a:latin typeface="Montserrat SemiBold"/>
          <a:ea typeface="Montserrat SemiBold"/>
          <a:cs typeface="Montserrat SemiBold"/>
          <a:sym typeface="Montserrat SemiBold"/>
        </a:defRPr>
      </a:lvl5pPr>
      <a:lvl6pPr marL="0" marR="0" indent="0" algn="l" defTabSz="914400" rtl="0" latinLnBrk="0">
        <a:lnSpc>
          <a:spcPct val="100000"/>
        </a:lnSpc>
        <a:spcBef>
          <a:spcPts val="0"/>
        </a:spcBef>
        <a:spcAft>
          <a:spcPts val="0"/>
        </a:spcAft>
        <a:buClrTx/>
        <a:buSzTx/>
        <a:buFontTx/>
        <a:buNone/>
        <a:tabLst/>
        <a:defRPr b="1" baseline="0" cap="none" i="0" spc="0" strike="noStrike" sz="3600" u="none">
          <a:ln w="9523">
            <a:solidFill>
              <a:srgbClr val="054697"/>
            </a:solidFill>
          </a:ln>
          <a:solidFill>
            <a:schemeClr val="accent1"/>
          </a:solidFill>
          <a:effectLst>
            <a:outerShdw sx="100000" sy="100000" kx="0" ky="0" algn="b" rotWithShape="0" blurRad="38100" dist="20320" dir="1800000">
              <a:srgbClr val="000000">
                <a:alpha val="40000"/>
              </a:srgbClr>
            </a:outerShdw>
          </a:effectLst>
          <a:uFillTx/>
          <a:latin typeface="Montserrat SemiBold"/>
          <a:ea typeface="Montserrat SemiBold"/>
          <a:cs typeface="Montserrat SemiBold"/>
          <a:sym typeface="Montserrat SemiBold"/>
        </a:defRPr>
      </a:lvl6pPr>
      <a:lvl7pPr marL="0" marR="0" indent="0" algn="l" defTabSz="914400" rtl="0" latinLnBrk="0">
        <a:lnSpc>
          <a:spcPct val="100000"/>
        </a:lnSpc>
        <a:spcBef>
          <a:spcPts val="0"/>
        </a:spcBef>
        <a:spcAft>
          <a:spcPts val="0"/>
        </a:spcAft>
        <a:buClrTx/>
        <a:buSzTx/>
        <a:buFontTx/>
        <a:buNone/>
        <a:tabLst/>
        <a:defRPr b="1" baseline="0" cap="none" i="0" spc="0" strike="noStrike" sz="3600" u="none">
          <a:ln w="9523">
            <a:solidFill>
              <a:srgbClr val="054697"/>
            </a:solidFill>
          </a:ln>
          <a:solidFill>
            <a:schemeClr val="accent1"/>
          </a:solidFill>
          <a:effectLst>
            <a:outerShdw sx="100000" sy="100000" kx="0" ky="0" algn="b" rotWithShape="0" blurRad="38100" dist="20320" dir="1800000">
              <a:srgbClr val="000000">
                <a:alpha val="40000"/>
              </a:srgbClr>
            </a:outerShdw>
          </a:effectLst>
          <a:uFillTx/>
          <a:latin typeface="Montserrat SemiBold"/>
          <a:ea typeface="Montserrat SemiBold"/>
          <a:cs typeface="Montserrat SemiBold"/>
          <a:sym typeface="Montserrat SemiBold"/>
        </a:defRPr>
      </a:lvl7pPr>
      <a:lvl8pPr marL="0" marR="0" indent="0" algn="l" defTabSz="914400" rtl="0" latinLnBrk="0">
        <a:lnSpc>
          <a:spcPct val="100000"/>
        </a:lnSpc>
        <a:spcBef>
          <a:spcPts val="0"/>
        </a:spcBef>
        <a:spcAft>
          <a:spcPts val="0"/>
        </a:spcAft>
        <a:buClrTx/>
        <a:buSzTx/>
        <a:buFontTx/>
        <a:buNone/>
        <a:tabLst/>
        <a:defRPr b="1" baseline="0" cap="none" i="0" spc="0" strike="noStrike" sz="3600" u="none">
          <a:ln w="9523">
            <a:solidFill>
              <a:srgbClr val="054697"/>
            </a:solidFill>
          </a:ln>
          <a:solidFill>
            <a:schemeClr val="accent1"/>
          </a:solidFill>
          <a:effectLst>
            <a:outerShdw sx="100000" sy="100000" kx="0" ky="0" algn="b" rotWithShape="0" blurRad="38100" dist="20320" dir="1800000">
              <a:srgbClr val="000000">
                <a:alpha val="40000"/>
              </a:srgbClr>
            </a:outerShdw>
          </a:effectLst>
          <a:uFillTx/>
          <a:latin typeface="Montserrat SemiBold"/>
          <a:ea typeface="Montserrat SemiBold"/>
          <a:cs typeface="Montserrat SemiBold"/>
          <a:sym typeface="Montserrat SemiBold"/>
        </a:defRPr>
      </a:lvl8pPr>
      <a:lvl9pPr marL="0" marR="0" indent="0" algn="l" defTabSz="914400" rtl="0" latinLnBrk="0">
        <a:lnSpc>
          <a:spcPct val="100000"/>
        </a:lnSpc>
        <a:spcBef>
          <a:spcPts val="0"/>
        </a:spcBef>
        <a:spcAft>
          <a:spcPts val="0"/>
        </a:spcAft>
        <a:buClrTx/>
        <a:buSzTx/>
        <a:buFontTx/>
        <a:buNone/>
        <a:tabLst/>
        <a:defRPr b="1" baseline="0" cap="none" i="0" spc="0" strike="noStrike" sz="3600" u="none">
          <a:ln w="9523">
            <a:solidFill>
              <a:srgbClr val="054697"/>
            </a:solidFill>
          </a:ln>
          <a:solidFill>
            <a:schemeClr val="accent1"/>
          </a:solidFill>
          <a:effectLst>
            <a:outerShdw sx="100000" sy="100000" kx="0" ky="0" algn="b" rotWithShape="0" blurRad="38100" dist="20320" dir="1800000">
              <a:srgbClr val="000000">
                <a:alpha val="40000"/>
              </a:srgbClr>
            </a:outerShdw>
          </a:effectLst>
          <a:uFillTx/>
          <a:latin typeface="Montserrat SemiBold"/>
          <a:ea typeface="Montserrat SemiBold"/>
          <a:cs typeface="Montserrat SemiBold"/>
          <a:sym typeface="Montserrat SemiBold"/>
        </a:defRPr>
      </a:lvl9pPr>
    </p:titleStyle>
    <p:bodyStyle>
      <a:lvl1pPr marL="342900" marR="0" indent="-342900"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ontserrat Light"/>
          <a:ea typeface="Montserrat Light"/>
          <a:cs typeface="Montserrat Light"/>
          <a:sym typeface="Montserrat Light"/>
        </a:defRPr>
      </a:lvl1pPr>
      <a:lvl2pPr marL="783771" marR="0" indent="-326571"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ontserrat Light"/>
          <a:ea typeface="Montserrat Light"/>
          <a:cs typeface="Montserrat Light"/>
          <a:sym typeface="Montserrat Light"/>
        </a:defRPr>
      </a:lvl2pPr>
      <a:lvl3pPr marL="1219200" marR="0" indent="-304800"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ontserrat Light"/>
          <a:ea typeface="Montserrat Light"/>
          <a:cs typeface="Montserrat Light"/>
          <a:sym typeface="Montserrat Light"/>
        </a:defRPr>
      </a:lvl3pPr>
      <a:lvl4pPr marL="17373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ontserrat Light"/>
          <a:ea typeface="Montserrat Light"/>
          <a:cs typeface="Montserrat Light"/>
          <a:sym typeface="Montserrat Light"/>
        </a:defRPr>
      </a:lvl4pPr>
      <a:lvl5pPr marL="21945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ontserrat Light"/>
          <a:ea typeface="Montserrat Light"/>
          <a:cs typeface="Montserrat Light"/>
          <a:sym typeface="Montserrat Light"/>
        </a:defRPr>
      </a:lvl5pPr>
      <a:lvl6pPr marL="26517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ontserrat Light"/>
          <a:ea typeface="Montserrat Light"/>
          <a:cs typeface="Montserrat Light"/>
          <a:sym typeface="Montserrat Light"/>
        </a:defRPr>
      </a:lvl6pPr>
      <a:lvl7pPr marL="31089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ontserrat Light"/>
          <a:ea typeface="Montserrat Light"/>
          <a:cs typeface="Montserrat Light"/>
          <a:sym typeface="Montserrat Light"/>
        </a:defRPr>
      </a:lvl7pPr>
      <a:lvl8pPr marL="3566159" marR="0" indent="-365759"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ontserrat Light"/>
          <a:ea typeface="Montserrat Light"/>
          <a:cs typeface="Montserrat Light"/>
          <a:sym typeface="Montserrat Light"/>
        </a:defRPr>
      </a:lvl8pPr>
      <a:lvl9pPr marL="4023359" marR="0" indent="-365759"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ontserrat Light"/>
          <a:ea typeface="Montserrat Light"/>
          <a:cs typeface="Montserrat Light"/>
          <a:sym typeface="Montserrat Light"/>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1pPr>
      <a:lvl2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2pPr>
      <a:lvl3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3pPr>
      <a:lvl4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4pPr>
      <a:lvl5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5pPr>
      <a:lvl6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6pPr>
      <a:lvl7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7pPr>
      <a:lvl8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8pPr>
      <a:lvl9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s://es.wikipedia.org/wiki/Computing_machinery_and_intelligence" TargetMode="External"/><Relationship Id="rId4" Type="http://schemas.openxmlformats.org/officeDocument/2006/relationships/hyperlink" Target="https://es.wikipedia.org/wiki/Test_de_turing" TargetMode="External"/><Relationship Id="rId5" Type="http://schemas.openxmlformats.org/officeDocument/2006/relationships/hyperlink" Target="https://es.wikipedia.org/wiki/Procesamiento_de_lenguajes_naturales" TargetMode="External"/></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gif"/><Relationship Id="rId4" Type="http://schemas.openxmlformats.org/officeDocument/2006/relationships/hyperlink" Target="http://www.nltk.org" TargetMode="External"/></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hyperlink" Target="https://www.tensorflow.org/tutorials/representation/word2vec" TargetMode="External"/></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7" name="Shape 34"/>
          <p:cNvSpPr txBox="1"/>
          <p:nvPr>
            <p:ph type="title"/>
          </p:nvPr>
        </p:nvSpPr>
        <p:spPr>
          <a:prstGeom prst="rect">
            <a:avLst/>
          </a:prstGeom>
        </p:spPr>
        <p:txBody>
          <a:bodyPr/>
          <a:lstStyle>
            <a:lvl1pPr>
              <a:defRPr>
                <a:effectLst>
                  <a:outerShdw sx="100000" sy="100000" kx="0" ky="0" algn="b" rotWithShape="0" blurRad="38100" dist="38100" dir="2700000">
                    <a:srgbClr val="000000">
                      <a:alpha val="43137"/>
                    </a:srgbClr>
                  </a:outerShdw>
                </a:effectLst>
              </a:defRPr>
            </a:lvl1pPr>
          </a:lstStyle>
          <a:p>
            <a:pPr/>
            <a:r>
              <a:t>Procesamiento de Lenguajes Naturales - NLP</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2" name="Shape 36"/>
          <p:cNvSpPr txBox="1"/>
          <p:nvPr>
            <p:ph type="title"/>
          </p:nvPr>
        </p:nvSpPr>
        <p:spPr>
          <a:prstGeom prst="rect">
            <a:avLst/>
          </a:prstGeom>
        </p:spPr>
        <p:txBody>
          <a:bodyPr anchor="t"/>
          <a:lstStyle/>
          <a:p>
            <a:pPr/>
            <a:r>
              <a:t>NLP</a:t>
            </a:r>
          </a:p>
        </p:txBody>
      </p:sp>
      <p:sp>
        <p:nvSpPr>
          <p:cNvPr id="83" name="En esta parte del curso nos centraremos en aprender a:…"/>
          <p:cNvSpPr txBox="1"/>
          <p:nvPr/>
        </p:nvSpPr>
        <p:spPr>
          <a:xfrm>
            <a:off x="444299" y="792183"/>
            <a:ext cx="8522484" cy="16154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lgn="just" defTabSz="457200">
              <a:defRPr sz="2100">
                <a:solidFill>
                  <a:srgbClr val="222222"/>
                </a:solidFill>
                <a:latin typeface="Gill Sans"/>
                <a:ea typeface="Gill Sans"/>
                <a:cs typeface="Gill Sans"/>
                <a:sym typeface="Gill Sans"/>
              </a:defRPr>
            </a:pPr>
            <a:r>
              <a:t>En esta parte del curso nos centraremos en aprender a:</a:t>
            </a:r>
          </a:p>
          <a:p>
            <a:pPr algn="just" defTabSz="457200">
              <a:defRPr sz="2100">
                <a:solidFill>
                  <a:srgbClr val="222222"/>
                </a:solidFill>
                <a:latin typeface="Gill Sans"/>
                <a:ea typeface="Gill Sans"/>
                <a:cs typeface="Gill Sans"/>
                <a:sym typeface="Gill Sans"/>
              </a:defRPr>
            </a:pPr>
          </a:p>
          <a:p>
            <a:pPr lvl="1" marL="788736" indent="-280736" algn="just" defTabSz="457200">
              <a:buSzPct val="100000"/>
              <a:buAutoNum type="arabicPeriod" startAt="1"/>
              <a:defRPr sz="2100">
                <a:solidFill>
                  <a:srgbClr val="222222"/>
                </a:solidFill>
                <a:latin typeface="Gill Sans"/>
                <a:ea typeface="Gill Sans"/>
                <a:cs typeface="Gill Sans"/>
                <a:sym typeface="Gill Sans"/>
              </a:defRPr>
            </a:pPr>
            <a:r>
              <a:t>Limpiar textos y prepararlos para aplicarles algoritmos de ML</a:t>
            </a:r>
          </a:p>
          <a:p>
            <a:pPr lvl="1" marL="788736" indent="-280736" algn="just" defTabSz="457200">
              <a:buSzPct val="100000"/>
              <a:buAutoNum type="arabicPeriod" startAt="1"/>
              <a:defRPr sz="2100">
                <a:solidFill>
                  <a:srgbClr val="222222"/>
                </a:solidFill>
                <a:latin typeface="Gill Sans"/>
                <a:ea typeface="Gill Sans"/>
                <a:cs typeface="Gill Sans"/>
                <a:sym typeface="Gill Sans"/>
              </a:defRPr>
            </a:pPr>
            <a:r>
              <a:t>Crear un modelo de Bag of Words</a:t>
            </a:r>
          </a:p>
          <a:p>
            <a:pPr lvl="1" marL="788736" indent="-280736" algn="just" defTabSz="457200">
              <a:buSzPct val="100000"/>
              <a:buAutoNum type="arabicPeriod" startAt="1"/>
              <a:defRPr sz="2100">
                <a:solidFill>
                  <a:srgbClr val="222222"/>
                </a:solidFill>
                <a:latin typeface="Gill Sans"/>
                <a:ea typeface="Gill Sans"/>
                <a:cs typeface="Gill Sans"/>
                <a:sym typeface="Gill Sans"/>
              </a:defRPr>
            </a:pPr>
            <a:r>
              <a:t>Aplicar modelos de ML a nuestra Bag of Words</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9" name="Shape 36"/>
          <p:cNvSpPr txBox="1"/>
          <p:nvPr>
            <p:ph type="title"/>
          </p:nvPr>
        </p:nvSpPr>
        <p:spPr>
          <a:prstGeom prst="rect">
            <a:avLst/>
          </a:prstGeom>
        </p:spPr>
        <p:txBody>
          <a:bodyPr anchor="t"/>
          <a:lstStyle/>
          <a:p>
            <a:pPr/>
            <a:r>
              <a:t>NLP</a:t>
            </a:r>
          </a:p>
        </p:txBody>
      </p:sp>
      <p:sp>
        <p:nvSpPr>
          <p:cNvPr id="40" name="El procesamiento de lenguajes naturales (NLP) es una área de las ciencias de la computación y la inteligencia artificial que se encarga de las interacciones entre los lenguajes de los ordenadores y los humanos (natural). NLP se utiliza para aplicar modelos de ML a texto y lenguaje.…"/>
          <p:cNvSpPr txBox="1"/>
          <p:nvPr/>
        </p:nvSpPr>
        <p:spPr>
          <a:xfrm>
            <a:off x="444299" y="792183"/>
            <a:ext cx="8522484" cy="31394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lgn="just">
              <a:defRPr sz="2100">
                <a:latin typeface="Gill Sans"/>
                <a:ea typeface="Gill Sans"/>
                <a:cs typeface="Gill Sans"/>
                <a:sym typeface="Gill Sans"/>
              </a:defRPr>
            </a:pPr>
            <a:r>
              <a:t>El procesamiento de lenguajes naturales (NLP) es una área de las ciencias de la computación y la inteligencia artificial que se encarga de las interacciones entre los lenguajes de los ordenadores y los humanos (natural). NLP se utiliza para aplicar modelos de ML a texto y lenguaje.</a:t>
            </a:r>
          </a:p>
          <a:p>
            <a:pPr algn="just">
              <a:defRPr sz="2100">
                <a:latin typeface="Gill Sans"/>
                <a:ea typeface="Gill Sans"/>
                <a:cs typeface="Gill Sans"/>
                <a:sym typeface="Gill Sans"/>
              </a:defRPr>
            </a:pPr>
          </a:p>
          <a:p>
            <a:pPr algn="just">
              <a:defRPr sz="2100">
                <a:latin typeface="Gill Sans"/>
                <a:ea typeface="Gill Sans"/>
                <a:cs typeface="Gill Sans"/>
                <a:sym typeface="Gill Sans"/>
              </a:defRPr>
            </a:pPr>
            <a:r>
              <a:t>Ejemplo:</a:t>
            </a:r>
          </a:p>
          <a:p>
            <a:pPr algn="just">
              <a:defRPr sz="2100">
                <a:latin typeface="Gill Sans"/>
                <a:ea typeface="Gill Sans"/>
                <a:cs typeface="Gill Sans"/>
                <a:sym typeface="Gill Sans"/>
              </a:defRPr>
            </a:pPr>
            <a:r>
              <a:t>Enseñar a una máquina a entender palabras del idioma escrito y hablado es el objetivo fundamental del NLP. Cuando dictamos algo a nuestro iPhone o Android, nuestra voz se convierte a texto y ahí es cuando los algoritmos de NLP entran en acción.</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4" name="Shape 36"/>
          <p:cNvSpPr txBox="1"/>
          <p:nvPr>
            <p:ph type="title"/>
          </p:nvPr>
        </p:nvSpPr>
        <p:spPr>
          <a:prstGeom prst="rect">
            <a:avLst/>
          </a:prstGeom>
        </p:spPr>
        <p:txBody>
          <a:bodyPr anchor="t"/>
          <a:lstStyle/>
          <a:p>
            <a:pPr/>
            <a:r>
              <a:t>NLP</a:t>
            </a:r>
          </a:p>
        </p:txBody>
      </p:sp>
      <p:sp>
        <p:nvSpPr>
          <p:cNvPr id="45" name="La historia del NLP empieza desde 1950, aunque existe trabajo encontrado desde periodos anteriores. En 1950, Alan Turing publicó el artículo Computing machinery and intelligence el cual proponía lo que hoy llamamos test de Turing como criterio de inteligencia.…"/>
          <p:cNvSpPr txBox="1"/>
          <p:nvPr/>
        </p:nvSpPr>
        <p:spPr>
          <a:xfrm>
            <a:off x="444299" y="792183"/>
            <a:ext cx="8522484" cy="31394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lgn="just" defTabSz="457200">
              <a:defRPr sz="2100">
                <a:solidFill>
                  <a:srgbClr val="222222"/>
                </a:solidFill>
                <a:latin typeface="Gill Sans"/>
                <a:ea typeface="Gill Sans"/>
                <a:cs typeface="Gill Sans"/>
                <a:sym typeface="Gill Sans"/>
              </a:defRPr>
            </a:pPr>
            <a:r>
              <a:t>La historia del NLP empieza desde 1950, aunque existe trabajo encontrado desde periodos anteriores. En 1950, Alan Turing publicó el artículo </a:t>
            </a:r>
            <a:r>
              <a:rPr>
                <a:solidFill>
                  <a:srgbClr val="0645AD"/>
                </a:solidFill>
                <a:hlinkClick r:id="rId3" invalidUrl="" action="" tgtFrame="" tooltip="" history="1" highlightClick="0" endSnd="0"/>
              </a:rPr>
              <a:t>Computing machinery and intelligence</a:t>
            </a:r>
            <a:r>
              <a:t> el cual proponía lo que hoy llamamos </a:t>
            </a:r>
            <a:r>
              <a:rPr>
                <a:solidFill>
                  <a:srgbClr val="0645AD"/>
                </a:solidFill>
                <a:hlinkClick r:id="rId4" invalidUrl="" action="" tgtFrame="" tooltip="" history="1" highlightClick="0" endSnd="0"/>
              </a:rPr>
              <a:t>test de Turing</a:t>
            </a:r>
            <a:r>
              <a:t> como criterio de inteligencia. </a:t>
            </a:r>
          </a:p>
          <a:p>
            <a:pPr algn="just" defTabSz="457200">
              <a:defRPr sz="2100">
                <a:solidFill>
                  <a:srgbClr val="222222"/>
                </a:solidFill>
                <a:latin typeface="Gill Sans"/>
                <a:ea typeface="Gill Sans"/>
                <a:cs typeface="Gill Sans"/>
                <a:sym typeface="Gill Sans"/>
              </a:defRPr>
            </a:pPr>
          </a:p>
          <a:p>
            <a:pPr algn="just" defTabSz="457200">
              <a:defRPr sz="2100">
                <a:solidFill>
                  <a:srgbClr val="222222"/>
                </a:solidFill>
                <a:latin typeface="Gill Sans"/>
                <a:ea typeface="Gill Sans"/>
                <a:cs typeface="Gill Sans"/>
                <a:sym typeface="Gill Sans"/>
              </a:defRPr>
            </a:pPr>
            <a:r>
              <a:t>Hasta los años 80, la mayoría de sistemas de procesamiento de lenguajes naturales se basaban en conjuntos de reglas manuscritas. Desde finales de la década de los 80, hubo una revolución en el mundo del NLP con la introducción de algoritmos de Machine Learning para procesar el lenguaje natural.</a:t>
            </a:r>
          </a:p>
        </p:txBody>
      </p:sp>
      <p:sp>
        <p:nvSpPr>
          <p:cNvPr id="46" name="https://es.wikipedia.org/wiki/Procesamiento_de_lenguajes_naturales"/>
          <p:cNvSpPr txBox="1"/>
          <p:nvPr/>
        </p:nvSpPr>
        <p:spPr>
          <a:xfrm>
            <a:off x="1165313" y="4206534"/>
            <a:ext cx="7080457" cy="3708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a:r>
              <a:rPr u="sng">
                <a:solidFill>
                  <a:srgbClr val="0000FF"/>
                </a:solidFill>
                <a:uFill>
                  <a:solidFill>
                    <a:srgbClr val="0000FF"/>
                  </a:solidFill>
                </a:uFill>
                <a:hlinkClick r:id="rId5" invalidUrl="" action="" tgtFrame="" tooltip="" history="1" highlightClick="0" endSnd="0"/>
              </a:rPr>
              <a:t>https://es.wikipedia.org/wiki/Procesamiento_de_lenguajes_naturales</a:t>
            </a:r>
            <a:r>
              <a:t> </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0" name="Shape 36"/>
          <p:cNvSpPr txBox="1"/>
          <p:nvPr>
            <p:ph type="title"/>
          </p:nvPr>
        </p:nvSpPr>
        <p:spPr>
          <a:prstGeom prst="rect">
            <a:avLst/>
          </a:prstGeom>
        </p:spPr>
        <p:txBody>
          <a:bodyPr anchor="t"/>
          <a:lstStyle/>
          <a:p>
            <a:pPr/>
            <a:r>
              <a:t>Usos del NLP</a:t>
            </a:r>
          </a:p>
        </p:txBody>
      </p:sp>
      <p:sp>
        <p:nvSpPr>
          <p:cNvPr id="51" name="Análisis de sentimiento. Identificar el sentimiento o opiniones subjetivas en grandes cantidades de texto incluyendo sentimiento promedio y minería de opiniones…"/>
          <p:cNvSpPr txBox="1"/>
          <p:nvPr/>
        </p:nvSpPr>
        <p:spPr>
          <a:xfrm>
            <a:off x="444299" y="792183"/>
            <a:ext cx="8522484" cy="34442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marL="228600" indent="-228600" algn="just" defTabSz="457200">
              <a:buSzPct val="100000"/>
              <a:buChar char="•"/>
              <a:defRPr sz="2100">
                <a:solidFill>
                  <a:srgbClr val="222222"/>
                </a:solidFill>
                <a:latin typeface="Gill Sans"/>
                <a:ea typeface="Gill Sans"/>
                <a:cs typeface="Gill Sans"/>
                <a:sym typeface="Gill Sans"/>
              </a:defRPr>
            </a:pPr>
            <a:r>
              <a:t>Análisis de sentimiento. Identificar el sentimiento o opiniones subjetivas en grandes cantidades de texto incluyendo sentimiento promedio y minería de opiniones</a:t>
            </a:r>
          </a:p>
          <a:p>
            <a:pPr algn="just" defTabSz="457200">
              <a:defRPr sz="2100">
                <a:solidFill>
                  <a:srgbClr val="222222"/>
                </a:solidFill>
                <a:latin typeface="Gill Sans"/>
                <a:ea typeface="Gill Sans"/>
                <a:cs typeface="Gill Sans"/>
                <a:sym typeface="Gill Sans"/>
              </a:defRPr>
            </a:pPr>
          </a:p>
          <a:p>
            <a:pPr marL="228600" indent="-228600" algn="just" defTabSz="457200">
              <a:buSzPct val="100000"/>
              <a:buChar char="•"/>
              <a:defRPr sz="2100">
                <a:solidFill>
                  <a:srgbClr val="222222"/>
                </a:solidFill>
                <a:latin typeface="Gill Sans"/>
                <a:ea typeface="Gill Sans"/>
                <a:cs typeface="Gill Sans"/>
                <a:sym typeface="Gill Sans"/>
              </a:defRPr>
            </a:pPr>
            <a:r>
              <a:t>Predecir el género de un libro</a:t>
            </a:r>
          </a:p>
          <a:p>
            <a:pPr algn="just" defTabSz="457200">
              <a:defRPr sz="2100">
                <a:solidFill>
                  <a:srgbClr val="222222"/>
                </a:solidFill>
                <a:latin typeface="Gill Sans"/>
                <a:ea typeface="Gill Sans"/>
                <a:cs typeface="Gill Sans"/>
                <a:sym typeface="Gill Sans"/>
              </a:defRPr>
            </a:pPr>
          </a:p>
          <a:p>
            <a:pPr marL="228600" indent="-228600" algn="just" defTabSz="457200">
              <a:buSzPct val="100000"/>
              <a:buChar char="•"/>
              <a:defRPr sz="2100">
                <a:solidFill>
                  <a:srgbClr val="222222"/>
                </a:solidFill>
                <a:latin typeface="Gill Sans"/>
                <a:ea typeface="Gill Sans"/>
                <a:cs typeface="Gill Sans"/>
                <a:sym typeface="Gill Sans"/>
              </a:defRPr>
            </a:pPr>
            <a:r>
              <a:t>Responder preguntas automáticamente (chatbots)</a:t>
            </a:r>
          </a:p>
          <a:p>
            <a:pPr algn="just" defTabSz="457200">
              <a:defRPr sz="2100">
                <a:solidFill>
                  <a:srgbClr val="222222"/>
                </a:solidFill>
                <a:latin typeface="Gill Sans"/>
                <a:ea typeface="Gill Sans"/>
                <a:cs typeface="Gill Sans"/>
                <a:sym typeface="Gill Sans"/>
              </a:defRPr>
            </a:pPr>
          </a:p>
          <a:p>
            <a:pPr marL="228600" indent="-228600" algn="just" defTabSz="457200">
              <a:buSzPct val="100000"/>
              <a:buChar char="•"/>
              <a:defRPr sz="2100">
                <a:solidFill>
                  <a:srgbClr val="222222"/>
                </a:solidFill>
                <a:latin typeface="Gill Sans"/>
                <a:ea typeface="Gill Sans"/>
                <a:cs typeface="Gill Sans"/>
                <a:sym typeface="Gill Sans"/>
              </a:defRPr>
            </a:pPr>
            <a:r>
              <a:t>Traductor automático y reconocimiento de habla</a:t>
            </a:r>
          </a:p>
          <a:p>
            <a:pPr algn="just" defTabSz="457200">
              <a:defRPr sz="2100">
                <a:solidFill>
                  <a:srgbClr val="222222"/>
                </a:solidFill>
                <a:latin typeface="Gill Sans"/>
                <a:ea typeface="Gill Sans"/>
                <a:cs typeface="Gill Sans"/>
                <a:sym typeface="Gill Sans"/>
              </a:defRPr>
            </a:pPr>
          </a:p>
          <a:p>
            <a:pPr marL="228600" indent="-228600" algn="just" defTabSz="457200">
              <a:buSzPct val="100000"/>
              <a:buChar char="•"/>
              <a:defRPr sz="2100">
                <a:solidFill>
                  <a:srgbClr val="222222"/>
                </a:solidFill>
                <a:latin typeface="Gill Sans"/>
                <a:ea typeface="Gill Sans"/>
                <a:cs typeface="Gill Sans"/>
                <a:sym typeface="Gill Sans"/>
              </a:defRPr>
            </a:pPr>
            <a:r>
              <a:t>Resumen de documentos</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5" name="Shape 36"/>
          <p:cNvSpPr txBox="1"/>
          <p:nvPr>
            <p:ph type="title"/>
          </p:nvPr>
        </p:nvSpPr>
        <p:spPr>
          <a:prstGeom prst="rect">
            <a:avLst/>
          </a:prstGeom>
        </p:spPr>
        <p:txBody>
          <a:bodyPr anchor="t"/>
          <a:lstStyle/>
          <a:p>
            <a:pPr/>
            <a:r>
              <a:t>NLP</a:t>
            </a:r>
          </a:p>
        </p:txBody>
      </p:sp>
      <p:sp>
        <p:nvSpPr>
          <p:cNvPr id="56" name="Librerías principales de NLP:…"/>
          <p:cNvSpPr txBox="1"/>
          <p:nvPr/>
        </p:nvSpPr>
        <p:spPr>
          <a:xfrm>
            <a:off x="444299" y="792183"/>
            <a:ext cx="8522484" cy="19202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lgn="just" defTabSz="457200">
              <a:defRPr sz="2100">
                <a:solidFill>
                  <a:srgbClr val="222222"/>
                </a:solidFill>
                <a:latin typeface="Gill Sans"/>
                <a:ea typeface="Gill Sans"/>
                <a:cs typeface="Gill Sans"/>
                <a:sym typeface="Gill Sans"/>
              </a:defRPr>
            </a:pPr>
            <a:r>
              <a:t>Librerías principales de NLP:</a:t>
            </a:r>
          </a:p>
          <a:p>
            <a:pPr algn="just" defTabSz="457200">
              <a:defRPr sz="2100">
                <a:solidFill>
                  <a:srgbClr val="222222"/>
                </a:solidFill>
                <a:latin typeface="Gill Sans"/>
                <a:ea typeface="Gill Sans"/>
                <a:cs typeface="Gill Sans"/>
                <a:sym typeface="Gill Sans"/>
              </a:defRPr>
            </a:pPr>
          </a:p>
          <a:p>
            <a:pPr lvl="2" marL="685800" indent="-228600" algn="just" defTabSz="457200">
              <a:buClr>
                <a:srgbClr val="222222"/>
              </a:buClr>
              <a:buSzPct val="100000"/>
              <a:buChar char="•"/>
              <a:defRPr sz="2100">
                <a:solidFill>
                  <a:srgbClr val="222222"/>
                </a:solidFill>
                <a:latin typeface="Gill Sans"/>
                <a:ea typeface="Gill Sans"/>
                <a:cs typeface="Gill Sans"/>
                <a:sym typeface="Gill Sans"/>
              </a:defRPr>
            </a:pPr>
            <a:r>
              <a:t>Natural Language Toolkit (NLTK)</a:t>
            </a:r>
          </a:p>
          <a:p>
            <a:pPr lvl="2" marL="685800" indent="-228600" algn="just" defTabSz="457200">
              <a:buClr>
                <a:srgbClr val="222222"/>
              </a:buClr>
              <a:buSzPct val="100000"/>
              <a:buChar char="•"/>
              <a:defRPr sz="2100">
                <a:solidFill>
                  <a:srgbClr val="222222"/>
                </a:solidFill>
                <a:latin typeface="Gill Sans"/>
                <a:ea typeface="Gill Sans"/>
                <a:cs typeface="Gill Sans"/>
                <a:sym typeface="Gill Sans"/>
              </a:defRPr>
            </a:pPr>
            <a:r>
              <a:t>SpaCy</a:t>
            </a:r>
          </a:p>
          <a:p>
            <a:pPr lvl="2" marL="685800" indent="-228600" algn="just" defTabSz="457200">
              <a:buClr>
                <a:srgbClr val="222222"/>
              </a:buClr>
              <a:buSzPct val="100000"/>
              <a:buChar char="•"/>
              <a:defRPr sz="2100">
                <a:solidFill>
                  <a:srgbClr val="222222"/>
                </a:solidFill>
                <a:latin typeface="Gill Sans"/>
                <a:ea typeface="Gill Sans"/>
                <a:cs typeface="Gill Sans"/>
                <a:sym typeface="Gill Sans"/>
              </a:defRPr>
            </a:pPr>
            <a:r>
              <a:t>Standford NLP</a:t>
            </a:r>
          </a:p>
          <a:p>
            <a:pPr lvl="2" marL="685800" indent="-228600" algn="just" defTabSz="457200">
              <a:buClr>
                <a:srgbClr val="222222"/>
              </a:buClr>
              <a:buSzPct val="100000"/>
              <a:buChar char="•"/>
              <a:defRPr sz="2100">
                <a:solidFill>
                  <a:srgbClr val="222222"/>
                </a:solidFill>
                <a:latin typeface="Gill Sans"/>
                <a:ea typeface="Gill Sans"/>
                <a:cs typeface="Gill Sans"/>
                <a:sym typeface="Gill Sans"/>
              </a:defRPr>
            </a:pPr>
            <a:r>
              <a:t>OpenNLP</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0" name="Shape 36"/>
          <p:cNvSpPr txBox="1"/>
          <p:nvPr>
            <p:ph type="title"/>
          </p:nvPr>
        </p:nvSpPr>
        <p:spPr>
          <a:prstGeom prst="rect">
            <a:avLst/>
          </a:prstGeom>
        </p:spPr>
        <p:txBody>
          <a:bodyPr anchor="t"/>
          <a:lstStyle/>
          <a:p>
            <a:pPr/>
            <a:r>
              <a:t>NLP</a:t>
            </a:r>
          </a:p>
        </p:txBody>
      </p:sp>
      <p:pic>
        <p:nvPicPr>
          <p:cNvPr id="61" name="tree.gif" descr="tree.gif"/>
          <p:cNvPicPr>
            <a:picLocks noChangeAspect="1"/>
          </p:cNvPicPr>
          <p:nvPr/>
        </p:nvPicPr>
        <p:blipFill>
          <a:blip r:embed="rId3">
            <a:extLst/>
          </a:blip>
          <a:stretch>
            <a:fillRect/>
          </a:stretch>
        </p:blipFill>
        <p:spPr>
          <a:xfrm>
            <a:off x="527255" y="1150028"/>
            <a:ext cx="8089490" cy="2410668"/>
          </a:xfrm>
          <a:prstGeom prst="rect">
            <a:avLst/>
          </a:prstGeom>
          <a:ln w="12700">
            <a:miter lim="400000"/>
          </a:ln>
        </p:spPr>
      </p:pic>
      <p:sp>
        <p:nvSpPr>
          <p:cNvPr id="62" name="http://www.nltk.org"/>
          <p:cNvSpPr txBox="1"/>
          <p:nvPr/>
        </p:nvSpPr>
        <p:spPr>
          <a:xfrm>
            <a:off x="3554297" y="3951580"/>
            <a:ext cx="2035407" cy="3708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a:r>
              <a:rPr u="sng">
                <a:solidFill>
                  <a:srgbClr val="0000FF"/>
                </a:solidFill>
                <a:uFill>
                  <a:solidFill>
                    <a:srgbClr val="0000FF"/>
                  </a:solidFill>
                </a:uFill>
                <a:hlinkClick r:id="rId4" invalidUrl="" action="" tgtFrame="" tooltip="" history="1" highlightClick="0" endSnd="0"/>
              </a:rPr>
              <a:t>http://www.nltk.org</a:t>
            </a:r>
            <a:r>
              <a:t> </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6" name="Shape 36"/>
          <p:cNvSpPr txBox="1"/>
          <p:nvPr>
            <p:ph type="title"/>
          </p:nvPr>
        </p:nvSpPr>
        <p:spPr>
          <a:prstGeom prst="rect">
            <a:avLst/>
          </a:prstGeom>
        </p:spPr>
        <p:txBody>
          <a:bodyPr anchor="t"/>
          <a:lstStyle/>
          <a:p>
            <a:pPr/>
            <a:r>
              <a:t>NLP</a:t>
            </a:r>
          </a:p>
        </p:txBody>
      </p:sp>
      <p:pic>
        <p:nvPicPr>
          <p:cNvPr id="67" name="linear-relationships.png" descr="linear-relationships.png"/>
          <p:cNvPicPr>
            <a:picLocks noChangeAspect="1"/>
          </p:cNvPicPr>
          <p:nvPr/>
        </p:nvPicPr>
        <p:blipFill>
          <a:blip r:embed="rId3">
            <a:extLst/>
          </a:blip>
          <a:stretch>
            <a:fillRect/>
          </a:stretch>
        </p:blipFill>
        <p:spPr>
          <a:xfrm>
            <a:off x="0" y="801307"/>
            <a:ext cx="9144001" cy="3201920"/>
          </a:xfrm>
          <a:prstGeom prst="rect">
            <a:avLst/>
          </a:prstGeom>
          <a:ln w="12700">
            <a:miter lim="400000"/>
          </a:ln>
        </p:spPr>
      </p:pic>
      <p:sp>
        <p:nvSpPr>
          <p:cNvPr id="68" name="https://www.tensorflow.org/tutorials/representation/word2vec"/>
          <p:cNvSpPr txBox="1"/>
          <p:nvPr/>
        </p:nvSpPr>
        <p:spPr>
          <a:xfrm>
            <a:off x="1612213" y="4242336"/>
            <a:ext cx="6254126" cy="3708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a:r>
              <a:rPr u="sng">
                <a:solidFill>
                  <a:srgbClr val="0000FF"/>
                </a:solidFill>
                <a:uFill>
                  <a:solidFill>
                    <a:srgbClr val="0000FF"/>
                  </a:solidFill>
                </a:uFill>
                <a:hlinkClick r:id="rId4" invalidUrl="" action="" tgtFrame="" tooltip="" history="1" highlightClick="0" endSnd="0"/>
              </a:rPr>
              <a:t>https://www.tensorflow.org/tutorials/representation/word2vec</a:t>
            </a:r>
            <a:r>
              <a:t> </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2" name="Shape 36"/>
          <p:cNvSpPr txBox="1"/>
          <p:nvPr>
            <p:ph type="title"/>
          </p:nvPr>
        </p:nvSpPr>
        <p:spPr>
          <a:prstGeom prst="rect">
            <a:avLst/>
          </a:prstGeom>
        </p:spPr>
        <p:txBody>
          <a:bodyPr anchor="t"/>
          <a:lstStyle/>
          <a:p>
            <a:pPr/>
            <a:r>
              <a:t>NLP</a:t>
            </a:r>
          </a:p>
        </p:txBody>
      </p:sp>
      <p:pic>
        <p:nvPicPr>
          <p:cNvPr id="73" name="tsne.png" descr="tsne.png"/>
          <p:cNvPicPr>
            <a:picLocks noChangeAspect="1"/>
          </p:cNvPicPr>
          <p:nvPr/>
        </p:nvPicPr>
        <p:blipFill>
          <a:blip r:embed="rId3">
            <a:extLst/>
          </a:blip>
          <a:stretch>
            <a:fillRect/>
          </a:stretch>
        </p:blipFill>
        <p:spPr>
          <a:xfrm>
            <a:off x="2516252" y="765151"/>
            <a:ext cx="4111496" cy="4064933"/>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7" name="Shape 36"/>
          <p:cNvSpPr txBox="1"/>
          <p:nvPr>
            <p:ph type="title"/>
          </p:nvPr>
        </p:nvSpPr>
        <p:spPr>
          <a:prstGeom prst="rect">
            <a:avLst/>
          </a:prstGeom>
        </p:spPr>
        <p:txBody>
          <a:bodyPr anchor="t"/>
          <a:lstStyle/>
          <a:p>
            <a:pPr/>
            <a:r>
              <a:t>NLP - Bag of Words</a:t>
            </a:r>
          </a:p>
        </p:txBody>
      </p:sp>
      <p:sp>
        <p:nvSpPr>
          <p:cNvPr id="78" name="Modelo de NLP muy popular. Se utiliza para pre procesar textos a ser clasificados antes del proceso de ajustar el modelo a las observaciones que contienen algún tipo de texto.…"/>
          <p:cNvSpPr txBox="1"/>
          <p:nvPr/>
        </p:nvSpPr>
        <p:spPr>
          <a:xfrm>
            <a:off x="444299" y="792183"/>
            <a:ext cx="8522484" cy="22250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lgn="just" defTabSz="457200">
              <a:defRPr sz="2100">
                <a:solidFill>
                  <a:srgbClr val="222222"/>
                </a:solidFill>
                <a:latin typeface="Gill Sans"/>
                <a:ea typeface="Gill Sans"/>
                <a:cs typeface="Gill Sans"/>
                <a:sym typeface="Gill Sans"/>
              </a:defRPr>
            </a:pPr>
            <a:r>
              <a:t>Modelo de NLP muy popular. Se utiliza para pre procesar textos a ser clasificados antes del proceso de ajustar el modelo a las observaciones que contienen algún tipo de texto.</a:t>
            </a:r>
          </a:p>
          <a:p>
            <a:pPr algn="just" defTabSz="457200">
              <a:defRPr sz="2100">
                <a:solidFill>
                  <a:srgbClr val="222222"/>
                </a:solidFill>
                <a:latin typeface="Gill Sans"/>
                <a:ea typeface="Gill Sans"/>
                <a:cs typeface="Gill Sans"/>
                <a:sym typeface="Gill Sans"/>
              </a:defRPr>
            </a:pPr>
          </a:p>
          <a:p>
            <a:pPr algn="just" defTabSz="457200">
              <a:defRPr sz="2100">
                <a:solidFill>
                  <a:srgbClr val="222222"/>
                </a:solidFill>
                <a:latin typeface="Gill Sans"/>
                <a:ea typeface="Gill Sans"/>
                <a:cs typeface="Gill Sans"/>
                <a:sym typeface="Gill Sans"/>
              </a:defRPr>
            </a:pPr>
            <a:r>
              <a:t>Involucra dos aspectos:</a:t>
            </a:r>
          </a:p>
          <a:p>
            <a:pPr lvl="1" marL="788736" indent="-280736" algn="just" defTabSz="457200">
              <a:buSzPct val="100000"/>
              <a:buAutoNum type="arabicPeriod" startAt="1"/>
              <a:defRPr sz="2100">
                <a:solidFill>
                  <a:srgbClr val="222222"/>
                </a:solidFill>
                <a:latin typeface="Gill Sans"/>
                <a:ea typeface="Gill Sans"/>
                <a:cs typeface="Gill Sans"/>
                <a:sym typeface="Gill Sans"/>
              </a:defRPr>
            </a:pPr>
            <a:r>
              <a:t>Un vocabulario de palabras conocidas</a:t>
            </a:r>
          </a:p>
          <a:p>
            <a:pPr lvl="1" marL="788736" indent="-280736" algn="just" defTabSz="457200">
              <a:buSzPct val="100000"/>
              <a:buAutoNum type="arabicPeriod" startAt="1"/>
              <a:defRPr sz="2100">
                <a:solidFill>
                  <a:srgbClr val="222222"/>
                </a:solidFill>
                <a:latin typeface="Gill Sans"/>
                <a:ea typeface="Gill Sans"/>
                <a:cs typeface="Gill Sans"/>
                <a:sym typeface="Gill Sans"/>
              </a:defRPr>
            </a:pPr>
            <a:r>
              <a:t>Una medida de la presencia de las palabras conocidas</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8" tIns="45718" rIns="45718" bIns="45718"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8" tIns="45718" rIns="45718" bIns="45718"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