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Shape 3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>
                <a:ln w="9128">
                  <a:solidFill>
                    <a:srgbClr val="073297"/>
                  </a:solidFill>
                </a:ln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del Análisis </a:t>
            </a:r>
          </a:p>
          <a:p>
            <a:pPr>
              <a:defRPr sz="4600">
                <a:ln w="9128">
                  <a:solidFill>
                    <a:srgbClr val="073297"/>
                  </a:solidFill>
                </a:ln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Discriminante Lineal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8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291" name="Shape 288"/>
          <p:cNvSpPr txBox="1"/>
          <p:nvPr/>
        </p:nvSpPr>
        <p:spPr>
          <a:xfrm>
            <a:off x="1225551" y="1415114"/>
            <a:ext cx="6692898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4: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Calculamos la covarianza normalizada de todas matrices anteriores, W</a:t>
            </a:r>
          </a:p>
        </p:txBody>
      </p:sp>
      <p:sp>
        <p:nvSpPr>
          <p:cNvPr id="292" name="Shape 289"/>
          <p:cNvSpPr txBox="1"/>
          <p:nvPr/>
        </p:nvSpPr>
        <p:spPr>
          <a:xfrm>
            <a:off x="883355" y="2378423"/>
            <a:ext cx="746780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 nuestro ejemplo de las clases 0 y 1, la covarianza normalizada W es simplemente:</a:t>
            </a:r>
          </a:p>
        </p:txBody>
      </p:sp>
      <p:pic>
        <p:nvPicPr>
          <p:cNvPr id="29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4700" y="3479196"/>
            <a:ext cx="1974601" cy="579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298" name="Shape 295"/>
          <p:cNvSpPr txBox="1"/>
          <p:nvPr/>
        </p:nvSpPr>
        <p:spPr>
          <a:xfrm>
            <a:off x="1577344" y="1123705"/>
            <a:ext cx="59893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5: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Calculamos la matriz de covarianza global entre clases, B</a:t>
            </a:r>
          </a:p>
        </p:txBody>
      </p:sp>
      <p:sp>
        <p:nvSpPr>
          <p:cNvPr id="299" name="Shape 296"/>
          <p:cNvSpPr txBox="1"/>
          <p:nvPr/>
        </p:nvSpPr>
        <p:spPr>
          <a:xfrm>
            <a:off x="670817" y="2095112"/>
            <a:ext cx="7699675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 nuestro ejemplo de las clases 0 y 1, la matriz de covarianza global entre clases B es simplemente:</a:t>
            </a:r>
          </a:p>
        </p:txBody>
      </p:sp>
      <p:pic>
        <p:nvPicPr>
          <p:cNvPr id="30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5701" y="3053819"/>
            <a:ext cx="5392598" cy="1430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305" name="Shape 302"/>
          <p:cNvSpPr txBox="1"/>
          <p:nvPr/>
        </p:nvSpPr>
        <p:spPr>
          <a:xfrm>
            <a:off x="1705695" y="2080498"/>
            <a:ext cx="573261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6: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Calculamos los valores y vectores propios de la matriz</a:t>
            </a:r>
          </a:p>
        </p:txBody>
      </p:sp>
      <p:pic>
        <p:nvPicPr>
          <p:cNvPr id="30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9861" y="2730260"/>
            <a:ext cx="924279" cy="332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0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311" name="Shape 308"/>
          <p:cNvSpPr txBox="1"/>
          <p:nvPr/>
        </p:nvSpPr>
        <p:spPr>
          <a:xfrm>
            <a:off x="626642" y="2643948"/>
            <a:ext cx="789071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7: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Elegimos los p valores propios más grandes como el número de dimensiones reducidas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316" name="Shape 313"/>
          <p:cNvSpPr txBox="1"/>
          <p:nvPr/>
        </p:nvSpPr>
        <p:spPr>
          <a:xfrm>
            <a:off x="117849" y="2389946"/>
            <a:ext cx="8908302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8: 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Los p vectores propios asociados a los p valores propios más grandes son los discriminantes lineales.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El espacio m-dimensional del dataset original se proyecta al nuevo subespacio p-dimensional de </a:t>
            </a: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características, aplicando la matriz de proyecciones (que tiene los p vectores propios por columnas).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LDA en dos palabras</a:t>
            </a:r>
          </a:p>
        </p:txBody>
      </p:sp>
      <p:sp>
        <p:nvSpPr>
          <p:cNvPr id="40" name="Shape 37"/>
          <p:cNvSpPr txBox="1"/>
          <p:nvPr/>
        </p:nvSpPr>
        <p:spPr>
          <a:xfrm>
            <a:off x="342536" y="2259328"/>
            <a:ext cx="8458928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De las n variables independientes del dataset, LDA extrae las p ≤ n nuevas variables independientes que separan la mayoría de clases de la variable dependiente.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LDA en dos palabras</a:t>
            </a:r>
          </a:p>
        </p:txBody>
      </p:sp>
      <p:sp>
        <p:nvSpPr>
          <p:cNvPr id="45" name="Shape 42"/>
          <p:cNvSpPr/>
          <p:nvPr/>
        </p:nvSpPr>
        <p:spPr>
          <a:xfrm flipH="1" rot="16200000">
            <a:off x="700879" y="3618027"/>
            <a:ext cx="249241" cy="500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" name="Shape 43"/>
          <p:cNvSpPr txBox="1"/>
          <p:nvPr/>
        </p:nvSpPr>
        <p:spPr>
          <a:xfrm>
            <a:off x="1244501" y="3689156"/>
            <a:ext cx="700350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Como se usa la VD en el modelo, el LDA resulta ser un modelo supervisado.</a:t>
            </a:r>
          </a:p>
        </p:txBody>
      </p:sp>
      <p:sp>
        <p:nvSpPr>
          <p:cNvPr id="47" name="Shape 37"/>
          <p:cNvSpPr txBox="1"/>
          <p:nvPr/>
        </p:nvSpPr>
        <p:spPr>
          <a:xfrm>
            <a:off x="342536" y="2259328"/>
            <a:ext cx="8458928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De las n variables independientes del dataset, LDA extrae las p ≤ n nuevas variables independientes que separan la mayoría de clases de la variable dependiente.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48"/>
          <p:cNvSpPr txBox="1"/>
          <p:nvPr>
            <p:ph type="title"/>
          </p:nvPr>
        </p:nvSpPr>
        <p:spPr>
          <a:xfrm>
            <a:off x="271002" y="88900"/>
            <a:ext cx="8601996" cy="516382"/>
          </a:xfrm>
          <a:prstGeom prst="rect">
            <a:avLst/>
          </a:prstGeom>
        </p:spPr>
        <p:txBody>
          <a:bodyPr anchor="t"/>
          <a:lstStyle>
            <a:lvl1pPr defTabSz="579363">
              <a:defRPr sz="2200">
                <a:ln w="3823">
                  <a:solidFill>
                    <a:srgbClr val="054697"/>
                  </a:solidFill>
                </a:ln>
                <a:effectLst>
                  <a:outerShdw sx="100000" sy="100000" kx="0" ky="0" algn="b" rotWithShape="0" blurRad="22352" dist="1287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LDA encuentra las direcciones de máxima separación de clases</a:t>
            </a:r>
          </a:p>
        </p:txBody>
      </p:sp>
      <p:grpSp>
        <p:nvGrpSpPr>
          <p:cNvPr id="54" name="Group 51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52" name="Shape 49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" name="Shape 50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Antes de LDA</a:t>
              </a:r>
            </a:p>
          </p:txBody>
        </p:sp>
      </p:grpSp>
      <p:sp>
        <p:nvSpPr>
          <p:cNvPr id="55" name="Shape 52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Shape 53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Shape 54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58" name="Shape 55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59" name="Shape 56"/>
          <p:cNvSpPr/>
          <p:nvPr/>
        </p:nvSpPr>
        <p:spPr>
          <a:xfrm rot="18900000">
            <a:off x="970281" y="35317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" name="Shape 57"/>
          <p:cNvSpPr/>
          <p:nvPr/>
        </p:nvSpPr>
        <p:spPr>
          <a:xfrm rot="18900000">
            <a:off x="1086635" y="331103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" name="Shape 58"/>
          <p:cNvSpPr/>
          <p:nvPr/>
        </p:nvSpPr>
        <p:spPr>
          <a:xfrm rot="18900000">
            <a:off x="981127" y="30902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" name="Shape 59"/>
          <p:cNvSpPr/>
          <p:nvPr/>
        </p:nvSpPr>
        <p:spPr>
          <a:xfrm rot="18900000">
            <a:off x="1834844" y="31193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" name="Shape 60"/>
          <p:cNvSpPr/>
          <p:nvPr/>
        </p:nvSpPr>
        <p:spPr>
          <a:xfrm rot="18900000">
            <a:off x="2055265" y="215971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4" name="Shape 61"/>
          <p:cNvSpPr/>
          <p:nvPr/>
        </p:nvSpPr>
        <p:spPr>
          <a:xfrm rot="18900000">
            <a:off x="2131465" y="235517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" name="Shape 62"/>
          <p:cNvSpPr/>
          <p:nvPr/>
        </p:nvSpPr>
        <p:spPr>
          <a:xfrm rot="18900000">
            <a:off x="2361194" y="21018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" name="Shape 63"/>
          <p:cNvSpPr/>
          <p:nvPr/>
        </p:nvSpPr>
        <p:spPr>
          <a:xfrm rot="18900000">
            <a:off x="2595135" y="24053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7" name="Shape 64"/>
          <p:cNvSpPr/>
          <p:nvPr/>
        </p:nvSpPr>
        <p:spPr>
          <a:xfrm rot="18900000">
            <a:off x="1265705" y="34656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8" name="Shape 65"/>
          <p:cNvSpPr/>
          <p:nvPr/>
        </p:nvSpPr>
        <p:spPr>
          <a:xfrm rot="18900000">
            <a:off x="1345310" y="3235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" name="Shape 66"/>
          <p:cNvSpPr/>
          <p:nvPr/>
        </p:nvSpPr>
        <p:spPr>
          <a:xfrm rot="18900000">
            <a:off x="1530855" y="31148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" name="Shape 67"/>
          <p:cNvSpPr/>
          <p:nvPr/>
        </p:nvSpPr>
        <p:spPr>
          <a:xfrm rot="18900000">
            <a:off x="1226697" y="300402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1" name="Shape 68"/>
          <p:cNvSpPr/>
          <p:nvPr/>
        </p:nvSpPr>
        <p:spPr>
          <a:xfrm rot="18900000">
            <a:off x="1490880" y="28153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" name="Shape 69"/>
          <p:cNvSpPr/>
          <p:nvPr/>
        </p:nvSpPr>
        <p:spPr>
          <a:xfrm rot="18900000">
            <a:off x="1652626" y="3349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3" name="Shape 70"/>
          <p:cNvSpPr/>
          <p:nvPr/>
        </p:nvSpPr>
        <p:spPr>
          <a:xfrm rot="18900000">
            <a:off x="1715891" y="290285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" name="Shape 71"/>
          <p:cNvSpPr/>
          <p:nvPr/>
        </p:nvSpPr>
        <p:spPr>
          <a:xfrm rot="18900000">
            <a:off x="1593319" y="36294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" name="Shape 72"/>
          <p:cNvSpPr/>
          <p:nvPr/>
        </p:nvSpPr>
        <p:spPr>
          <a:xfrm rot="18900000">
            <a:off x="1911418" y="341916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6" name="Shape 73"/>
          <p:cNvSpPr/>
          <p:nvPr/>
        </p:nvSpPr>
        <p:spPr>
          <a:xfrm rot="18900000">
            <a:off x="1264438" y="36887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7" name="Shape 74"/>
          <p:cNvSpPr/>
          <p:nvPr/>
        </p:nvSpPr>
        <p:spPr>
          <a:xfrm rot="18900000">
            <a:off x="2155513" y="28656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8" name="Shape 75"/>
          <p:cNvSpPr/>
          <p:nvPr/>
        </p:nvSpPr>
        <p:spPr>
          <a:xfrm rot="18900000">
            <a:off x="1950111" y="24474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9" name="Shape 76"/>
          <p:cNvSpPr/>
          <p:nvPr/>
        </p:nvSpPr>
        <p:spPr>
          <a:xfrm rot="18900000">
            <a:off x="2434612" y="28656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0" name="Shape 77"/>
          <p:cNvSpPr/>
          <p:nvPr/>
        </p:nvSpPr>
        <p:spPr>
          <a:xfrm rot="18900000">
            <a:off x="2236428" y="262471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Shape 78"/>
          <p:cNvSpPr/>
          <p:nvPr/>
        </p:nvSpPr>
        <p:spPr>
          <a:xfrm rot="18900000">
            <a:off x="2481914" y="264499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2" name="Shape 79"/>
          <p:cNvSpPr/>
          <p:nvPr/>
        </p:nvSpPr>
        <p:spPr>
          <a:xfrm rot="18900000">
            <a:off x="2368692" y="23915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3" name="Shape 80"/>
          <p:cNvSpPr/>
          <p:nvPr/>
        </p:nvSpPr>
        <p:spPr>
          <a:xfrm rot="18900000">
            <a:off x="2670616" y="25749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4" name="Shape 81"/>
          <p:cNvSpPr/>
          <p:nvPr/>
        </p:nvSpPr>
        <p:spPr>
          <a:xfrm rot="18900000">
            <a:off x="2595135" y="2192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5" name="Shape 82"/>
          <p:cNvSpPr/>
          <p:nvPr/>
        </p:nvSpPr>
        <p:spPr>
          <a:xfrm rot="18900000">
            <a:off x="1942763" y="26837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6" name="Shape 83"/>
          <p:cNvSpPr/>
          <p:nvPr/>
        </p:nvSpPr>
        <p:spPr>
          <a:xfrm rot="18900000">
            <a:off x="1523872" y="23986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7" name="Shape 84"/>
          <p:cNvSpPr/>
          <p:nvPr/>
        </p:nvSpPr>
        <p:spPr>
          <a:xfrm rot="18900000">
            <a:off x="1320471" y="17115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8" name="Shape 85"/>
          <p:cNvSpPr/>
          <p:nvPr/>
        </p:nvSpPr>
        <p:spPr>
          <a:xfrm rot="18900000">
            <a:off x="1746399" y="22431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9" name="Shape 86"/>
          <p:cNvSpPr/>
          <p:nvPr/>
        </p:nvSpPr>
        <p:spPr>
          <a:xfrm rot="18900000">
            <a:off x="1010292" y="182632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0" name="Shape 87"/>
          <p:cNvSpPr/>
          <p:nvPr/>
        </p:nvSpPr>
        <p:spPr>
          <a:xfrm rot="18900000">
            <a:off x="1584653" y="21116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1" name="Shape 88"/>
          <p:cNvSpPr/>
          <p:nvPr/>
        </p:nvSpPr>
        <p:spPr>
          <a:xfrm rot="18900000">
            <a:off x="1624630" y="178743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2" name="Shape 89"/>
          <p:cNvSpPr/>
          <p:nvPr/>
        </p:nvSpPr>
        <p:spPr>
          <a:xfrm rot="18900000">
            <a:off x="1320471" y="22462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3" name="Shape 90"/>
          <p:cNvSpPr/>
          <p:nvPr/>
        </p:nvSpPr>
        <p:spPr>
          <a:xfrm rot="18900000">
            <a:off x="1439082" y="193232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Shape 91"/>
          <p:cNvSpPr/>
          <p:nvPr/>
        </p:nvSpPr>
        <p:spPr>
          <a:xfrm rot="18900000">
            <a:off x="1180408" y="2064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5" name="Shape 92"/>
          <p:cNvSpPr/>
          <p:nvPr/>
        </p:nvSpPr>
        <p:spPr>
          <a:xfrm rot="18900000">
            <a:off x="1064055" y="23184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6" name="Shape 93"/>
          <p:cNvSpPr/>
          <p:nvPr/>
        </p:nvSpPr>
        <p:spPr>
          <a:xfrm rot="18900000">
            <a:off x="1261715" y="25293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7" name="Shape 94"/>
          <p:cNvSpPr/>
          <p:nvPr/>
        </p:nvSpPr>
        <p:spPr>
          <a:xfrm rot="18900000">
            <a:off x="1809663" y="19809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8" name="Shape 95"/>
          <p:cNvSpPr/>
          <p:nvPr/>
        </p:nvSpPr>
        <p:spPr>
          <a:xfrm rot="18900000">
            <a:off x="880956" y="209136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1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102" name="Shape 99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3" name="Shape 100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Antes de LDA</a:t>
              </a:r>
            </a:p>
          </p:txBody>
        </p:sp>
      </p:grpSp>
      <p:grpSp>
        <p:nvGrpSpPr>
          <p:cNvPr id="107" name="Group 104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105" name="Shape 102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6" name="Shape 103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LDA</a:t>
              </a:r>
            </a:p>
          </p:txBody>
        </p:sp>
      </p:grpSp>
      <p:sp>
        <p:nvSpPr>
          <p:cNvPr id="108" name="Shape 105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Shape 106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Shape 107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111" name="Shape 108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112" name="Shape 109"/>
          <p:cNvSpPr txBox="1"/>
          <p:nvPr>
            <p:ph type="title"/>
          </p:nvPr>
        </p:nvSpPr>
        <p:spPr>
          <a:xfrm>
            <a:off x="271002" y="88900"/>
            <a:ext cx="8601996" cy="516382"/>
          </a:xfrm>
          <a:prstGeom prst="rect">
            <a:avLst/>
          </a:prstGeom>
        </p:spPr>
        <p:txBody>
          <a:bodyPr anchor="t"/>
          <a:lstStyle>
            <a:lvl1pPr defTabSz="579363">
              <a:defRPr sz="2200">
                <a:ln w="3823">
                  <a:solidFill>
                    <a:srgbClr val="054697"/>
                  </a:solidFill>
                </a:ln>
                <a:effectLst>
                  <a:outerShdw sx="100000" sy="100000" kx="0" ky="0" algn="b" rotWithShape="0" blurRad="22352" dist="1287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LDA encuentra las direcciones de máxima separación de clases</a:t>
            </a:r>
          </a:p>
        </p:txBody>
      </p:sp>
      <p:sp>
        <p:nvSpPr>
          <p:cNvPr id="113" name="Shape 110"/>
          <p:cNvSpPr/>
          <p:nvPr/>
        </p:nvSpPr>
        <p:spPr>
          <a:xfrm rot="18900000">
            <a:off x="970281" y="35317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4" name="Shape 111"/>
          <p:cNvSpPr/>
          <p:nvPr/>
        </p:nvSpPr>
        <p:spPr>
          <a:xfrm rot="18900000">
            <a:off x="1086635" y="331103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5" name="Shape 112"/>
          <p:cNvSpPr/>
          <p:nvPr/>
        </p:nvSpPr>
        <p:spPr>
          <a:xfrm rot="18900000">
            <a:off x="981127" y="30902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" name="Shape 113"/>
          <p:cNvSpPr/>
          <p:nvPr/>
        </p:nvSpPr>
        <p:spPr>
          <a:xfrm rot="18900000">
            <a:off x="1834844" y="31193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7" name="Shape 114"/>
          <p:cNvSpPr/>
          <p:nvPr/>
        </p:nvSpPr>
        <p:spPr>
          <a:xfrm rot="18900000">
            <a:off x="2055265" y="215971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8" name="Shape 115"/>
          <p:cNvSpPr/>
          <p:nvPr/>
        </p:nvSpPr>
        <p:spPr>
          <a:xfrm rot="18900000">
            <a:off x="2131465" y="235517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9" name="Shape 116"/>
          <p:cNvSpPr/>
          <p:nvPr/>
        </p:nvSpPr>
        <p:spPr>
          <a:xfrm rot="18900000">
            <a:off x="2361194" y="21018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0" name="Shape 117"/>
          <p:cNvSpPr/>
          <p:nvPr/>
        </p:nvSpPr>
        <p:spPr>
          <a:xfrm rot="18900000">
            <a:off x="2595135" y="24053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1" name="Shape 118"/>
          <p:cNvSpPr/>
          <p:nvPr/>
        </p:nvSpPr>
        <p:spPr>
          <a:xfrm rot="18900000">
            <a:off x="1265705" y="34656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" name="Shape 119"/>
          <p:cNvSpPr/>
          <p:nvPr/>
        </p:nvSpPr>
        <p:spPr>
          <a:xfrm rot="18900000">
            <a:off x="1345310" y="3235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3" name="Shape 120"/>
          <p:cNvSpPr/>
          <p:nvPr/>
        </p:nvSpPr>
        <p:spPr>
          <a:xfrm rot="18900000">
            <a:off x="1530855" y="31148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Shape 121"/>
          <p:cNvSpPr/>
          <p:nvPr/>
        </p:nvSpPr>
        <p:spPr>
          <a:xfrm rot="18900000">
            <a:off x="1226697" y="300402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Shape 122"/>
          <p:cNvSpPr/>
          <p:nvPr/>
        </p:nvSpPr>
        <p:spPr>
          <a:xfrm rot="18900000">
            <a:off x="1490880" y="28153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6" name="Shape 123"/>
          <p:cNvSpPr/>
          <p:nvPr/>
        </p:nvSpPr>
        <p:spPr>
          <a:xfrm rot="18900000">
            <a:off x="1652626" y="3349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7" name="Shape 124"/>
          <p:cNvSpPr/>
          <p:nvPr/>
        </p:nvSpPr>
        <p:spPr>
          <a:xfrm rot="18900000">
            <a:off x="1715891" y="290285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8" name="Shape 125"/>
          <p:cNvSpPr/>
          <p:nvPr/>
        </p:nvSpPr>
        <p:spPr>
          <a:xfrm rot="18900000">
            <a:off x="1593319" y="36294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9" name="Shape 126"/>
          <p:cNvSpPr/>
          <p:nvPr/>
        </p:nvSpPr>
        <p:spPr>
          <a:xfrm rot="18900000">
            <a:off x="1911418" y="341916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0" name="Shape 127"/>
          <p:cNvSpPr/>
          <p:nvPr/>
        </p:nvSpPr>
        <p:spPr>
          <a:xfrm rot="18900000">
            <a:off x="1264438" y="36887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1" name="Shape 128"/>
          <p:cNvSpPr/>
          <p:nvPr/>
        </p:nvSpPr>
        <p:spPr>
          <a:xfrm rot="18900000">
            <a:off x="2155513" y="28656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" name="Shape 129"/>
          <p:cNvSpPr/>
          <p:nvPr/>
        </p:nvSpPr>
        <p:spPr>
          <a:xfrm rot="18900000">
            <a:off x="1950111" y="24474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3" name="Shape 130"/>
          <p:cNvSpPr/>
          <p:nvPr/>
        </p:nvSpPr>
        <p:spPr>
          <a:xfrm rot="18900000">
            <a:off x="2434612" y="28656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4" name="Shape 131"/>
          <p:cNvSpPr/>
          <p:nvPr/>
        </p:nvSpPr>
        <p:spPr>
          <a:xfrm rot="18900000">
            <a:off x="2236428" y="262471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5" name="Shape 132"/>
          <p:cNvSpPr/>
          <p:nvPr/>
        </p:nvSpPr>
        <p:spPr>
          <a:xfrm rot="18900000">
            <a:off x="2481914" y="264499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6" name="Shape 133"/>
          <p:cNvSpPr/>
          <p:nvPr/>
        </p:nvSpPr>
        <p:spPr>
          <a:xfrm rot="18900000">
            <a:off x="2368692" y="23915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7" name="Shape 134"/>
          <p:cNvSpPr/>
          <p:nvPr/>
        </p:nvSpPr>
        <p:spPr>
          <a:xfrm rot="18900000">
            <a:off x="2670616" y="25749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8" name="Shape 135"/>
          <p:cNvSpPr/>
          <p:nvPr/>
        </p:nvSpPr>
        <p:spPr>
          <a:xfrm rot="18900000">
            <a:off x="2595135" y="2192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9" name="Shape 136"/>
          <p:cNvSpPr/>
          <p:nvPr/>
        </p:nvSpPr>
        <p:spPr>
          <a:xfrm rot="18900000">
            <a:off x="1942763" y="26837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Shape 137"/>
          <p:cNvSpPr/>
          <p:nvPr/>
        </p:nvSpPr>
        <p:spPr>
          <a:xfrm rot="18900000">
            <a:off x="1523872" y="23986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1" name="Shape 138"/>
          <p:cNvSpPr/>
          <p:nvPr/>
        </p:nvSpPr>
        <p:spPr>
          <a:xfrm rot="18900000">
            <a:off x="1320471" y="17115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2" name="Shape 139"/>
          <p:cNvSpPr/>
          <p:nvPr/>
        </p:nvSpPr>
        <p:spPr>
          <a:xfrm rot="18900000">
            <a:off x="1746399" y="22431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3" name="Shape 140"/>
          <p:cNvSpPr/>
          <p:nvPr/>
        </p:nvSpPr>
        <p:spPr>
          <a:xfrm rot="18900000">
            <a:off x="1010292" y="182632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4" name="Shape 141"/>
          <p:cNvSpPr/>
          <p:nvPr/>
        </p:nvSpPr>
        <p:spPr>
          <a:xfrm rot="18900000">
            <a:off x="1584653" y="21116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5" name="Shape 142"/>
          <p:cNvSpPr/>
          <p:nvPr/>
        </p:nvSpPr>
        <p:spPr>
          <a:xfrm rot="18900000">
            <a:off x="1624630" y="178743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6" name="Shape 143"/>
          <p:cNvSpPr/>
          <p:nvPr/>
        </p:nvSpPr>
        <p:spPr>
          <a:xfrm rot="18900000">
            <a:off x="1320471" y="22462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7" name="Shape 144"/>
          <p:cNvSpPr/>
          <p:nvPr/>
        </p:nvSpPr>
        <p:spPr>
          <a:xfrm rot="18900000">
            <a:off x="1439082" y="193232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8" name="Shape 145"/>
          <p:cNvSpPr/>
          <p:nvPr/>
        </p:nvSpPr>
        <p:spPr>
          <a:xfrm rot="18900000">
            <a:off x="1180408" y="2064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" name="Shape 146"/>
          <p:cNvSpPr/>
          <p:nvPr/>
        </p:nvSpPr>
        <p:spPr>
          <a:xfrm rot="18900000">
            <a:off x="1064055" y="23184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0" name="Shape 147"/>
          <p:cNvSpPr/>
          <p:nvPr/>
        </p:nvSpPr>
        <p:spPr>
          <a:xfrm rot="18900000">
            <a:off x="1261715" y="25293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1" name="Shape 148"/>
          <p:cNvSpPr/>
          <p:nvPr/>
        </p:nvSpPr>
        <p:spPr>
          <a:xfrm rot="18900000">
            <a:off x="1809663" y="19809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2" name="Shape 149"/>
          <p:cNvSpPr/>
          <p:nvPr/>
        </p:nvSpPr>
        <p:spPr>
          <a:xfrm rot="18900000">
            <a:off x="880956" y="209136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3"/>
          <p:cNvSpPr/>
          <p:nvPr/>
        </p:nvSpPr>
        <p:spPr>
          <a:xfrm rot="18900000">
            <a:off x="970281" y="35317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7" name="Shape 154"/>
          <p:cNvSpPr/>
          <p:nvPr/>
        </p:nvSpPr>
        <p:spPr>
          <a:xfrm rot="18900000">
            <a:off x="1086635" y="331103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8" name="Shape 155"/>
          <p:cNvSpPr/>
          <p:nvPr/>
        </p:nvSpPr>
        <p:spPr>
          <a:xfrm rot="18900000">
            <a:off x="981127" y="30902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9" name="Shape 156"/>
          <p:cNvSpPr/>
          <p:nvPr/>
        </p:nvSpPr>
        <p:spPr>
          <a:xfrm rot="18900000">
            <a:off x="1834844" y="31193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0" name="Shape 157"/>
          <p:cNvSpPr/>
          <p:nvPr/>
        </p:nvSpPr>
        <p:spPr>
          <a:xfrm rot="18900000">
            <a:off x="2055265" y="215971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1" name="Shape 158"/>
          <p:cNvSpPr/>
          <p:nvPr/>
        </p:nvSpPr>
        <p:spPr>
          <a:xfrm rot="18900000">
            <a:off x="2131465" y="235517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2" name="Shape 159"/>
          <p:cNvSpPr/>
          <p:nvPr/>
        </p:nvSpPr>
        <p:spPr>
          <a:xfrm rot="18900000">
            <a:off x="2361194" y="21018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3" name="Shape 160"/>
          <p:cNvSpPr/>
          <p:nvPr/>
        </p:nvSpPr>
        <p:spPr>
          <a:xfrm rot="18900000">
            <a:off x="2595135" y="24053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66" name="Group 163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164" name="Shape 161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5" name="Shape 162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Antes de LDA</a:t>
              </a:r>
            </a:p>
          </p:txBody>
        </p:sp>
      </p:grpSp>
      <p:grpSp>
        <p:nvGrpSpPr>
          <p:cNvPr id="169" name="Group 166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167" name="Shape 164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8" name="Shape 165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LDA</a:t>
              </a:r>
            </a:p>
          </p:txBody>
        </p:sp>
      </p:grpSp>
      <p:sp>
        <p:nvSpPr>
          <p:cNvPr id="170" name="Shape 167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Shape 168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Shape 169"/>
          <p:cNvSpPr/>
          <p:nvPr/>
        </p:nvSpPr>
        <p:spPr>
          <a:xfrm rot="18900000">
            <a:off x="1265705" y="34656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3" name="Shape 170"/>
          <p:cNvSpPr/>
          <p:nvPr/>
        </p:nvSpPr>
        <p:spPr>
          <a:xfrm rot="18900000">
            <a:off x="1345310" y="3235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4" name="Shape 171"/>
          <p:cNvSpPr/>
          <p:nvPr/>
        </p:nvSpPr>
        <p:spPr>
          <a:xfrm rot="18900000">
            <a:off x="1530855" y="31148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5" name="Shape 172"/>
          <p:cNvSpPr/>
          <p:nvPr/>
        </p:nvSpPr>
        <p:spPr>
          <a:xfrm rot="18900000">
            <a:off x="1226697" y="300402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6" name="Shape 173"/>
          <p:cNvSpPr/>
          <p:nvPr/>
        </p:nvSpPr>
        <p:spPr>
          <a:xfrm rot="18900000">
            <a:off x="1490880" y="28153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7" name="Shape 174"/>
          <p:cNvSpPr/>
          <p:nvPr/>
        </p:nvSpPr>
        <p:spPr>
          <a:xfrm rot="18900000">
            <a:off x="1652626" y="3349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8" name="Shape 175"/>
          <p:cNvSpPr/>
          <p:nvPr/>
        </p:nvSpPr>
        <p:spPr>
          <a:xfrm rot="18900000">
            <a:off x="1715891" y="290285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" name="Shape 176"/>
          <p:cNvSpPr/>
          <p:nvPr/>
        </p:nvSpPr>
        <p:spPr>
          <a:xfrm rot="18900000">
            <a:off x="1593319" y="36294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0" name="Shape 177"/>
          <p:cNvSpPr/>
          <p:nvPr/>
        </p:nvSpPr>
        <p:spPr>
          <a:xfrm rot="18900000">
            <a:off x="1911418" y="341916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1" name="Shape 178"/>
          <p:cNvSpPr/>
          <p:nvPr/>
        </p:nvSpPr>
        <p:spPr>
          <a:xfrm rot="18900000">
            <a:off x="1264438" y="36887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2" name="Shape 179"/>
          <p:cNvSpPr/>
          <p:nvPr/>
        </p:nvSpPr>
        <p:spPr>
          <a:xfrm rot="18900000">
            <a:off x="2155513" y="28656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3" name="Shape 180"/>
          <p:cNvSpPr/>
          <p:nvPr/>
        </p:nvSpPr>
        <p:spPr>
          <a:xfrm rot="18900000">
            <a:off x="1950111" y="24474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4" name="Shape 181"/>
          <p:cNvSpPr/>
          <p:nvPr/>
        </p:nvSpPr>
        <p:spPr>
          <a:xfrm rot="18900000">
            <a:off x="2434612" y="28656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5" name="Shape 182"/>
          <p:cNvSpPr/>
          <p:nvPr/>
        </p:nvSpPr>
        <p:spPr>
          <a:xfrm rot="18900000">
            <a:off x="2236428" y="26247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6" name="Shape 183"/>
          <p:cNvSpPr/>
          <p:nvPr/>
        </p:nvSpPr>
        <p:spPr>
          <a:xfrm rot="18900000">
            <a:off x="2481914" y="264499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7" name="Shape 184"/>
          <p:cNvSpPr/>
          <p:nvPr/>
        </p:nvSpPr>
        <p:spPr>
          <a:xfrm rot="18900000">
            <a:off x="2368692" y="23915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8" name="Shape 185"/>
          <p:cNvSpPr/>
          <p:nvPr/>
        </p:nvSpPr>
        <p:spPr>
          <a:xfrm rot="18900000">
            <a:off x="2670616" y="25749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9" name="Shape 186"/>
          <p:cNvSpPr/>
          <p:nvPr/>
        </p:nvSpPr>
        <p:spPr>
          <a:xfrm rot="18900000">
            <a:off x="2595135" y="2192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0" name="Shape 187"/>
          <p:cNvSpPr/>
          <p:nvPr/>
        </p:nvSpPr>
        <p:spPr>
          <a:xfrm rot="18900000">
            <a:off x="1942763" y="26837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1" name="Shape 188"/>
          <p:cNvSpPr/>
          <p:nvPr/>
        </p:nvSpPr>
        <p:spPr>
          <a:xfrm rot="18900000">
            <a:off x="6134710" y="27639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2" name="Shape 189"/>
          <p:cNvSpPr/>
          <p:nvPr/>
        </p:nvSpPr>
        <p:spPr>
          <a:xfrm rot="18900000">
            <a:off x="6437833" y="265834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3" name="Shape 190"/>
          <p:cNvSpPr/>
          <p:nvPr/>
        </p:nvSpPr>
        <p:spPr>
          <a:xfrm rot="18900000">
            <a:off x="6073649" y="30736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4" name="Shape 191"/>
          <p:cNvSpPr/>
          <p:nvPr/>
        </p:nvSpPr>
        <p:spPr>
          <a:xfrm rot="18900000">
            <a:off x="7025840" y="31016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5" name="Shape 192"/>
          <p:cNvSpPr/>
          <p:nvPr/>
        </p:nvSpPr>
        <p:spPr>
          <a:xfrm rot="18900000">
            <a:off x="7940933" y="2773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6" name="Shape 193"/>
          <p:cNvSpPr/>
          <p:nvPr/>
        </p:nvSpPr>
        <p:spPr>
          <a:xfrm rot="18900000">
            <a:off x="8077310" y="2968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7" name="Shape 194"/>
          <p:cNvSpPr/>
          <p:nvPr/>
        </p:nvSpPr>
        <p:spPr>
          <a:xfrm rot="18900000">
            <a:off x="8314538" y="267916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8" name="Shape 195"/>
          <p:cNvSpPr/>
          <p:nvPr/>
        </p:nvSpPr>
        <p:spPr>
          <a:xfrm rot="18900000">
            <a:off x="7801780" y="3021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01" name="Group 198"/>
          <p:cNvGrpSpPr/>
          <p:nvPr/>
        </p:nvGrpSpPr>
        <p:grpSpPr>
          <a:xfrm>
            <a:off x="6523828" y="998213"/>
            <a:ext cx="2063067" cy="457202"/>
            <a:chOff x="0" y="0"/>
            <a:chExt cx="2063066" cy="457201"/>
          </a:xfrm>
        </p:grpSpPr>
        <p:sp>
          <p:nvSpPr>
            <p:cNvPr id="199" name="Shape 196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0" name="Shape 197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Después de LDA</a:t>
              </a:r>
            </a:p>
          </p:txBody>
        </p:sp>
      </p:grpSp>
      <p:sp>
        <p:nvSpPr>
          <p:cNvPr id="202" name="Shape 199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chemeClr val="accent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Shape 200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chemeClr val="accent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hape 201"/>
          <p:cNvSpPr/>
          <p:nvPr/>
        </p:nvSpPr>
        <p:spPr>
          <a:xfrm rot="18900000">
            <a:off x="6205997" y="33270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5" name="Shape 202"/>
          <p:cNvSpPr/>
          <p:nvPr/>
        </p:nvSpPr>
        <p:spPr>
          <a:xfrm rot="18900000">
            <a:off x="6437833" y="32192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6" name="Shape 203"/>
          <p:cNvSpPr/>
          <p:nvPr/>
        </p:nvSpPr>
        <p:spPr>
          <a:xfrm rot="18900000">
            <a:off x="6709005" y="30295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7" name="Shape 204"/>
          <p:cNvSpPr/>
          <p:nvPr/>
        </p:nvSpPr>
        <p:spPr>
          <a:xfrm rot="18900000">
            <a:off x="6437833" y="2931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8" name="Shape 205"/>
          <p:cNvSpPr/>
          <p:nvPr/>
        </p:nvSpPr>
        <p:spPr>
          <a:xfrm rot="18900000">
            <a:off x="6655675" y="26837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9" name="Shape 206"/>
          <p:cNvSpPr/>
          <p:nvPr/>
        </p:nvSpPr>
        <p:spPr>
          <a:xfrm rot="18900000">
            <a:off x="6745147" y="33324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0" name="Shape 207"/>
          <p:cNvSpPr/>
          <p:nvPr/>
        </p:nvSpPr>
        <p:spPr>
          <a:xfrm rot="18900000">
            <a:off x="6976982" y="27986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1" name="Shape 208"/>
          <p:cNvSpPr/>
          <p:nvPr/>
        </p:nvSpPr>
        <p:spPr>
          <a:xfrm rot="18900000">
            <a:off x="6696060" y="354235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2" name="Shape 209"/>
          <p:cNvSpPr/>
          <p:nvPr/>
        </p:nvSpPr>
        <p:spPr>
          <a:xfrm rot="18900000">
            <a:off x="7003940" y="34025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3" name="Shape 210"/>
          <p:cNvSpPr/>
          <p:nvPr/>
        </p:nvSpPr>
        <p:spPr>
          <a:xfrm rot="18900000">
            <a:off x="6319218" y="353729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4" name="Shape 211"/>
          <p:cNvSpPr/>
          <p:nvPr/>
        </p:nvSpPr>
        <p:spPr>
          <a:xfrm rot="18900000">
            <a:off x="8001110" y="34698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5" name="Shape 212"/>
          <p:cNvSpPr/>
          <p:nvPr/>
        </p:nvSpPr>
        <p:spPr>
          <a:xfrm rot="18900000">
            <a:off x="7801780" y="325026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6" name="Shape 213"/>
          <p:cNvSpPr/>
          <p:nvPr/>
        </p:nvSpPr>
        <p:spPr>
          <a:xfrm rot="18900000">
            <a:off x="8358738" y="34773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7" name="Shape 214"/>
          <p:cNvSpPr/>
          <p:nvPr/>
        </p:nvSpPr>
        <p:spPr>
          <a:xfrm rot="18900000">
            <a:off x="8077310" y="328576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8" name="Shape 215"/>
          <p:cNvSpPr/>
          <p:nvPr/>
        </p:nvSpPr>
        <p:spPr>
          <a:xfrm rot="18900000">
            <a:off x="8427759" y="325880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9" name="Shape 216"/>
          <p:cNvSpPr/>
          <p:nvPr/>
        </p:nvSpPr>
        <p:spPr>
          <a:xfrm rot="18900000">
            <a:off x="8314538" y="30054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0" name="Shape 217"/>
          <p:cNvSpPr/>
          <p:nvPr/>
        </p:nvSpPr>
        <p:spPr>
          <a:xfrm rot="18900000">
            <a:off x="8647527" y="33612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1" name="Shape 218"/>
          <p:cNvSpPr/>
          <p:nvPr/>
        </p:nvSpPr>
        <p:spPr>
          <a:xfrm rot="18900000">
            <a:off x="8540980" y="28059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2" name="Shape 219"/>
          <p:cNvSpPr/>
          <p:nvPr/>
        </p:nvSpPr>
        <p:spPr>
          <a:xfrm rot="18900000">
            <a:off x="8647527" y="308083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3" name="Shape 220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224" name="Shape 221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225" name="Shape 222"/>
          <p:cNvSpPr txBox="1"/>
          <p:nvPr/>
        </p:nvSpPr>
        <p:spPr>
          <a:xfrm>
            <a:off x="8725561" y="3859055"/>
            <a:ext cx="45286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LD</a:t>
            </a:r>
            <a:r>
              <a:rPr sz="800"/>
              <a:t>1</a:t>
            </a:r>
          </a:p>
        </p:txBody>
      </p:sp>
      <p:sp>
        <p:nvSpPr>
          <p:cNvPr id="226" name="Shape 223"/>
          <p:cNvSpPr txBox="1"/>
          <p:nvPr/>
        </p:nvSpPr>
        <p:spPr>
          <a:xfrm>
            <a:off x="5537860" y="1300854"/>
            <a:ext cx="45286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LD</a:t>
            </a:r>
            <a:r>
              <a:rPr sz="800"/>
              <a:t>2</a:t>
            </a:r>
          </a:p>
        </p:txBody>
      </p:sp>
      <p:sp>
        <p:nvSpPr>
          <p:cNvPr id="227" name="Shape 224"/>
          <p:cNvSpPr txBox="1"/>
          <p:nvPr/>
        </p:nvSpPr>
        <p:spPr>
          <a:xfrm>
            <a:off x="1129301" y="4261313"/>
            <a:ext cx="68853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LD</a:t>
            </a:r>
            <a:r>
              <a:rPr sz="1000"/>
              <a:t>1</a:t>
            </a:r>
            <a:r>
              <a:t> y LD</a:t>
            </a:r>
            <a:r>
              <a:rPr sz="1000"/>
              <a:t>2</a:t>
            </a:r>
            <a:r>
              <a:t> son las direcciones de máxima separación de clases</a:t>
            </a:r>
          </a:p>
        </p:txBody>
      </p:sp>
      <p:sp>
        <p:nvSpPr>
          <p:cNvPr id="228" name="Shape 225"/>
          <p:cNvSpPr txBox="1"/>
          <p:nvPr>
            <p:ph type="title"/>
          </p:nvPr>
        </p:nvSpPr>
        <p:spPr>
          <a:xfrm>
            <a:off x="271002" y="88900"/>
            <a:ext cx="8601996" cy="516382"/>
          </a:xfrm>
          <a:prstGeom prst="rect">
            <a:avLst/>
          </a:prstGeom>
        </p:spPr>
        <p:txBody>
          <a:bodyPr anchor="t"/>
          <a:lstStyle>
            <a:lvl1pPr defTabSz="579363">
              <a:defRPr sz="2200">
                <a:ln w="3823">
                  <a:solidFill>
                    <a:srgbClr val="054697"/>
                  </a:solidFill>
                </a:ln>
                <a:effectLst>
                  <a:outerShdw sx="100000" sy="100000" kx="0" ky="0" algn="b" rotWithShape="0" blurRad="22352" dist="1287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LDA encuentra las direcciones de máxima separación de clases</a:t>
            </a:r>
          </a:p>
        </p:txBody>
      </p:sp>
      <p:sp>
        <p:nvSpPr>
          <p:cNvPr id="229" name="Shape 226"/>
          <p:cNvSpPr/>
          <p:nvPr/>
        </p:nvSpPr>
        <p:spPr>
          <a:xfrm rot="18900000">
            <a:off x="1523872" y="23986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0" name="Shape 227"/>
          <p:cNvSpPr/>
          <p:nvPr/>
        </p:nvSpPr>
        <p:spPr>
          <a:xfrm rot="18900000">
            <a:off x="1320471" y="17115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1" name="Shape 228"/>
          <p:cNvSpPr/>
          <p:nvPr/>
        </p:nvSpPr>
        <p:spPr>
          <a:xfrm rot="18900000">
            <a:off x="1746399" y="22431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2" name="Shape 229"/>
          <p:cNvSpPr/>
          <p:nvPr/>
        </p:nvSpPr>
        <p:spPr>
          <a:xfrm rot="18900000">
            <a:off x="1010292" y="182632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3" name="Shape 230"/>
          <p:cNvSpPr/>
          <p:nvPr/>
        </p:nvSpPr>
        <p:spPr>
          <a:xfrm rot="18900000">
            <a:off x="1584653" y="21116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4" name="Shape 231"/>
          <p:cNvSpPr/>
          <p:nvPr/>
        </p:nvSpPr>
        <p:spPr>
          <a:xfrm rot="18900000">
            <a:off x="1624630" y="178743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5" name="Shape 232"/>
          <p:cNvSpPr/>
          <p:nvPr/>
        </p:nvSpPr>
        <p:spPr>
          <a:xfrm rot="18900000">
            <a:off x="1320471" y="22462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6" name="Shape 233"/>
          <p:cNvSpPr/>
          <p:nvPr/>
        </p:nvSpPr>
        <p:spPr>
          <a:xfrm rot="18900000">
            <a:off x="1439082" y="193232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7" name="Shape 234"/>
          <p:cNvSpPr/>
          <p:nvPr/>
        </p:nvSpPr>
        <p:spPr>
          <a:xfrm rot="18900000">
            <a:off x="1180408" y="2064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8" name="Shape 235"/>
          <p:cNvSpPr/>
          <p:nvPr/>
        </p:nvSpPr>
        <p:spPr>
          <a:xfrm rot="18900000">
            <a:off x="1064055" y="23184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9" name="Shape 236"/>
          <p:cNvSpPr/>
          <p:nvPr/>
        </p:nvSpPr>
        <p:spPr>
          <a:xfrm rot="18900000">
            <a:off x="1261715" y="25293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0" name="Shape 237"/>
          <p:cNvSpPr/>
          <p:nvPr/>
        </p:nvSpPr>
        <p:spPr>
          <a:xfrm rot="18900000">
            <a:off x="1809663" y="19809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1" name="Shape 238"/>
          <p:cNvSpPr/>
          <p:nvPr/>
        </p:nvSpPr>
        <p:spPr>
          <a:xfrm rot="18900000">
            <a:off x="880956" y="20913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2" name="Shape 239"/>
          <p:cNvSpPr/>
          <p:nvPr/>
        </p:nvSpPr>
        <p:spPr>
          <a:xfrm rot="18900000">
            <a:off x="7016821" y="21497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3" name="Shape 240"/>
          <p:cNvSpPr/>
          <p:nvPr/>
        </p:nvSpPr>
        <p:spPr>
          <a:xfrm rot="18900000">
            <a:off x="7716025" y="202865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4" name="Shape 241"/>
          <p:cNvSpPr/>
          <p:nvPr/>
        </p:nvSpPr>
        <p:spPr>
          <a:xfrm rot="18900000">
            <a:off x="7446308" y="206869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5" name="Shape 242"/>
          <p:cNvSpPr/>
          <p:nvPr/>
        </p:nvSpPr>
        <p:spPr>
          <a:xfrm rot="18900000">
            <a:off x="7748527" y="17869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6" name="Shape 243"/>
          <p:cNvSpPr/>
          <p:nvPr/>
        </p:nvSpPr>
        <p:spPr>
          <a:xfrm rot="18900000">
            <a:off x="7263627" y="18530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7" name="Shape 244"/>
          <p:cNvSpPr/>
          <p:nvPr/>
        </p:nvSpPr>
        <p:spPr>
          <a:xfrm rot="18900000">
            <a:off x="7567477" y="18654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8" name="Shape 245"/>
          <p:cNvSpPr/>
          <p:nvPr/>
        </p:nvSpPr>
        <p:spPr>
          <a:xfrm rot="18900000">
            <a:off x="7179105" y="20118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9" name="Shape 246"/>
          <p:cNvSpPr/>
          <p:nvPr/>
        </p:nvSpPr>
        <p:spPr>
          <a:xfrm rot="18900000">
            <a:off x="7234290" y="16095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0" name="Shape 247"/>
          <p:cNvSpPr/>
          <p:nvPr/>
        </p:nvSpPr>
        <p:spPr>
          <a:xfrm rot="18900000">
            <a:off x="6976982" y="190458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1" name="Shape 248"/>
          <p:cNvSpPr/>
          <p:nvPr/>
        </p:nvSpPr>
        <p:spPr>
          <a:xfrm rot="18900000">
            <a:off x="7645810" y="16212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2" name="Shape 249"/>
          <p:cNvSpPr/>
          <p:nvPr/>
        </p:nvSpPr>
        <p:spPr>
          <a:xfrm rot="18900000">
            <a:off x="7022271" y="16660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3" name="Shape 250"/>
          <p:cNvSpPr/>
          <p:nvPr/>
        </p:nvSpPr>
        <p:spPr>
          <a:xfrm rot="18900000">
            <a:off x="7446308" y="17120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4" name="Shape 251"/>
          <p:cNvSpPr/>
          <p:nvPr/>
        </p:nvSpPr>
        <p:spPr>
          <a:xfrm rot="18900000">
            <a:off x="7237503" y="2235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5" name="Shape 252"/>
          <p:cNvSpPr/>
          <p:nvPr/>
        </p:nvSpPr>
        <p:spPr>
          <a:xfrm rot="18900000">
            <a:off x="7467014" y="22922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6" name="Shape 253"/>
          <p:cNvSpPr/>
          <p:nvPr/>
        </p:nvSpPr>
        <p:spPr>
          <a:xfrm rot="18900000">
            <a:off x="7645810" y="2238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7" name="Shape 254"/>
          <p:cNvSpPr/>
          <p:nvPr/>
        </p:nvSpPr>
        <p:spPr>
          <a:xfrm rot="18900000">
            <a:off x="7440049" y="15347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5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262" name="Shape 259"/>
          <p:cNvSpPr txBox="1"/>
          <p:nvPr/>
        </p:nvSpPr>
        <p:spPr>
          <a:xfrm>
            <a:off x="357089" y="2631246"/>
            <a:ext cx="8429822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1: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Aplicar escalado de variables a la matriz de características X, compuesta por n variables independientes.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267" name="Shape 264"/>
          <p:cNvSpPr txBox="1"/>
          <p:nvPr/>
        </p:nvSpPr>
        <p:spPr>
          <a:xfrm>
            <a:off x="879711" y="919224"/>
            <a:ext cx="7384578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2: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Sea C el número de clases, calcular C vectores m-dimensionales, de modo que cada uno contenga las medias de las características de las observaciones para cada clase.</a:t>
            </a:r>
          </a:p>
        </p:txBody>
      </p:sp>
      <p:sp>
        <p:nvSpPr>
          <p:cNvPr id="268" name="Shape 265"/>
          <p:cNvSpPr txBox="1"/>
          <p:nvPr/>
        </p:nvSpPr>
        <p:spPr>
          <a:xfrm>
            <a:off x="-1" y="1653346"/>
            <a:ext cx="914400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Ex: supongamos que las VD tienen dos clases 0 y 1, y sea       la característica j-ésima de la observación i-ésima, entonces</a:t>
            </a:r>
          </a:p>
        </p:txBody>
      </p:sp>
      <p:pic>
        <p:nvPicPr>
          <p:cNvPr id="26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649" y="1653346"/>
            <a:ext cx="188503" cy="307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0069" y="2325503"/>
            <a:ext cx="1208273" cy="742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8308" y="3762507"/>
            <a:ext cx="1251795" cy="742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0357" y="3321170"/>
            <a:ext cx="669343" cy="21271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0"/>
          <p:cNvSpPr/>
          <p:nvPr/>
        </p:nvSpPr>
        <p:spPr>
          <a:xfrm flipV="1">
            <a:off x="1619002" y="2168260"/>
            <a:ext cx="2" cy="246567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Shape 271"/>
          <p:cNvSpPr/>
          <p:nvPr/>
        </p:nvSpPr>
        <p:spPr>
          <a:xfrm flipV="1">
            <a:off x="2444204" y="3124854"/>
            <a:ext cx="2" cy="57404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5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57954" y="2333782"/>
            <a:ext cx="1208273" cy="764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20972" y="3751912"/>
            <a:ext cx="1282237" cy="764142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4"/>
          <p:cNvSpPr/>
          <p:nvPr/>
        </p:nvSpPr>
        <p:spPr>
          <a:xfrm flipV="1">
            <a:off x="6737104" y="2179037"/>
            <a:ext cx="2" cy="2465677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8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09352" y="3321170"/>
            <a:ext cx="643670" cy="212716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6"/>
          <p:cNvSpPr/>
          <p:nvPr/>
        </p:nvSpPr>
        <p:spPr>
          <a:xfrm flipV="1">
            <a:off x="7562090" y="3140507"/>
            <a:ext cx="2" cy="57404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Las matemáticas tras el LDA</a:t>
            </a:r>
          </a:p>
        </p:txBody>
      </p:sp>
      <p:sp>
        <p:nvSpPr>
          <p:cNvPr id="284" name="Shape 281"/>
          <p:cNvSpPr txBox="1"/>
          <p:nvPr/>
        </p:nvSpPr>
        <p:spPr>
          <a:xfrm>
            <a:off x="1564396" y="1014275"/>
            <a:ext cx="6015208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PASO 3:</a:t>
            </a:r>
            <a:r>
              <a:rPr>
                <a:latin typeface="Montserrat Light"/>
                <a:ea typeface="Montserrat Light"/>
                <a:cs typeface="Montserrat Light"/>
                <a:sym typeface="Montserrat Light"/>
              </a:rPr>
              <a:t> Calculamos la matriz de productos cruzados centrados en la media para cada clase, que mide la varianza dentro de cada clase</a:t>
            </a:r>
          </a:p>
        </p:txBody>
      </p:sp>
      <p:sp>
        <p:nvSpPr>
          <p:cNvPr id="285" name="Shape 282"/>
          <p:cNvSpPr txBox="1"/>
          <p:nvPr/>
        </p:nvSpPr>
        <p:spPr>
          <a:xfrm>
            <a:off x="-1" y="1576746"/>
            <a:ext cx="9144001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Con nuestro ejemplo de las clases 0 y 1, las dos matrices de productos cruzados S</a:t>
            </a:r>
            <a:r>
              <a:rPr sz="800"/>
              <a:t>0</a:t>
            </a:r>
            <a:r>
              <a:t> y S</a:t>
            </a:r>
            <a:r>
              <a:rPr sz="800"/>
              <a:t>1</a:t>
            </a:r>
            <a:r>
              <a:t> para las respectivas clases 0 y 1 son:</a:t>
            </a:r>
          </a:p>
        </p:txBody>
      </p:sp>
      <p:pic>
        <p:nvPicPr>
          <p:cNvPr id="28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0593" y="2305419"/>
            <a:ext cx="6282815" cy="2125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