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96" r:id="rId3"/>
    <p:sldId id="372" r:id="rId4"/>
    <p:sldId id="373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</p:sldIdLst>
  <p:sldSz cx="9144000" cy="7129463"/>
  <p:notesSz cx="6881813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194C"/>
    <a:srgbClr val="FF7171"/>
    <a:srgbClr val="FF9B9B"/>
    <a:srgbClr val="FF9393"/>
    <a:srgbClr val="E24B32"/>
    <a:srgbClr val="E8E8E8"/>
    <a:srgbClr val="B2B2B2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0" autoAdjust="0"/>
    <p:restoredTop sz="85435" autoAdjust="0"/>
  </p:normalViewPr>
  <p:slideViewPr>
    <p:cSldViewPr>
      <p:cViewPr varScale="1">
        <p:scale>
          <a:sx n="61" d="100"/>
          <a:sy n="61" d="100"/>
        </p:scale>
        <p:origin x="1548" y="72"/>
      </p:cViewPr>
      <p:guideLst>
        <p:guide orient="horz" pos="22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r>
              <a:rPr lang="es-ES" smtClean="0"/>
              <a:t>MySql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B84A9FD2-4B2F-4943-A473-8F8C07A91953}" type="datetimeFigureOut">
              <a:rPr lang="en-US" smtClean="0"/>
              <a:pPr/>
              <a:t>3/2/2017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r>
              <a:rPr lang="es-ES" dirty="0" smtClean="0"/>
              <a:t>Ing. Yolfer Rosales C.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FCFA7FDC-9400-484E-B035-5F06605E0DC2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65361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r>
              <a:rPr lang="es-ES" smtClean="0"/>
              <a:t>MySql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C25B8A58-EB8A-4D24-A393-F63C5C373772}" type="datetimeFigureOut">
              <a:rPr lang="es-ES" smtClean="0"/>
              <a:pPr/>
              <a:t>02/03/2017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728663"/>
            <a:ext cx="467042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r>
              <a:rPr lang="es-ES" dirty="0" smtClean="0"/>
              <a:t>Ing. Yolfer Rosales C.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24766ABC-43FB-4E83-BCBC-97D2B647D42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84109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MySql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Yolfer Rosales C.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6ABC-43FB-4E83-BCBC-97D2B647D42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34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MySql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Yolfer Rosales C.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6ABC-43FB-4E83-BCBC-97D2B647D427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93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46571"/>
            <a:ext cx="5905500" cy="598908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738144"/>
            <a:ext cx="9144000" cy="17972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741214"/>
            <a:ext cx="1223962" cy="1272411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581400" y="6654167"/>
            <a:ext cx="2209800" cy="254152"/>
          </a:xfrm>
        </p:spPr>
        <p:txBody>
          <a:bodyPr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654167"/>
            <a:ext cx="2133600" cy="254152"/>
          </a:xfrm>
        </p:spPr>
        <p:txBody>
          <a:bodyPr/>
          <a:lstStyle>
            <a:lvl1pPr algn="l">
              <a:defRPr sz="1200"/>
            </a:lvl1pPr>
          </a:lstStyle>
          <a:p>
            <a:fld id="{3DC79387-8C3B-4E09-8AA6-67553669C1D4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67460"/>
            <a:ext cx="4495800" cy="1821974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703571"/>
            <a:ext cx="7620000" cy="31686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pic>
        <p:nvPicPr>
          <p:cNvPr id="1027" name="Picture 3" descr="E:\Documents and Settings\Athi Soft\Escritorio\Cesca\Imagenes\Varios\splash_top_03.jp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4000496" y="4158859"/>
            <a:ext cx="1571636" cy="1633846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</p:pic>
      <p:pic>
        <p:nvPicPr>
          <p:cNvPr id="1026" name="Picture 2" descr="G:\im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928662" y="1559556"/>
            <a:ext cx="3643338" cy="40846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15" name="Picture 2" descr="E:\Documents and Settings\Athi Soft\Escritorio\Cesca\Imagenes\Varios\Programador.jpg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14282" y="1113963"/>
            <a:ext cx="1500198" cy="163384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5EC42D-B545-4BBB-A8B4-275B3658048A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57977" y="633729"/>
            <a:ext cx="2066925" cy="594122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2" y="633729"/>
            <a:ext cx="6048375" cy="59412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C167D3-8313-410E-AF33-AC93329126CC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430BC-1378-4FD7-A0C8-2DEE9C92D52C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7 Elipse"/>
          <p:cNvSpPr/>
          <p:nvPr userDrawn="1"/>
        </p:nvSpPr>
        <p:spPr bwMode="auto">
          <a:xfrm>
            <a:off x="71500" y="345824"/>
            <a:ext cx="1332148" cy="12725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 descr="C:\Users\Yolfer\Desktop\Conferencia Diseño Web Site\5-2013-07-16-icono_we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455008"/>
            <a:ext cx="1008113" cy="1088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581341"/>
            <a:ext cx="7772400" cy="14159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021771"/>
            <a:ext cx="7772400" cy="15595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1D45A5-940B-41C2-84F6-EE05B39DF9BE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42757"/>
            <a:ext cx="4057650" cy="4832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7250" y="1742757"/>
            <a:ext cx="4057650" cy="48321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2F6D55-87DA-4426-8476-1A3AAFC35C37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509"/>
            <a:ext cx="8229600" cy="1188244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95878"/>
            <a:ext cx="4040188" cy="66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260964"/>
            <a:ext cx="4040188" cy="41076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95878"/>
            <a:ext cx="4041775" cy="66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260964"/>
            <a:ext cx="4041775" cy="41076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3A4B1B-BE75-4135-8DCA-767D5C658E29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D58D5C-CB71-42CD-9525-B872070BA403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EC00B7-4731-4E8C-80DA-9738407EB041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83859"/>
            <a:ext cx="3008313" cy="12080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83859"/>
            <a:ext cx="5111750" cy="6084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91907"/>
            <a:ext cx="3008313" cy="4876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0CC07E-6AB3-4706-854B-8BF4AC5953A8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990624"/>
            <a:ext cx="5486400" cy="5891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37030"/>
            <a:ext cx="5486400" cy="42776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579796"/>
            <a:ext cx="5486400" cy="8367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D1B2E-1AF7-4F05-B7E3-87CE92AB59E2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90" y="0"/>
            <a:ext cx="6804025" cy="7129463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71017"/>
            <a:ext cx="9144000" cy="6733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1" name="Oval 107"/>
          <p:cNvSpPr>
            <a:spLocks noChangeArrowheads="1"/>
          </p:cNvSpPr>
          <p:nvPr/>
        </p:nvSpPr>
        <p:spPr bwMode="gray">
          <a:xfrm>
            <a:off x="1116015" y="61063"/>
            <a:ext cx="865187" cy="92749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gray">
          <a:xfrm>
            <a:off x="8101015" y="110573"/>
            <a:ext cx="790575" cy="86312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742757"/>
            <a:ext cx="8267700" cy="483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792795"/>
            <a:ext cx="838200" cy="2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9A4FEC7C-9A5C-4DE2-A5DA-ED878413EF54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33730"/>
            <a:ext cx="6019800" cy="50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792795"/>
            <a:ext cx="1905000" cy="2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dirty="0"/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gray">
          <a:xfrm>
            <a:off x="1133477" y="79217"/>
            <a:ext cx="828675" cy="89118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3" name="Oval 109"/>
          <p:cNvSpPr>
            <a:spLocks noChangeArrowheads="1"/>
          </p:cNvSpPr>
          <p:nvPr/>
        </p:nvSpPr>
        <p:spPr bwMode="gray">
          <a:xfrm>
            <a:off x="179390" y="346571"/>
            <a:ext cx="1152525" cy="12724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gray">
          <a:xfrm>
            <a:off x="190502" y="366375"/>
            <a:ext cx="1128713" cy="1232804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gray">
          <a:xfrm>
            <a:off x="8120065" y="128727"/>
            <a:ext cx="757237" cy="82682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4098" name="Picture 2" descr="E:\Documents and Settings\Athi Soft\Escritorio\mas de programacion\Proyectos para este Ciclo-VI\SIGE-PB2007\Imagenes\user - copia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142844" y="371304"/>
            <a:ext cx="1214446" cy="126251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" name="1 CuadroTexto"/>
          <p:cNvSpPr txBox="1"/>
          <p:nvPr userDrawn="1"/>
        </p:nvSpPr>
        <p:spPr>
          <a:xfrm>
            <a:off x="5796138" y="6716553"/>
            <a:ext cx="291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194C"/>
                </a:solidFill>
              </a:rPr>
              <a:t>Ing. Yolfer Rosales C</a:t>
            </a:r>
            <a:endParaRPr lang="es-ES" sz="1600" dirty="0">
              <a:solidFill>
                <a:srgbClr val="00194C"/>
              </a:solidFill>
            </a:endParaRPr>
          </a:p>
        </p:txBody>
      </p:sp>
      <p:sp>
        <p:nvSpPr>
          <p:cNvPr id="16" name="15 Elipse"/>
          <p:cNvSpPr/>
          <p:nvPr userDrawn="1"/>
        </p:nvSpPr>
        <p:spPr bwMode="auto">
          <a:xfrm>
            <a:off x="71500" y="345824"/>
            <a:ext cx="1332148" cy="127259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2" descr="C:\Users\Yolfer\Desktop\Conferencia Diseño Web Site\5-2013-07-16-icono_web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455008"/>
            <a:ext cx="1008113" cy="1088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6248" y="1856620"/>
            <a:ext cx="4662518" cy="1821974"/>
          </a:xfrm>
        </p:spPr>
        <p:txBody>
          <a:bodyPr/>
          <a:lstStyle/>
          <a:p>
            <a:pPr algn="ctr"/>
            <a:r>
              <a:rPr lang="es-ES" dirty="0" smtClean="0"/>
              <a:t>Desarrollo de Base de datos con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 bwMode="auto">
          <a:xfrm>
            <a:off x="0" y="6117490"/>
            <a:ext cx="9144000" cy="10119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" sz="2400" dirty="0"/>
              <a:t>Docente: </a:t>
            </a:r>
            <a:r>
              <a:rPr lang="es-ES" sz="2400" dirty="0" smtClean="0"/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Ing</a:t>
            </a:r>
            <a:r>
              <a:rPr lang="es-ES" sz="2400" dirty="0">
                <a:solidFill>
                  <a:srgbClr val="FF0000"/>
                </a:solidFill>
              </a:rPr>
              <a:t>. Yolfer Rosales C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Modelado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634" y="1978719"/>
            <a:ext cx="8424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/>
              <a:t>El modelo para la tabla del ejemplo es el siguiente:</a:t>
            </a:r>
            <a:endParaRPr lang="es-E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8971" y="2770881"/>
            <a:ext cx="2879725" cy="712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1600" b="1"/>
              <a:t>Tabla Alumnos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sz="1600" b="1"/>
              <a:t>Modelo Lógico</a:t>
            </a:r>
            <a:endParaRPr lang="es-ES" sz="1600" b="1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02659" y="2770881"/>
            <a:ext cx="3241675" cy="7127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1600" b="1"/>
              <a:t>Tabla Alumnos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sz="1600" b="1"/>
              <a:t>Modelo Físico</a:t>
            </a:r>
            <a:endParaRPr lang="es-ES" sz="1600" b="1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46" y="3707506"/>
            <a:ext cx="2520950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96" y="3707506"/>
            <a:ext cx="143192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491359" y="5002906"/>
            <a:ext cx="1439862" cy="218009"/>
          </a:xfrm>
          <a:prstGeom prst="rightArrow">
            <a:avLst>
              <a:gd name="adj1" fmla="val 50000"/>
              <a:gd name="adj2" fmla="val 2491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346896" y="4210744"/>
            <a:ext cx="16557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sz="1400"/>
              <a:t>Pasamos del modelo lógico al modelo Físico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8979988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del modelo</a:t>
            </a:r>
            <a:endParaRPr lang="es-E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702295"/>
            <a:ext cx="1943100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39750" y="3431083"/>
            <a:ext cx="8281988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600" b="1">
                <a:solidFill>
                  <a:schemeClr val="accent2"/>
                </a:solidFill>
              </a:rPr>
              <a:t>CREATE TABLE</a:t>
            </a:r>
            <a:r>
              <a:rPr lang="es-MX" sz="1600"/>
              <a:t>  Alumnos </a:t>
            </a:r>
            <a:r>
              <a:rPr lang="es-MX" sz="1700" b="1">
                <a:latin typeface="Arial Black" pitchFamily="34" charset="0"/>
              </a:rPr>
              <a:t>(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Matricula  </a:t>
            </a:r>
            <a:r>
              <a:rPr lang="es-MX" sz="1600" b="1">
                <a:solidFill>
                  <a:schemeClr val="accent2"/>
                </a:solidFill>
              </a:rPr>
              <a:t>INT</a:t>
            </a:r>
            <a:r>
              <a:rPr lang="es-MX" sz="2000" b="1">
                <a:solidFill>
                  <a:srgbClr val="CC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Nombre </a:t>
            </a:r>
            <a:r>
              <a:rPr lang="es-MX" sz="1600" b="1">
                <a:solidFill>
                  <a:schemeClr val="accent2"/>
                </a:solidFill>
              </a:rPr>
              <a:t>VARCHAR</a:t>
            </a:r>
            <a:r>
              <a:rPr lang="es-MX" sz="1600"/>
              <a:t> (20)</a:t>
            </a:r>
            <a:r>
              <a:rPr lang="es-MX" sz="2000" b="1">
                <a:solidFill>
                  <a:srgbClr val="CC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Apellidos </a:t>
            </a:r>
            <a:r>
              <a:rPr lang="es-MX" sz="1600" b="1">
                <a:solidFill>
                  <a:schemeClr val="accent2"/>
                </a:solidFill>
              </a:rPr>
              <a:t>VARCHAR</a:t>
            </a:r>
            <a:r>
              <a:rPr lang="es-MX" sz="1600"/>
              <a:t>(50)</a:t>
            </a:r>
            <a:r>
              <a:rPr lang="es-MX" sz="2000" b="1">
                <a:solidFill>
                  <a:srgbClr val="CC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Fecha_Nac </a:t>
            </a:r>
            <a:r>
              <a:rPr lang="es-MX" sz="1600" b="1">
                <a:solidFill>
                  <a:schemeClr val="accent2"/>
                </a:solidFill>
              </a:rPr>
              <a:t>DATE</a:t>
            </a:r>
            <a:r>
              <a:rPr lang="es-MX" sz="2000" b="1">
                <a:solidFill>
                  <a:srgbClr val="CC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Telefono </a:t>
            </a:r>
            <a:r>
              <a:rPr lang="es-MX" sz="1600" b="1">
                <a:solidFill>
                  <a:schemeClr val="accent2"/>
                </a:solidFill>
              </a:rPr>
              <a:t>CHAR</a:t>
            </a:r>
            <a:r>
              <a:rPr lang="es-MX" sz="1600"/>
              <a:t> (18)</a:t>
            </a:r>
            <a:r>
              <a:rPr lang="es-MX" sz="1600" b="1">
                <a:solidFill>
                  <a:srgbClr val="CC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Direccion </a:t>
            </a:r>
            <a:r>
              <a:rPr lang="es-MX" sz="1600" b="1">
                <a:solidFill>
                  <a:schemeClr val="accent2"/>
                </a:solidFill>
              </a:rPr>
              <a:t>TEXT</a:t>
            </a:r>
          </a:p>
          <a:p>
            <a:pPr eaLnBrk="1" hangingPunct="1">
              <a:spcBef>
                <a:spcPct val="50000"/>
              </a:spcBef>
            </a:pPr>
            <a:r>
              <a:rPr lang="es-MX" sz="1600"/>
              <a:t>		</a:t>
            </a:r>
            <a:r>
              <a:rPr lang="es-MX" sz="1700" b="1">
                <a:latin typeface="Arial Black" pitchFamily="34" charset="0"/>
              </a:rPr>
              <a:t>)</a:t>
            </a:r>
            <a:endParaRPr lang="es-ES" sz="1700" b="1">
              <a:latin typeface="Arial Black" pitchFamily="34" charset="0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>
            <a:off x="2771775" y="1775320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2771775" y="1775320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H="1">
            <a:off x="3851275" y="4078783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 flipV="1">
            <a:off x="4643438" y="2207120"/>
            <a:ext cx="0" cy="1871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4643438" y="2207120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 flipV="1">
            <a:off x="4787900" y="2423020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V="1">
            <a:off x="4932363" y="263892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V="1">
            <a:off x="5076825" y="285482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V="1">
            <a:off x="5292725" y="3143745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5435600" y="335964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4787900" y="242302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4932363" y="263892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5076825" y="285482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5292725" y="314374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5435600" y="335964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H="1">
            <a:off x="4284663" y="544720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4787900" y="501540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4787900" y="436770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 flipH="1">
            <a:off x="4427538" y="580757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H="1">
            <a:off x="3995738" y="616793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660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6248" y="1856620"/>
            <a:ext cx="4662518" cy="1821974"/>
          </a:xfrm>
        </p:spPr>
        <p:txBody>
          <a:bodyPr/>
          <a:lstStyle/>
          <a:p>
            <a:pPr algn="ctr"/>
            <a:r>
              <a:rPr lang="es-ES" dirty="0" smtClean="0"/>
              <a:t>GESTION DE DATOS EN MYSQL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 bwMode="auto">
          <a:xfrm>
            <a:off x="0" y="6117490"/>
            <a:ext cx="9144000" cy="10119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761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 DE DATOS (</a:t>
            </a:r>
            <a:r>
              <a:rPr lang="es-ES" dirty="0" smtClean="0">
                <a:solidFill>
                  <a:srgbClr val="FF0000"/>
                </a:solidFill>
              </a:rPr>
              <a:t>DML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42757"/>
            <a:ext cx="8267700" cy="4630286"/>
          </a:xfrm>
        </p:spPr>
        <p:txBody>
          <a:bodyPr/>
          <a:lstStyle/>
          <a:p>
            <a:r>
              <a:rPr lang="es-ES" dirty="0"/>
              <a:t>Un registro es una fila de la tabla que contiene los datos propiamente dichos. Cada registro tiene un dato por cada columna</a:t>
            </a:r>
            <a:r>
              <a:rPr lang="es-ES" dirty="0" smtClean="0"/>
              <a:t>.</a:t>
            </a:r>
          </a:p>
          <a:p>
            <a:r>
              <a:rPr lang="es-ES" dirty="0"/>
              <a:t>Al ingresar los datos de cada registro debe tenerse en cuenta la cantidad y el orden de los campos</a:t>
            </a:r>
            <a:r>
              <a:rPr lang="es-ES" dirty="0" smtClean="0"/>
              <a:t>.</a:t>
            </a:r>
          </a:p>
          <a:p>
            <a:r>
              <a:rPr lang="es-ES" dirty="0"/>
              <a:t>Ahora vamos a agregar un registro a la tabla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Para ver los registros de una tabla usamos "</a:t>
            </a:r>
            <a:r>
              <a:rPr lang="es-ES" dirty="0" err="1"/>
              <a:t>select</a:t>
            </a:r>
            <a:r>
              <a:rPr lang="es-ES" dirty="0"/>
              <a:t>":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4356819"/>
            <a:ext cx="8676456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insert</a:t>
            </a:r>
            <a:r>
              <a:rPr lang="es-ES" sz="2000" dirty="0"/>
              <a:t> </a:t>
            </a:r>
            <a:r>
              <a:rPr lang="es-ES" sz="2000" dirty="0" err="1"/>
              <a:t>into</a:t>
            </a:r>
            <a:r>
              <a:rPr lang="es-ES" sz="2000" dirty="0"/>
              <a:t> usuarios (nombre, clave) </a:t>
            </a:r>
            <a:r>
              <a:rPr lang="es-ES" sz="2000" dirty="0" err="1"/>
              <a:t>values</a:t>
            </a:r>
            <a:r>
              <a:rPr lang="es-ES" sz="2000" dirty="0"/>
              <a:t> </a:t>
            </a:r>
            <a:r>
              <a:rPr lang="es-ES" sz="2000" dirty="0" smtClean="0"/>
              <a:t>(‘</a:t>
            </a:r>
            <a:r>
              <a:rPr lang="es-ES" sz="2000" dirty="0" err="1" smtClean="0"/>
              <a:t>Yolfer</a:t>
            </a:r>
            <a:r>
              <a:rPr lang="es-ES" sz="2000" dirty="0" smtClean="0"/>
              <a:t>',‘yol@');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75656" y="5652963"/>
            <a:ext cx="630392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nombre,clave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usuarios;</a:t>
            </a:r>
          </a:p>
        </p:txBody>
      </p:sp>
    </p:spTree>
    <p:extLst>
      <p:ext uri="{BB962C8B-B14F-4D97-AF65-F5344CB8AC3E}">
        <p14:creationId xmlns:p14="http://schemas.microsoft.com/office/powerpoint/2010/main" val="145705918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 SIMPLES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Hemos aprendido cómo ver todos los registros de una tabla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/>
              <a:t>Podemos especificar el nombre de los campos que queremos ver separándolos por comas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Para ver solamente la editorial y la cantidad de libros </a:t>
            </a:r>
            <a:r>
              <a:rPr lang="es-ES" dirty="0" err="1"/>
              <a:t>tipeamos</a:t>
            </a:r>
            <a:r>
              <a:rPr lang="es-ES" dirty="0"/>
              <a:t>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35696" y="2412603"/>
            <a:ext cx="630392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* </a:t>
            </a:r>
            <a:r>
              <a:rPr lang="es-ES" sz="2000" dirty="0" err="1"/>
              <a:t>from</a:t>
            </a:r>
            <a:r>
              <a:rPr lang="es-ES" sz="2000" dirty="0"/>
              <a:t> libros;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5696" y="3924771"/>
            <a:ext cx="630392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titulo,autor,editorial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libros;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804606" y="5724971"/>
            <a:ext cx="630392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editorial,cantidad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libros;</a:t>
            </a:r>
          </a:p>
        </p:txBody>
      </p:sp>
    </p:spTree>
    <p:extLst>
      <p:ext uri="{BB962C8B-B14F-4D97-AF65-F5344CB8AC3E}">
        <p14:creationId xmlns:p14="http://schemas.microsoft.com/office/powerpoint/2010/main" val="4036627893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CONSULTAS CON CONDICIONES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42757"/>
            <a:ext cx="8267700" cy="2974102"/>
          </a:xfrm>
        </p:spPr>
        <p:txBody>
          <a:bodyPr/>
          <a:lstStyle/>
          <a:p>
            <a:r>
              <a:rPr lang="es-ES" dirty="0"/>
              <a:t>Existe una cláusula, "</a:t>
            </a:r>
            <a:r>
              <a:rPr lang="es-ES" dirty="0" err="1"/>
              <a:t>where</a:t>
            </a:r>
            <a:r>
              <a:rPr lang="es-ES" dirty="0"/>
              <a:t>" que es opcional, con ella podemos especificar condiciones para la consulta "</a:t>
            </a:r>
            <a:r>
              <a:rPr lang="es-ES" dirty="0" err="1"/>
              <a:t>select</a:t>
            </a:r>
            <a:r>
              <a:rPr lang="es-ES" dirty="0"/>
              <a:t>". Es decir, podemos recuperar algunos registros, sólo los que cumplan con ciertas condiciones indicadas con la cláusula "</a:t>
            </a:r>
            <a:r>
              <a:rPr lang="es-ES" dirty="0" err="1"/>
              <a:t>where</a:t>
            </a:r>
            <a:r>
              <a:rPr lang="es-ES" dirty="0"/>
              <a:t>". Por ejemplo, queremos ver el usuario cuyo nombre es </a:t>
            </a:r>
            <a:r>
              <a:rPr lang="es-ES" dirty="0" smtClean="0"/>
              <a:t>«</a:t>
            </a:r>
            <a:r>
              <a:rPr lang="es-ES" dirty="0" err="1" smtClean="0"/>
              <a:t>yolfer</a:t>
            </a:r>
            <a:r>
              <a:rPr lang="es-ES" dirty="0" smtClean="0"/>
              <a:t>», </a:t>
            </a:r>
            <a:r>
              <a:rPr lang="es-ES" dirty="0"/>
              <a:t>para ello utilizamos "</a:t>
            </a:r>
            <a:r>
              <a:rPr lang="es-ES" dirty="0" err="1"/>
              <a:t>where</a:t>
            </a:r>
            <a:r>
              <a:rPr lang="es-ES" dirty="0"/>
              <a:t>" y luego de ella, la condición: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67544" y="4572843"/>
            <a:ext cx="81724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nombre, clave </a:t>
            </a:r>
            <a:r>
              <a:rPr lang="es-ES" sz="2000" dirty="0" err="1"/>
              <a:t>from</a:t>
            </a:r>
            <a:r>
              <a:rPr lang="es-ES" sz="2000" dirty="0"/>
              <a:t> usuarios </a:t>
            </a:r>
            <a:r>
              <a:rPr lang="es-ES" sz="2000" dirty="0" err="1"/>
              <a:t>where</a:t>
            </a:r>
            <a:r>
              <a:rPr lang="es-ES" sz="2000" dirty="0"/>
              <a:t> nombre</a:t>
            </a:r>
            <a:r>
              <a:rPr lang="es-ES" sz="2000" dirty="0" smtClean="0"/>
              <a:t>=‘</a:t>
            </a:r>
            <a:r>
              <a:rPr lang="es-ES" sz="2000" dirty="0" err="1" smtClean="0"/>
              <a:t>yolfer</a:t>
            </a:r>
            <a:r>
              <a:rPr lang="es-ES" sz="2000" dirty="0" smtClean="0"/>
              <a:t>';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2495657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7400" y="561722"/>
            <a:ext cx="6019800" cy="698753"/>
          </a:xfrm>
        </p:spPr>
        <p:txBody>
          <a:bodyPr/>
          <a:lstStyle/>
          <a:p>
            <a:r>
              <a:rPr lang="es-ES" sz="2800" dirty="0"/>
              <a:t>Operadores </a:t>
            </a:r>
            <a:r>
              <a:rPr lang="es-ES" sz="2800" dirty="0" smtClean="0"/>
              <a:t>Relacionales</a:t>
            </a:r>
            <a:br>
              <a:rPr lang="es-ES" sz="2800" dirty="0" smtClean="0"/>
            </a:br>
            <a:r>
              <a:rPr lang="es-ES" sz="2800" dirty="0" smtClean="0"/>
              <a:t> </a:t>
            </a:r>
            <a:r>
              <a:rPr lang="es-ES" sz="2800" dirty="0"/>
              <a:t>= &lt;&gt; &lt; &lt;= &gt; &gt;=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operadores relacionales vinculan un campo con un valor para que </a:t>
            </a:r>
            <a:r>
              <a:rPr lang="es-ES" dirty="0" err="1"/>
              <a:t>MySQL</a:t>
            </a:r>
            <a:r>
              <a:rPr lang="es-ES" dirty="0"/>
              <a:t> compare cada registro (el campo especificado) con el valor dado</a:t>
            </a:r>
            <a:r>
              <a:rPr lang="es-ES" dirty="0" smtClean="0"/>
              <a:t>.</a:t>
            </a:r>
          </a:p>
          <a:p>
            <a:r>
              <a:rPr lang="es-ES" dirty="0"/>
              <a:t>Los operadores relacionales son los siguientes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Podemos seleccionar los registros cuyo autor sea diferente de 'Borges', para ello usamos la condición: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36" y="3420715"/>
            <a:ext cx="2422502" cy="12241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544" y="5652963"/>
            <a:ext cx="81724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titulo,autor,editorial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libros </a:t>
            </a:r>
            <a:r>
              <a:rPr lang="es-ES" sz="2000" dirty="0" err="1"/>
              <a:t>where</a:t>
            </a:r>
            <a:r>
              <a:rPr lang="es-ES" sz="2000" dirty="0"/>
              <a:t> autor&lt;&gt;'Borges';</a:t>
            </a:r>
          </a:p>
        </p:txBody>
      </p:sp>
    </p:spTree>
    <p:extLst>
      <p:ext uri="{BB962C8B-B14F-4D97-AF65-F5344CB8AC3E}">
        <p14:creationId xmlns:p14="http://schemas.microsoft.com/office/powerpoint/2010/main" val="1802061162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7400" y="681812"/>
            <a:ext cx="6019800" cy="506655"/>
          </a:xfrm>
        </p:spPr>
        <p:txBody>
          <a:bodyPr/>
          <a:lstStyle/>
          <a:p>
            <a:r>
              <a:rPr lang="es-ES" sz="2800" dirty="0" smtClean="0"/>
              <a:t>ELIMINAR REGISTROS DE UNA TABLA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eliminar los registros de una tabla usamos el comando "</a:t>
            </a:r>
            <a:r>
              <a:rPr lang="es-ES" dirty="0" err="1"/>
              <a:t>delete</a:t>
            </a:r>
            <a:r>
              <a:rPr lang="es-ES" dirty="0" smtClean="0"/>
              <a:t>":</a:t>
            </a:r>
          </a:p>
          <a:p>
            <a:endParaRPr lang="es-ES" dirty="0"/>
          </a:p>
          <a:p>
            <a:r>
              <a:rPr lang="es-ES" dirty="0"/>
              <a:t>La ejecución del comando indicado en la línea anterior borra TODOS los registros de la tabla.</a:t>
            </a:r>
          </a:p>
          <a:p>
            <a:r>
              <a:rPr lang="es-ES" dirty="0"/>
              <a:t>Si queremos eliminar uno o varios registros debemos indicar cuál o cuáles, para ello utilizamos el comando "</a:t>
            </a:r>
            <a:r>
              <a:rPr lang="es-ES" dirty="0" err="1"/>
              <a:t>delete</a:t>
            </a:r>
            <a:r>
              <a:rPr lang="es-ES" dirty="0"/>
              <a:t>" junto con la clausula "</a:t>
            </a:r>
            <a:r>
              <a:rPr lang="es-ES" dirty="0" err="1"/>
              <a:t>where</a:t>
            </a:r>
            <a:r>
              <a:rPr lang="es-ES" dirty="0"/>
              <a:t>" con la cual establecemos la condición que deben cumplir los registros a borrar. Por ejemplo, queremos eliminar aquel registro cuyo nombre de usuario es 'Leonardo':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79712" y="2484611"/>
            <a:ext cx="525658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delete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usuarios;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43608" y="6157019"/>
            <a:ext cx="7200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delete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usuarios </a:t>
            </a:r>
            <a:r>
              <a:rPr lang="es-ES" sz="2000" dirty="0" err="1"/>
              <a:t>where</a:t>
            </a:r>
            <a:r>
              <a:rPr lang="es-ES" sz="2000" dirty="0"/>
              <a:t> nombre='Leonardo';</a:t>
            </a:r>
          </a:p>
        </p:txBody>
      </p:sp>
    </p:spTree>
    <p:extLst>
      <p:ext uri="{BB962C8B-B14F-4D97-AF65-F5344CB8AC3E}">
        <p14:creationId xmlns:p14="http://schemas.microsoft.com/office/powerpoint/2010/main" val="734447557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 MODIFICACIÓN DE REGISTROS DE UNA TABLA 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modificar uno o varios datos de uno o varios registros utilizamos "</a:t>
            </a:r>
            <a:r>
              <a:rPr lang="es-ES" dirty="0" err="1"/>
              <a:t>update</a:t>
            </a:r>
            <a:r>
              <a:rPr lang="es-ES" dirty="0"/>
              <a:t>" (actualizar).</a:t>
            </a:r>
          </a:p>
          <a:p>
            <a:r>
              <a:rPr lang="es-ES" dirty="0"/>
              <a:t>Por ejemplo, en nuestra tabla "usuarios", queremos cambiar los valores de todas las claves, por "</a:t>
            </a:r>
            <a:r>
              <a:rPr lang="es-ES" dirty="0" err="1"/>
              <a:t>RealMadrid</a:t>
            </a:r>
            <a:r>
              <a:rPr lang="es-ES" dirty="0" smtClean="0"/>
              <a:t>":</a:t>
            </a:r>
          </a:p>
          <a:p>
            <a:endParaRPr lang="es-ES" dirty="0"/>
          </a:p>
          <a:p>
            <a:r>
              <a:rPr lang="es-ES" dirty="0"/>
              <a:t>También se puede actualizar varios campos en una sola instrucción: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3780755"/>
            <a:ext cx="525658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update</a:t>
            </a:r>
            <a:r>
              <a:rPr lang="es-ES" sz="2000" dirty="0"/>
              <a:t> usuarios set clave='</a:t>
            </a:r>
            <a:r>
              <a:rPr lang="es-ES" sz="2000" dirty="0" err="1"/>
              <a:t>RealMadrid</a:t>
            </a:r>
            <a:r>
              <a:rPr lang="es-ES" sz="2000" dirty="0"/>
              <a:t>';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339752" y="5076899"/>
            <a:ext cx="525658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dirty="0" err="1"/>
              <a:t>update</a:t>
            </a:r>
            <a:r>
              <a:rPr lang="es-ES" sz="2000" dirty="0"/>
              <a:t> usuarios set nombre='</a:t>
            </a:r>
            <a:r>
              <a:rPr lang="es-ES" sz="2000" dirty="0" err="1"/>
              <a:t>MarceloDuarte</a:t>
            </a:r>
            <a:r>
              <a:rPr lang="es-ES" sz="2000" dirty="0" smtClean="0"/>
              <a:t>',</a:t>
            </a:r>
          </a:p>
          <a:p>
            <a:r>
              <a:rPr lang="es-ES" sz="2000" dirty="0" smtClean="0"/>
              <a:t>clave</a:t>
            </a:r>
            <a:r>
              <a:rPr lang="es-ES" sz="2000" dirty="0"/>
              <a:t>='Marce' </a:t>
            </a:r>
            <a:endParaRPr lang="es-ES" sz="2000" dirty="0" smtClean="0"/>
          </a:p>
          <a:p>
            <a:r>
              <a:rPr lang="es-ES" sz="2000" dirty="0" err="1" smtClean="0"/>
              <a:t>where</a:t>
            </a:r>
            <a:r>
              <a:rPr lang="es-ES" sz="2000" dirty="0" smtClean="0"/>
              <a:t> </a:t>
            </a:r>
            <a:r>
              <a:rPr lang="es-ES" sz="2000" dirty="0"/>
              <a:t>nombre='Marcelo';</a:t>
            </a:r>
          </a:p>
        </p:txBody>
      </p:sp>
    </p:spTree>
    <p:extLst>
      <p:ext uri="{BB962C8B-B14F-4D97-AF65-F5344CB8AC3E}">
        <p14:creationId xmlns:p14="http://schemas.microsoft.com/office/powerpoint/2010/main" val="3733287440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AutoShape 2"/>
          <p:cNvSpPr>
            <a:spLocks noChangeArrowheads="1"/>
          </p:cNvSpPr>
          <p:nvPr/>
        </p:nvSpPr>
        <p:spPr bwMode="auto">
          <a:xfrm>
            <a:off x="971600" y="2138839"/>
            <a:ext cx="7992888" cy="4119245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79203" name="AutoShape 3"/>
          <p:cNvSpPr>
            <a:spLocks noChangeArrowheads="1"/>
          </p:cNvSpPr>
          <p:nvPr/>
        </p:nvSpPr>
        <p:spPr bwMode="gray">
          <a:xfrm>
            <a:off x="4181500" y="2822074"/>
            <a:ext cx="4422948" cy="39608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s-ES" sz="1600" b="0" dirty="0" smtClean="0"/>
              <a:t> </a:t>
            </a:r>
            <a:r>
              <a:rPr lang="es-ES" sz="1600" dirty="0" smtClean="0">
                <a:solidFill>
                  <a:schemeClr val="tx2"/>
                </a:solidFill>
              </a:rPr>
              <a:t>¿Qué es lo que trataremos?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gray">
          <a:xfrm>
            <a:off x="4181500" y="3787529"/>
            <a:ext cx="4422948" cy="39608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000"/>
                  <a:invGamma/>
                </a:schemeClr>
              </a:gs>
            </a:gsLst>
            <a:lin ang="0" scaled="1"/>
          </a:gradFill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</a:pPr>
            <a:r>
              <a:rPr lang="es-ES" sz="1600" dirty="0" smtClean="0">
                <a:solidFill>
                  <a:schemeClr val="tx2"/>
                </a:solidFill>
              </a:rPr>
              <a:t>Datos sobre Base de Datos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gray">
          <a:xfrm>
            <a:off x="4181500" y="4593715"/>
            <a:ext cx="4422948" cy="39608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000"/>
                  <a:invGamma/>
                </a:schemeClr>
              </a:gs>
            </a:gsLst>
            <a:lin ang="0" scaled="1"/>
          </a:gradFill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s-ES" sz="1600" dirty="0" smtClean="0">
                <a:solidFill>
                  <a:schemeClr val="tx2"/>
                </a:solidFill>
              </a:rPr>
              <a:t> Ejercicios prácticos de Base de Datos</a:t>
            </a:r>
          </a:p>
        </p:txBody>
      </p:sp>
      <p:sp>
        <p:nvSpPr>
          <p:cNvPr id="179208" name="AutoShape 8"/>
          <p:cNvSpPr>
            <a:spLocks noChangeArrowheads="1"/>
          </p:cNvSpPr>
          <p:nvPr/>
        </p:nvSpPr>
        <p:spPr bwMode="gray">
          <a:xfrm>
            <a:off x="1285852" y="2747808"/>
            <a:ext cx="3286148" cy="519861"/>
          </a:xfrm>
          <a:prstGeom prst="roundRect">
            <a:avLst>
              <a:gd name="adj" fmla="val 7574"/>
            </a:avLst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s-E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  <a:endParaRPr lang="es-ES" sz="24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209" name="AutoShape 9"/>
          <p:cNvSpPr>
            <a:spLocks noChangeArrowheads="1"/>
          </p:cNvSpPr>
          <p:nvPr/>
        </p:nvSpPr>
        <p:spPr bwMode="gray">
          <a:xfrm>
            <a:off x="1285852" y="3713263"/>
            <a:ext cx="3286148" cy="544613"/>
          </a:xfrm>
          <a:prstGeom prst="roundRect">
            <a:avLst>
              <a:gd name="adj" fmla="val 7574"/>
            </a:avLst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s-ES" sz="24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Conceptos Generales</a:t>
            </a:r>
            <a:endParaRPr lang="es-ES" sz="24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212" name="AutoShape 12"/>
          <p:cNvSpPr>
            <a:spLocks noChangeArrowheads="1"/>
          </p:cNvSpPr>
          <p:nvPr/>
        </p:nvSpPr>
        <p:spPr bwMode="gray">
          <a:xfrm>
            <a:off x="1285852" y="4564021"/>
            <a:ext cx="3286148" cy="500042"/>
          </a:xfrm>
          <a:prstGeom prst="roundRect">
            <a:avLst>
              <a:gd name="adj" fmla="val 7574"/>
            </a:avLst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Ejemplos de BD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title"/>
          </p:nvPr>
        </p:nvSpPr>
        <p:spPr>
          <a:xfrm>
            <a:off x="2057400" y="681573"/>
            <a:ext cx="6019800" cy="506655"/>
          </a:xfrm>
        </p:spPr>
        <p:txBody>
          <a:bodyPr/>
          <a:lstStyle/>
          <a:p>
            <a:r>
              <a:rPr lang="es-E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CONTENIDO</a:t>
            </a:r>
            <a:endParaRPr lang="es-ES" sz="36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79214" name="AutoShape 14"/>
          <p:cNvSpPr>
            <a:spLocks noChangeArrowheads="1"/>
          </p:cNvSpPr>
          <p:nvPr/>
        </p:nvSpPr>
        <p:spPr bwMode="auto">
          <a:xfrm>
            <a:off x="1519262" y="1706452"/>
            <a:ext cx="6553200" cy="59082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2800" dirty="0" smtClean="0"/>
              <a:t>Desarrollo de Base de Datos</a:t>
            </a:r>
            <a:endParaRPr lang="es-ES" sz="280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4385130" y="5474167"/>
            <a:ext cx="4422948" cy="39608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000"/>
                  <a:invGamma/>
                </a:schemeClr>
              </a:gs>
            </a:gsLst>
            <a:lin ang="0" scaled="1"/>
          </a:gradFill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s-ES" sz="1600" dirty="0" smtClean="0">
                <a:solidFill>
                  <a:schemeClr val="tx2"/>
                </a:solidFill>
              </a:rPr>
              <a:t> Ejercicios prácticos de </a:t>
            </a:r>
            <a:r>
              <a:rPr lang="es-ES" sz="1600" dirty="0" smtClean="0">
                <a:solidFill>
                  <a:schemeClr val="tx2"/>
                </a:solidFill>
              </a:rPr>
              <a:t>Gestión de datos</a:t>
            </a:r>
            <a:endParaRPr lang="es-ES" sz="1600" dirty="0" smtClean="0">
              <a:solidFill>
                <a:schemeClr val="tx2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gray">
          <a:xfrm>
            <a:off x="1285852" y="5426317"/>
            <a:ext cx="3286148" cy="500042"/>
          </a:xfrm>
          <a:prstGeom prst="roundRect">
            <a:avLst>
              <a:gd name="adj" fmla="val 7574"/>
            </a:avLst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Gestión de Datos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/>
      <p:bldP spid="179204" grpId="0" animBg="1"/>
      <p:bldP spid="179207" grpId="0" animBg="1"/>
      <p:bldP spid="179208" grpId="0" animBg="1"/>
      <p:bldP spid="179209" grpId="0" animBg="1"/>
      <p:bldP spid="179212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0" y="1742758"/>
            <a:ext cx="3491880" cy="4054222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Una </a:t>
            </a:r>
            <a:r>
              <a:rPr lang="es-ES" sz="2400" b="1" dirty="0">
                <a:solidFill>
                  <a:srgbClr val="C00000"/>
                </a:solidFill>
              </a:rPr>
              <a:t>base de datos</a:t>
            </a:r>
            <a:r>
              <a:rPr lang="es-ES" sz="2000" dirty="0"/>
              <a:t> </a:t>
            </a:r>
            <a:r>
              <a:rPr lang="es-ES" sz="2400" dirty="0"/>
              <a:t>es una colección de información organizada de forma que un programa de ordenador pueda seleccionar rápidamente los fragmentos de datos que necesite. </a:t>
            </a:r>
            <a:endParaRPr lang="es-ES" sz="2400" dirty="0" smtClean="0"/>
          </a:p>
        </p:txBody>
      </p:sp>
      <p:pic>
        <p:nvPicPr>
          <p:cNvPr id="2050" name="Picture 2" descr="C:\Users\Yolfer\Desktop\Conferencia Diseño Web Site\Image917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68132"/>
            <a:ext cx="5492241" cy="458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2401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928794" y="633730"/>
            <a:ext cx="6157938" cy="506655"/>
          </a:xfrm>
        </p:spPr>
        <p:txBody>
          <a:bodyPr/>
          <a:lstStyle/>
          <a:p>
            <a:r>
              <a:rPr lang="es-ES" dirty="0" smtClean="0"/>
              <a:t>MY SQL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742758"/>
            <a:ext cx="5842992" cy="2121407"/>
          </a:xfrm>
        </p:spPr>
        <p:txBody>
          <a:bodyPr/>
          <a:lstStyle/>
          <a:p>
            <a:pPr algn="just"/>
            <a:r>
              <a:rPr lang="es-ES" b="1" dirty="0">
                <a:solidFill>
                  <a:srgbClr val="CC0000"/>
                </a:solidFill>
              </a:rPr>
              <a:t>MySQL</a:t>
            </a:r>
            <a:r>
              <a:rPr lang="es-ES" b="1" dirty="0"/>
              <a:t> </a:t>
            </a:r>
            <a:r>
              <a:rPr lang="es-ES" sz="2200" dirty="0"/>
              <a:t>es un sistema de administración de bases de datos (</a:t>
            </a:r>
            <a:r>
              <a:rPr lang="es-ES" sz="2200" i="1" dirty="0"/>
              <a:t>Database Management System, DBMS</a:t>
            </a:r>
            <a:r>
              <a:rPr lang="es-ES" sz="2200" dirty="0"/>
              <a:t>) para </a:t>
            </a:r>
            <a:r>
              <a:rPr lang="es-ES" sz="2200" b="1" dirty="0">
                <a:solidFill>
                  <a:srgbClr val="002060"/>
                </a:solidFill>
              </a:rPr>
              <a:t>bases de datos relacionales</a:t>
            </a:r>
            <a:r>
              <a:rPr lang="es-ES" sz="2200" dirty="0"/>
              <a:t>. Así, MySQL no es más que una aplicación que permite gestionar archivos llamados de bases de </a:t>
            </a:r>
            <a:r>
              <a:rPr lang="es-ES" sz="2200" dirty="0" smtClean="0"/>
              <a:t>datos.</a:t>
            </a:r>
          </a:p>
          <a:p>
            <a:pPr marL="0" indent="0" algn="just">
              <a:buNone/>
            </a:pPr>
            <a:endParaRPr lang="es-ES" sz="2200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755576" y="4200518"/>
            <a:ext cx="821389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0" dirty="0"/>
              <a:t>Existen muchos tipos de bases de datos, desde un simple archivo hasta sistemas relacionales orientados a objetos. MySQL, como base </a:t>
            </a:r>
            <a:r>
              <a:rPr lang="es-ES" sz="2200" b="0" dirty="0" smtClean="0"/>
              <a:t>gestor de </a:t>
            </a:r>
            <a:r>
              <a:rPr lang="es-ES" sz="2200" b="0" dirty="0"/>
              <a:t>datos relacional, utiliza </a:t>
            </a:r>
            <a:r>
              <a:rPr lang="es-ES" sz="2200" b="0" dirty="0" smtClean="0"/>
              <a:t>múltiples </a:t>
            </a:r>
            <a:r>
              <a:rPr lang="es-ES" sz="2200" b="0" dirty="0"/>
              <a:t>tablas para almacenar y organizar la información.</a:t>
            </a:r>
          </a:p>
          <a:p>
            <a:endParaRPr lang="es-ES" sz="2200" b="0" dirty="0" smtClean="0"/>
          </a:p>
          <a:p>
            <a:r>
              <a:rPr lang="es-PR" sz="2200" dirty="0"/>
              <a:t>Utiliza el </a:t>
            </a:r>
            <a:r>
              <a:rPr lang="es-PR" sz="2200" i="1" dirty="0" err="1"/>
              <a:t>standard</a:t>
            </a:r>
            <a:r>
              <a:rPr lang="es-PR" sz="2200" i="1" dirty="0"/>
              <a:t> </a:t>
            </a:r>
            <a:r>
              <a:rPr lang="es-PR" sz="2200" i="1" dirty="0" err="1"/>
              <a:t>query</a:t>
            </a:r>
            <a:r>
              <a:rPr lang="es-PR" sz="2200" i="1" dirty="0"/>
              <a:t> </a:t>
            </a:r>
            <a:r>
              <a:rPr lang="es-PR" sz="2200" i="1" dirty="0" err="1"/>
              <a:t>language</a:t>
            </a:r>
            <a:r>
              <a:rPr lang="es-PR" sz="2200" i="1" dirty="0"/>
              <a:t> </a:t>
            </a:r>
            <a:r>
              <a:rPr lang="es-PR" sz="2200" dirty="0"/>
              <a:t>(</a:t>
            </a:r>
            <a:r>
              <a:rPr lang="es-PR" sz="2200" dirty="0">
                <a:solidFill>
                  <a:srgbClr val="C00000"/>
                </a:solidFill>
              </a:rPr>
              <a:t>SQL</a:t>
            </a:r>
            <a:r>
              <a:rPr lang="es-PR" sz="2200" dirty="0" smtClean="0"/>
              <a:t>).</a:t>
            </a:r>
            <a:endParaRPr lang="es-PR" sz="2200" dirty="0"/>
          </a:p>
        </p:txBody>
      </p:sp>
      <p:pic>
        <p:nvPicPr>
          <p:cNvPr id="1029" name="Picture 5" descr="C:\Users\Yolfer\Desktop\Conferencia Diseño Web Site\imag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8" t="6786" r="3268" b="14001"/>
          <a:stretch/>
        </p:blipFill>
        <p:spPr bwMode="auto">
          <a:xfrm>
            <a:off x="6516218" y="1543556"/>
            <a:ext cx="2237233" cy="260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623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633730"/>
            <a:ext cx="6408712" cy="554737"/>
          </a:xfrm>
        </p:spPr>
        <p:txBody>
          <a:bodyPr/>
          <a:lstStyle/>
          <a:p>
            <a:pPr marL="1073150" lvl="1" indent="-357188" algn="l">
              <a:lnSpc>
                <a:spcPct val="80000"/>
              </a:lnSpc>
            </a:pPr>
            <a:r>
              <a:rPr lang="es-ES" sz="2400" dirty="0" smtClean="0"/>
              <a:t>FORMAS DE ESTABLECER LA </a:t>
            </a:r>
            <a:r>
              <a:rPr lang="es-ES" sz="2400" dirty="0"/>
              <a:t>C</a:t>
            </a:r>
            <a:r>
              <a:rPr lang="es-ES" sz="2400" dirty="0" smtClean="0"/>
              <a:t>ONEXIÓN CON EL SERVIDOR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800100"/>
            <a:endParaRPr lang="es-ES" dirty="0" smtClean="0"/>
          </a:p>
          <a:p>
            <a:pPr marL="0" indent="0">
              <a:buNone/>
            </a:pPr>
            <a:r>
              <a:rPr lang="es-ES" b="1" dirty="0" smtClean="0">
                <a:solidFill>
                  <a:srgbClr val="C00000"/>
                </a:solidFill>
              </a:rPr>
              <a:t>A) Desde </a:t>
            </a:r>
            <a:r>
              <a:rPr lang="es-ES" b="1" dirty="0">
                <a:solidFill>
                  <a:srgbClr val="C00000"/>
                </a:solidFill>
              </a:rPr>
              <a:t>la línea de órdenes </a:t>
            </a:r>
            <a:r>
              <a:rPr lang="es-ES" b="1" dirty="0" smtClean="0">
                <a:solidFill>
                  <a:srgbClr val="C00000"/>
                </a:solidFill>
              </a:rPr>
              <a:t>con:</a:t>
            </a:r>
          </a:p>
          <a:p>
            <a:pPr marL="0" indent="-800100"/>
            <a:r>
              <a:rPr lang="es-ES" dirty="0" smtClean="0"/>
              <a:t>Inicio </a:t>
            </a:r>
            <a:r>
              <a:rPr lang="es-ES" dirty="0"/>
              <a:t>&gt; Programas &gt; </a:t>
            </a:r>
            <a:r>
              <a:rPr lang="es-ES" dirty="0" smtClean="0"/>
              <a:t>App-</a:t>
            </a:r>
            <a:r>
              <a:rPr lang="es-ES" dirty="0" err="1" smtClean="0"/>
              <a:t>Serv</a:t>
            </a:r>
            <a:r>
              <a:rPr lang="es-ES" dirty="0" smtClean="0"/>
              <a:t> </a:t>
            </a:r>
            <a:r>
              <a:rPr lang="es-ES" dirty="0"/>
              <a:t>&gt;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Line </a:t>
            </a:r>
            <a:r>
              <a:rPr lang="es-ES" dirty="0" err="1" smtClean="0"/>
              <a:t>Client</a:t>
            </a:r>
            <a:endParaRPr lang="es-ES" dirty="0" smtClean="0"/>
          </a:p>
          <a:p>
            <a:pPr marL="0" indent="-800100"/>
            <a:endParaRPr lang="es-ES" dirty="0" smtClean="0"/>
          </a:p>
          <a:p>
            <a:pPr marL="0" indent="-800100"/>
            <a:endParaRPr lang="es-ES" dirty="0" smtClean="0"/>
          </a:p>
          <a:p>
            <a:pPr marL="0" indent="0">
              <a:buNone/>
            </a:pPr>
            <a:r>
              <a:rPr lang="es-ES" b="1" dirty="0" smtClean="0">
                <a:solidFill>
                  <a:srgbClr val="C00000"/>
                </a:solidFill>
              </a:rPr>
              <a:t>B) Mediante </a:t>
            </a:r>
            <a:r>
              <a:rPr lang="es-ES" b="1" dirty="0">
                <a:solidFill>
                  <a:srgbClr val="C00000"/>
                </a:solidFill>
              </a:rPr>
              <a:t>alguna herramienta que proporcione una interfaz gráfica como </a:t>
            </a:r>
            <a:r>
              <a:rPr lang="es-ES" b="1" dirty="0" err="1" smtClean="0"/>
              <a:t>phpMyAdmin</a:t>
            </a:r>
            <a:r>
              <a:rPr lang="es-ES" b="1" dirty="0" smtClean="0">
                <a:solidFill>
                  <a:srgbClr val="C00000"/>
                </a:solidFill>
              </a:rPr>
              <a:t>.</a:t>
            </a:r>
            <a:endParaRPr lang="es-ES" b="1" dirty="0">
              <a:solidFill>
                <a:srgbClr val="C00000"/>
              </a:solidFill>
            </a:endParaRPr>
          </a:p>
          <a:p>
            <a:pPr marL="989013" indent="-357188">
              <a:lnSpc>
                <a:spcPct val="80000"/>
              </a:lnSpc>
            </a:pPr>
            <a:r>
              <a:rPr lang="es-ES" dirty="0"/>
              <a:t>Desde una página web mediante la interfaz que proporciona </a:t>
            </a:r>
            <a:r>
              <a:rPr lang="es-ES" dirty="0" err="1"/>
              <a:t>MySQL</a:t>
            </a:r>
            <a:r>
              <a:rPr lang="es-ES" dirty="0"/>
              <a:t>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166490"/>
            <a:ext cx="3499811" cy="11433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00028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7400" y="561722"/>
            <a:ext cx="6019800" cy="698753"/>
          </a:xfrm>
        </p:spPr>
        <p:txBody>
          <a:bodyPr/>
          <a:lstStyle/>
          <a:p>
            <a:r>
              <a:rPr lang="es-ES" sz="2400" dirty="0"/>
              <a:t>Herramientas de administración: </a:t>
            </a:r>
            <a:r>
              <a:rPr lang="es-ES" sz="2400" dirty="0" err="1"/>
              <a:t>phpMyAdmin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80000"/>
              </a:lnSpc>
            </a:pPr>
            <a:r>
              <a:rPr lang="es-ES_tradnl" b="1" dirty="0" err="1"/>
              <a:t>phpMyAdmin</a:t>
            </a:r>
            <a:r>
              <a:rPr lang="es-ES_tradnl" dirty="0"/>
              <a:t> es una herramienta para la administración del servidor de bases de datos </a:t>
            </a:r>
            <a:r>
              <a:rPr lang="es-ES_tradnl" dirty="0" err="1"/>
              <a:t>MySQL</a:t>
            </a:r>
            <a:endParaRPr lang="es-ES_tradnl" dirty="0"/>
          </a:p>
          <a:p>
            <a:pPr marL="357188" indent="-357188">
              <a:lnSpc>
                <a:spcPct val="80000"/>
              </a:lnSpc>
            </a:pPr>
            <a:r>
              <a:rPr lang="es-ES_tradnl" dirty="0"/>
              <a:t>Dispone de una interfaz gráfica y es de libre distribución</a:t>
            </a:r>
          </a:p>
          <a:p>
            <a:pPr marL="357188" indent="-357188">
              <a:lnSpc>
                <a:spcPct val="80000"/>
              </a:lnSpc>
            </a:pPr>
            <a:r>
              <a:rPr lang="es-ES_tradnl" dirty="0"/>
              <a:t>Permite realizar todo tipo de operaciones sobre bases de datos: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2000" dirty="0"/>
              <a:t>crear, borrar y modificar tablas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2000" dirty="0"/>
              <a:t>consultar, insertar, modificar y eliminar datos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2000" dirty="0"/>
              <a:t>definir usuarios y asignar permisos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2000" dirty="0"/>
              <a:t>realizar copias de seguridad</a:t>
            </a:r>
          </a:p>
          <a:p>
            <a:pPr marL="1073150" lvl="1" indent="-357188">
              <a:lnSpc>
                <a:spcPct val="80000"/>
              </a:lnSpc>
            </a:pPr>
            <a:r>
              <a:rPr lang="es-ES_tradnl" sz="2000" dirty="0" err="1"/>
              <a:t>etc</a:t>
            </a:r>
            <a:endParaRPr lang="es-ES_tradnl" sz="2000" dirty="0"/>
          </a:p>
          <a:p>
            <a:pPr marL="357188" indent="-357188">
              <a:lnSpc>
                <a:spcPct val="80000"/>
              </a:lnSpc>
            </a:pPr>
            <a:r>
              <a:rPr lang="es-ES_tradnl" dirty="0" smtClean="0"/>
              <a:t>Si </a:t>
            </a:r>
            <a:r>
              <a:rPr lang="es-ES_tradnl" dirty="0"/>
              <a:t>está instalada en la carpeta </a:t>
            </a:r>
            <a:r>
              <a:rPr lang="es-ES_tradnl" dirty="0" err="1"/>
              <a:t>phpmyadmin</a:t>
            </a:r>
            <a:r>
              <a:rPr lang="es-ES_tradnl" dirty="0"/>
              <a:t>, se ejecuta escribiendo en la barra de direcciones del navegador la </a:t>
            </a:r>
            <a:r>
              <a:rPr lang="es-ES_tradnl" dirty="0" err="1"/>
              <a:t>url</a:t>
            </a:r>
            <a:endParaRPr lang="es-ES_tradnl" dirty="0"/>
          </a:p>
          <a:p>
            <a:pPr marL="357188" indent="-357188">
              <a:lnSpc>
                <a:spcPct val="80000"/>
              </a:lnSpc>
              <a:buFont typeface="Monotype Sorts" pitchFamily="2" charset="2"/>
              <a:buNone/>
            </a:pPr>
            <a:r>
              <a:rPr lang="es-ES_tradnl" dirty="0"/>
              <a:t>		http://localhost/phpmyadmin/</a:t>
            </a:r>
          </a:p>
          <a:p>
            <a:pPr marL="357188" indent="-357188">
              <a:lnSpc>
                <a:spcPct val="80000"/>
              </a:lnSpc>
            </a:pPr>
            <a:r>
              <a:rPr lang="es-ES_tradnl" dirty="0"/>
              <a:t>Puede administrar bases de datos locales y remotas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87148619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phpMyAdmin</a:t>
            </a:r>
            <a:endParaRPr lang="es-E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68" y="1743075"/>
            <a:ext cx="6736764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92416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Objetos</a:t>
            </a:r>
            <a:r>
              <a:rPr lang="en-GB" sz="2800" dirty="0"/>
              <a:t> de </a:t>
            </a:r>
            <a:r>
              <a:rPr lang="en-GB" sz="2800" dirty="0" err="1"/>
              <a:t>una</a:t>
            </a:r>
            <a:r>
              <a:rPr lang="en-GB" sz="2800" dirty="0"/>
              <a:t> base de </a:t>
            </a:r>
            <a:r>
              <a:rPr lang="en-GB" sz="2800" dirty="0" err="1"/>
              <a:t>datos</a:t>
            </a:r>
            <a:r>
              <a:rPr lang="en-GB" sz="2800" dirty="0"/>
              <a:t>.</a:t>
            </a:r>
            <a:endParaRPr lang="es-E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55576" y="1692523"/>
            <a:ext cx="7849567" cy="92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91" tIns="46795" rIns="89991" bIns="46795">
            <a:spAutoFit/>
          </a:bodyPr>
          <a:lstStyle>
            <a:lvl1pPr defTabSz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>
                <a:solidFill>
                  <a:srgbClr val="000000"/>
                </a:solidFill>
              </a:rPr>
              <a:t>Las bases de  </a:t>
            </a:r>
            <a:r>
              <a:rPr lang="en-GB" dirty="0" err="1">
                <a:solidFill>
                  <a:srgbClr val="000000"/>
                </a:solidFill>
              </a:rPr>
              <a:t>datos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están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compuestas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básicamente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por</a:t>
            </a:r>
            <a:r>
              <a:rPr lang="en-GB" dirty="0">
                <a:solidFill>
                  <a:srgbClr val="000000"/>
                </a:solidFill>
              </a:rPr>
              <a:t> 6  </a:t>
            </a:r>
            <a:r>
              <a:rPr lang="en-GB" dirty="0" err="1">
                <a:solidFill>
                  <a:srgbClr val="000000"/>
                </a:solidFill>
              </a:rPr>
              <a:t>objetos</a:t>
            </a:r>
            <a:r>
              <a:rPr lang="en-GB" dirty="0">
                <a:solidFill>
                  <a:srgbClr val="000000"/>
                </a:solidFill>
              </a:rPr>
              <a:t>: </a:t>
            </a:r>
            <a:r>
              <a:rPr lang="en-GB" b="1" dirty="0" err="1">
                <a:solidFill>
                  <a:srgbClr val="333399"/>
                </a:solidFill>
              </a:rPr>
              <a:t>Tablas</a:t>
            </a:r>
            <a:r>
              <a:rPr lang="en-GB" b="1" dirty="0">
                <a:solidFill>
                  <a:srgbClr val="333399"/>
                </a:solidFill>
              </a:rPr>
              <a:t>, Vistas, </a:t>
            </a:r>
            <a:r>
              <a:rPr lang="en-GB" b="1" dirty="0" err="1">
                <a:solidFill>
                  <a:srgbClr val="333399"/>
                </a:solidFill>
              </a:rPr>
              <a:t>Funciones</a:t>
            </a:r>
            <a:r>
              <a:rPr lang="en-GB" b="1" dirty="0">
                <a:solidFill>
                  <a:srgbClr val="333399"/>
                </a:solidFill>
              </a:rPr>
              <a:t>, </a:t>
            </a:r>
            <a:r>
              <a:rPr lang="en-GB" b="1" dirty="0" err="1">
                <a:solidFill>
                  <a:srgbClr val="333399"/>
                </a:solidFill>
              </a:rPr>
              <a:t>Índices</a:t>
            </a:r>
            <a:r>
              <a:rPr lang="en-GB" b="1" dirty="0">
                <a:solidFill>
                  <a:srgbClr val="333399"/>
                </a:solidFill>
              </a:rPr>
              <a:t>, </a:t>
            </a:r>
            <a:r>
              <a:rPr lang="en-GB" b="1" dirty="0" err="1">
                <a:solidFill>
                  <a:srgbClr val="333399"/>
                </a:solidFill>
              </a:rPr>
              <a:t>Procedimientos</a:t>
            </a:r>
            <a:r>
              <a:rPr lang="en-GB" b="1" dirty="0">
                <a:solidFill>
                  <a:srgbClr val="333399"/>
                </a:solidFill>
              </a:rPr>
              <a:t> </a:t>
            </a:r>
            <a:r>
              <a:rPr lang="en-GB" b="1" dirty="0" err="1">
                <a:solidFill>
                  <a:srgbClr val="333399"/>
                </a:solidFill>
              </a:rPr>
              <a:t>almacenados</a:t>
            </a:r>
            <a:r>
              <a:rPr lang="en-GB" b="1" dirty="0">
                <a:solidFill>
                  <a:srgbClr val="333399"/>
                </a:solidFill>
              </a:rPr>
              <a:t> y  Trigger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66" y="2772643"/>
            <a:ext cx="4105275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963401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Objetos tablas.</a:t>
            </a:r>
            <a:endParaRPr lang="es-E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692523"/>
            <a:ext cx="84248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b="0" dirty="0"/>
              <a:t>Las </a:t>
            </a:r>
            <a:r>
              <a:rPr lang="es-MX" dirty="0"/>
              <a:t>tablas</a:t>
            </a:r>
            <a:r>
              <a:rPr lang="es-MX" b="0" dirty="0"/>
              <a:t> son los objetos principal de una base de datos, pues </a:t>
            </a:r>
            <a:r>
              <a:rPr lang="es-MX" b="0" i="1" dirty="0"/>
              <a:t>son la estructura Física donde se almacenan los datos. </a:t>
            </a:r>
            <a:r>
              <a:rPr lang="es-MX" b="0" dirty="0"/>
              <a:t>Las tablas contienen </a:t>
            </a:r>
            <a:r>
              <a:rPr lang="es-MX" dirty="0"/>
              <a:t>registros</a:t>
            </a:r>
            <a:r>
              <a:rPr lang="es-MX" b="0" dirty="0"/>
              <a:t> los cuales  contienen </a:t>
            </a:r>
            <a:r>
              <a:rPr lang="es-MX" dirty="0"/>
              <a:t>campos</a:t>
            </a:r>
            <a:r>
              <a:rPr lang="es-MX" b="0" dirty="0"/>
              <a:t>.</a:t>
            </a:r>
            <a:endParaRPr lang="es-ES" b="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64186"/>
            <a:ext cx="453707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508625" y="6156573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>
                <a:latin typeface="Arial Black" pitchFamily="34" charset="0"/>
              </a:rPr>
              <a:t>TABLA</a:t>
            </a:r>
            <a:endParaRPr lang="es-ES">
              <a:latin typeface="Arial Black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5077073"/>
            <a:ext cx="215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/>
              <a:t>Filas = Registros</a:t>
            </a:r>
            <a:endParaRPr lang="es-E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356100" y="2556123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/>
              <a:t>Columnas = Campos</a:t>
            </a:r>
            <a:endParaRPr lang="es-E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492500" y="399598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492500" y="421188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3492500" y="442778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492500" y="464368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2555875" y="5292973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3492500" y="3995986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500563" y="3276848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4500563" y="327684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5940425" y="327684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7596188" y="3276848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V="1">
            <a:off x="5940425" y="2916486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352614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213TGp_natural_light_v2">
  <a:themeElements>
    <a:clrScheme name="Default Design 3">
      <a:dk1>
        <a:srgbClr val="000000"/>
      </a:dk1>
      <a:lt1>
        <a:srgbClr val="FFFFFF"/>
      </a:lt1>
      <a:dk2>
        <a:srgbClr val="124458"/>
      </a:dk2>
      <a:lt2>
        <a:srgbClr val="C0C0C0"/>
      </a:lt2>
      <a:accent1>
        <a:srgbClr val="98C13D"/>
      </a:accent1>
      <a:accent2>
        <a:srgbClr val="40BAD2"/>
      </a:accent2>
      <a:accent3>
        <a:srgbClr val="FFFFFF"/>
      </a:accent3>
      <a:accent4>
        <a:srgbClr val="000000"/>
      </a:accent4>
      <a:accent5>
        <a:srgbClr val="CADDAF"/>
      </a:accent5>
      <a:accent6>
        <a:srgbClr val="39A8BE"/>
      </a:accent6>
      <a:hlink>
        <a:srgbClr val="715EE6"/>
      </a:hlink>
      <a:folHlink>
        <a:srgbClr val="238DD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1270</TotalTime>
  <Words>884</Words>
  <Application>Microsoft Office PowerPoint</Application>
  <PresentationFormat>Personalizado</PresentationFormat>
  <Paragraphs>116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Monotype Sorts</vt:lpstr>
      <vt:lpstr>Times New Roman</vt:lpstr>
      <vt:lpstr>Wingdings</vt:lpstr>
      <vt:lpstr>213TGp_natural_light_v2</vt:lpstr>
      <vt:lpstr>Desarrollo de Base de datos con MySql</vt:lpstr>
      <vt:lpstr>CONTENIDO</vt:lpstr>
      <vt:lpstr>BASE DE DATOS</vt:lpstr>
      <vt:lpstr>MY SQL</vt:lpstr>
      <vt:lpstr>FORMAS DE ESTABLECER LA CONEXIÓN CON EL SERVIDOR</vt:lpstr>
      <vt:lpstr>Herramientas de administración: phpMyAdmin</vt:lpstr>
      <vt:lpstr>phpMyAdmin</vt:lpstr>
      <vt:lpstr>Objetos de una base de datos.</vt:lpstr>
      <vt:lpstr>Objetos tablas.</vt:lpstr>
      <vt:lpstr>Ejemplo: Modelado</vt:lpstr>
      <vt:lpstr>Implementación del modelo</vt:lpstr>
      <vt:lpstr>GESTION DE DATOS EN MYSQL</vt:lpstr>
      <vt:lpstr>GESTION DE DATOS (DML)</vt:lpstr>
      <vt:lpstr>CONSULTAS SIMPLES</vt:lpstr>
      <vt:lpstr>CONSULTAS CON CONDICIONES</vt:lpstr>
      <vt:lpstr>Operadores Relacionales  = &lt;&gt; &lt; &lt;= &gt; &gt;=</vt:lpstr>
      <vt:lpstr>ELIMINAR REGISTROS DE UNA TABLA</vt:lpstr>
      <vt:lpstr> MODIFICACIÓN DE REGISTROS DE UNA TABLA </vt:lpstr>
    </vt:vector>
  </TitlesOfParts>
  <Company>Familia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Ing. Yolfer Rosales C.</dc:creator>
  <cp:lastModifiedBy>yolfer</cp:lastModifiedBy>
  <cp:revision>206</cp:revision>
  <cp:lastPrinted>2013-11-18T15:35:20Z</cp:lastPrinted>
  <dcterms:created xsi:type="dcterms:W3CDTF">2008-08-02T20:20:22Z</dcterms:created>
  <dcterms:modified xsi:type="dcterms:W3CDTF">2017-03-02T14:43:38Z</dcterms:modified>
</cp:coreProperties>
</file>