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2" r:id="rId3"/>
    <p:sldId id="338" r:id="rId4"/>
    <p:sldId id="339" r:id="rId5"/>
    <p:sldId id="343" r:id="rId6"/>
    <p:sldId id="348" r:id="rId7"/>
    <p:sldId id="344" r:id="rId8"/>
    <p:sldId id="345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9B"/>
    <a:srgbClr val="C41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0062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4408" y="355599"/>
            <a:ext cx="11678882" cy="1530351"/>
          </a:xfrm>
        </p:spPr>
        <p:txBody>
          <a:bodyPr anchor="t">
            <a:norm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Unidad</a:t>
            </a:r>
            <a:r>
              <a:rPr lang="en-US" dirty="0"/>
              <a:t> </a:t>
            </a:r>
            <a:r>
              <a:rPr lang="en-US" dirty="0" err="1"/>
              <a:t>Didáctica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4409" y="5344038"/>
            <a:ext cx="11678882" cy="1171575"/>
          </a:xfrm>
        </p:spPr>
        <p:txBody>
          <a:bodyPr anchor="b">
            <a:normAutofit/>
          </a:bodyPr>
          <a:lstStyle>
            <a:lvl1pPr marL="0" indent="0" algn="r">
              <a:buNone/>
              <a:defRPr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Sesión</a:t>
            </a:r>
            <a:r>
              <a:rPr lang="en-US" dirty="0"/>
              <a:t> #1</a:t>
            </a:r>
          </a:p>
        </p:txBody>
      </p:sp>
    </p:spTree>
    <p:extLst>
      <p:ext uri="{BB962C8B-B14F-4D97-AF65-F5344CB8AC3E}">
        <p14:creationId xmlns:p14="http://schemas.microsoft.com/office/powerpoint/2010/main" val="17778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275771"/>
            <a:ext cx="11674580" cy="2859315"/>
          </a:xfrm>
        </p:spPr>
        <p:txBody>
          <a:bodyPr anchor="b">
            <a:normAutofit/>
          </a:bodyPr>
          <a:lstStyle>
            <a:lvl1pPr>
              <a:defRPr lang="es-PE" sz="3200" b="1" spc="-150" dirty="0"/>
            </a:lvl1pPr>
          </a:lstStyle>
          <a:p>
            <a:r>
              <a:rPr lang="es-PE" sz="4000" b="1" dirty="0">
                <a:latin typeface="+mn-lt"/>
              </a:rPr>
              <a:t>Indicador de Logro #1: Nombre del indicador</a:t>
            </a:r>
            <a:endParaRPr lang="es-PE" sz="4000" b="1" spc="-15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710" y="3294743"/>
            <a:ext cx="11674580" cy="3280227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just"/>
            <a:r>
              <a:rPr lang="es-PE" sz="2400" dirty="0"/>
              <a:t>Descripción del indicador de logro…</a:t>
            </a:r>
            <a:endParaRPr lang="es-PE" sz="2400" spc="-1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062645" y="7013985"/>
            <a:ext cx="25871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0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275771"/>
            <a:ext cx="11674580" cy="2859315"/>
          </a:xfrm>
        </p:spPr>
        <p:txBody>
          <a:bodyPr anchor="b">
            <a:normAutofit/>
          </a:bodyPr>
          <a:lstStyle>
            <a:lvl1pPr>
              <a:defRPr lang="es-PE" sz="3200" b="1" spc="-150" dirty="0"/>
            </a:lvl1pPr>
          </a:lstStyle>
          <a:p>
            <a:r>
              <a:rPr lang="es-PE" sz="4000" b="1" dirty="0">
                <a:latin typeface="+mn-lt"/>
              </a:rPr>
              <a:t>Tema: Título del tema para la sesión</a:t>
            </a:r>
            <a:endParaRPr lang="es-PE" sz="4000" b="1" spc="-15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710" y="3294743"/>
            <a:ext cx="11674580" cy="3280227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just"/>
            <a:r>
              <a:rPr lang="es-PE" sz="2400" dirty="0"/>
              <a:t>Logro de la sesión…</a:t>
            </a:r>
            <a:endParaRPr lang="es-PE" sz="2400" spc="-1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062645" y="7013985"/>
            <a:ext cx="25871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4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365125"/>
            <a:ext cx="2570215" cy="6127750"/>
          </a:xfrm>
          <a:solidFill>
            <a:schemeClr val="tx2"/>
          </a:solidFill>
        </p:spPr>
        <p:txBody>
          <a:bodyPr lIns="180000" tIns="180000" rIns="180000" bIns="180000" anchor="t">
            <a:normAutofit/>
          </a:bodyPr>
          <a:lstStyle>
            <a:lvl1pPr marL="0" indent="0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7634" y="365125"/>
            <a:ext cx="8845655" cy="6127750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 baseline="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err="1"/>
              <a:t>Tema</a:t>
            </a:r>
            <a:r>
              <a:rPr lang="en-US" dirty="0"/>
              <a:t> 1</a:t>
            </a:r>
          </a:p>
          <a:p>
            <a:pPr lvl="0"/>
            <a:r>
              <a:rPr lang="es-PE" dirty="0"/>
              <a:t>Tema 2</a:t>
            </a:r>
          </a:p>
          <a:p>
            <a:pPr lvl="0"/>
            <a:r>
              <a:rPr lang="es-PE" dirty="0"/>
              <a:t>Tema 3</a:t>
            </a:r>
          </a:p>
          <a:p>
            <a:pPr lvl="0"/>
            <a:r>
              <a:rPr lang="es-PE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4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32671" y="7004152"/>
            <a:ext cx="25871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275771"/>
            <a:ext cx="11674580" cy="6311460"/>
          </a:xfrm>
        </p:spPr>
        <p:txBody>
          <a:bodyPr anchor="ctr">
            <a:normAutofit/>
          </a:bodyPr>
          <a:lstStyle>
            <a:lvl1pPr>
              <a:defRPr lang="es-PE" sz="3200" b="1" spc="-150" dirty="0"/>
            </a:lvl1pPr>
          </a:lstStyle>
          <a:p>
            <a:r>
              <a:rPr lang="es-PE" sz="4000" b="1" dirty="0">
                <a:latin typeface="+mn-lt"/>
              </a:rPr>
              <a:t>Tema 1</a:t>
            </a:r>
            <a:endParaRPr lang="es-PE" sz="4000" b="1" spc="-1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590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365125"/>
            <a:ext cx="2570215" cy="6127750"/>
          </a:xfrm>
          <a:solidFill>
            <a:schemeClr val="tx2"/>
          </a:solidFill>
        </p:spPr>
        <p:txBody>
          <a:bodyPr lIns="180000" tIns="180000" rIns="180000" bIns="180000" anchor="t">
            <a:normAutofit/>
          </a:bodyPr>
          <a:lstStyle>
            <a:lvl1pPr marL="0" indent="0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lámina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7634" y="365125"/>
            <a:ext cx="8845655" cy="6127750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Contenido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87634" y="365124"/>
            <a:ext cx="8845655" cy="61277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PE" dirty="0"/>
              <a:t>Imagen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365125"/>
            <a:ext cx="2570215" cy="6127750"/>
          </a:xfrm>
          <a:solidFill>
            <a:schemeClr val="tx2"/>
          </a:solidFill>
        </p:spPr>
        <p:txBody>
          <a:bodyPr lIns="180000" tIns="180000" rIns="180000" bIns="180000" anchor="t">
            <a:normAutofit/>
          </a:bodyPr>
          <a:lstStyle>
            <a:lvl1pPr marL="0" indent="0">
              <a:defRPr sz="3000" b="1" baseline="0">
                <a:solidFill>
                  <a:schemeClr val="bg1"/>
                </a:solidFill>
              </a:defRPr>
            </a:lvl1pPr>
          </a:lstStyle>
          <a:p>
            <a:r>
              <a:rPr lang="es-PE" dirty="0"/>
              <a:t>Título de la lámina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087634" y="6560456"/>
            <a:ext cx="8845655" cy="290286"/>
          </a:xfrm>
        </p:spPr>
        <p:txBody>
          <a:bodyPr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URL / </a:t>
            </a:r>
            <a:r>
              <a:rPr lang="en-US" dirty="0" err="1"/>
              <a:t>Bibliografía</a:t>
            </a:r>
            <a:r>
              <a:rPr lang="en-US" dirty="0"/>
              <a:t> / </a:t>
            </a:r>
            <a:r>
              <a:rPr lang="en-US" dirty="0" err="1"/>
              <a:t>Leyenda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3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365125"/>
            <a:ext cx="2570215" cy="6127750"/>
          </a:xfrm>
          <a:solidFill>
            <a:schemeClr val="tx2"/>
          </a:solidFill>
        </p:spPr>
        <p:txBody>
          <a:bodyPr lIns="180000" tIns="180000" rIns="180000" bIns="180000" anchor="t">
            <a:normAutofit/>
          </a:bodyPr>
          <a:lstStyle>
            <a:lvl1pPr marL="0" indent="0">
              <a:defRPr sz="3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lámina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62514" y="365125"/>
            <a:ext cx="4310743" cy="823912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columna</a:t>
            </a:r>
            <a:r>
              <a:rPr lang="en-US" dirty="0"/>
              <a:t> 1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062514" y="1189037"/>
            <a:ext cx="4310743" cy="53038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Contenido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nivel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7606846" y="365125"/>
            <a:ext cx="4300312" cy="823912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columna</a:t>
            </a:r>
            <a:r>
              <a:rPr lang="en-US" dirty="0"/>
              <a:t> 2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606846" y="1189037"/>
            <a:ext cx="4300312" cy="53038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Contenido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8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lámina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Contenido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8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0" r:id="rId4"/>
    <p:sldLayoutId id="2147483654" r:id="rId5"/>
    <p:sldLayoutId id="2147483660" r:id="rId6"/>
    <p:sldLayoutId id="2147483657" r:id="rId7"/>
    <p:sldLayoutId id="2147483661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629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1013" y="837172"/>
            <a:ext cx="11590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C00000"/>
                </a:solidFill>
              </a:rPr>
              <a:t>TEMA SESIÓN </a:t>
            </a:r>
            <a:r>
              <a:rPr lang="es-PE" sz="2800" b="1" dirty="0" smtClean="0">
                <a:solidFill>
                  <a:srgbClr val="C00000"/>
                </a:solidFill>
              </a:rPr>
              <a:t>#3: </a:t>
            </a:r>
            <a:endParaRPr lang="es-PE" sz="2800" b="1" dirty="0">
              <a:solidFill>
                <a:srgbClr val="C00000"/>
              </a:solidFill>
            </a:endParaRPr>
          </a:p>
          <a:p>
            <a:r>
              <a:rPr lang="es-PE" sz="2800" b="1" dirty="0">
                <a:solidFill>
                  <a:srgbClr val="C00000"/>
                </a:solidFill>
              </a:rPr>
              <a:t>			</a:t>
            </a:r>
            <a:r>
              <a:rPr lang="es-PE" sz="2800" dirty="0" smtClean="0"/>
              <a:t>Gestión de datos con </a:t>
            </a:r>
            <a:r>
              <a:rPr lang="es-PE" sz="2800" dirty="0" smtClean="0"/>
              <a:t>JDBC</a:t>
            </a:r>
          </a:p>
          <a:p>
            <a:r>
              <a:rPr lang="es-ES" sz="2800" dirty="0"/>
              <a:t>	</a:t>
            </a:r>
            <a:r>
              <a:rPr lang="es-ES" sz="2800" dirty="0" smtClean="0"/>
              <a:t>			(II PARTE)</a:t>
            </a:r>
            <a:endParaRPr lang="es-PE" sz="2800" dirty="0"/>
          </a:p>
        </p:txBody>
      </p:sp>
      <p:sp>
        <p:nvSpPr>
          <p:cNvPr id="3" name="Rectángulo 2"/>
          <p:cNvSpPr/>
          <p:nvPr/>
        </p:nvSpPr>
        <p:spPr>
          <a:xfrm>
            <a:off x="639651" y="2265539"/>
            <a:ext cx="3602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>
                <a:solidFill>
                  <a:srgbClr val="C00000"/>
                </a:solidFill>
              </a:rPr>
              <a:t>LOGRO DE SESIÓN </a:t>
            </a:r>
            <a:r>
              <a:rPr lang="es-PE" sz="2400" b="1" dirty="0" smtClean="0">
                <a:solidFill>
                  <a:srgbClr val="C00000"/>
                </a:solidFill>
              </a:rPr>
              <a:t>#3:</a:t>
            </a:r>
            <a:endParaRPr lang="es-PE" sz="2400" b="1" dirty="0">
              <a:solidFill>
                <a:srgbClr val="C0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2682" y="2953438"/>
            <a:ext cx="10642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400" dirty="0"/>
              <a:t>Al finalizar la sesión el estudiante es capaz de </a:t>
            </a:r>
            <a:r>
              <a:rPr lang="es-PE" sz="2400" b="1" dirty="0" smtClean="0"/>
              <a:t>implementar base de datos desde </a:t>
            </a:r>
            <a:r>
              <a:rPr lang="es-PE" sz="2400" b="1" dirty="0" err="1" smtClean="0"/>
              <a:t>Netbeands</a:t>
            </a:r>
            <a:r>
              <a:rPr lang="es-PE" sz="2400" b="1" dirty="0" smtClean="0"/>
              <a:t> </a:t>
            </a:r>
            <a:r>
              <a:rPr lang="es-PE" sz="2400" dirty="0" smtClean="0"/>
              <a:t>y desarrollar aplicaciones graficas que involucren controles de lista.</a:t>
            </a:r>
            <a:endParaRPr lang="es-PE" sz="2400" b="1" dirty="0"/>
          </a:p>
        </p:txBody>
      </p:sp>
      <p:pic>
        <p:nvPicPr>
          <p:cNvPr id="6" name="Picture 2" descr="C:\Users\Yolfer\Desktop\posicionamiento-objetiv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467" y="4639319"/>
            <a:ext cx="2750421" cy="212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04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PE" dirty="0">
                <a:latin typeface="Calibri" pitchFamily="34" charset="0"/>
              </a:rPr>
              <a:t>INDICE</a:t>
            </a:r>
            <a:br>
              <a:rPr lang="es-PE" dirty="0">
                <a:latin typeface="Calibri" pitchFamily="34" charset="0"/>
              </a:rPr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74755" y="365126"/>
            <a:ext cx="8845655" cy="339550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PE" sz="2400" b="1" dirty="0" smtClean="0">
                <a:solidFill>
                  <a:srgbClr val="C00000"/>
                </a:solidFill>
              </a:rPr>
              <a:t>ACCESO A MYSQL DESDE NETBEANDS.</a:t>
            </a:r>
            <a:endParaRPr lang="es-PE" sz="2400" b="1" dirty="0">
              <a:solidFill>
                <a:srgbClr val="C00000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s-PE" sz="2000" b="1" dirty="0" smtClean="0"/>
              <a:t>Configuración de conexión a BD.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s-PE" sz="2000" b="1" dirty="0" smtClean="0"/>
              <a:t>Desarrollo de BD con SQL.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s-PE" sz="2000" b="1" dirty="0" smtClean="0"/>
              <a:t>Desarrollo de BD de modo gráfico.</a:t>
            </a:r>
            <a:endParaRPr lang="es-PE" sz="2000" b="1" dirty="0"/>
          </a:p>
          <a:p>
            <a:pPr marL="0" indent="0">
              <a:buNone/>
            </a:pPr>
            <a:r>
              <a:rPr lang="es-PE" sz="2400" b="1" dirty="0">
                <a:solidFill>
                  <a:srgbClr val="C00000"/>
                </a:solidFill>
              </a:rPr>
              <a:t>2. </a:t>
            </a:r>
            <a:r>
              <a:rPr lang="es-PE" sz="2400" b="1" dirty="0" smtClean="0">
                <a:solidFill>
                  <a:srgbClr val="C00000"/>
                </a:solidFill>
              </a:rPr>
              <a:t>DESARROLLO DE APLICACIÓN.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s-PE" sz="2000" b="1" dirty="0" smtClean="0"/>
              <a:t>Controles de Lista(</a:t>
            </a:r>
            <a:r>
              <a:rPr lang="es-PE" sz="2000" b="1" dirty="0" err="1" smtClean="0"/>
              <a:t>Jlist,Jcombobox</a:t>
            </a:r>
            <a:r>
              <a:rPr lang="es-PE" sz="2000" b="1" dirty="0" smtClean="0"/>
              <a:t>)</a:t>
            </a:r>
            <a:endParaRPr lang="es-PE" sz="2000" b="1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s-PE" sz="2000" b="1" dirty="0" smtClean="0"/>
              <a:t>Control </a:t>
            </a:r>
            <a:r>
              <a:rPr lang="es-PE" sz="2000" b="1" dirty="0" err="1" smtClean="0"/>
              <a:t>jtable</a:t>
            </a:r>
            <a:endParaRPr lang="es-PE" sz="2000" b="1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s-PE" sz="2000" b="1" dirty="0" smtClean="0"/>
              <a:t>Gestión de datos(Consultar, Insertar, Actualizar, Eliminar)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24222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Caso: SISTEMAS DE VENTAS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defRPr/>
            </a:pPr>
            <a:r>
              <a:rPr lang="es-PE" sz="2200" dirty="0"/>
              <a:t>Se necesita una base de datos que permita para la gestión de un sistema de ventas. La empresa necesita llevar un control de proveedores, clientes, productos y ventas.</a:t>
            </a:r>
          </a:p>
          <a:p>
            <a:pPr algn="just">
              <a:defRPr/>
            </a:pPr>
            <a:endParaRPr lang="es-PE" sz="2200" dirty="0"/>
          </a:p>
          <a:p>
            <a:pPr algn="just">
              <a:defRPr/>
            </a:pPr>
            <a:r>
              <a:rPr lang="es-PE" sz="2000" dirty="0"/>
              <a:t>Un proveedor tiene un </a:t>
            </a:r>
            <a:r>
              <a:rPr lang="es-PE" sz="2000" dirty="0" smtClean="0"/>
              <a:t>código, </a:t>
            </a:r>
            <a:r>
              <a:rPr lang="es-PE" sz="2000" dirty="0"/>
              <a:t>nombre, dirección, teléfono y página web. Un cliente también tiene </a:t>
            </a:r>
            <a:r>
              <a:rPr lang="es-PE" sz="2000" dirty="0" smtClean="0"/>
              <a:t>código, </a:t>
            </a:r>
            <a:r>
              <a:rPr lang="es-PE" sz="2000" dirty="0"/>
              <a:t>nombre, dirección, pero puede tener varios teléfonos de contacto. La dirección se entiende por calle, número, comuna y ciudad.</a:t>
            </a:r>
          </a:p>
          <a:p>
            <a:pPr algn="just">
              <a:defRPr/>
            </a:pPr>
            <a:r>
              <a:rPr lang="es-PE" sz="2000" dirty="0"/>
              <a:t>Un producto tiene un id único, nombre, precio actual, stock y nombre del proveedor. Además se organizan en categorías, y cada producto va sólo en una categoría. Una categoría tiene id, nombre y descripción.</a:t>
            </a:r>
          </a:p>
          <a:p>
            <a:pPr algn="just">
              <a:defRPr/>
            </a:pPr>
            <a:r>
              <a:rPr lang="es-PE" sz="2000" dirty="0"/>
              <a:t>Por razones de contabilidad, se debe registrar la información de cada venta con un id, fecha, cliente, descuento y monto final. Además se debe guardar el precio al momento de la venta, la cantidad vendida y el monto total por el producto.</a:t>
            </a:r>
          </a:p>
          <a:p>
            <a:pPr>
              <a:defRPr/>
            </a:pPr>
            <a:endParaRPr lang="es-PE" sz="2200" dirty="0"/>
          </a:p>
          <a:p>
            <a:pPr marL="0" indent="0" algn="just">
              <a:buNone/>
              <a:defRPr/>
            </a:pPr>
            <a:r>
              <a:rPr lang="es-PE" sz="2200" b="1" dirty="0">
                <a:solidFill>
                  <a:srgbClr val="00629B"/>
                </a:solidFill>
              </a:rPr>
              <a:t>1.- Diseñar el modelo de datos utilizando una herramienta CASE</a:t>
            </a:r>
            <a:r>
              <a:rPr lang="es-PE" sz="2200" b="1" dirty="0" smtClean="0">
                <a:solidFill>
                  <a:srgbClr val="00629B"/>
                </a:solidFill>
              </a:rPr>
              <a:t>.</a:t>
            </a:r>
          </a:p>
          <a:p>
            <a:pPr marL="0" indent="0" algn="just">
              <a:buNone/>
              <a:defRPr/>
            </a:pPr>
            <a:r>
              <a:rPr lang="es-PE" sz="2200" b="1" dirty="0" smtClean="0">
                <a:solidFill>
                  <a:srgbClr val="00629B"/>
                </a:solidFill>
              </a:rPr>
              <a:t>2.- Implementar la base de datos “ventas”</a:t>
            </a:r>
            <a:endParaRPr lang="es-PE" sz="2200" b="1" dirty="0">
              <a:solidFill>
                <a:srgbClr val="006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7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altLang="es-ES" sz="3200" dirty="0" smtClean="0"/>
              <a:t>Diseño de Base de Datos</a:t>
            </a:r>
            <a:br>
              <a:rPr lang="es-PE" altLang="es-ES" sz="3200" dirty="0" smtClean="0"/>
            </a:br>
            <a:r>
              <a:rPr lang="es-PE" altLang="es-ES" sz="3200" dirty="0"/>
              <a:t/>
            </a:r>
            <a:br>
              <a:rPr lang="es-PE" altLang="es-ES" sz="3200" dirty="0"/>
            </a:br>
            <a:r>
              <a:rPr lang="es-PE" altLang="es-ES" sz="3200" dirty="0" smtClean="0"/>
              <a:t/>
            </a:r>
            <a:br>
              <a:rPr lang="es-PE" altLang="es-ES" sz="3200" dirty="0" smtClean="0"/>
            </a:br>
            <a:r>
              <a:rPr lang="es-PE" altLang="es-ES" sz="3200" dirty="0" smtClean="0">
                <a:solidFill>
                  <a:srgbClr val="FFC000"/>
                </a:solidFill>
              </a:rPr>
              <a:t>DER</a:t>
            </a:r>
            <a:endParaRPr lang="es-ES" dirty="0">
              <a:solidFill>
                <a:srgbClr val="FFC000"/>
              </a:solidFill>
            </a:endParaRP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7"/>
          <a:stretch/>
        </p:blipFill>
        <p:spPr>
          <a:xfrm>
            <a:off x="4033198" y="65314"/>
            <a:ext cx="6995447" cy="679268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641724" y="193183"/>
            <a:ext cx="3090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C00000"/>
                </a:solidFill>
              </a:rPr>
              <a:t>DISEÑO CONCEPTUAL DE BASE DE DATOS</a:t>
            </a:r>
            <a:endParaRPr lang="es-E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3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altLang="es-ES" sz="3200" dirty="0" smtClean="0"/>
              <a:t>Diseño de Base de Datos</a:t>
            </a:r>
            <a:br>
              <a:rPr lang="es-PE" altLang="es-ES" sz="3200" dirty="0" smtClean="0"/>
            </a:br>
            <a:r>
              <a:rPr lang="es-PE" altLang="es-ES" sz="3200" dirty="0"/>
              <a:t/>
            </a:r>
            <a:br>
              <a:rPr lang="es-PE" altLang="es-ES" sz="3200" dirty="0"/>
            </a:br>
            <a:r>
              <a:rPr lang="es-PE" altLang="es-ES" sz="3200" dirty="0" smtClean="0"/>
              <a:t/>
            </a:r>
            <a:br>
              <a:rPr lang="es-PE" altLang="es-ES" sz="3200" dirty="0" smtClean="0"/>
            </a:b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641724" y="193183"/>
            <a:ext cx="3090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C00000"/>
                </a:solidFill>
              </a:rPr>
              <a:t>DISEÑO LÓGICO DE BASE DE DATOS</a:t>
            </a:r>
            <a:endParaRPr lang="es-E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0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CREACIÓN DE SENTENCIAS</a:t>
            </a:r>
            <a:endParaRPr lang="es-PE" dirty="0"/>
          </a:p>
        </p:txBody>
      </p:sp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445" y="744635"/>
            <a:ext cx="8894024" cy="46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3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altLang="es-ES" sz="3200" dirty="0" smtClean="0"/>
              <a:t>Desarrollo de Aplicación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36384" y="0"/>
            <a:ext cx="6156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C00000"/>
                </a:solidFill>
              </a:rPr>
              <a:t>CONTROLES DE LISTA CON ACCESO A DATOS</a:t>
            </a:r>
            <a:endParaRPr lang="es-ES" sz="2000" b="1" dirty="0">
              <a:solidFill>
                <a:srgbClr val="C00000"/>
              </a:solidFill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8009" t="2946" r="17837" b="42550"/>
          <a:stretch/>
        </p:blipFill>
        <p:spPr bwMode="auto">
          <a:xfrm>
            <a:off x="3113591" y="891635"/>
            <a:ext cx="8541790" cy="35292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710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altLang="es-ES" sz="3200" dirty="0" smtClean="0"/>
              <a:t>Desarrollo de Aplicación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026536" y="193183"/>
            <a:ext cx="6156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C00000"/>
                </a:solidFill>
              </a:rPr>
              <a:t>CONTROL JTABLE CON ACCESO A DATOS</a:t>
            </a:r>
            <a:endParaRPr lang="es-ES" sz="2000" b="1" dirty="0">
              <a:solidFill>
                <a:srgbClr val="C00000"/>
              </a:solidFill>
            </a:endParaRPr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25" y="1096932"/>
            <a:ext cx="8752223" cy="49580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520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1013" y="837172"/>
            <a:ext cx="11590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C00000"/>
                </a:solidFill>
              </a:rPr>
              <a:t>TEMA SESIÓN </a:t>
            </a:r>
            <a:r>
              <a:rPr lang="es-PE" sz="2800" b="1" dirty="0" smtClean="0">
                <a:solidFill>
                  <a:srgbClr val="C00000"/>
                </a:solidFill>
              </a:rPr>
              <a:t>#3: </a:t>
            </a:r>
            <a:endParaRPr lang="es-PE" sz="2800" b="1" dirty="0">
              <a:solidFill>
                <a:srgbClr val="C00000"/>
              </a:solidFill>
            </a:endParaRPr>
          </a:p>
          <a:p>
            <a:r>
              <a:rPr lang="es-PE" sz="2800" b="1" dirty="0">
                <a:solidFill>
                  <a:srgbClr val="C00000"/>
                </a:solidFill>
              </a:rPr>
              <a:t>			</a:t>
            </a:r>
            <a:r>
              <a:rPr lang="es-PE" sz="2800" dirty="0" smtClean="0"/>
              <a:t>Gestión de datos con JDBC</a:t>
            </a:r>
            <a:endParaRPr lang="es-PE" sz="2800" dirty="0"/>
          </a:p>
        </p:txBody>
      </p:sp>
      <p:sp>
        <p:nvSpPr>
          <p:cNvPr id="3" name="Rectángulo 2"/>
          <p:cNvSpPr/>
          <p:nvPr/>
        </p:nvSpPr>
        <p:spPr>
          <a:xfrm>
            <a:off x="639651" y="2265539"/>
            <a:ext cx="3602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>
                <a:solidFill>
                  <a:srgbClr val="C00000"/>
                </a:solidFill>
              </a:rPr>
              <a:t>LOGRO DE SESIÓN </a:t>
            </a:r>
            <a:r>
              <a:rPr lang="es-PE" sz="2400" b="1" dirty="0" smtClean="0">
                <a:solidFill>
                  <a:srgbClr val="C00000"/>
                </a:solidFill>
              </a:rPr>
              <a:t>#3:</a:t>
            </a:r>
            <a:endParaRPr lang="es-PE" sz="2400" b="1" dirty="0">
              <a:solidFill>
                <a:srgbClr val="C0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2682" y="2953438"/>
            <a:ext cx="10642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400" dirty="0"/>
              <a:t>Al finalizar la sesión el estudiante es capaz de </a:t>
            </a:r>
            <a:r>
              <a:rPr lang="es-PE" sz="2400" b="1" dirty="0" smtClean="0"/>
              <a:t>implementar base de datos desde </a:t>
            </a:r>
            <a:r>
              <a:rPr lang="es-PE" sz="2400" b="1" dirty="0" err="1" smtClean="0"/>
              <a:t>Netbeands</a:t>
            </a:r>
            <a:r>
              <a:rPr lang="es-PE" sz="2400" b="1" dirty="0" smtClean="0"/>
              <a:t> </a:t>
            </a:r>
            <a:r>
              <a:rPr lang="es-PE" sz="2400" dirty="0" smtClean="0"/>
              <a:t>y desarrollar aplicaciones graficas que involucren controles de lista.</a:t>
            </a:r>
            <a:endParaRPr lang="es-PE" sz="2400" b="1" dirty="0"/>
          </a:p>
        </p:txBody>
      </p:sp>
      <p:pic>
        <p:nvPicPr>
          <p:cNvPr id="6" name="Picture 2" descr="C:\Users\Yolfer\Desktop\posicionamiento-objetiv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467" y="4639319"/>
            <a:ext cx="2750421" cy="212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10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Paleta Z">
      <a:dk1>
        <a:sysClr val="windowText" lastClr="000000"/>
      </a:dk1>
      <a:lt1>
        <a:sysClr val="window" lastClr="FFFFFF"/>
      </a:lt1>
      <a:dk2>
        <a:srgbClr val="C00000"/>
      </a:dk2>
      <a:lt2>
        <a:srgbClr val="FFFFFF"/>
      </a:lt2>
      <a:accent1>
        <a:srgbClr val="00629B"/>
      </a:accent1>
      <a:accent2>
        <a:srgbClr val="FE5000"/>
      </a:accent2>
      <a:accent3>
        <a:srgbClr val="7F7F7F"/>
      </a:accent3>
      <a:accent4>
        <a:srgbClr val="DDCE11"/>
      </a:accent4>
      <a:accent5>
        <a:srgbClr val="7030A0"/>
      </a:accent5>
      <a:accent6>
        <a:srgbClr val="008755"/>
      </a:accent6>
      <a:hlink>
        <a:srgbClr val="00629B"/>
      </a:hlink>
      <a:folHlink>
        <a:srgbClr val="442359"/>
      </a:folHlink>
    </a:clrScheme>
    <a:fontScheme name="Fonts Z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D6C25D1-DD0F-4F88-9A6D-1742BCF74880}" vid="{6359BCD8-159B-4DEF-8F8A-35494A1C24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[TEC] Formato de PPT para UDs</Template>
  <TotalTime>1722</TotalTime>
  <Words>360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INDICE </vt:lpstr>
      <vt:lpstr>Caso: SISTEMAS DE VENTAS</vt:lpstr>
      <vt:lpstr>Diseño de Base de Datos   DER</vt:lpstr>
      <vt:lpstr>Diseño de Base de Datos   </vt:lpstr>
      <vt:lpstr>CREACIÓN DE SENTENCIAS</vt:lpstr>
      <vt:lpstr>Desarrollo de Aplicación</vt:lpstr>
      <vt:lpstr>Desarrollo de Aplicación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jgomezco (Gomez Cornejo ,Jessica Nicole)</dc:creator>
  <cp:lastModifiedBy>UTP</cp:lastModifiedBy>
  <cp:revision>75</cp:revision>
  <dcterms:created xsi:type="dcterms:W3CDTF">2016-07-21T16:56:35Z</dcterms:created>
  <dcterms:modified xsi:type="dcterms:W3CDTF">2017-03-11T13:05:28Z</dcterms:modified>
</cp:coreProperties>
</file>